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95" r:id="rId2"/>
    <p:sldId id="2088198280" r:id="rId3"/>
    <p:sldId id="2088198304" r:id="rId4"/>
    <p:sldId id="2088198305" r:id="rId5"/>
    <p:sldId id="2088198306" r:id="rId6"/>
    <p:sldId id="2088198307" r:id="rId7"/>
    <p:sldId id="2088198308" r:id="rId8"/>
    <p:sldId id="2088198309" r:id="rId9"/>
    <p:sldId id="2088198310" r:id="rId10"/>
    <p:sldId id="208819831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ACD"/>
    <a:srgbClr val="1DBD93"/>
    <a:srgbClr val="B1E884"/>
    <a:srgbClr val="26D0A3"/>
    <a:srgbClr val="C66868"/>
    <a:srgbClr val="E4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/>
    <p:restoredTop sz="95072" autoAdjust="0"/>
  </p:normalViewPr>
  <p:slideViewPr>
    <p:cSldViewPr snapToGrid="0">
      <p:cViewPr varScale="1">
        <p:scale>
          <a:sx n="199" d="100"/>
          <a:sy n="199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9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28DE-8280-4298-AE9E-FCD30F612A8D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CD04-28F2-4ADF-B128-E6B35077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B2-8DB2-C644-9EE1-41F1571C9471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13;p2">
            <a:extLst>
              <a:ext uri="{FF2B5EF4-FFF2-40B4-BE49-F238E27FC236}">
                <a16:creationId xmlns:a16="http://schemas.microsoft.com/office/drawing/2014/main" id="{F74C76DC-28D9-4790-9A7A-2E70E97880C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1"/>
            <a:ext cx="12192001" cy="20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CCB7F5-15EE-495B-9B67-92A78948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7065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27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7027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414-D046-1540-9B3B-B09F25EED4F3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166B06-8410-47B0-B6FC-50A96901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270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2489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814129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50293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DE2-3488-1A47-902C-AC4B2E653BC2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E90741-F4B4-4DB9-9FD6-E44EE044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5016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DCE0-C966-4CE8-A065-6FD5B14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4" y="0"/>
            <a:ext cx="8751551" cy="798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B8B7-264F-4B78-8B72-72597FA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AC2-D1FA-E149-AB08-EC501CA6465C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7DE1-DFFE-4495-B180-780ED80A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5E22-2204-4076-849D-F9EDDB75BB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Dr. Grant Scott - EECS | IDSI | CGI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7DF50-86DB-49AD-ABD4-D996E9E5C43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732773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F4C73-1BFD-4321-9A45-7F2581B48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3613732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2DC8-E0C7-4DA3-864C-E1AFEC1EF2B4}"/>
              </a:ext>
            </a:extLst>
          </p:cNvPr>
          <p:cNvCxnSpPr>
            <a:cxnSpLocks/>
          </p:cNvCxnSpPr>
          <p:nvPr userDrawn="1"/>
        </p:nvCxnSpPr>
        <p:spPr>
          <a:xfrm>
            <a:off x="6033370" y="798507"/>
            <a:ext cx="85078" cy="5827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B38DBD-4313-450F-8DE8-A7312FC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90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6F28C4-A669-4531-8CA3-5B1B6D64FD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906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E15465-B861-4F4B-B396-2151F142E8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5590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FCFB11-AFF9-4FBB-85B0-19B4E1A9D11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2906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84C1EE3-C3BC-4692-85C4-19ACB9E64C0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25590" y="831247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D3AFB0-6518-42A5-BD28-63B4351D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2906" y="823546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08B7AD-DE1D-4FC3-80C6-34646BA062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25590" y="3676120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F9376E9-E26C-4C04-BF57-364F0500B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2906" y="3668419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618194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618194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0569-2625-C44C-AAB6-FD2D97B09B0A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45CA20-39BB-4442-96EE-4F0837BD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26774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EE26-C520-B14D-BA0C-13A7D8406A3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DBF8FDB-4E58-499F-BAB3-28A488E3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5723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64815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65661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566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5E87-060A-F14C-B608-9F7A72EAE329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FDA158-F616-4C0D-A225-75C10AA7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505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48C2-B456-8D4D-8CC0-4EDF7F53A2C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88A9FD-D860-45B1-9CC8-BF7ABE20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337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661-5AF3-E540-BAD4-6D42270E007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8DB238-0DA7-4253-A1D2-15D13E64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636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400"/>
            </a:lvl4pPr>
            <a:lvl5pPr>
              <a:buClrTx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FFE6-DEF0-5945-AA02-3A1707220188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263486-64C8-4528-AC72-6D2B9994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467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6370-0AED-1145-AEEC-76954656019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62B90-678E-4C9C-AD08-64C2C0D3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92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AB8F-225A-7F49-AA4D-1138A62F9B6C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1E94F0-1FE7-4527-B5F3-129C64FC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675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6FD-613B-8940-984A-A40A8D89CA83}" type="datetime1">
              <a:rPr lang="en-US" smtClean="0"/>
              <a:t>2/14/23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2A9F483-A1B9-4DB6-882F-35C4D5B97A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857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5661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6764-4295-F740-A12D-946805AD9ABC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4C5FD-C858-4387-86AA-0251FE26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0483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45F2-5121-3543-83F6-3766D45B3B0E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E7-907F-45D8-9A87-D31906B8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71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6788642" cy="552643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E890-088C-1D4F-B770-C5B4B72F7706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D34F7-5DFB-46DD-BBE7-8D284AD1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4277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8179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081798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8179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557-A293-3D44-8209-74F39214ACF8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DA27E1-1E0C-4272-AE9E-771D2E0A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2415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5797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4330" y="6398659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49AA1D1-810C-E34D-9D84-FFA0F88AEEBA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7108" y="639866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mizzou.com/s/1002/images/editor/mu_logo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" y="5921176"/>
            <a:ext cx="3485332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5E20DADF-C02C-474D-94FD-77918768D2B7}"/>
              </a:ext>
            </a:extLst>
          </p:cNvPr>
          <p:cNvPicPr preferRelativeResize="0"/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271076" y="6939"/>
            <a:ext cx="2920924" cy="4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0B0E1FA7-A390-4A06-8DD6-9F8F7ECA9914}"/>
              </a:ext>
            </a:extLst>
          </p:cNvPr>
          <p:cNvSpPr txBox="1"/>
          <p:nvPr userDrawn="1"/>
        </p:nvSpPr>
        <p:spPr>
          <a:xfrm>
            <a:off x="9271139" y="463290"/>
            <a:ext cx="29208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https://scottgs.mufaculty.umsystem.edu/</a:t>
            </a:r>
            <a:endParaRPr sz="950" b="1" dirty="0">
              <a:solidFill>
                <a:srgbClr val="134F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8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ame.nrp-nautilus.io/hub/oauth_callback" TargetMode="External"/><Relationship Id="rId2" Type="http://schemas.openxmlformats.org/officeDocument/2006/relationships/hyperlink" Target="https://cilogon.org/oauth2/reg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nrp-nautilus.io/profil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nrp-nautilus.io/#/welc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lm.sh/docs/intro/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ame.nrp-nautilus.io/hub/oauth_callback" TargetMode="External"/><Relationship Id="rId2" Type="http://schemas.openxmlformats.org/officeDocument/2006/relationships/hyperlink" Target="https://ucsd-prp.gitlab.io/userdocs/jupyter/values.ya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5C0-3846-62C0-A905-7ACF4547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210" y="4162237"/>
            <a:ext cx="7766936" cy="1017516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JupyterHub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E37F-B9DB-86D0-7F33-DEFCA24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210" y="5243297"/>
            <a:ext cx="7766936" cy="1017516"/>
          </a:xfrm>
        </p:spPr>
        <p:txBody>
          <a:bodyPr>
            <a:normAutofit/>
          </a:bodyPr>
          <a:lstStyle/>
          <a:p>
            <a:r>
              <a:rPr lang="en-US" sz="2400" dirty="0" err="1"/>
              <a:t>MORENet</a:t>
            </a:r>
            <a:r>
              <a:rPr lang="en-US" sz="2400" dirty="0"/>
              <a:t> Technical Summit</a:t>
            </a:r>
          </a:p>
          <a:p>
            <a:r>
              <a:rPr lang="en-US" sz="2400" dirty="0"/>
              <a:t>20 Feb 2023</a:t>
            </a:r>
          </a:p>
        </p:txBody>
      </p:sp>
    </p:spTree>
    <p:extLst>
      <p:ext uri="{BB962C8B-B14F-4D97-AF65-F5344CB8AC3E}">
        <p14:creationId xmlns:p14="http://schemas.microsoft.com/office/powerpoint/2010/main" val="149287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29B2-5591-7B1C-60CF-9E09592E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Deploy </a:t>
            </a:r>
            <a:r>
              <a:rPr lang="en-US" dirty="0" err="1"/>
              <a:t>JupyterHub</a:t>
            </a:r>
            <a:r>
              <a:rPr lang="en-US" dirty="0"/>
              <a:t>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18E4-61D0-2C31-C526-1DC5AD2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79775" cy="530059"/>
          </a:xfrm>
        </p:spPr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Jupyter</a:t>
            </a:r>
            <a:r>
              <a:rPr lang="en-US" dirty="0"/>
              <a:t> Hub repository: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4CEE-2E5E-BD6A-B3A0-ACB384AD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B2537-3EC1-CCFE-DF42-0370802BB861}"/>
              </a:ext>
            </a:extLst>
          </p:cNvPr>
          <p:cNvSpPr txBox="1"/>
          <p:nvPr/>
        </p:nvSpPr>
        <p:spPr>
          <a:xfrm>
            <a:off x="1544284" y="2920837"/>
            <a:ext cx="907171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i="0" dirty="0">
                <a:effectLst/>
                <a:latin typeface="Monaco" pitchFamily="2" charset="77"/>
              </a:rPr>
              <a:t>$ helm repo add </a:t>
            </a:r>
            <a:r>
              <a:rPr lang="en-US" sz="1600" b="0" i="0" dirty="0" err="1">
                <a:effectLst/>
                <a:latin typeface="Monaco" pitchFamily="2" charset="77"/>
              </a:rPr>
              <a:t>jupyterhub</a:t>
            </a:r>
            <a:r>
              <a:rPr lang="en-US" sz="1600" b="0" i="0" dirty="0">
                <a:effectLst/>
                <a:latin typeface="Monaco" pitchFamily="2" charset="77"/>
              </a:rPr>
              <a:t> https://</a:t>
            </a:r>
            <a:r>
              <a:rPr lang="en-US" sz="1600" b="0" i="0" dirty="0" err="1">
                <a:effectLst/>
                <a:latin typeface="Monaco" pitchFamily="2" charset="77"/>
              </a:rPr>
              <a:t>jupyterhub.github.io</a:t>
            </a:r>
            <a:r>
              <a:rPr lang="en-US" sz="1600" b="0" i="0" dirty="0">
                <a:effectLst/>
                <a:latin typeface="Monaco" pitchFamily="2" charset="77"/>
              </a:rPr>
              <a:t>/helm-chart/ &amp;&amp; </a:t>
            </a:r>
          </a:p>
          <a:p>
            <a:r>
              <a:rPr lang="en-US" sz="1600" b="0" i="0" dirty="0">
                <a:effectLst/>
                <a:latin typeface="Monaco" pitchFamily="2" charset="77"/>
              </a:rPr>
              <a:t>  helm repo update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D1AA3-F17F-11DE-4788-FD75D4E25D76}"/>
              </a:ext>
            </a:extLst>
          </p:cNvPr>
          <p:cNvSpPr txBox="1">
            <a:spLocks/>
          </p:cNvSpPr>
          <p:nvPr/>
        </p:nvSpPr>
        <p:spPr>
          <a:xfrm>
            <a:off x="677333" y="3716993"/>
            <a:ext cx="10579775" cy="53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 the application: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D940F-4B3D-6929-9F58-E4EE853C90B5}"/>
              </a:ext>
            </a:extLst>
          </p:cNvPr>
          <p:cNvSpPr txBox="1"/>
          <p:nvPr/>
        </p:nvSpPr>
        <p:spPr>
          <a:xfrm>
            <a:off x="1462626" y="258741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7A575-7D5E-57A4-026F-9004E136C5C2}"/>
              </a:ext>
            </a:extLst>
          </p:cNvPr>
          <p:cNvSpPr txBox="1"/>
          <p:nvPr/>
        </p:nvSpPr>
        <p:spPr>
          <a:xfrm>
            <a:off x="1544284" y="4458433"/>
            <a:ext cx="894828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i="0" dirty="0">
                <a:effectLst/>
                <a:latin typeface="Monaco" pitchFamily="2" charset="77"/>
              </a:rPr>
              <a:t>$ helm upgrade --cleanup-on-fail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b="0" i="0" dirty="0">
                <a:effectLst/>
                <a:latin typeface="Monaco" pitchFamily="2" charset="77"/>
              </a:rPr>
              <a:t>--install </a:t>
            </a:r>
            <a:r>
              <a:rPr lang="en-US" sz="1600" b="0" i="0" dirty="0" err="1">
                <a:effectLst/>
                <a:latin typeface="Monaco" pitchFamily="2" charset="77"/>
              </a:rPr>
              <a:t>jhub</a:t>
            </a:r>
            <a:r>
              <a:rPr lang="en-US" sz="1600" b="0" i="0" dirty="0">
                <a:effectLst/>
                <a:latin typeface="Monaco" pitchFamily="2" charset="77"/>
              </a:rPr>
              <a:t> </a:t>
            </a:r>
            <a:r>
              <a:rPr lang="en-US" sz="1600" b="0" i="0" dirty="0" err="1">
                <a:effectLst/>
                <a:latin typeface="Monaco" pitchFamily="2" charset="77"/>
              </a:rPr>
              <a:t>jupyterhub</a:t>
            </a:r>
            <a:r>
              <a:rPr lang="en-US" sz="1600" b="0" i="0" dirty="0">
                <a:effectLst/>
                <a:latin typeface="Monaco" pitchFamily="2" charset="77"/>
              </a:rPr>
              <a:t>/</a:t>
            </a:r>
            <a:r>
              <a:rPr lang="en-US" sz="1600" b="0" i="0" dirty="0" err="1">
                <a:effectLst/>
                <a:latin typeface="Monaco" pitchFamily="2" charset="77"/>
              </a:rPr>
              <a:t>jupyterhub</a:t>
            </a:r>
            <a:r>
              <a:rPr lang="en-US" sz="1600" b="0" i="0" dirty="0">
                <a:effectLst/>
                <a:latin typeface="Monaco" pitchFamily="2" charset="77"/>
              </a:rPr>
              <a:t> 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b="0" i="0" dirty="0">
                <a:effectLst/>
                <a:latin typeface="Monaco" pitchFamily="2" charset="77"/>
              </a:rPr>
              <a:t>--namespace &lt;namespace&gt; --version=1.2.0 --values </a:t>
            </a:r>
            <a:r>
              <a:rPr lang="en-US" sz="1600" b="0" i="0" dirty="0" err="1">
                <a:effectLst/>
                <a:latin typeface="Monaco" pitchFamily="2" charset="77"/>
              </a:rPr>
              <a:t>config.yaml</a:t>
            </a:r>
            <a:endParaRPr lang="en-US" sz="1600" b="0" i="0" dirty="0">
              <a:effectLst/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CB77D-3158-D946-4416-3099F5A2BC31}"/>
              </a:ext>
            </a:extLst>
          </p:cNvPr>
          <p:cNvSpPr txBox="1"/>
          <p:nvPr/>
        </p:nvSpPr>
        <p:spPr>
          <a:xfrm>
            <a:off x="1462626" y="412500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Bash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473C0D-965B-33FE-8CA5-B4A67B9C0026}"/>
              </a:ext>
            </a:extLst>
          </p:cNvPr>
          <p:cNvSpPr txBox="1">
            <a:spLocks/>
          </p:cNvSpPr>
          <p:nvPr/>
        </p:nvSpPr>
        <p:spPr>
          <a:xfrm>
            <a:off x="677332" y="5273397"/>
            <a:ext cx="10579775" cy="53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where </a:t>
            </a:r>
            <a:r>
              <a:rPr lang="en-US" sz="1600" dirty="0" err="1">
                <a:latin typeface="Monaco" pitchFamily="2" charset="77"/>
              </a:rPr>
              <a:t>config.yaml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dirty="0"/>
              <a:t>is the configuration file you setup in Step 5 and </a:t>
            </a:r>
            <a:r>
              <a:rPr lang="en-US" sz="1600" dirty="0">
                <a:latin typeface="Monaco" pitchFamily="2" charset="77"/>
              </a:rPr>
              <a:t>&lt;namespace&gt; </a:t>
            </a:r>
            <a:r>
              <a:rPr lang="en-US" dirty="0"/>
              <a:t>is the namespace you created in Step 2.</a:t>
            </a:r>
          </a:p>
        </p:txBody>
      </p:sp>
    </p:spTree>
    <p:extLst>
      <p:ext uri="{BB962C8B-B14F-4D97-AF65-F5344CB8AC3E}">
        <p14:creationId xmlns:p14="http://schemas.microsoft.com/office/powerpoint/2010/main" val="139684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E720-F6A7-0ABF-5059-19F864B6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  <a:br>
              <a:rPr lang="en-US" dirty="0"/>
            </a:br>
            <a:r>
              <a:rPr lang="en-US" dirty="0"/>
              <a:t>Scalability &amp;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660-29CC-DBB2-97A5-13063731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84314" cy="3880773"/>
          </a:xfrm>
        </p:spPr>
        <p:txBody>
          <a:bodyPr>
            <a:normAutofit/>
          </a:bodyPr>
          <a:lstStyle/>
          <a:p>
            <a:r>
              <a:rPr lang="en-US" dirty="0"/>
              <a:t>How do we ensure reliable portability of software developed on local development machines to other computational environments?</a:t>
            </a:r>
          </a:p>
          <a:p>
            <a:r>
              <a:rPr lang="en-US" dirty="0"/>
              <a:t>How do we move code from local development on one machine to hundreds/thousands of machines?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B6D43-51D9-217D-BEA2-E52EAF3D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7993FB5A-E6CA-7A42-3FC9-1C94169D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1956" y="1784162"/>
            <a:ext cx="1237155" cy="1237155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FE938355-6A44-0760-79B6-5AF5B906F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9112" y="1602369"/>
            <a:ext cx="1237154" cy="1237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D0D06-C426-A2DC-21AF-936841A234EB}"/>
              </a:ext>
            </a:extLst>
          </p:cNvPr>
          <p:cNvSpPr txBox="1"/>
          <p:nvPr/>
        </p:nvSpPr>
        <p:spPr>
          <a:xfrm>
            <a:off x="9569111" y="2654857"/>
            <a:ext cx="123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Local</a:t>
            </a:r>
            <a:r>
              <a:rPr lang="en-US" sz="1400" dirty="0"/>
              <a:t> </a:t>
            </a:r>
            <a:r>
              <a:rPr lang="en-US" sz="1200" dirty="0"/>
              <a:t>Machine</a:t>
            </a:r>
            <a:endParaRPr lang="en-US" sz="1400" dirty="0"/>
          </a:p>
        </p:txBody>
      </p:sp>
      <p:pic>
        <p:nvPicPr>
          <p:cNvPr id="16" name="Graphic 15" descr="Syncing cloud with solid fill">
            <a:extLst>
              <a:ext uri="{FF2B5EF4-FFF2-40B4-BE49-F238E27FC236}">
                <a16:creationId xmlns:a16="http://schemas.microsoft.com/office/drawing/2014/main" id="{90A9C428-EC3C-971F-C515-0929823DD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8470" y="4194100"/>
            <a:ext cx="1237155" cy="1237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94744-EA5D-CC4B-BAF6-9CDA5011D02C}"/>
              </a:ext>
            </a:extLst>
          </p:cNvPr>
          <p:cNvSpPr txBox="1"/>
          <p:nvPr/>
        </p:nvSpPr>
        <p:spPr>
          <a:xfrm>
            <a:off x="7720727" y="5277367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Compute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1BF25-8CE8-26C2-C07B-261AFA4906EB}"/>
              </a:ext>
            </a:extLst>
          </p:cNvPr>
          <p:cNvSpPr txBox="1"/>
          <p:nvPr/>
        </p:nvSpPr>
        <p:spPr>
          <a:xfrm>
            <a:off x="10387422" y="5245979"/>
            <a:ext cx="118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76E6D6-6685-16A5-6011-1E5247963D30}"/>
              </a:ext>
            </a:extLst>
          </p:cNvPr>
          <p:cNvCxnSpPr>
            <a:cxnSpLocks/>
          </p:cNvCxnSpPr>
          <p:nvPr/>
        </p:nvCxnSpPr>
        <p:spPr>
          <a:xfrm flipH="1">
            <a:off x="8710095" y="3021317"/>
            <a:ext cx="1034406" cy="1079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6F8F2F-E882-136A-3A71-85382B12918A}"/>
              </a:ext>
            </a:extLst>
          </p:cNvPr>
          <p:cNvCxnSpPr>
            <a:cxnSpLocks/>
          </p:cNvCxnSpPr>
          <p:nvPr/>
        </p:nvCxnSpPr>
        <p:spPr>
          <a:xfrm>
            <a:off x="10094495" y="3021317"/>
            <a:ext cx="711771" cy="132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Question Mark with solid fill">
            <a:extLst>
              <a:ext uri="{FF2B5EF4-FFF2-40B4-BE49-F238E27FC236}">
                <a16:creationId xmlns:a16="http://schemas.microsoft.com/office/drawing/2014/main" id="{241CDF82-E57F-3D16-E6EB-D6F94A987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4070" y="3236826"/>
            <a:ext cx="914400" cy="914400"/>
          </a:xfrm>
          <a:prstGeom prst="rect">
            <a:avLst/>
          </a:prstGeom>
        </p:spPr>
      </p:pic>
      <p:pic>
        <p:nvPicPr>
          <p:cNvPr id="31" name="Graphic 30" descr="Server with solid fill">
            <a:extLst>
              <a:ext uri="{FF2B5EF4-FFF2-40B4-BE49-F238E27FC236}">
                <a16:creationId xmlns:a16="http://schemas.microsoft.com/office/drawing/2014/main" id="{16C206DB-DD47-BBF1-68B1-B66D709EAC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3576" y="4048282"/>
            <a:ext cx="1382973" cy="1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E805-74F7-87EE-CBE4-E983DE01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CA40-772D-B8CB-9926-114BECF1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JupyterHub</a:t>
            </a:r>
            <a:r>
              <a:rPr lang="en-US" dirty="0"/>
              <a:t> is a browser-based interactive environment that can be utilized for many different applications</a:t>
            </a:r>
          </a:p>
          <a:p>
            <a:pPr lvl="1"/>
            <a:r>
              <a:rPr lang="en-US" dirty="0"/>
              <a:t>Teaching</a:t>
            </a:r>
          </a:p>
          <a:p>
            <a:pPr lvl="1"/>
            <a:r>
              <a:rPr lang="en-US" dirty="0"/>
              <a:t>Research</a:t>
            </a:r>
          </a:p>
          <a:p>
            <a:r>
              <a:rPr lang="en-US" dirty="0"/>
              <a:t>Using </a:t>
            </a:r>
            <a:r>
              <a:rPr lang="en-US" dirty="0" err="1"/>
              <a:t>JupyterHub</a:t>
            </a:r>
            <a:r>
              <a:rPr lang="en-US" dirty="0"/>
              <a:t> for STEM instruction provides an opportunity for hands-on, interactive education</a:t>
            </a:r>
          </a:p>
          <a:p>
            <a:r>
              <a:rPr lang="en-US" dirty="0" err="1"/>
              <a:t>JupyterHub</a:t>
            </a:r>
            <a:r>
              <a:rPr lang="en-US" dirty="0"/>
              <a:t> can authenticate with </a:t>
            </a:r>
            <a:r>
              <a:rPr lang="en-US" dirty="0" err="1"/>
              <a:t>CILogin</a:t>
            </a:r>
            <a:r>
              <a:rPr lang="en-US" dirty="0"/>
              <a:t>, meaning no additional authentication management is necessary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FE99-8C6B-20CC-5C02-3CEC3B1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BE6AE-79B4-CF4A-2424-188F5D44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30" y="125649"/>
            <a:ext cx="1293426" cy="14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D4F6-6EEE-A231-D043-3438F1DA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JupyterHub</a:t>
            </a:r>
            <a:r>
              <a:rPr lang="en-US" dirty="0"/>
              <a:t> on Nautilus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6C5C-A2BD-A116-C1BC-B5044F7E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4207"/>
            <a:ext cx="10579775" cy="4307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CiLogon</a:t>
            </a:r>
            <a:r>
              <a:rPr lang="en-US" dirty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Kubernetes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removal of Pod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Helm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Configuration YAML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</a:t>
            </a:r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B57E7-EC53-B304-59C9-9A03B944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8A31-F468-30F1-4D98-6C34F6D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Register </a:t>
            </a:r>
            <a:r>
              <a:rPr lang="en-US" dirty="0" err="1"/>
              <a:t>CiLogon</a:t>
            </a:r>
            <a:r>
              <a:rPr lang="en-US" dirty="0"/>
              <a:t>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4710-DCC2-9218-A509-0FD6D090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8880"/>
            <a:ext cx="4419600" cy="45299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https://cilogon.org/oauth2/register</a:t>
            </a:r>
            <a:endParaRPr lang="en-US" dirty="0"/>
          </a:p>
          <a:p>
            <a:pPr lvl="1"/>
            <a:r>
              <a:rPr lang="en-US" dirty="0"/>
              <a:t>Callback URL: </a:t>
            </a:r>
            <a:r>
              <a:rPr lang="en-US" dirty="0">
                <a:hlinkClick r:id="rId3"/>
              </a:rPr>
              <a:t>https://YOURNAME.nrp-nautilus.io/hub/oauth_callback</a:t>
            </a:r>
            <a:endParaRPr lang="en-US" dirty="0"/>
          </a:p>
          <a:p>
            <a:pPr lvl="1"/>
            <a:r>
              <a:rPr lang="en-US" dirty="0"/>
              <a:t>Client Type: Confidential</a:t>
            </a:r>
          </a:p>
          <a:p>
            <a:pPr lvl="1"/>
            <a:r>
              <a:rPr lang="en-US" dirty="0"/>
              <a:t>Scopes:</a:t>
            </a:r>
          </a:p>
          <a:p>
            <a:pPr lvl="2"/>
            <a:r>
              <a:rPr lang="en-US" dirty="0" err="1"/>
              <a:t>org.cilogon.userinfo</a:t>
            </a:r>
            <a:endParaRPr lang="en-US" dirty="0"/>
          </a:p>
          <a:p>
            <a:pPr lvl="2"/>
            <a:r>
              <a:rPr lang="en-US" dirty="0" err="1"/>
              <a:t>openid</a:t>
            </a:r>
            <a:endParaRPr lang="en-US" dirty="0"/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dirty="0"/>
              <a:t>Email</a:t>
            </a:r>
          </a:p>
          <a:p>
            <a:pPr lvl="1"/>
            <a:r>
              <a:rPr lang="en-US" dirty="0"/>
              <a:t>Refresh Tokens: No</a:t>
            </a:r>
          </a:p>
          <a:p>
            <a:r>
              <a:rPr lang="en-US" b="1" dirty="0"/>
              <a:t>Important: Keep the Client ID and Client Secret!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7D501-A9D1-6E5F-35E1-5BE6CCF6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816E1D-B79F-C1D2-91C0-09D84441C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30400"/>
            <a:ext cx="7772400" cy="39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9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6CC0-BD14-C0B5-70B4-1B6C96F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Kubernetes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916F-67F4-83FF-BD62-A0C95B7B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19154"/>
            <a:ext cx="10579775" cy="3880773"/>
          </a:xfrm>
        </p:spPr>
        <p:txBody>
          <a:bodyPr/>
          <a:lstStyle/>
          <a:p>
            <a:r>
              <a:rPr lang="en-US" dirty="0"/>
              <a:t>Recall: </a:t>
            </a:r>
            <a:r>
              <a:rPr lang="en-US" b="1" dirty="0"/>
              <a:t>Namespaces </a:t>
            </a:r>
            <a:r>
              <a:rPr lang="en-US" dirty="0"/>
              <a:t>provide a way for K8s to partition cluster resources across multiple or many users in an exclusive way. </a:t>
            </a:r>
          </a:p>
          <a:p>
            <a:r>
              <a:rPr lang="en-US" dirty="0"/>
              <a:t>All of the instances of </a:t>
            </a:r>
            <a:r>
              <a:rPr lang="en-US" dirty="0" err="1"/>
              <a:t>Jupyter</a:t>
            </a:r>
            <a:r>
              <a:rPr lang="en-US" dirty="0"/>
              <a:t> Hub running will be in a separate pod in a namespace</a:t>
            </a:r>
          </a:p>
          <a:p>
            <a:r>
              <a:rPr lang="en-US" dirty="0"/>
              <a:t>To create the namespace on the Nautilus cluster, a cluster administrator will need to go to the following URL: </a:t>
            </a:r>
            <a:r>
              <a:rPr lang="en-US" dirty="0">
                <a:hlinkClick r:id="rId2"/>
              </a:rPr>
              <a:t>https://portal.nrp-nautilus.io/profileN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B0CC-9199-AD15-3163-0F77D773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AA1D0C-6A64-F7CB-9B44-838D0B416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15" y="4455560"/>
            <a:ext cx="521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1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F7B-31D6-EE83-953E-2BB1F5D6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Request Removal of Pod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8DB9-0871-1CCD-CD97-00C84813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pods on the Nautilus cluster can only run for 6 hours </a:t>
            </a:r>
          </a:p>
          <a:p>
            <a:r>
              <a:rPr lang="en-US" dirty="0"/>
              <a:t>If you have users that may use their </a:t>
            </a:r>
            <a:r>
              <a:rPr lang="en-US" dirty="0" err="1"/>
              <a:t>Jupyter</a:t>
            </a:r>
            <a:r>
              <a:rPr lang="en-US" dirty="0"/>
              <a:t> Hub environment for more than 6 hours, their resources will be released at the 6 hour mark</a:t>
            </a:r>
          </a:p>
          <a:p>
            <a:r>
              <a:rPr lang="en-US" dirty="0"/>
              <a:t>You can request that pod restrictions be removed on your namespace by going to the [Matrix] chat for PRP Nautilus here: </a:t>
            </a:r>
            <a:r>
              <a:rPr lang="en-US" dirty="0">
                <a:hlinkClick r:id="rId2"/>
              </a:rPr>
              <a:t>https://element.nrp-nautilus.io/#/welcome</a:t>
            </a:r>
            <a:r>
              <a:rPr lang="en-US" dirty="0"/>
              <a:t> </a:t>
            </a:r>
          </a:p>
          <a:p>
            <a:r>
              <a:rPr lang="en-US" dirty="0"/>
              <a:t>Once you have access to the server, send a message in </a:t>
            </a:r>
            <a:r>
              <a:rPr lang="en-US" b="1" dirty="0"/>
              <a:t>Nautilus Support</a:t>
            </a:r>
            <a:r>
              <a:rPr lang="en-US" dirty="0"/>
              <a:t> channel containing the name of the namespace you are using for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D182A-A3B5-B6D6-2B9B-718FBC12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AF98-45E3-C443-0835-484BAD4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62AE-46BE-E144-24C3-D095A970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869"/>
            <a:ext cx="5418666" cy="3085490"/>
          </a:xfrm>
        </p:spPr>
        <p:txBody>
          <a:bodyPr/>
          <a:lstStyle/>
          <a:p>
            <a:r>
              <a:rPr lang="en-US" dirty="0"/>
              <a:t>Helm is a package manager for Kubernetes, and enables software deployment on K8s Clusters</a:t>
            </a:r>
          </a:p>
          <a:p>
            <a:r>
              <a:rPr lang="en-US" dirty="0"/>
              <a:t>We will use helm to manage our </a:t>
            </a:r>
            <a:r>
              <a:rPr lang="en-US" dirty="0" err="1"/>
              <a:t>JupyterHub</a:t>
            </a:r>
            <a:r>
              <a:rPr lang="en-US" dirty="0"/>
              <a:t> installation</a:t>
            </a:r>
          </a:p>
          <a:p>
            <a:r>
              <a:rPr lang="en-US" dirty="0"/>
              <a:t>To download and install: </a:t>
            </a:r>
            <a:r>
              <a:rPr lang="en-US" dirty="0">
                <a:hlinkClick r:id="rId2"/>
              </a:rPr>
              <a:t>https://helm.sh/docs/intro/install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90F6-51AC-6BA1-D010-11D63CFF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1519013-C284-4E2C-3C42-3A1F388D1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81" y="1707227"/>
            <a:ext cx="5595966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2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19B2-A815-CA28-EB7B-5114215E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Build Configuration YAML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8EF8-3DC3-58B8-F458-7A7DDAC4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6553"/>
            <a:ext cx="10579775" cy="4464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Helm is configured, similarly to K8s, with YAML files</a:t>
            </a:r>
          </a:p>
          <a:p>
            <a:r>
              <a:rPr lang="en-US" dirty="0"/>
              <a:t>We need to build a YAML config file to tell Helm how we want our </a:t>
            </a:r>
            <a:r>
              <a:rPr lang="en-US" dirty="0" err="1"/>
              <a:t>JupyterHub</a:t>
            </a:r>
            <a:r>
              <a:rPr lang="en-US" dirty="0"/>
              <a:t> application configured</a:t>
            </a:r>
          </a:p>
          <a:p>
            <a:r>
              <a:rPr lang="en-US" dirty="0"/>
              <a:t>We can download the template for </a:t>
            </a:r>
            <a:r>
              <a:rPr lang="en-US" dirty="0" err="1"/>
              <a:t>JupyterHub</a:t>
            </a:r>
            <a:r>
              <a:rPr lang="en-US" dirty="0"/>
              <a:t> on Nautilus here:</a:t>
            </a:r>
          </a:p>
          <a:p>
            <a:pPr lvl="1"/>
            <a:r>
              <a:rPr lang="en-US" dirty="0">
                <a:hlinkClick r:id="rId2"/>
              </a:rPr>
              <a:t>https://ucsd-prp.gitlab.io/userdocs/jupyter/values.yaml</a:t>
            </a:r>
            <a:r>
              <a:rPr lang="en-US" dirty="0"/>
              <a:t> </a:t>
            </a:r>
          </a:p>
          <a:p>
            <a:r>
              <a:rPr lang="en-US" dirty="0"/>
              <a:t>Fields to Update in the Template:</a:t>
            </a:r>
          </a:p>
          <a:p>
            <a:pPr lvl="1"/>
            <a:r>
              <a:rPr lang="en-US" sz="1600" dirty="0" err="1">
                <a:latin typeface="Monaco" pitchFamily="2" charset="77"/>
              </a:rPr>
              <a:t>secret_token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dirty="0"/>
              <a:t>should be updated to the output of this command: </a:t>
            </a:r>
            <a:r>
              <a:rPr lang="en-US" sz="1600" b="0" i="0" dirty="0" err="1">
                <a:solidFill>
                  <a:srgbClr val="36464E"/>
                </a:solidFill>
                <a:effectLst/>
                <a:latin typeface="Monaco" pitchFamily="2" charset="77"/>
              </a:rPr>
              <a:t>openssl</a:t>
            </a:r>
            <a:r>
              <a:rPr lang="en-US" sz="1600" b="0" i="0" dirty="0">
                <a:solidFill>
                  <a:srgbClr val="36464E"/>
                </a:solidFill>
                <a:effectLst/>
                <a:latin typeface="Monaco" pitchFamily="2" charset="77"/>
              </a:rPr>
              <a:t> rand -hex 32</a:t>
            </a:r>
          </a:p>
          <a:p>
            <a:pPr lvl="1"/>
            <a:r>
              <a:rPr lang="en-US" sz="1600" dirty="0" err="1">
                <a:solidFill>
                  <a:srgbClr val="36464E"/>
                </a:solidFill>
                <a:latin typeface="Monaco" pitchFamily="2" charset="77"/>
              </a:rPr>
              <a:t>c</a:t>
            </a:r>
            <a:r>
              <a:rPr lang="en-US" sz="1600" b="0" i="0" dirty="0" err="1">
                <a:solidFill>
                  <a:srgbClr val="36464E"/>
                </a:solidFill>
                <a:effectLst/>
                <a:latin typeface="Monaco" pitchFamily="2" charset="77"/>
              </a:rPr>
              <a:t>lient_id</a:t>
            </a:r>
            <a:r>
              <a:rPr lang="en-US" sz="1600" b="0" i="0" dirty="0">
                <a:solidFill>
                  <a:srgbClr val="36464E"/>
                </a:solidFill>
                <a:effectLst/>
                <a:latin typeface="Monaco" pitchFamily="2" charset="77"/>
              </a:rPr>
              <a:t> </a:t>
            </a:r>
            <a:r>
              <a:rPr lang="en-US" b="0" i="0" dirty="0">
                <a:solidFill>
                  <a:srgbClr val="36464E"/>
                </a:solidFill>
                <a:effectLst/>
              </a:rPr>
              <a:t>and </a:t>
            </a:r>
            <a:r>
              <a:rPr lang="en-US" sz="1600" b="0" i="0" dirty="0" err="1">
                <a:solidFill>
                  <a:srgbClr val="36464E"/>
                </a:solidFill>
                <a:effectLst/>
                <a:latin typeface="Monaco" pitchFamily="2" charset="77"/>
              </a:rPr>
              <a:t>client_secret</a:t>
            </a:r>
            <a:r>
              <a:rPr lang="en-US" sz="1600" b="0" i="0" dirty="0">
                <a:solidFill>
                  <a:srgbClr val="36464E"/>
                </a:solidFill>
                <a:effectLst/>
                <a:latin typeface="Monaco" pitchFamily="2" charset="77"/>
              </a:rPr>
              <a:t> </a:t>
            </a:r>
            <a:r>
              <a:rPr lang="en-US" b="0" i="0" dirty="0">
                <a:solidFill>
                  <a:srgbClr val="36464E"/>
                </a:solidFill>
                <a:effectLst/>
              </a:rPr>
              <a:t>should be updated to match what you received when you registered you </a:t>
            </a:r>
            <a:r>
              <a:rPr lang="en-US" b="0" i="0" dirty="0" err="1">
                <a:solidFill>
                  <a:srgbClr val="36464E"/>
                </a:solidFill>
                <a:effectLst/>
              </a:rPr>
              <a:t>CiLogon</a:t>
            </a:r>
            <a:r>
              <a:rPr lang="en-US" b="0" i="0" dirty="0">
                <a:solidFill>
                  <a:srgbClr val="36464E"/>
                </a:solidFill>
                <a:effectLst/>
              </a:rPr>
              <a:t> client</a:t>
            </a:r>
          </a:p>
          <a:p>
            <a:pPr lvl="1"/>
            <a:r>
              <a:rPr lang="en-US" sz="1600" dirty="0" err="1">
                <a:solidFill>
                  <a:srgbClr val="36464E"/>
                </a:solidFill>
                <a:latin typeface="Monaco" pitchFamily="2" charset="77"/>
              </a:rPr>
              <a:t>a</a:t>
            </a:r>
            <a:r>
              <a:rPr lang="en-US" sz="1600" b="0" i="0" dirty="0" err="1">
                <a:solidFill>
                  <a:srgbClr val="36464E"/>
                </a:solidFill>
                <a:effectLst/>
                <a:latin typeface="Monaco" pitchFamily="2" charset="77"/>
              </a:rPr>
              <a:t>dmin_users</a:t>
            </a:r>
            <a:r>
              <a:rPr lang="en-US" b="0" i="0" dirty="0">
                <a:solidFill>
                  <a:srgbClr val="36464E"/>
                </a:solidFill>
                <a:effectLst/>
              </a:rPr>
              <a:t> should be set to who you’d like to have administrative access inside </a:t>
            </a:r>
            <a:r>
              <a:rPr lang="en-US" b="0" i="0" dirty="0" err="1">
                <a:solidFill>
                  <a:srgbClr val="36464E"/>
                </a:solidFill>
                <a:effectLst/>
              </a:rPr>
              <a:t>Jupyter</a:t>
            </a:r>
            <a:r>
              <a:rPr lang="en-US" b="0" i="0" dirty="0">
                <a:solidFill>
                  <a:srgbClr val="36464E"/>
                </a:solidFill>
                <a:effectLst/>
              </a:rPr>
              <a:t> Hub</a:t>
            </a:r>
          </a:p>
          <a:p>
            <a:pPr lvl="1"/>
            <a:r>
              <a:rPr lang="en-US" sz="1600" dirty="0" err="1">
                <a:solidFill>
                  <a:srgbClr val="36464E"/>
                </a:solidFill>
                <a:latin typeface="Monaco" pitchFamily="2" charset="77"/>
              </a:rPr>
              <a:t>oauth_callback_url</a:t>
            </a:r>
            <a:r>
              <a:rPr lang="en-US" dirty="0">
                <a:solidFill>
                  <a:srgbClr val="36464E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36464E"/>
                </a:solidFill>
              </a:rPr>
              <a:t>should updated to: </a:t>
            </a:r>
            <a:r>
              <a:rPr lang="en-US" dirty="0">
                <a:hlinkClick r:id="rId3"/>
              </a:rPr>
              <a:t>https://YOURNAME.nrp-nautilus.io/hub/oauth_callback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36464E"/>
                </a:solidFill>
                <a:latin typeface="Monaco" pitchFamily="2" charset="77"/>
              </a:rPr>
              <a:t>i</a:t>
            </a:r>
            <a:r>
              <a:rPr lang="en-US" sz="1600" b="0" i="0" dirty="0" err="1">
                <a:solidFill>
                  <a:srgbClr val="36464E"/>
                </a:solidFill>
                <a:effectLst/>
                <a:latin typeface="Monaco" pitchFamily="2" charset="77"/>
              </a:rPr>
              <a:t>ngress.hosts</a:t>
            </a:r>
            <a:r>
              <a:rPr lang="en-US" b="0" i="0" dirty="0">
                <a:solidFill>
                  <a:srgbClr val="36464E"/>
                </a:solidFill>
                <a:effectLst/>
                <a:latin typeface="Monaco" pitchFamily="2" charset="77"/>
              </a:rPr>
              <a:t> </a:t>
            </a:r>
            <a:r>
              <a:rPr lang="en-US" b="0" i="0" dirty="0">
                <a:solidFill>
                  <a:srgbClr val="36464E"/>
                </a:solidFill>
                <a:effectLst/>
              </a:rPr>
              <a:t>should be updated to: </a:t>
            </a:r>
            <a:r>
              <a:rPr lang="en-US" dirty="0">
                <a:hlinkClick r:id="rId3"/>
              </a:rPr>
              <a:t>https://YOURNAME.nrp-nautilus.io/</a:t>
            </a:r>
            <a:endParaRPr lang="en-US" b="0" i="0" dirty="0">
              <a:solidFill>
                <a:srgbClr val="36464E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55A8-DA52-3754-0198-8A743485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22253</TotalTime>
  <Words>676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Monaco</vt:lpstr>
      <vt:lpstr>Trebuchet MS</vt:lpstr>
      <vt:lpstr>Wingdings 3</vt:lpstr>
      <vt:lpstr>Facet</vt:lpstr>
      <vt:lpstr>Running JupyterHub  in Kubernetes</vt:lpstr>
      <vt:lpstr>The Problem: Scalability &amp; Reproducibility</vt:lpstr>
      <vt:lpstr>JupyterHub</vt:lpstr>
      <vt:lpstr>Running JupyterHub on Nautilus</vt:lpstr>
      <vt:lpstr>Step 1: Register CiLogon Application </vt:lpstr>
      <vt:lpstr>Step 2: Create a Kubernetes Namespace</vt:lpstr>
      <vt:lpstr>Step 3: Request Removal of Pod Restrictions</vt:lpstr>
      <vt:lpstr>Step 4: Install Helm</vt:lpstr>
      <vt:lpstr>Step 5: Build Configuration YAML File</vt:lpstr>
      <vt:lpstr>Step 6: Deploy JupyterHub with Helm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scottgs@missouri.edu</dc:creator>
  <cp:lastModifiedBy>Hurt, James</cp:lastModifiedBy>
  <cp:revision>798</cp:revision>
  <dcterms:created xsi:type="dcterms:W3CDTF">2018-01-23T02:07:13Z</dcterms:created>
  <dcterms:modified xsi:type="dcterms:W3CDTF">2023-02-14T19:35:16Z</dcterms:modified>
</cp:coreProperties>
</file>