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2"/>
  </p:notesMasterIdLst>
  <p:sldIdLst>
    <p:sldId id="295" r:id="rId5"/>
    <p:sldId id="315" r:id="rId6"/>
    <p:sldId id="314" r:id="rId7"/>
    <p:sldId id="312" r:id="rId8"/>
    <p:sldId id="324" r:id="rId9"/>
    <p:sldId id="306" r:id="rId10"/>
    <p:sldId id="32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D93"/>
    <a:srgbClr val="9EEACD"/>
    <a:srgbClr val="B1E884"/>
    <a:srgbClr val="26D0A3"/>
    <a:srgbClr val="C66868"/>
    <a:srgbClr val="E4B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93333" autoAdjust="0"/>
  </p:normalViewPr>
  <p:slideViewPr>
    <p:cSldViewPr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-99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028DE-8280-4298-AE9E-FCD30F612A8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0CD04-28F2-4ADF-B128-E6B35077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0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33AC-FD60-48C3-8049-F103CE71B2DC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oogle Shape;13;p2">
            <a:extLst>
              <a:ext uri="{FF2B5EF4-FFF2-40B4-BE49-F238E27FC236}">
                <a16:creationId xmlns:a16="http://schemas.microsoft.com/office/drawing/2014/main" id="{F74C76DC-28D9-4790-9A7A-2E70E97880C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1"/>
            <a:ext cx="12192001" cy="20552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ACCB7F5-15EE-495B-9B67-92A78948C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70655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7027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1070271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6F72-EEDA-4296-9DBC-E817DB799B91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166B06-8410-47B0-B6FC-50A969012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2708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609600"/>
            <a:ext cx="102489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8" y="3632200"/>
            <a:ext cx="9814129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10502932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687B-7C0C-4B80-8792-65DE59FF9396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latin typeface="Arial"/>
              </a:rPr>
              <a:t>”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DE90741-F4B4-4DB9-9FD6-E44EE0448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3750162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DCE0-C966-4CE8-A065-6FD5B14A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94" y="0"/>
            <a:ext cx="8751551" cy="7985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2B8B7-264F-4B78-8B72-72597FA5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F8EE-28EC-4306-A3E3-08EC1C579BED}" type="datetime1">
              <a:rPr lang="en-US" smtClean="0"/>
              <a:t>2/16/23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57DE1-DFFE-4495-B180-780ED80A9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55E22-2204-4076-849D-F9EDDB75BB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Dr. Grant Scott - EECS | IDSI | CGI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A7DF50-86DB-49AD-ABD4-D996E9E5C439}"/>
              </a:ext>
            </a:extLst>
          </p:cNvPr>
          <p:cNvCxnSpPr>
            <a:cxnSpLocks/>
          </p:cNvCxnSpPr>
          <p:nvPr userDrawn="1"/>
        </p:nvCxnSpPr>
        <p:spPr>
          <a:xfrm flipV="1">
            <a:off x="264091" y="732773"/>
            <a:ext cx="11708715" cy="438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DF4C73-1BFD-4321-9A45-7F2581B48078}"/>
              </a:ext>
            </a:extLst>
          </p:cNvPr>
          <p:cNvCxnSpPr>
            <a:cxnSpLocks/>
          </p:cNvCxnSpPr>
          <p:nvPr userDrawn="1"/>
        </p:nvCxnSpPr>
        <p:spPr>
          <a:xfrm flipV="1">
            <a:off x="264091" y="3613732"/>
            <a:ext cx="11708715" cy="438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8E2DC8-E0C7-4DA3-864C-E1AFEC1EF2B4}"/>
              </a:ext>
            </a:extLst>
          </p:cNvPr>
          <p:cNvCxnSpPr>
            <a:cxnSpLocks/>
          </p:cNvCxnSpPr>
          <p:nvPr userDrawn="1"/>
        </p:nvCxnSpPr>
        <p:spPr>
          <a:xfrm>
            <a:off x="6033370" y="798507"/>
            <a:ext cx="85078" cy="5827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B38DBD-4313-450F-8DE8-A7312FC6F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590" y="4136317"/>
            <a:ext cx="5729900" cy="190504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A6F28C4-A669-4531-8CA3-5B1B6D64FD6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42906" y="4136317"/>
            <a:ext cx="5729900" cy="190504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6E15465-B861-4F4B-B396-2151F142E8C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25590" y="1302290"/>
            <a:ext cx="5729900" cy="2126709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3FCFB11-AFF9-4FBB-85B0-19B4E1A9D11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42906" y="1302290"/>
            <a:ext cx="5729900" cy="2126709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84C1EE3-C3BC-4692-85C4-19ACB9E64C0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25590" y="831247"/>
            <a:ext cx="5683981" cy="460196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6D3AFB0-6518-42A5-BD28-63B4351DF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2906" y="823546"/>
            <a:ext cx="5683974" cy="460196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D08B7AD-DE1D-4FC3-80C6-34646BA062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25590" y="3676120"/>
            <a:ext cx="5683981" cy="460196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F9376E9-E26C-4C04-BF57-364F0500B8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2906" y="3668419"/>
            <a:ext cx="5683974" cy="460196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818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10618194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10618194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A1B5-1EBE-4BD2-96FC-BE71580D638D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D45CA20-39BB-4442-96EE-4F0837BDE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4267744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D027-C201-4280-924A-F7C8A053D90D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DBF8FDB-4E58-499F-BAB3-28A488E35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957238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1064815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65661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6566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8866-BCCA-4074-B21F-ED681AE1EC4F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FDA158-F616-4C0D-A225-75C10AA74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50575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7158-C820-4CA6-BBCF-7BC272E9A237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588A9FD-D860-45B1-9CC8-BF7ABE20D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41337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5A15-85E4-43A4-AC10-1DC4D4C6F864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28DB238-0DA7-4253-A1D2-15D13E645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63642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 sz="24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400"/>
            </a:lvl4pPr>
            <a:lvl5pPr>
              <a:buClrTx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0DB2-71FD-4392-922F-B41D67B2A0E2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263486-64C8-4528-AC72-6D2B9994D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467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7D1A-8FC9-448E-B45F-02EE15F82363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0A62B90-678E-4C9C-AD08-64C2C0D38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379221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F922-6485-445E-9272-14D90EBFACE5}" type="datetime1">
              <a:rPr lang="en-US" smtClean="0"/>
              <a:t>2/16/23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C1E94F0-1FE7-4527-B5F3-129C64FC9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416758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BC16-CA2B-4031-AFE3-DDC9F7262809}" type="datetime1">
              <a:rPr lang="en-US" smtClean="0"/>
              <a:t>2/16/23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2A9F483-A1B9-4DB6-882F-35C4D5B97AE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85762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56616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900E-DE23-41C0-BDA8-EF9CEFD2021B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54C5FD-C858-4387-86AA-0251FE264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04832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0FD1-A965-48C3-AE46-37A8CC16CD30}" type="datetime1">
              <a:rPr lang="en-US" smtClean="0"/>
              <a:t>2/16/23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3FE7-907F-45D8-9A87-D31906B85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97178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6788642" cy="5526437"/>
          </a:xfrm>
        </p:spPr>
        <p:txBody>
          <a:bodyPr>
            <a:normAutofit/>
          </a:bodyPr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C255-6A4D-4D16-82B5-E6B75D5CFCF0}" type="datetime1">
              <a:rPr lang="en-US" smtClean="0"/>
              <a:t>2/16/23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47D34F7-5DFB-46DD-BBE7-8D284AD15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142777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1081798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10817980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1081798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AD74-4526-4894-AD48-2FE1BE817622}" type="datetime1">
              <a:rPr lang="en-US" smtClean="0"/>
              <a:t>2/16/23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CDA27E1-1E0C-4272-AE9E-771D2E0A0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124151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57977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1057977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4330" y="6398659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649F8EE-28EC-4306-A3E3-08EC1C579BED}" type="datetime1">
              <a:rPr lang="en-US" smtClean="0"/>
              <a:t>2/16/23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57108" y="639866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DB45812-0AC9-4F72-AD0E-97F6B79482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https://www.mizzou.com/s/1002/images/editor/mu_logo.png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3" y="5921176"/>
            <a:ext cx="3485332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19;p3">
            <a:extLst>
              <a:ext uri="{FF2B5EF4-FFF2-40B4-BE49-F238E27FC236}">
                <a16:creationId xmlns:a16="http://schemas.microsoft.com/office/drawing/2014/main" id="{5E20DADF-C02C-474D-94FD-77918768D2B7}"/>
              </a:ext>
            </a:extLst>
          </p:cNvPr>
          <p:cNvPicPr preferRelativeResize="0"/>
          <p:nvPr userDrawn="1"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9271076" y="6939"/>
            <a:ext cx="2920924" cy="4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0;p3">
            <a:extLst>
              <a:ext uri="{FF2B5EF4-FFF2-40B4-BE49-F238E27FC236}">
                <a16:creationId xmlns:a16="http://schemas.microsoft.com/office/drawing/2014/main" id="{0B0E1FA7-A390-4A06-8DD6-9F8F7ECA9914}"/>
              </a:ext>
            </a:extLst>
          </p:cNvPr>
          <p:cNvSpPr txBox="1"/>
          <p:nvPr userDrawn="1"/>
        </p:nvSpPr>
        <p:spPr>
          <a:xfrm>
            <a:off x="9271139" y="463290"/>
            <a:ext cx="29208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 b="1" dirty="0">
                <a:solidFill>
                  <a:srgbClr val="134F5C"/>
                </a:solidFill>
                <a:latin typeface="Consolas"/>
                <a:ea typeface="Consolas"/>
                <a:cs typeface="Consolas"/>
                <a:sym typeface="Consolas"/>
              </a:rPr>
              <a:t>https://scottgs.mufaculty.umsystem.edu/</a:t>
            </a:r>
            <a:endParaRPr sz="950" b="1" dirty="0">
              <a:solidFill>
                <a:srgbClr val="134F5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37855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75C0-3846-62C0-A905-7ACF45473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945" y="2860378"/>
            <a:ext cx="9201201" cy="2545420"/>
          </a:xfrm>
        </p:spPr>
        <p:txBody>
          <a:bodyPr/>
          <a:lstStyle/>
          <a:p>
            <a:r>
              <a:rPr lang="en-US" sz="5400" dirty="0" err="1"/>
              <a:t>Jupyter</a:t>
            </a:r>
            <a:r>
              <a:rPr lang="en-US" sz="5400" dirty="0"/>
              <a:t> for Statistics </a:t>
            </a:r>
            <a:br>
              <a:rPr lang="en-US" sz="5400" dirty="0"/>
            </a:br>
            <a:r>
              <a:rPr lang="en-US" sz="5400" dirty="0"/>
              <a:t>and </a:t>
            </a:r>
            <a:r>
              <a:rPr lang="en-US" dirty="0"/>
              <a:t>Coding </a:t>
            </a:r>
            <a:r>
              <a:rPr lang="en-US" sz="5400" dirty="0"/>
              <a:t>Operation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0E37F-B9DB-86D0-7F33-DEFCA243D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210" y="5405798"/>
            <a:ext cx="7766936" cy="1877510"/>
          </a:xfrm>
        </p:spPr>
        <p:txBody>
          <a:bodyPr>
            <a:normAutofit/>
          </a:bodyPr>
          <a:lstStyle/>
          <a:p>
            <a:r>
              <a:rPr lang="en-US" sz="2400" dirty="0" err="1"/>
              <a:t>MORENet</a:t>
            </a:r>
            <a:r>
              <a:rPr lang="en-US" sz="2400" dirty="0"/>
              <a:t> Technical Summit</a:t>
            </a:r>
          </a:p>
          <a:p>
            <a:r>
              <a:rPr lang="en-US" sz="2400" dirty="0"/>
              <a:t>20 Feb 2023</a:t>
            </a:r>
          </a:p>
        </p:txBody>
      </p:sp>
    </p:spTree>
    <p:extLst>
      <p:ext uri="{BB962C8B-B14F-4D97-AF65-F5344CB8AC3E}">
        <p14:creationId xmlns:p14="http://schemas.microsoft.com/office/powerpoint/2010/main" val="14928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A915-28CA-C5AF-2142-31C68E02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STEM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C8C8CCC-0043-901F-D188-9520908442E9}"/>
              </a:ext>
            </a:extLst>
          </p:cNvPr>
          <p:cNvSpPr/>
          <p:nvPr/>
        </p:nvSpPr>
        <p:spPr>
          <a:xfrm>
            <a:off x="4611625" y="3047298"/>
            <a:ext cx="2358602" cy="1946026"/>
          </a:xfrm>
          <a:custGeom>
            <a:avLst/>
            <a:gdLst>
              <a:gd name="connsiteX0" fmla="*/ 0 w 1591266"/>
              <a:gd name="connsiteY0" fmla="*/ 688255 h 1376510"/>
              <a:gd name="connsiteX1" fmla="*/ 393269 w 1591266"/>
              <a:gd name="connsiteY1" fmla="*/ 0 h 1376510"/>
              <a:gd name="connsiteX2" fmla="*/ 1197997 w 1591266"/>
              <a:gd name="connsiteY2" fmla="*/ 0 h 1376510"/>
              <a:gd name="connsiteX3" fmla="*/ 1591266 w 1591266"/>
              <a:gd name="connsiteY3" fmla="*/ 688255 h 1376510"/>
              <a:gd name="connsiteX4" fmla="*/ 1197997 w 1591266"/>
              <a:gd name="connsiteY4" fmla="*/ 1376510 h 1376510"/>
              <a:gd name="connsiteX5" fmla="*/ 393269 w 1591266"/>
              <a:gd name="connsiteY5" fmla="*/ 1376510 h 1376510"/>
              <a:gd name="connsiteX6" fmla="*/ 0 w 1591266"/>
              <a:gd name="connsiteY6" fmla="*/ 688255 h 137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1266" h="1376510">
                <a:moveTo>
                  <a:pt x="0" y="688255"/>
                </a:moveTo>
                <a:lnTo>
                  <a:pt x="393269" y="0"/>
                </a:lnTo>
                <a:lnTo>
                  <a:pt x="1197997" y="0"/>
                </a:lnTo>
                <a:lnTo>
                  <a:pt x="1591266" y="688255"/>
                </a:lnTo>
                <a:lnTo>
                  <a:pt x="1197997" y="1376510"/>
                </a:lnTo>
                <a:lnTo>
                  <a:pt x="393269" y="1376510"/>
                </a:lnTo>
                <a:lnTo>
                  <a:pt x="0" y="6882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585" tIns="236997" rIns="272585" bIns="236997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For most students, college is the way 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9FD06C2-0003-297D-C7B4-7EF5DE7C62BF}"/>
              </a:ext>
            </a:extLst>
          </p:cNvPr>
          <p:cNvSpPr/>
          <p:nvPr/>
        </p:nvSpPr>
        <p:spPr>
          <a:xfrm>
            <a:off x="4828886" y="1277385"/>
            <a:ext cx="1932858" cy="1594896"/>
          </a:xfrm>
          <a:custGeom>
            <a:avLst/>
            <a:gdLst>
              <a:gd name="connsiteX0" fmla="*/ 0 w 1304031"/>
              <a:gd name="connsiteY0" fmla="*/ 564070 h 1128140"/>
              <a:gd name="connsiteX1" fmla="*/ 322310 w 1304031"/>
              <a:gd name="connsiteY1" fmla="*/ 0 h 1128140"/>
              <a:gd name="connsiteX2" fmla="*/ 981721 w 1304031"/>
              <a:gd name="connsiteY2" fmla="*/ 0 h 1128140"/>
              <a:gd name="connsiteX3" fmla="*/ 1304031 w 1304031"/>
              <a:gd name="connsiteY3" fmla="*/ 564070 h 1128140"/>
              <a:gd name="connsiteX4" fmla="*/ 981721 w 1304031"/>
              <a:gd name="connsiteY4" fmla="*/ 1128140 h 1128140"/>
              <a:gd name="connsiteX5" fmla="*/ 322310 w 1304031"/>
              <a:gd name="connsiteY5" fmla="*/ 1128140 h 1128140"/>
              <a:gd name="connsiteX6" fmla="*/ 0 w 1304031"/>
              <a:gd name="connsiteY6" fmla="*/ 564070 h 112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4031" h="1128140">
                <a:moveTo>
                  <a:pt x="0" y="564070"/>
                </a:moveTo>
                <a:lnTo>
                  <a:pt x="322310" y="0"/>
                </a:lnTo>
                <a:lnTo>
                  <a:pt x="981721" y="0"/>
                </a:lnTo>
                <a:lnTo>
                  <a:pt x="1304031" y="564070"/>
                </a:lnTo>
                <a:lnTo>
                  <a:pt x="981721" y="1128140"/>
                </a:lnTo>
                <a:lnTo>
                  <a:pt x="322310" y="1128140"/>
                </a:lnTo>
                <a:lnTo>
                  <a:pt x="0" y="56407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996" tIns="195847" rIns="224996" bIns="195847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Good job opportunities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D8139D2-D254-DF2F-E15B-149B20FEF07B}"/>
              </a:ext>
            </a:extLst>
          </p:cNvPr>
          <p:cNvSpPr/>
          <p:nvPr/>
        </p:nvSpPr>
        <p:spPr>
          <a:xfrm>
            <a:off x="7885202" y="2074833"/>
            <a:ext cx="1932858" cy="1594896"/>
          </a:xfrm>
          <a:custGeom>
            <a:avLst/>
            <a:gdLst>
              <a:gd name="connsiteX0" fmla="*/ 0 w 1304031"/>
              <a:gd name="connsiteY0" fmla="*/ 564070 h 1128140"/>
              <a:gd name="connsiteX1" fmla="*/ 322310 w 1304031"/>
              <a:gd name="connsiteY1" fmla="*/ 0 h 1128140"/>
              <a:gd name="connsiteX2" fmla="*/ 981721 w 1304031"/>
              <a:gd name="connsiteY2" fmla="*/ 0 h 1128140"/>
              <a:gd name="connsiteX3" fmla="*/ 1304031 w 1304031"/>
              <a:gd name="connsiteY3" fmla="*/ 564070 h 1128140"/>
              <a:gd name="connsiteX4" fmla="*/ 981721 w 1304031"/>
              <a:gd name="connsiteY4" fmla="*/ 1128140 h 1128140"/>
              <a:gd name="connsiteX5" fmla="*/ 322310 w 1304031"/>
              <a:gd name="connsiteY5" fmla="*/ 1128140 h 1128140"/>
              <a:gd name="connsiteX6" fmla="*/ 0 w 1304031"/>
              <a:gd name="connsiteY6" fmla="*/ 564070 h 112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4031" h="1128140">
                <a:moveTo>
                  <a:pt x="0" y="564070"/>
                </a:moveTo>
                <a:lnTo>
                  <a:pt x="322310" y="0"/>
                </a:lnTo>
                <a:lnTo>
                  <a:pt x="981721" y="0"/>
                </a:lnTo>
                <a:lnTo>
                  <a:pt x="1304031" y="564070"/>
                </a:lnTo>
                <a:lnTo>
                  <a:pt x="981721" y="1128140"/>
                </a:lnTo>
                <a:lnTo>
                  <a:pt x="322310" y="1128140"/>
                </a:lnTo>
                <a:lnTo>
                  <a:pt x="0" y="56407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996" tIns="195847" rIns="224996" bIns="195847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High salaries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8E781F-434F-3F6E-1492-6FE97282FFEE}"/>
              </a:ext>
            </a:extLst>
          </p:cNvPr>
          <p:cNvSpPr/>
          <p:nvPr/>
        </p:nvSpPr>
        <p:spPr>
          <a:xfrm>
            <a:off x="7869449" y="4369404"/>
            <a:ext cx="1932858" cy="1594896"/>
          </a:xfrm>
          <a:custGeom>
            <a:avLst/>
            <a:gdLst>
              <a:gd name="connsiteX0" fmla="*/ 0 w 1304031"/>
              <a:gd name="connsiteY0" fmla="*/ 564070 h 1128140"/>
              <a:gd name="connsiteX1" fmla="*/ 322310 w 1304031"/>
              <a:gd name="connsiteY1" fmla="*/ 0 h 1128140"/>
              <a:gd name="connsiteX2" fmla="*/ 981721 w 1304031"/>
              <a:gd name="connsiteY2" fmla="*/ 0 h 1128140"/>
              <a:gd name="connsiteX3" fmla="*/ 1304031 w 1304031"/>
              <a:gd name="connsiteY3" fmla="*/ 564070 h 1128140"/>
              <a:gd name="connsiteX4" fmla="*/ 981721 w 1304031"/>
              <a:gd name="connsiteY4" fmla="*/ 1128140 h 1128140"/>
              <a:gd name="connsiteX5" fmla="*/ 322310 w 1304031"/>
              <a:gd name="connsiteY5" fmla="*/ 1128140 h 1128140"/>
              <a:gd name="connsiteX6" fmla="*/ 0 w 1304031"/>
              <a:gd name="connsiteY6" fmla="*/ 564070 h 112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4031" h="1128140">
                <a:moveTo>
                  <a:pt x="0" y="564070"/>
                </a:moveTo>
                <a:lnTo>
                  <a:pt x="322310" y="0"/>
                </a:lnTo>
                <a:lnTo>
                  <a:pt x="981721" y="0"/>
                </a:lnTo>
                <a:lnTo>
                  <a:pt x="1304031" y="564070"/>
                </a:lnTo>
                <a:lnTo>
                  <a:pt x="981721" y="1128140"/>
                </a:lnTo>
                <a:lnTo>
                  <a:pt x="322310" y="1128140"/>
                </a:lnTo>
                <a:lnTo>
                  <a:pt x="0" y="56407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996" tIns="195847" rIns="224996" bIns="195847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Making an impact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C57D74E-9948-C9D6-B437-43C045A378F3}"/>
              </a:ext>
            </a:extLst>
          </p:cNvPr>
          <p:cNvSpPr/>
          <p:nvPr/>
        </p:nvSpPr>
        <p:spPr>
          <a:xfrm>
            <a:off x="4828886" y="5168889"/>
            <a:ext cx="1932858" cy="1594896"/>
          </a:xfrm>
          <a:custGeom>
            <a:avLst/>
            <a:gdLst>
              <a:gd name="connsiteX0" fmla="*/ 0 w 1304031"/>
              <a:gd name="connsiteY0" fmla="*/ 564070 h 1128140"/>
              <a:gd name="connsiteX1" fmla="*/ 322310 w 1304031"/>
              <a:gd name="connsiteY1" fmla="*/ 0 h 1128140"/>
              <a:gd name="connsiteX2" fmla="*/ 981721 w 1304031"/>
              <a:gd name="connsiteY2" fmla="*/ 0 h 1128140"/>
              <a:gd name="connsiteX3" fmla="*/ 1304031 w 1304031"/>
              <a:gd name="connsiteY3" fmla="*/ 564070 h 1128140"/>
              <a:gd name="connsiteX4" fmla="*/ 981721 w 1304031"/>
              <a:gd name="connsiteY4" fmla="*/ 1128140 h 1128140"/>
              <a:gd name="connsiteX5" fmla="*/ 322310 w 1304031"/>
              <a:gd name="connsiteY5" fmla="*/ 1128140 h 1128140"/>
              <a:gd name="connsiteX6" fmla="*/ 0 w 1304031"/>
              <a:gd name="connsiteY6" fmla="*/ 564070 h 112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4031" h="1128140">
                <a:moveTo>
                  <a:pt x="0" y="564070"/>
                </a:moveTo>
                <a:lnTo>
                  <a:pt x="322310" y="0"/>
                </a:lnTo>
                <a:lnTo>
                  <a:pt x="981721" y="0"/>
                </a:lnTo>
                <a:lnTo>
                  <a:pt x="1304031" y="564070"/>
                </a:lnTo>
                <a:lnTo>
                  <a:pt x="981721" y="1128140"/>
                </a:lnTo>
                <a:lnTo>
                  <a:pt x="322310" y="1128140"/>
                </a:lnTo>
                <a:lnTo>
                  <a:pt x="0" y="56407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996" tIns="195847" rIns="224996" bIns="195847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Transferable skills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01B949-A87E-4F96-6031-45F9BF6DA4DD}"/>
              </a:ext>
            </a:extLst>
          </p:cNvPr>
          <p:cNvSpPr/>
          <p:nvPr/>
        </p:nvSpPr>
        <p:spPr>
          <a:xfrm>
            <a:off x="1779545" y="4369404"/>
            <a:ext cx="1932858" cy="1594896"/>
          </a:xfrm>
          <a:custGeom>
            <a:avLst/>
            <a:gdLst>
              <a:gd name="connsiteX0" fmla="*/ 0 w 1304031"/>
              <a:gd name="connsiteY0" fmla="*/ 564070 h 1128140"/>
              <a:gd name="connsiteX1" fmla="*/ 322310 w 1304031"/>
              <a:gd name="connsiteY1" fmla="*/ 0 h 1128140"/>
              <a:gd name="connsiteX2" fmla="*/ 981721 w 1304031"/>
              <a:gd name="connsiteY2" fmla="*/ 0 h 1128140"/>
              <a:gd name="connsiteX3" fmla="*/ 1304031 w 1304031"/>
              <a:gd name="connsiteY3" fmla="*/ 564070 h 1128140"/>
              <a:gd name="connsiteX4" fmla="*/ 981721 w 1304031"/>
              <a:gd name="connsiteY4" fmla="*/ 1128140 h 1128140"/>
              <a:gd name="connsiteX5" fmla="*/ 322310 w 1304031"/>
              <a:gd name="connsiteY5" fmla="*/ 1128140 h 1128140"/>
              <a:gd name="connsiteX6" fmla="*/ 0 w 1304031"/>
              <a:gd name="connsiteY6" fmla="*/ 564070 h 112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4031" h="1128140">
                <a:moveTo>
                  <a:pt x="0" y="564070"/>
                </a:moveTo>
                <a:lnTo>
                  <a:pt x="322310" y="0"/>
                </a:lnTo>
                <a:lnTo>
                  <a:pt x="981721" y="0"/>
                </a:lnTo>
                <a:lnTo>
                  <a:pt x="1304031" y="564070"/>
                </a:lnTo>
                <a:lnTo>
                  <a:pt x="981721" y="1128140"/>
                </a:lnTo>
                <a:lnTo>
                  <a:pt x="322310" y="1128140"/>
                </a:lnTo>
                <a:lnTo>
                  <a:pt x="0" y="56407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996" tIns="195847" rIns="224996" bIns="195847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There is something for everyone.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23DCC4-CDFF-569A-D7A9-D94B419F6017}"/>
              </a:ext>
            </a:extLst>
          </p:cNvPr>
          <p:cNvSpPr/>
          <p:nvPr/>
        </p:nvSpPr>
        <p:spPr>
          <a:xfrm>
            <a:off x="1779545" y="2074833"/>
            <a:ext cx="1932858" cy="1594896"/>
          </a:xfrm>
          <a:custGeom>
            <a:avLst/>
            <a:gdLst>
              <a:gd name="connsiteX0" fmla="*/ 0 w 1304031"/>
              <a:gd name="connsiteY0" fmla="*/ 564070 h 1128140"/>
              <a:gd name="connsiteX1" fmla="*/ 322310 w 1304031"/>
              <a:gd name="connsiteY1" fmla="*/ 0 h 1128140"/>
              <a:gd name="connsiteX2" fmla="*/ 981721 w 1304031"/>
              <a:gd name="connsiteY2" fmla="*/ 0 h 1128140"/>
              <a:gd name="connsiteX3" fmla="*/ 1304031 w 1304031"/>
              <a:gd name="connsiteY3" fmla="*/ 564070 h 1128140"/>
              <a:gd name="connsiteX4" fmla="*/ 981721 w 1304031"/>
              <a:gd name="connsiteY4" fmla="*/ 1128140 h 1128140"/>
              <a:gd name="connsiteX5" fmla="*/ 322310 w 1304031"/>
              <a:gd name="connsiteY5" fmla="*/ 1128140 h 1128140"/>
              <a:gd name="connsiteX6" fmla="*/ 0 w 1304031"/>
              <a:gd name="connsiteY6" fmla="*/ 564070 h 112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4031" h="1128140">
                <a:moveTo>
                  <a:pt x="0" y="564070"/>
                </a:moveTo>
                <a:lnTo>
                  <a:pt x="322310" y="0"/>
                </a:lnTo>
                <a:lnTo>
                  <a:pt x="981721" y="0"/>
                </a:lnTo>
                <a:lnTo>
                  <a:pt x="1304031" y="564070"/>
                </a:lnTo>
                <a:lnTo>
                  <a:pt x="981721" y="1128140"/>
                </a:lnTo>
                <a:lnTo>
                  <a:pt x="322310" y="1128140"/>
                </a:lnTo>
                <a:lnTo>
                  <a:pt x="0" y="56407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996" tIns="195847" rIns="224996" bIns="195847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STEM field students are the most likely to pay off their loads the fastest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6FDC1-3B3D-8EAA-CFE6-A6BD2060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C397-DDB4-0864-08E5-F3229EC4F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Dr. Grant Scott - EECS | IDSI | CGI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3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9FDB-A1D8-2D27-01FF-F51832C7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STEM made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C4FC5-28E4-C7E1-DEAF-A6D3CEC54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is one of the key transferable skills that is needed across fields</a:t>
            </a:r>
          </a:p>
          <a:p>
            <a:endParaRPr lang="en-US" dirty="0"/>
          </a:p>
          <a:p>
            <a:r>
              <a:rPr lang="en-US" dirty="0"/>
              <a:t>Easy way to teach coding with :</a:t>
            </a:r>
          </a:p>
          <a:p>
            <a:pPr lvl="1"/>
            <a:r>
              <a:rPr lang="en-US" dirty="0"/>
              <a:t>regular desktop/laptop computers</a:t>
            </a:r>
          </a:p>
          <a:p>
            <a:pPr lvl="1"/>
            <a:r>
              <a:rPr lang="en-US" dirty="0"/>
              <a:t>Step by step execution</a:t>
            </a:r>
          </a:p>
          <a:p>
            <a:pPr lvl="1"/>
            <a:r>
              <a:rPr lang="en-US" dirty="0"/>
              <a:t>A range of useful libraries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2727-5F78-34E9-DEE2-023DE3A2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3CDE4-28BC-734D-4E01-44D3DC285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Dr. Grant Scott - EECS | IDSI | CGI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11D03B-0163-BC43-688F-88417D770817}"/>
              </a:ext>
            </a:extLst>
          </p:cNvPr>
          <p:cNvGrpSpPr/>
          <p:nvPr/>
        </p:nvGrpSpPr>
        <p:grpSpPr>
          <a:xfrm>
            <a:off x="5867400" y="3380822"/>
            <a:ext cx="5029200" cy="3211508"/>
            <a:chOff x="5867400" y="3380822"/>
            <a:chExt cx="5029200" cy="3211508"/>
          </a:xfrm>
        </p:grpSpPr>
        <p:sp>
          <p:nvSpPr>
            <p:cNvPr id="7" name="Explosion: 8 Points 6">
              <a:extLst>
                <a:ext uri="{FF2B5EF4-FFF2-40B4-BE49-F238E27FC236}">
                  <a16:creationId xmlns:a16="http://schemas.microsoft.com/office/drawing/2014/main" id="{FD51790A-31EF-9634-1EBB-88153492E7FD}"/>
                </a:ext>
              </a:extLst>
            </p:cNvPr>
            <p:cNvSpPr/>
            <p:nvPr/>
          </p:nvSpPr>
          <p:spPr>
            <a:xfrm>
              <a:off x="5867400" y="3380822"/>
              <a:ext cx="5029200" cy="321150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D8FFD-B7D2-1FF2-EA5A-F695F1829F3A}"/>
                </a:ext>
              </a:extLst>
            </p:cNvPr>
            <p:cNvSpPr txBox="1"/>
            <p:nvPr/>
          </p:nvSpPr>
          <p:spPr>
            <a:xfrm>
              <a:off x="6806183" y="4648200"/>
              <a:ext cx="3151633" cy="53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rgbClr val="FF0000"/>
                  </a:solidFill>
                </a:rPr>
                <a:t>Jupyter</a:t>
              </a:r>
              <a:r>
                <a:rPr lang="en-US" sz="2800" dirty="0">
                  <a:solidFill>
                    <a:srgbClr val="FF0000"/>
                  </a:solidFill>
                </a:rPr>
                <a:t> notebook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26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252A-4F87-A4B9-0B07-27489F26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579774" cy="70520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notebook: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A9069-82E6-CC28-E99E-D620ADB5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DCD49-4846-3C4F-A3EA-B972420F5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Dr. Grant Scott - EECS | IDSI | CGI</a:t>
            </a:r>
            <a:endParaRPr lang="en-US" dirty="0"/>
          </a:p>
        </p:txBody>
      </p:sp>
      <p:pic>
        <p:nvPicPr>
          <p:cNvPr id="11" name="Content Placeholder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82CBB2A-102F-FDDB-133C-44B72B8D6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17" y="3288318"/>
            <a:ext cx="10579100" cy="2063920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757CE8-D6E0-38BA-34D0-FA07F3E02BBA}"/>
              </a:ext>
            </a:extLst>
          </p:cNvPr>
          <p:cNvSpPr/>
          <p:nvPr/>
        </p:nvSpPr>
        <p:spPr>
          <a:xfrm>
            <a:off x="1399919" y="4031751"/>
            <a:ext cx="2286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77878E-3957-9948-39BA-023CCC0645F0}"/>
              </a:ext>
            </a:extLst>
          </p:cNvPr>
          <p:cNvSpPr/>
          <p:nvPr/>
        </p:nvSpPr>
        <p:spPr>
          <a:xfrm>
            <a:off x="1698541" y="4031751"/>
            <a:ext cx="228600" cy="228600"/>
          </a:xfrm>
          <a:prstGeom prst="rect">
            <a:avLst/>
          </a:prstGeom>
          <a:noFill/>
          <a:ln w="19050">
            <a:solidFill>
              <a:srgbClr val="1DB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D9BCAF-D3AD-5482-B214-076C874A7138}"/>
              </a:ext>
            </a:extLst>
          </p:cNvPr>
          <p:cNvSpPr/>
          <p:nvPr/>
        </p:nvSpPr>
        <p:spPr>
          <a:xfrm>
            <a:off x="2007455" y="4029692"/>
            <a:ext cx="2286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713AA1-9E0C-2BBD-4B82-9C0861597E86}"/>
              </a:ext>
            </a:extLst>
          </p:cNvPr>
          <p:cNvSpPr/>
          <p:nvPr/>
        </p:nvSpPr>
        <p:spPr>
          <a:xfrm>
            <a:off x="2271655" y="4025573"/>
            <a:ext cx="228600" cy="228600"/>
          </a:xfrm>
          <a:prstGeom prst="rect">
            <a:avLst/>
          </a:prstGeom>
          <a:noFill/>
          <a:ln w="19050">
            <a:solidFill>
              <a:srgbClr val="1DB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A9AE7E-9CB9-209F-373E-4F10CCE5E514}"/>
              </a:ext>
            </a:extLst>
          </p:cNvPr>
          <p:cNvSpPr/>
          <p:nvPr/>
        </p:nvSpPr>
        <p:spPr>
          <a:xfrm>
            <a:off x="2539479" y="4025573"/>
            <a:ext cx="2286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E8E67B-610A-08FE-63D0-8409DE035DBA}"/>
              </a:ext>
            </a:extLst>
          </p:cNvPr>
          <p:cNvSpPr/>
          <p:nvPr/>
        </p:nvSpPr>
        <p:spPr>
          <a:xfrm>
            <a:off x="2844769" y="4006514"/>
            <a:ext cx="228600" cy="228600"/>
          </a:xfrm>
          <a:prstGeom prst="rect">
            <a:avLst/>
          </a:prstGeom>
          <a:noFill/>
          <a:ln w="19050">
            <a:solidFill>
              <a:srgbClr val="1DB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BC7450-F276-3BC4-CD1E-AF0E820BA58E}"/>
              </a:ext>
            </a:extLst>
          </p:cNvPr>
          <p:cNvSpPr/>
          <p:nvPr/>
        </p:nvSpPr>
        <p:spPr>
          <a:xfrm>
            <a:off x="3115318" y="4025573"/>
            <a:ext cx="2286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734D2B-1AF2-A36D-58B7-ECC05423845F}"/>
              </a:ext>
            </a:extLst>
          </p:cNvPr>
          <p:cNvSpPr/>
          <p:nvPr/>
        </p:nvSpPr>
        <p:spPr>
          <a:xfrm>
            <a:off x="3429017" y="4004978"/>
            <a:ext cx="485502" cy="228600"/>
          </a:xfrm>
          <a:prstGeom prst="rect">
            <a:avLst/>
          </a:prstGeom>
          <a:noFill/>
          <a:ln w="19050">
            <a:solidFill>
              <a:srgbClr val="1DB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AC0B9A-1F0C-DE7B-8AFA-F03EA375A680}"/>
              </a:ext>
            </a:extLst>
          </p:cNvPr>
          <p:cNvSpPr/>
          <p:nvPr/>
        </p:nvSpPr>
        <p:spPr>
          <a:xfrm>
            <a:off x="2379777" y="4629241"/>
            <a:ext cx="9128072" cy="30252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8136295-6BA3-E388-E663-AC7ED40223ED}"/>
              </a:ext>
            </a:extLst>
          </p:cNvPr>
          <p:cNvCxnSpPr>
            <a:cxnSpLocks/>
            <a:endCxn id="19" idx="0"/>
          </p:cNvCxnSpPr>
          <p:nvPr/>
        </p:nvCxnSpPr>
        <p:spPr>
          <a:xfrm rot="10800000" flipV="1">
            <a:off x="3671769" y="3034116"/>
            <a:ext cx="1800049" cy="970862"/>
          </a:xfrm>
          <a:prstGeom prst="bentConnector2">
            <a:avLst/>
          </a:prstGeom>
          <a:ln>
            <a:solidFill>
              <a:srgbClr val="1DBD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CDF6FD0-BA6C-4FEC-C59E-B9DF89203C27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 flipV="1">
            <a:off x="3229619" y="2818211"/>
            <a:ext cx="2242199" cy="120736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72F6FE9-5C5A-BCE1-9495-EACAD2647C25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2959069" y="2579062"/>
            <a:ext cx="2512748" cy="1427451"/>
          </a:xfrm>
          <a:prstGeom prst="bentConnector2">
            <a:avLst/>
          </a:prstGeom>
          <a:ln>
            <a:solidFill>
              <a:srgbClr val="1DBD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7EFB271-75B8-C365-A5E7-2276A8F5FE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50155" y="2333278"/>
            <a:ext cx="2821663" cy="1674691"/>
          </a:xfrm>
          <a:prstGeom prst="bentConnector3">
            <a:avLst>
              <a:gd name="adj1" fmla="val 999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2B7012A-C684-FA26-75C4-A3AE89755390}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 flipV="1">
            <a:off x="2385955" y="2117373"/>
            <a:ext cx="3085862" cy="1908199"/>
          </a:xfrm>
          <a:prstGeom prst="bentConnector2">
            <a:avLst/>
          </a:prstGeom>
          <a:ln>
            <a:solidFill>
              <a:srgbClr val="1DBD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82E71A1-8C70-D2A9-F5E8-29F436C9990B}"/>
              </a:ext>
            </a:extLst>
          </p:cNvPr>
          <p:cNvCxnSpPr>
            <a:cxnSpLocks/>
            <a:stCxn id="46" idx="1"/>
            <a:endCxn id="14" idx="0"/>
          </p:cNvCxnSpPr>
          <p:nvPr/>
        </p:nvCxnSpPr>
        <p:spPr>
          <a:xfrm rot="10800000" flipV="1">
            <a:off x="2121755" y="1927248"/>
            <a:ext cx="3356240" cy="210244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0EC9BCF-9951-1E7A-3B14-E27408E76CF9}"/>
              </a:ext>
            </a:extLst>
          </p:cNvPr>
          <p:cNvCxnSpPr>
            <a:cxnSpLocks/>
            <a:stCxn id="45" idx="1"/>
            <a:endCxn id="13" idx="0"/>
          </p:cNvCxnSpPr>
          <p:nvPr/>
        </p:nvCxnSpPr>
        <p:spPr>
          <a:xfrm rot="10800000" flipV="1">
            <a:off x="1812841" y="1702071"/>
            <a:ext cx="3658976" cy="2329679"/>
          </a:xfrm>
          <a:prstGeom prst="bentConnector2">
            <a:avLst/>
          </a:prstGeom>
          <a:ln>
            <a:solidFill>
              <a:srgbClr val="1DBD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8BDD62B-EA76-DC7B-3106-8E3BB6D960BA}"/>
              </a:ext>
            </a:extLst>
          </p:cNvPr>
          <p:cNvCxnSpPr>
            <a:endCxn id="12" idx="0"/>
          </p:cNvCxnSpPr>
          <p:nvPr/>
        </p:nvCxnSpPr>
        <p:spPr>
          <a:xfrm rot="10800000" flipV="1">
            <a:off x="1514219" y="1456771"/>
            <a:ext cx="3957598" cy="257498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F0D7614-0613-FC40-6EA4-3EBD1C2F2799}"/>
              </a:ext>
            </a:extLst>
          </p:cNvPr>
          <p:cNvSpPr txBox="1"/>
          <p:nvPr/>
        </p:nvSpPr>
        <p:spPr>
          <a:xfrm>
            <a:off x="5477995" y="1295400"/>
            <a:ext cx="235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Save the current notebook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9F0F9E-1041-F5C0-4D81-97101C07847F}"/>
              </a:ext>
            </a:extLst>
          </p:cNvPr>
          <p:cNvSpPr txBox="1"/>
          <p:nvPr/>
        </p:nvSpPr>
        <p:spPr>
          <a:xfrm>
            <a:off x="5471817" y="1548183"/>
            <a:ext cx="235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new cell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FE80F0-7978-5C57-5EFF-1EA7ACF9F84A}"/>
              </a:ext>
            </a:extLst>
          </p:cNvPr>
          <p:cNvSpPr txBox="1"/>
          <p:nvPr/>
        </p:nvSpPr>
        <p:spPr>
          <a:xfrm>
            <a:off x="5477995" y="1773359"/>
            <a:ext cx="235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Delete cell(s)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18573B-7CA5-15F4-9EFE-4F053604134B}"/>
              </a:ext>
            </a:extLst>
          </p:cNvPr>
          <p:cNvSpPr txBox="1"/>
          <p:nvPr/>
        </p:nvSpPr>
        <p:spPr>
          <a:xfrm>
            <a:off x="5471817" y="1961425"/>
            <a:ext cx="235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Copy cell(s)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1F3DDE-207D-BF47-FB3D-254CAD13F5E2}"/>
              </a:ext>
            </a:extLst>
          </p:cNvPr>
          <p:cNvSpPr txBox="1"/>
          <p:nvPr/>
        </p:nvSpPr>
        <p:spPr>
          <a:xfrm>
            <a:off x="5465639" y="2184506"/>
            <a:ext cx="235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Past cell(s)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9FE3FC-E862-1A09-4052-B23CACA24685}"/>
              </a:ext>
            </a:extLst>
          </p:cNvPr>
          <p:cNvSpPr txBox="1"/>
          <p:nvPr/>
        </p:nvSpPr>
        <p:spPr>
          <a:xfrm>
            <a:off x="5465639" y="2431295"/>
            <a:ext cx="235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 cell(s) 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506B0A-2620-454A-8800-162C9847C793}"/>
              </a:ext>
            </a:extLst>
          </p:cNvPr>
          <p:cNvSpPr txBox="1"/>
          <p:nvPr/>
        </p:nvSpPr>
        <p:spPr>
          <a:xfrm>
            <a:off x="5471817" y="2656471"/>
            <a:ext cx="235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 cell(s) down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29692F-6762-F9F8-1D07-4BEE9A74EF3A}"/>
              </a:ext>
            </a:extLst>
          </p:cNvPr>
          <p:cNvSpPr txBox="1"/>
          <p:nvPr/>
        </p:nvSpPr>
        <p:spPr>
          <a:xfrm>
            <a:off x="5465639" y="2844537"/>
            <a:ext cx="235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 current cell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B33784B-611B-6433-EE90-9AB2AB809D7F}"/>
              </a:ext>
            </a:extLst>
          </p:cNvPr>
          <p:cNvCxnSpPr>
            <a:cxnSpLocks/>
          </p:cNvCxnSpPr>
          <p:nvPr/>
        </p:nvCxnSpPr>
        <p:spPr>
          <a:xfrm>
            <a:off x="1052217" y="4766225"/>
            <a:ext cx="12954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07A2F96-34BD-EE66-8078-D4680755A77B}"/>
              </a:ext>
            </a:extLst>
          </p:cNvPr>
          <p:cNvSpPr txBox="1"/>
          <p:nvPr/>
        </p:nvSpPr>
        <p:spPr>
          <a:xfrm>
            <a:off x="457200" y="4602877"/>
            <a:ext cx="562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Cells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8ED77CD-EBE3-DC97-F727-0F45149FB184}"/>
              </a:ext>
            </a:extLst>
          </p:cNvPr>
          <p:cNvSpPr/>
          <p:nvPr/>
        </p:nvSpPr>
        <p:spPr>
          <a:xfrm>
            <a:off x="2342150" y="5031477"/>
            <a:ext cx="9128072" cy="30252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134CD82-5E7E-F80D-4608-660AD3A66A86}"/>
              </a:ext>
            </a:extLst>
          </p:cNvPr>
          <p:cNvCxnSpPr>
            <a:stCxn id="81" idx="3"/>
          </p:cNvCxnSpPr>
          <p:nvPr/>
        </p:nvCxnSpPr>
        <p:spPr>
          <a:xfrm>
            <a:off x="1020057" y="4756766"/>
            <a:ext cx="1322093" cy="425972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7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44" grpId="0"/>
      <p:bldP spid="45" grpId="0"/>
      <p:bldP spid="46" grpId="0"/>
      <p:bldP spid="47" grpId="0"/>
      <p:bldP spid="60" grpId="0"/>
      <p:bldP spid="61" grpId="0"/>
      <p:bldP spid="62" grpId="0"/>
      <p:bldP spid="63" grpId="0"/>
      <p:bldP spid="81" grpId="0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7A0A-5432-D77F-6972-FAA5AD12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notebook: introduction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8F39831-23C5-92F3-7ED1-FE50B91C100D}"/>
              </a:ext>
            </a:extLst>
          </p:cNvPr>
          <p:cNvGrpSpPr/>
          <p:nvPr/>
        </p:nvGrpSpPr>
        <p:grpSpPr>
          <a:xfrm>
            <a:off x="609600" y="1600200"/>
            <a:ext cx="10620779" cy="3108960"/>
            <a:chOff x="677655" y="3045839"/>
            <a:chExt cx="10620779" cy="2110271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D467D45-5579-099F-30A6-832DDA07CCDF}"/>
                </a:ext>
              </a:extLst>
            </p:cNvPr>
            <p:cNvSpPr/>
            <p:nvPr/>
          </p:nvSpPr>
          <p:spPr>
            <a:xfrm>
              <a:off x="3961389" y="3045839"/>
              <a:ext cx="5094564" cy="555334"/>
            </a:xfrm>
            <a:custGeom>
              <a:avLst/>
              <a:gdLst>
                <a:gd name="connsiteX0" fmla="*/ 0 w 833002"/>
                <a:gd name="connsiteY0" fmla="*/ 55533 h 555334"/>
                <a:gd name="connsiteX1" fmla="*/ 55533 w 833002"/>
                <a:gd name="connsiteY1" fmla="*/ 0 h 555334"/>
                <a:gd name="connsiteX2" fmla="*/ 777469 w 833002"/>
                <a:gd name="connsiteY2" fmla="*/ 0 h 555334"/>
                <a:gd name="connsiteX3" fmla="*/ 833002 w 833002"/>
                <a:gd name="connsiteY3" fmla="*/ 55533 h 555334"/>
                <a:gd name="connsiteX4" fmla="*/ 833002 w 833002"/>
                <a:gd name="connsiteY4" fmla="*/ 499801 h 555334"/>
                <a:gd name="connsiteX5" fmla="*/ 777469 w 833002"/>
                <a:gd name="connsiteY5" fmla="*/ 555334 h 555334"/>
                <a:gd name="connsiteX6" fmla="*/ 55533 w 833002"/>
                <a:gd name="connsiteY6" fmla="*/ 555334 h 555334"/>
                <a:gd name="connsiteX7" fmla="*/ 0 w 833002"/>
                <a:gd name="connsiteY7" fmla="*/ 499801 h 555334"/>
                <a:gd name="connsiteX8" fmla="*/ 0 w 833002"/>
                <a:gd name="connsiteY8" fmla="*/ 55533 h 555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002" h="555334">
                  <a:moveTo>
                    <a:pt x="0" y="55533"/>
                  </a:moveTo>
                  <a:cubicBezTo>
                    <a:pt x="0" y="24863"/>
                    <a:pt x="24863" y="0"/>
                    <a:pt x="55533" y="0"/>
                  </a:cubicBezTo>
                  <a:lnTo>
                    <a:pt x="777469" y="0"/>
                  </a:lnTo>
                  <a:cubicBezTo>
                    <a:pt x="808139" y="0"/>
                    <a:pt x="833002" y="24863"/>
                    <a:pt x="833002" y="55533"/>
                  </a:cubicBezTo>
                  <a:lnTo>
                    <a:pt x="833002" y="499801"/>
                  </a:lnTo>
                  <a:cubicBezTo>
                    <a:pt x="833002" y="530471"/>
                    <a:pt x="808139" y="555334"/>
                    <a:pt x="777469" y="555334"/>
                  </a:cubicBezTo>
                  <a:lnTo>
                    <a:pt x="55533" y="555334"/>
                  </a:lnTo>
                  <a:cubicBezTo>
                    <a:pt x="24863" y="555334"/>
                    <a:pt x="0" y="530471"/>
                    <a:pt x="0" y="499801"/>
                  </a:cubicBezTo>
                  <a:lnTo>
                    <a:pt x="0" y="555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35" tIns="42935" rIns="42935" bIns="429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Jupyter</a:t>
              </a:r>
              <a:r>
                <a:rPr lang="en-US" sz="2000" kern="1200" dirty="0"/>
                <a:t> notebook has the feature of executing code in cells which allows us to </a:t>
              </a:r>
              <a:r>
                <a:rPr lang="en-US" sz="1200" kern="1200" dirty="0"/>
                <a:t>: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C45185E-496F-0627-B479-32AC98CD6BE7}"/>
                </a:ext>
              </a:extLst>
            </p:cNvPr>
            <p:cNvSpPr/>
            <p:nvPr/>
          </p:nvSpPr>
          <p:spPr>
            <a:xfrm>
              <a:off x="2718511" y="3601174"/>
              <a:ext cx="3790160" cy="2221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790160" y="0"/>
                  </a:moveTo>
                  <a:lnTo>
                    <a:pt x="3790160" y="111066"/>
                  </a:lnTo>
                  <a:lnTo>
                    <a:pt x="0" y="111066"/>
                  </a:lnTo>
                  <a:lnTo>
                    <a:pt x="0" y="222133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34D2096-6BA5-DA54-7148-3BB70D43C865}"/>
                </a:ext>
              </a:extLst>
            </p:cNvPr>
            <p:cNvSpPr/>
            <p:nvPr/>
          </p:nvSpPr>
          <p:spPr>
            <a:xfrm>
              <a:off x="2302010" y="3823308"/>
              <a:ext cx="833002" cy="555334"/>
            </a:xfrm>
            <a:custGeom>
              <a:avLst/>
              <a:gdLst>
                <a:gd name="connsiteX0" fmla="*/ 0 w 833002"/>
                <a:gd name="connsiteY0" fmla="*/ 55533 h 555334"/>
                <a:gd name="connsiteX1" fmla="*/ 55533 w 833002"/>
                <a:gd name="connsiteY1" fmla="*/ 0 h 555334"/>
                <a:gd name="connsiteX2" fmla="*/ 777469 w 833002"/>
                <a:gd name="connsiteY2" fmla="*/ 0 h 555334"/>
                <a:gd name="connsiteX3" fmla="*/ 833002 w 833002"/>
                <a:gd name="connsiteY3" fmla="*/ 55533 h 555334"/>
                <a:gd name="connsiteX4" fmla="*/ 833002 w 833002"/>
                <a:gd name="connsiteY4" fmla="*/ 499801 h 555334"/>
                <a:gd name="connsiteX5" fmla="*/ 777469 w 833002"/>
                <a:gd name="connsiteY5" fmla="*/ 555334 h 555334"/>
                <a:gd name="connsiteX6" fmla="*/ 55533 w 833002"/>
                <a:gd name="connsiteY6" fmla="*/ 555334 h 555334"/>
                <a:gd name="connsiteX7" fmla="*/ 0 w 833002"/>
                <a:gd name="connsiteY7" fmla="*/ 499801 h 555334"/>
                <a:gd name="connsiteX8" fmla="*/ 0 w 833002"/>
                <a:gd name="connsiteY8" fmla="*/ 55533 h 555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002" h="555334">
                  <a:moveTo>
                    <a:pt x="0" y="55533"/>
                  </a:moveTo>
                  <a:cubicBezTo>
                    <a:pt x="0" y="24863"/>
                    <a:pt x="24863" y="0"/>
                    <a:pt x="55533" y="0"/>
                  </a:cubicBezTo>
                  <a:lnTo>
                    <a:pt x="777469" y="0"/>
                  </a:lnTo>
                  <a:cubicBezTo>
                    <a:pt x="808139" y="0"/>
                    <a:pt x="833002" y="24863"/>
                    <a:pt x="833002" y="55533"/>
                  </a:cubicBezTo>
                  <a:lnTo>
                    <a:pt x="833002" y="499801"/>
                  </a:lnTo>
                  <a:cubicBezTo>
                    <a:pt x="833002" y="530471"/>
                    <a:pt x="808139" y="555334"/>
                    <a:pt x="777469" y="555334"/>
                  </a:cubicBezTo>
                  <a:lnTo>
                    <a:pt x="55533" y="555334"/>
                  </a:lnTo>
                  <a:cubicBezTo>
                    <a:pt x="24863" y="555334"/>
                    <a:pt x="0" y="530471"/>
                    <a:pt x="0" y="499801"/>
                  </a:cubicBezTo>
                  <a:lnTo>
                    <a:pt x="0" y="555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35" tIns="42935" rIns="42935" bIns="429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basics of coding</a:t>
              </a:r>
              <a:endParaRPr lang="en-US" sz="1100" kern="120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567AF50-8A95-D0A3-C799-6CCF185916E5}"/>
                </a:ext>
              </a:extLst>
            </p:cNvPr>
            <p:cNvSpPr/>
            <p:nvPr/>
          </p:nvSpPr>
          <p:spPr>
            <a:xfrm>
              <a:off x="1094157" y="4378642"/>
              <a:ext cx="1624354" cy="2221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24354" y="0"/>
                  </a:moveTo>
                  <a:lnTo>
                    <a:pt x="1624354" y="111066"/>
                  </a:lnTo>
                  <a:lnTo>
                    <a:pt x="0" y="111066"/>
                  </a:lnTo>
                  <a:lnTo>
                    <a:pt x="0" y="222133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7ACFC12-F397-DF71-EF80-54441167A078}"/>
                </a:ext>
              </a:extLst>
            </p:cNvPr>
            <p:cNvSpPr/>
            <p:nvPr/>
          </p:nvSpPr>
          <p:spPr>
            <a:xfrm>
              <a:off x="677655" y="4600776"/>
              <a:ext cx="833002" cy="555334"/>
            </a:xfrm>
            <a:custGeom>
              <a:avLst/>
              <a:gdLst>
                <a:gd name="connsiteX0" fmla="*/ 0 w 833002"/>
                <a:gd name="connsiteY0" fmla="*/ 55533 h 555334"/>
                <a:gd name="connsiteX1" fmla="*/ 55533 w 833002"/>
                <a:gd name="connsiteY1" fmla="*/ 0 h 555334"/>
                <a:gd name="connsiteX2" fmla="*/ 777469 w 833002"/>
                <a:gd name="connsiteY2" fmla="*/ 0 h 555334"/>
                <a:gd name="connsiteX3" fmla="*/ 833002 w 833002"/>
                <a:gd name="connsiteY3" fmla="*/ 55533 h 555334"/>
                <a:gd name="connsiteX4" fmla="*/ 833002 w 833002"/>
                <a:gd name="connsiteY4" fmla="*/ 499801 h 555334"/>
                <a:gd name="connsiteX5" fmla="*/ 777469 w 833002"/>
                <a:gd name="connsiteY5" fmla="*/ 555334 h 555334"/>
                <a:gd name="connsiteX6" fmla="*/ 55533 w 833002"/>
                <a:gd name="connsiteY6" fmla="*/ 555334 h 555334"/>
                <a:gd name="connsiteX7" fmla="*/ 0 w 833002"/>
                <a:gd name="connsiteY7" fmla="*/ 499801 h 555334"/>
                <a:gd name="connsiteX8" fmla="*/ 0 w 833002"/>
                <a:gd name="connsiteY8" fmla="*/ 55533 h 555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002" h="555334">
                  <a:moveTo>
                    <a:pt x="0" y="55533"/>
                  </a:moveTo>
                  <a:cubicBezTo>
                    <a:pt x="0" y="24863"/>
                    <a:pt x="24863" y="0"/>
                    <a:pt x="55533" y="0"/>
                  </a:cubicBezTo>
                  <a:lnTo>
                    <a:pt x="777469" y="0"/>
                  </a:lnTo>
                  <a:cubicBezTo>
                    <a:pt x="808139" y="0"/>
                    <a:pt x="833002" y="24863"/>
                    <a:pt x="833002" y="55533"/>
                  </a:cubicBezTo>
                  <a:lnTo>
                    <a:pt x="833002" y="499801"/>
                  </a:lnTo>
                  <a:cubicBezTo>
                    <a:pt x="833002" y="530471"/>
                    <a:pt x="808139" y="555334"/>
                    <a:pt x="777469" y="555334"/>
                  </a:cubicBezTo>
                  <a:lnTo>
                    <a:pt x="55533" y="555334"/>
                  </a:lnTo>
                  <a:cubicBezTo>
                    <a:pt x="24863" y="555334"/>
                    <a:pt x="0" y="530471"/>
                    <a:pt x="0" y="499801"/>
                  </a:cubicBezTo>
                  <a:lnTo>
                    <a:pt x="0" y="555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35" tIns="42935" rIns="42935" bIns="429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Data types and how to use them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A1ACA95-DBD9-B2D9-CC64-B844484BD8BB}"/>
                </a:ext>
              </a:extLst>
            </p:cNvPr>
            <p:cNvSpPr/>
            <p:nvPr/>
          </p:nvSpPr>
          <p:spPr>
            <a:xfrm>
              <a:off x="2177060" y="4378642"/>
              <a:ext cx="541451" cy="2221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41451" y="0"/>
                  </a:moveTo>
                  <a:lnTo>
                    <a:pt x="541451" y="111066"/>
                  </a:lnTo>
                  <a:lnTo>
                    <a:pt x="0" y="111066"/>
                  </a:lnTo>
                  <a:lnTo>
                    <a:pt x="0" y="222133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8B886D-9867-B068-C79C-2682C11674DE}"/>
                </a:ext>
              </a:extLst>
            </p:cNvPr>
            <p:cNvSpPr/>
            <p:nvPr/>
          </p:nvSpPr>
          <p:spPr>
            <a:xfrm>
              <a:off x="1760558" y="4600776"/>
              <a:ext cx="833002" cy="555334"/>
            </a:xfrm>
            <a:custGeom>
              <a:avLst/>
              <a:gdLst>
                <a:gd name="connsiteX0" fmla="*/ 0 w 833002"/>
                <a:gd name="connsiteY0" fmla="*/ 55533 h 555334"/>
                <a:gd name="connsiteX1" fmla="*/ 55533 w 833002"/>
                <a:gd name="connsiteY1" fmla="*/ 0 h 555334"/>
                <a:gd name="connsiteX2" fmla="*/ 777469 w 833002"/>
                <a:gd name="connsiteY2" fmla="*/ 0 h 555334"/>
                <a:gd name="connsiteX3" fmla="*/ 833002 w 833002"/>
                <a:gd name="connsiteY3" fmla="*/ 55533 h 555334"/>
                <a:gd name="connsiteX4" fmla="*/ 833002 w 833002"/>
                <a:gd name="connsiteY4" fmla="*/ 499801 h 555334"/>
                <a:gd name="connsiteX5" fmla="*/ 777469 w 833002"/>
                <a:gd name="connsiteY5" fmla="*/ 555334 h 555334"/>
                <a:gd name="connsiteX6" fmla="*/ 55533 w 833002"/>
                <a:gd name="connsiteY6" fmla="*/ 555334 h 555334"/>
                <a:gd name="connsiteX7" fmla="*/ 0 w 833002"/>
                <a:gd name="connsiteY7" fmla="*/ 499801 h 555334"/>
                <a:gd name="connsiteX8" fmla="*/ 0 w 833002"/>
                <a:gd name="connsiteY8" fmla="*/ 55533 h 555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002" h="555334">
                  <a:moveTo>
                    <a:pt x="0" y="55533"/>
                  </a:moveTo>
                  <a:cubicBezTo>
                    <a:pt x="0" y="24863"/>
                    <a:pt x="24863" y="0"/>
                    <a:pt x="55533" y="0"/>
                  </a:cubicBezTo>
                  <a:lnTo>
                    <a:pt x="777469" y="0"/>
                  </a:lnTo>
                  <a:cubicBezTo>
                    <a:pt x="808139" y="0"/>
                    <a:pt x="833002" y="24863"/>
                    <a:pt x="833002" y="55533"/>
                  </a:cubicBezTo>
                  <a:lnTo>
                    <a:pt x="833002" y="499801"/>
                  </a:lnTo>
                  <a:cubicBezTo>
                    <a:pt x="833002" y="530471"/>
                    <a:pt x="808139" y="555334"/>
                    <a:pt x="777469" y="555334"/>
                  </a:cubicBezTo>
                  <a:lnTo>
                    <a:pt x="55533" y="555334"/>
                  </a:lnTo>
                  <a:cubicBezTo>
                    <a:pt x="24863" y="555334"/>
                    <a:pt x="0" y="530471"/>
                    <a:pt x="0" y="499801"/>
                  </a:cubicBezTo>
                  <a:lnTo>
                    <a:pt x="0" y="555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35" tIns="42935" rIns="42935" bIns="429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The different operators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796A9EB-96DC-9D33-0111-09FFEC395FAE}"/>
                </a:ext>
              </a:extLst>
            </p:cNvPr>
            <p:cNvSpPr/>
            <p:nvPr/>
          </p:nvSpPr>
          <p:spPr>
            <a:xfrm>
              <a:off x="2718511" y="4378642"/>
              <a:ext cx="541451" cy="2221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1066"/>
                  </a:lnTo>
                  <a:lnTo>
                    <a:pt x="541451" y="111066"/>
                  </a:lnTo>
                  <a:lnTo>
                    <a:pt x="541451" y="222133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77462E1-5F8C-1688-3AE8-53EDD6263F25}"/>
                </a:ext>
              </a:extLst>
            </p:cNvPr>
            <p:cNvSpPr/>
            <p:nvPr/>
          </p:nvSpPr>
          <p:spPr>
            <a:xfrm>
              <a:off x="2843461" y="4600776"/>
              <a:ext cx="833002" cy="555334"/>
            </a:xfrm>
            <a:custGeom>
              <a:avLst/>
              <a:gdLst>
                <a:gd name="connsiteX0" fmla="*/ 0 w 833002"/>
                <a:gd name="connsiteY0" fmla="*/ 55533 h 555334"/>
                <a:gd name="connsiteX1" fmla="*/ 55533 w 833002"/>
                <a:gd name="connsiteY1" fmla="*/ 0 h 555334"/>
                <a:gd name="connsiteX2" fmla="*/ 777469 w 833002"/>
                <a:gd name="connsiteY2" fmla="*/ 0 h 555334"/>
                <a:gd name="connsiteX3" fmla="*/ 833002 w 833002"/>
                <a:gd name="connsiteY3" fmla="*/ 55533 h 555334"/>
                <a:gd name="connsiteX4" fmla="*/ 833002 w 833002"/>
                <a:gd name="connsiteY4" fmla="*/ 499801 h 555334"/>
                <a:gd name="connsiteX5" fmla="*/ 777469 w 833002"/>
                <a:gd name="connsiteY5" fmla="*/ 555334 h 555334"/>
                <a:gd name="connsiteX6" fmla="*/ 55533 w 833002"/>
                <a:gd name="connsiteY6" fmla="*/ 555334 h 555334"/>
                <a:gd name="connsiteX7" fmla="*/ 0 w 833002"/>
                <a:gd name="connsiteY7" fmla="*/ 499801 h 555334"/>
                <a:gd name="connsiteX8" fmla="*/ 0 w 833002"/>
                <a:gd name="connsiteY8" fmla="*/ 55533 h 555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002" h="555334">
                  <a:moveTo>
                    <a:pt x="0" y="55533"/>
                  </a:moveTo>
                  <a:cubicBezTo>
                    <a:pt x="0" y="24863"/>
                    <a:pt x="24863" y="0"/>
                    <a:pt x="55533" y="0"/>
                  </a:cubicBezTo>
                  <a:lnTo>
                    <a:pt x="777469" y="0"/>
                  </a:lnTo>
                  <a:cubicBezTo>
                    <a:pt x="808139" y="0"/>
                    <a:pt x="833002" y="24863"/>
                    <a:pt x="833002" y="55533"/>
                  </a:cubicBezTo>
                  <a:lnTo>
                    <a:pt x="833002" y="499801"/>
                  </a:lnTo>
                  <a:cubicBezTo>
                    <a:pt x="833002" y="530471"/>
                    <a:pt x="808139" y="555334"/>
                    <a:pt x="777469" y="555334"/>
                  </a:cubicBezTo>
                  <a:lnTo>
                    <a:pt x="55533" y="555334"/>
                  </a:lnTo>
                  <a:cubicBezTo>
                    <a:pt x="24863" y="555334"/>
                    <a:pt x="0" y="530471"/>
                    <a:pt x="0" y="499801"/>
                  </a:cubicBezTo>
                  <a:lnTo>
                    <a:pt x="0" y="555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35" tIns="42935" rIns="42935" bIns="429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Decision making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5448FBE-15AB-CC07-4EF1-826244A7F52D}"/>
                </a:ext>
              </a:extLst>
            </p:cNvPr>
            <p:cNvSpPr/>
            <p:nvPr/>
          </p:nvSpPr>
          <p:spPr>
            <a:xfrm>
              <a:off x="2718511" y="4378642"/>
              <a:ext cx="1624354" cy="2221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1066"/>
                  </a:lnTo>
                  <a:lnTo>
                    <a:pt x="1624354" y="111066"/>
                  </a:lnTo>
                  <a:lnTo>
                    <a:pt x="1624354" y="222133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2C071A2-60BB-3A35-7039-D33A8EF941A5}"/>
                </a:ext>
              </a:extLst>
            </p:cNvPr>
            <p:cNvSpPr/>
            <p:nvPr/>
          </p:nvSpPr>
          <p:spPr>
            <a:xfrm>
              <a:off x="3926364" y="4600776"/>
              <a:ext cx="833002" cy="555334"/>
            </a:xfrm>
            <a:custGeom>
              <a:avLst/>
              <a:gdLst>
                <a:gd name="connsiteX0" fmla="*/ 0 w 833002"/>
                <a:gd name="connsiteY0" fmla="*/ 55533 h 555334"/>
                <a:gd name="connsiteX1" fmla="*/ 55533 w 833002"/>
                <a:gd name="connsiteY1" fmla="*/ 0 h 555334"/>
                <a:gd name="connsiteX2" fmla="*/ 777469 w 833002"/>
                <a:gd name="connsiteY2" fmla="*/ 0 h 555334"/>
                <a:gd name="connsiteX3" fmla="*/ 833002 w 833002"/>
                <a:gd name="connsiteY3" fmla="*/ 55533 h 555334"/>
                <a:gd name="connsiteX4" fmla="*/ 833002 w 833002"/>
                <a:gd name="connsiteY4" fmla="*/ 499801 h 555334"/>
                <a:gd name="connsiteX5" fmla="*/ 777469 w 833002"/>
                <a:gd name="connsiteY5" fmla="*/ 555334 h 555334"/>
                <a:gd name="connsiteX6" fmla="*/ 55533 w 833002"/>
                <a:gd name="connsiteY6" fmla="*/ 555334 h 555334"/>
                <a:gd name="connsiteX7" fmla="*/ 0 w 833002"/>
                <a:gd name="connsiteY7" fmla="*/ 499801 h 555334"/>
                <a:gd name="connsiteX8" fmla="*/ 0 w 833002"/>
                <a:gd name="connsiteY8" fmla="*/ 55533 h 555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002" h="555334">
                  <a:moveTo>
                    <a:pt x="0" y="55533"/>
                  </a:moveTo>
                  <a:cubicBezTo>
                    <a:pt x="0" y="24863"/>
                    <a:pt x="24863" y="0"/>
                    <a:pt x="55533" y="0"/>
                  </a:cubicBezTo>
                  <a:lnTo>
                    <a:pt x="777469" y="0"/>
                  </a:lnTo>
                  <a:cubicBezTo>
                    <a:pt x="808139" y="0"/>
                    <a:pt x="833002" y="24863"/>
                    <a:pt x="833002" y="55533"/>
                  </a:cubicBezTo>
                  <a:lnTo>
                    <a:pt x="833002" y="499801"/>
                  </a:lnTo>
                  <a:cubicBezTo>
                    <a:pt x="833002" y="530471"/>
                    <a:pt x="808139" y="555334"/>
                    <a:pt x="777469" y="555334"/>
                  </a:cubicBezTo>
                  <a:lnTo>
                    <a:pt x="55533" y="555334"/>
                  </a:lnTo>
                  <a:cubicBezTo>
                    <a:pt x="24863" y="555334"/>
                    <a:pt x="0" y="530471"/>
                    <a:pt x="0" y="499801"/>
                  </a:cubicBezTo>
                  <a:lnTo>
                    <a:pt x="0" y="555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35" tIns="42935" rIns="42935" bIns="429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Loops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D467E7F-8E16-EB97-46F5-F11A3102A2CA}"/>
                </a:ext>
              </a:extLst>
            </p:cNvPr>
            <p:cNvSpPr/>
            <p:nvPr/>
          </p:nvSpPr>
          <p:spPr>
            <a:xfrm>
              <a:off x="5425769" y="3601174"/>
              <a:ext cx="1082902" cy="2221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82902" y="0"/>
                  </a:moveTo>
                  <a:lnTo>
                    <a:pt x="1082902" y="111066"/>
                  </a:lnTo>
                  <a:lnTo>
                    <a:pt x="0" y="111066"/>
                  </a:lnTo>
                  <a:lnTo>
                    <a:pt x="0" y="222133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2F98453-441E-9ADC-FD22-A6F14BAABC74}"/>
                </a:ext>
              </a:extLst>
            </p:cNvPr>
            <p:cNvSpPr/>
            <p:nvPr/>
          </p:nvSpPr>
          <p:spPr>
            <a:xfrm>
              <a:off x="5009267" y="3823308"/>
              <a:ext cx="833002" cy="555334"/>
            </a:xfrm>
            <a:custGeom>
              <a:avLst/>
              <a:gdLst>
                <a:gd name="connsiteX0" fmla="*/ 0 w 833002"/>
                <a:gd name="connsiteY0" fmla="*/ 55533 h 555334"/>
                <a:gd name="connsiteX1" fmla="*/ 55533 w 833002"/>
                <a:gd name="connsiteY1" fmla="*/ 0 h 555334"/>
                <a:gd name="connsiteX2" fmla="*/ 777469 w 833002"/>
                <a:gd name="connsiteY2" fmla="*/ 0 h 555334"/>
                <a:gd name="connsiteX3" fmla="*/ 833002 w 833002"/>
                <a:gd name="connsiteY3" fmla="*/ 55533 h 555334"/>
                <a:gd name="connsiteX4" fmla="*/ 833002 w 833002"/>
                <a:gd name="connsiteY4" fmla="*/ 499801 h 555334"/>
                <a:gd name="connsiteX5" fmla="*/ 777469 w 833002"/>
                <a:gd name="connsiteY5" fmla="*/ 555334 h 555334"/>
                <a:gd name="connsiteX6" fmla="*/ 55533 w 833002"/>
                <a:gd name="connsiteY6" fmla="*/ 555334 h 555334"/>
                <a:gd name="connsiteX7" fmla="*/ 0 w 833002"/>
                <a:gd name="connsiteY7" fmla="*/ 499801 h 555334"/>
                <a:gd name="connsiteX8" fmla="*/ 0 w 833002"/>
                <a:gd name="connsiteY8" fmla="*/ 55533 h 555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002" h="555334">
                  <a:moveTo>
                    <a:pt x="0" y="55533"/>
                  </a:moveTo>
                  <a:cubicBezTo>
                    <a:pt x="0" y="24863"/>
                    <a:pt x="24863" y="0"/>
                    <a:pt x="55533" y="0"/>
                  </a:cubicBezTo>
                  <a:lnTo>
                    <a:pt x="777469" y="0"/>
                  </a:lnTo>
                  <a:cubicBezTo>
                    <a:pt x="808139" y="0"/>
                    <a:pt x="833002" y="24863"/>
                    <a:pt x="833002" y="55533"/>
                  </a:cubicBezTo>
                  <a:lnTo>
                    <a:pt x="833002" y="499801"/>
                  </a:lnTo>
                  <a:cubicBezTo>
                    <a:pt x="833002" y="530471"/>
                    <a:pt x="808139" y="555334"/>
                    <a:pt x="777469" y="555334"/>
                  </a:cubicBezTo>
                  <a:lnTo>
                    <a:pt x="55533" y="555334"/>
                  </a:lnTo>
                  <a:cubicBezTo>
                    <a:pt x="24863" y="555334"/>
                    <a:pt x="0" y="530471"/>
                    <a:pt x="0" y="499801"/>
                  </a:cubicBezTo>
                  <a:lnTo>
                    <a:pt x="0" y="555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35" tIns="42935" rIns="42935" bIns="429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basics of statistics</a:t>
              </a: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4CD490E-2DFC-307B-4154-EDC335FFB3D7}"/>
                </a:ext>
              </a:extLst>
            </p:cNvPr>
            <p:cNvSpPr/>
            <p:nvPr/>
          </p:nvSpPr>
          <p:spPr>
            <a:xfrm>
              <a:off x="5380049" y="4378642"/>
              <a:ext cx="91440" cy="2221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22133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64D8B5F-A73D-4212-72E7-9FC4E525E59A}"/>
                </a:ext>
              </a:extLst>
            </p:cNvPr>
            <p:cNvSpPr/>
            <p:nvPr/>
          </p:nvSpPr>
          <p:spPr>
            <a:xfrm>
              <a:off x="5009267" y="4600776"/>
              <a:ext cx="833002" cy="555334"/>
            </a:xfrm>
            <a:custGeom>
              <a:avLst/>
              <a:gdLst>
                <a:gd name="connsiteX0" fmla="*/ 0 w 833002"/>
                <a:gd name="connsiteY0" fmla="*/ 55533 h 555334"/>
                <a:gd name="connsiteX1" fmla="*/ 55533 w 833002"/>
                <a:gd name="connsiteY1" fmla="*/ 0 h 555334"/>
                <a:gd name="connsiteX2" fmla="*/ 777469 w 833002"/>
                <a:gd name="connsiteY2" fmla="*/ 0 h 555334"/>
                <a:gd name="connsiteX3" fmla="*/ 833002 w 833002"/>
                <a:gd name="connsiteY3" fmla="*/ 55533 h 555334"/>
                <a:gd name="connsiteX4" fmla="*/ 833002 w 833002"/>
                <a:gd name="connsiteY4" fmla="*/ 499801 h 555334"/>
                <a:gd name="connsiteX5" fmla="*/ 777469 w 833002"/>
                <a:gd name="connsiteY5" fmla="*/ 555334 h 555334"/>
                <a:gd name="connsiteX6" fmla="*/ 55533 w 833002"/>
                <a:gd name="connsiteY6" fmla="*/ 555334 h 555334"/>
                <a:gd name="connsiteX7" fmla="*/ 0 w 833002"/>
                <a:gd name="connsiteY7" fmla="*/ 499801 h 555334"/>
                <a:gd name="connsiteX8" fmla="*/ 0 w 833002"/>
                <a:gd name="connsiteY8" fmla="*/ 55533 h 555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002" h="555334">
                  <a:moveTo>
                    <a:pt x="0" y="55533"/>
                  </a:moveTo>
                  <a:cubicBezTo>
                    <a:pt x="0" y="24863"/>
                    <a:pt x="24863" y="0"/>
                    <a:pt x="55533" y="0"/>
                  </a:cubicBezTo>
                  <a:lnTo>
                    <a:pt x="777469" y="0"/>
                  </a:lnTo>
                  <a:cubicBezTo>
                    <a:pt x="808139" y="0"/>
                    <a:pt x="833002" y="24863"/>
                    <a:pt x="833002" y="55533"/>
                  </a:cubicBezTo>
                  <a:lnTo>
                    <a:pt x="833002" y="499801"/>
                  </a:lnTo>
                  <a:cubicBezTo>
                    <a:pt x="833002" y="530471"/>
                    <a:pt x="808139" y="555334"/>
                    <a:pt x="777469" y="555334"/>
                  </a:cubicBezTo>
                  <a:lnTo>
                    <a:pt x="55533" y="555334"/>
                  </a:lnTo>
                  <a:cubicBezTo>
                    <a:pt x="24863" y="555334"/>
                    <a:pt x="0" y="530471"/>
                    <a:pt x="0" y="499801"/>
                  </a:cubicBezTo>
                  <a:lnTo>
                    <a:pt x="0" y="555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35" tIns="42935" rIns="42935" bIns="429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Statistics operations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97F276B-FCF4-8D19-A196-9F83C18B89A1}"/>
                </a:ext>
              </a:extLst>
            </p:cNvPr>
            <p:cNvSpPr/>
            <p:nvPr/>
          </p:nvSpPr>
          <p:spPr>
            <a:xfrm>
              <a:off x="6508671" y="3601174"/>
              <a:ext cx="1082902" cy="2221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1066"/>
                  </a:lnTo>
                  <a:lnTo>
                    <a:pt x="1082902" y="111066"/>
                  </a:lnTo>
                  <a:lnTo>
                    <a:pt x="1082902" y="222133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4693CC1-8E16-39F1-7539-E91338D16CEB}"/>
                </a:ext>
              </a:extLst>
            </p:cNvPr>
            <p:cNvSpPr/>
            <p:nvPr/>
          </p:nvSpPr>
          <p:spPr>
            <a:xfrm>
              <a:off x="7175073" y="3823308"/>
              <a:ext cx="833002" cy="555334"/>
            </a:xfrm>
            <a:custGeom>
              <a:avLst/>
              <a:gdLst>
                <a:gd name="connsiteX0" fmla="*/ 0 w 833002"/>
                <a:gd name="connsiteY0" fmla="*/ 55533 h 555334"/>
                <a:gd name="connsiteX1" fmla="*/ 55533 w 833002"/>
                <a:gd name="connsiteY1" fmla="*/ 0 h 555334"/>
                <a:gd name="connsiteX2" fmla="*/ 777469 w 833002"/>
                <a:gd name="connsiteY2" fmla="*/ 0 h 555334"/>
                <a:gd name="connsiteX3" fmla="*/ 833002 w 833002"/>
                <a:gd name="connsiteY3" fmla="*/ 55533 h 555334"/>
                <a:gd name="connsiteX4" fmla="*/ 833002 w 833002"/>
                <a:gd name="connsiteY4" fmla="*/ 499801 h 555334"/>
                <a:gd name="connsiteX5" fmla="*/ 777469 w 833002"/>
                <a:gd name="connsiteY5" fmla="*/ 555334 h 555334"/>
                <a:gd name="connsiteX6" fmla="*/ 55533 w 833002"/>
                <a:gd name="connsiteY6" fmla="*/ 555334 h 555334"/>
                <a:gd name="connsiteX7" fmla="*/ 0 w 833002"/>
                <a:gd name="connsiteY7" fmla="*/ 499801 h 555334"/>
                <a:gd name="connsiteX8" fmla="*/ 0 w 833002"/>
                <a:gd name="connsiteY8" fmla="*/ 55533 h 555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002" h="555334">
                  <a:moveTo>
                    <a:pt x="0" y="55533"/>
                  </a:moveTo>
                  <a:cubicBezTo>
                    <a:pt x="0" y="24863"/>
                    <a:pt x="24863" y="0"/>
                    <a:pt x="55533" y="0"/>
                  </a:cubicBezTo>
                  <a:lnTo>
                    <a:pt x="777469" y="0"/>
                  </a:lnTo>
                  <a:cubicBezTo>
                    <a:pt x="808139" y="0"/>
                    <a:pt x="833002" y="24863"/>
                    <a:pt x="833002" y="55533"/>
                  </a:cubicBezTo>
                  <a:lnTo>
                    <a:pt x="833002" y="499801"/>
                  </a:lnTo>
                  <a:cubicBezTo>
                    <a:pt x="833002" y="530471"/>
                    <a:pt x="808139" y="555334"/>
                    <a:pt x="777469" y="555334"/>
                  </a:cubicBezTo>
                  <a:lnTo>
                    <a:pt x="55533" y="555334"/>
                  </a:lnTo>
                  <a:cubicBezTo>
                    <a:pt x="24863" y="555334"/>
                    <a:pt x="0" y="530471"/>
                    <a:pt x="0" y="499801"/>
                  </a:cubicBezTo>
                  <a:lnTo>
                    <a:pt x="0" y="555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35" tIns="42935" rIns="42935" bIns="429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Plot different figures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0C96D1D-9D36-C69F-6AC1-EBFC4E3A40D2}"/>
                </a:ext>
              </a:extLst>
            </p:cNvPr>
            <p:cNvSpPr/>
            <p:nvPr/>
          </p:nvSpPr>
          <p:spPr>
            <a:xfrm>
              <a:off x="6508671" y="4378642"/>
              <a:ext cx="1082902" cy="2221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82902" y="0"/>
                  </a:moveTo>
                  <a:lnTo>
                    <a:pt x="1082902" y="111066"/>
                  </a:lnTo>
                  <a:lnTo>
                    <a:pt x="0" y="111066"/>
                  </a:lnTo>
                  <a:lnTo>
                    <a:pt x="0" y="222133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D6FCD82-34B0-E66A-BD3F-D89F2023E497}"/>
                </a:ext>
              </a:extLst>
            </p:cNvPr>
            <p:cNvSpPr/>
            <p:nvPr/>
          </p:nvSpPr>
          <p:spPr>
            <a:xfrm>
              <a:off x="6092170" y="4600776"/>
              <a:ext cx="833002" cy="555334"/>
            </a:xfrm>
            <a:custGeom>
              <a:avLst/>
              <a:gdLst>
                <a:gd name="connsiteX0" fmla="*/ 0 w 833002"/>
                <a:gd name="connsiteY0" fmla="*/ 55533 h 555334"/>
                <a:gd name="connsiteX1" fmla="*/ 55533 w 833002"/>
                <a:gd name="connsiteY1" fmla="*/ 0 h 555334"/>
                <a:gd name="connsiteX2" fmla="*/ 777469 w 833002"/>
                <a:gd name="connsiteY2" fmla="*/ 0 h 555334"/>
                <a:gd name="connsiteX3" fmla="*/ 833002 w 833002"/>
                <a:gd name="connsiteY3" fmla="*/ 55533 h 555334"/>
                <a:gd name="connsiteX4" fmla="*/ 833002 w 833002"/>
                <a:gd name="connsiteY4" fmla="*/ 499801 h 555334"/>
                <a:gd name="connsiteX5" fmla="*/ 777469 w 833002"/>
                <a:gd name="connsiteY5" fmla="*/ 555334 h 555334"/>
                <a:gd name="connsiteX6" fmla="*/ 55533 w 833002"/>
                <a:gd name="connsiteY6" fmla="*/ 555334 h 555334"/>
                <a:gd name="connsiteX7" fmla="*/ 0 w 833002"/>
                <a:gd name="connsiteY7" fmla="*/ 499801 h 555334"/>
                <a:gd name="connsiteX8" fmla="*/ 0 w 833002"/>
                <a:gd name="connsiteY8" fmla="*/ 55533 h 555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002" h="555334">
                  <a:moveTo>
                    <a:pt x="0" y="55533"/>
                  </a:moveTo>
                  <a:cubicBezTo>
                    <a:pt x="0" y="24863"/>
                    <a:pt x="24863" y="0"/>
                    <a:pt x="55533" y="0"/>
                  </a:cubicBezTo>
                  <a:lnTo>
                    <a:pt x="777469" y="0"/>
                  </a:lnTo>
                  <a:cubicBezTo>
                    <a:pt x="808139" y="0"/>
                    <a:pt x="833002" y="24863"/>
                    <a:pt x="833002" y="55533"/>
                  </a:cubicBezTo>
                  <a:lnTo>
                    <a:pt x="833002" y="499801"/>
                  </a:lnTo>
                  <a:cubicBezTo>
                    <a:pt x="833002" y="530471"/>
                    <a:pt x="808139" y="555334"/>
                    <a:pt x="777469" y="555334"/>
                  </a:cubicBezTo>
                  <a:lnTo>
                    <a:pt x="55533" y="555334"/>
                  </a:lnTo>
                  <a:cubicBezTo>
                    <a:pt x="24863" y="555334"/>
                    <a:pt x="0" y="530471"/>
                    <a:pt x="0" y="499801"/>
                  </a:cubicBezTo>
                  <a:lnTo>
                    <a:pt x="0" y="555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35" tIns="42935" rIns="42935" bIns="429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 err="1"/>
                <a:t>Grpahs</a:t>
              </a:r>
              <a:endParaRPr lang="en-US" sz="1600" kern="1200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26F7977-6148-8AD8-8483-B68EDB61CBA1}"/>
                </a:ext>
              </a:extLst>
            </p:cNvPr>
            <p:cNvSpPr/>
            <p:nvPr/>
          </p:nvSpPr>
          <p:spPr>
            <a:xfrm>
              <a:off x="7545854" y="4378642"/>
              <a:ext cx="91440" cy="2221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22133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FA1CE24-2759-F8FD-B60C-177E98BCCB79}"/>
                </a:ext>
              </a:extLst>
            </p:cNvPr>
            <p:cNvSpPr/>
            <p:nvPr/>
          </p:nvSpPr>
          <p:spPr>
            <a:xfrm>
              <a:off x="7087608" y="4600776"/>
              <a:ext cx="1007932" cy="555334"/>
            </a:xfrm>
            <a:custGeom>
              <a:avLst/>
              <a:gdLst>
                <a:gd name="connsiteX0" fmla="*/ 0 w 833002"/>
                <a:gd name="connsiteY0" fmla="*/ 55533 h 555334"/>
                <a:gd name="connsiteX1" fmla="*/ 55533 w 833002"/>
                <a:gd name="connsiteY1" fmla="*/ 0 h 555334"/>
                <a:gd name="connsiteX2" fmla="*/ 777469 w 833002"/>
                <a:gd name="connsiteY2" fmla="*/ 0 h 555334"/>
                <a:gd name="connsiteX3" fmla="*/ 833002 w 833002"/>
                <a:gd name="connsiteY3" fmla="*/ 55533 h 555334"/>
                <a:gd name="connsiteX4" fmla="*/ 833002 w 833002"/>
                <a:gd name="connsiteY4" fmla="*/ 499801 h 555334"/>
                <a:gd name="connsiteX5" fmla="*/ 777469 w 833002"/>
                <a:gd name="connsiteY5" fmla="*/ 555334 h 555334"/>
                <a:gd name="connsiteX6" fmla="*/ 55533 w 833002"/>
                <a:gd name="connsiteY6" fmla="*/ 555334 h 555334"/>
                <a:gd name="connsiteX7" fmla="*/ 0 w 833002"/>
                <a:gd name="connsiteY7" fmla="*/ 499801 h 555334"/>
                <a:gd name="connsiteX8" fmla="*/ 0 w 833002"/>
                <a:gd name="connsiteY8" fmla="*/ 55533 h 555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002" h="555334">
                  <a:moveTo>
                    <a:pt x="0" y="55533"/>
                  </a:moveTo>
                  <a:cubicBezTo>
                    <a:pt x="0" y="24863"/>
                    <a:pt x="24863" y="0"/>
                    <a:pt x="55533" y="0"/>
                  </a:cubicBezTo>
                  <a:lnTo>
                    <a:pt x="777469" y="0"/>
                  </a:lnTo>
                  <a:cubicBezTo>
                    <a:pt x="808139" y="0"/>
                    <a:pt x="833002" y="24863"/>
                    <a:pt x="833002" y="55533"/>
                  </a:cubicBezTo>
                  <a:lnTo>
                    <a:pt x="833002" y="499801"/>
                  </a:lnTo>
                  <a:cubicBezTo>
                    <a:pt x="833002" y="530471"/>
                    <a:pt x="808139" y="555334"/>
                    <a:pt x="777469" y="555334"/>
                  </a:cubicBezTo>
                  <a:lnTo>
                    <a:pt x="55533" y="555334"/>
                  </a:lnTo>
                  <a:cubicBezTo>
                    <a:pt x="24863" y="555334"/>
                    <a:pt x="0" y="530471"/>
                    <a:pt x="0" y="499801"/>
                  </a:cubicBezTo>
                  <a:lnTo>
                    <a:pt x="0" y="555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35" tIns="42935" rIns="42935" bIns="429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histograms</a:t>
              </a: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B4A9CCB-C3F4-4D20-5F92-808E4197AC8F}"/>
                </a:ext>
              </a:extLst>
            </p:cNvPr>
            <p:cNvSpPr/>
            <p:nvPr/>
          </p:nvSpPr>
          <p:spPr>
            <a:xfrm>
              <a:off x="7591574" y="4378642"/>
              <a:ext cx="1082902" cy="2221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1066"/>
                  </a:lnTo>
                  <a:lnTo>
                    <a:pt x="1082902" y="111066"/>
                  </a:lnTo>
                  <a:lnTo>
                    <a:pt x="1082902" y="222133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B616EFE-6700-4C7D-154B-AAA049845C93}"/>
                </a:ext>
              </a:extLst>
            </p:cNvPr>
            <p:cNvSpPr/>
            <p:nvPr/>
          </p:nvSpPr>
          <p:spPr>
            <a:xfrm>
              <a:off x="8257976" y="4600776"/>
              <a:ext cx="833002" cy="555334"/>
            </a:xfrm>
            <a:custGeom>
              <a:avLst/>
              <a:gdLst>
                <a:gd name="connsiteX0" fmla="*/ 0 w 833002"/>
                <a:gd name="connsiteY0" fmla="*/ 55533 h 555334"/>
                <a:gd name="connsiteX1" fmla="*/ 55533 w 833002"/>
                <a:gd name="connsiteY1" fmla="*/ 0 h 555334"/>
                <a:gd name="connsiteX2" fmla="*/ 777469 w 833002"/>
                <a:gd name="connsiteY2" fmla="*/ 0 h 555334"/>
                <a:gd name="connsiteX3" fmla="*/ 833002 w 833002"/>
                <a:gd name="connsiteY3" fmla="*/ 55533 h 555334"/>
                <a:gd name="connsiteX4" fmla="*/ 833002 w 833002"/>
                <a:gd name="connsiteY4" fmla="*/ 499801 h 555334"/>
                <a:gd name="connsiteX5" fmla="*/ 777469 w 833002"/>
                <a:gd name="connsiteY5" fmla="*/ 555334 h 555334"/>
                <a:gd name="connsiteX6" fmla="*/ 55533 w 833002"/>
                <a:gd name="connsiteY6" fmla="*/ 555334 h 555334"/>
                <a:gd name="connsiteX7" fmla="*/ 0 w 833002"/>
                <a:gd name="connsiteY7" fmla="*/ 499801 h 555334"/>
                <a:gd name="connsiteX8" fmla="*/ 0 w 833002"/>
                <a:gd name="connsiteY8" fmla="*/ 55533 h 555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002" h="555334">
                  <a:moveTo>
                    <a:pt x="0" y="55533"/>
                  </a:moveTo>
                  <a:cubicBezTo>
                    <a:pt x="0" y="24863"/>
                    <a:pt x="24863" y="0"/>
                    <a:pt x="55533" y="0"/>
                  </a:cubicBezTo>
                  <a:lnTo>
                    <a:pt x="777469" y="0"/>
                  </a:lnTo>
                  <a:cubicBezTo>
                    <a:pt x="808139" y="0"/>
                    <a:pt x="833002" y="24863"/>
                    <a:pt x="833002" y="55533"/>
                  </a:cubicBezTo>
                  <a:lnTo>
                    <a:pt x="833002" y="499801"/>
                  </a:lnTo>
                  <a:cubicBezTo>
                    <a:pt x="833002" y="530471"/>
                    <a:pt x="808139" y="555334"/>
                    <a:pt x="777469" y="555334"/>
                  </a:cubicBezTo>
                  <a:lnTo>
                    <a:pt x="55533" y="555334"/>
                  </a:lnTo>
                  <a:cubicBezTo>
                    <a:pt x="24863" y="555334"/>
                    <a:pt x="0" y="530471"/>
                    <a:pt x="0" y="499801"/>
                  </a:cubicBezTo>
                  <a:lnTo>
                    <a:pt x="0" y="555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35" tIns="42935" rIns="42935" bIns="429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bars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47B2A9A-C639-1ABE-FCE5-80410CFC3994}"/>
                </a:ext>
              </a:extLst>
            </p:cNvPr>
            <p:cNvSpPr/>
            <p:nvPr/>
          </p:nvSpPr>
          <p:spPr>
            <a:xfrm>
              <a:off x="6508671" y="3601174"/>
              <a:ext cx="3790160" cy="2221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1066"/>
                  </a:lnTo>
                  <a:lnTo>
                    <a:pt x="3790160" y="111066"/>
                  </a:lnTo>
                  <a:lnTo>
                    <a:pt x="3790160" y="222133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836CE54-CCF3-AF93-6C88-F0798CF8F878}"/>
                </a:ext>
              </a:extLst>
            </p:cNvPr>
            <p:cNvSpPr/>
            <p:nvPr/>
          </p:nvSpPr>
          <p:spPr>
            <a:xfrm>
              <a:off x="9794866" y="3823308"/>
              <a:ext cx="1007932" cy="555334"/>
            </a:xfrm>
            <a:custGeom>
              <a:avLst/>
              <a:gdLst>
                <a:gd name="connsiteX0" fmla="*/ 0 w 833002"/>
                <a:gd name="connsiteY0" fmla="*/ 55533 h 555334"/>
                <a:gd name="connsiteX1" fmla="*/ 55533 w 833002"/>
                <a:gd name="connsiteY1" fmla="*/ 0 h 555334"/>
                <a:gd name="connsiteX2" fmla="*/ 777469 w 833002"/>
                <a:gd name="connsiteY2" fmla="*/ 0 h 555334"/>
                <a:gd name="connsiteX3" fmla="*/ 833002 w 833002"/>
                <a:gd name="connsiteY3" fmla="*/ 55533 h 555334"/>
                <a:gd name="connsiteX4" fmla="*/ 833002 w 833002"/>
                <a:gd name="connsiteY4" fmla="*/ 499801 h 555334"/>
                <a:gd name="connsiteX5" fmla="*/ 777469 w 833002"/>
                <a:gd name="connsiteY5" fmla="*/ 555334 h 555334"/>
                <a:gd name="connsiteX6" fmla="*/ 55533 w 833002"/>
                <a:gd name="connsiteY6" fmla="*/ 555334 h 555334"/>
                <a:gd name="connsiteX7" fmla="*/ 0 w 833002"/>
                <a:gd name="connsiteY7" fmla="*/ 499801 h 555334"/>
                <a:gd name="connsiteX8" fmla="*/ 0 w 833002"/>
                <a:gd name="connsiteY8" fmla="*/ 55533 h 555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002" h="555334">
                  <a:moveTo>
                    <a:pt x="0" y="55533"/>
                  </a:moveTo>
                  <a:cubicBezTo>
                    <a:pt x="0" y="24863"/>
                    <a:pt x="24863" y="0"/>
                    <a:pt x="55533" y="0"/>
                  </a:cubicBezTo>
                  <a:lnTo>
                    <a:pt x="777469" y="0"/>
                  </a:lnTo>
                  <a:cubicBezTo>
                    <a:pt x="808139" y="0"/>
                    <a:pt x="833002" y="24863"/>
                    <a:pt x="833002" y="55533"/>
                  </a:cubicBezTo>
                  <a:lnTo>
                    <a:pt x="833002" y="499801"/>
                  </a:lnTo>
                  <a:cubicBezTo>
                    <a:pt x="833002" y="530471"/>
                    <a:pt x="808139" y="555334"/>
                    <a:pt x="777469" y="555334"/>
                  </a:cubicBezTo>
                  <a:lnTo>
                    <a:pt x="55533" y="555334"/>
                  </a:lnTo>
                  <a:cubicBezTo>
                    <a:pt x="24863" y="555334"/>
                    <a:pt x="0" y="530471"/>
                    <a:pt x="0" y="499801"/>
                  </a:cubicBezTo>
                  <a:lnTo>
                    <a:pt x="0" y="555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35" tIns="42935" rIns="42935" bIns="429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Read and write files</a:t>
              </a: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894266C-0958-E30F-97F6-741241E2FAED}"/>
                </a:ext>
              </a:extLst>
            </p:cNvPr>
            <p:cNvSpPr/>
            <p:nvPr/>
          </p:nvSpPr>
          <p:spPr>
            <a:xfrm>
              <a:off x="9757380" y="4378642"/>
              <a:ext cx="541451" cy="2221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41451" y="0"/>
                  </a:moveTo>
                  <a:lnTo>
                    <a:pt x="541451" y="111066"/>
                  </a:lnTo>
                  <a:lnTo>
                    <a:pt x="0" y="111066"/>
                  </a:lnTo>
                  <a:lnTo>
                    <a:pt x="0" y="222133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A8E810F-07B6-17DB-E482-B4359AB70B9F}"/>
                </a:ext>
              </a:extLst>
            </p:cNvPr>
            <p:cNvSpPr/>
            <p:nvPr/>
          </p:nvSpPr>
          <p:spPr>
            <a:xfrm>
              <a:off x="9340879" y="4600776"/>
              <a:ext cx="833002" cy="555334"/>
            </a:xfrm>
            <a:custGeom>
              <a:avLst/>
              <a:gdLst>
                <a:gd name="connsiteX0" fmla="*/ 0 w 833002"/>
                <a:gd name="connsiteY0" fmla="*/ 55533 h 555334"/>
                <a:gd name="connsiteX1" fmla="*/ 55533 w 833002"/>
                <a:gd name="connsiteY1" fmla="*/ 0 h 555334"/>
                <a:gd name="connsiteX2" fmla="*/ 777469 w 833002"/>
                <a:gd name="connsiteY2" fmla="*/ 0 h 555334"/>
                <a:gd name="connsiteX3" fmla="*/ 833002 w 833002"/>
                <a:gd name="connsiteY3" fmla="*/ 55533 h 555334"/>
                <a:gd name="connsiteX4" fmla="*/ 833002 w 833002"/>
                <a:gd name="connsiteY4" fmla="*/ 499801 h 555334"/>
                <a:gd name="connsiteX5" fmla="*/ 777469 w 833002"/>
                <a:gd name="connsiteY5" fmla="*/ 555334 h 555334"/>
                <a:gd name="connsiteX6" fmla="*/ 55533 w 833002"/>
                <a:gd name="connsiteY6" fmla="*/ 555334 h 555334"/>
                <a:gd name="connsiteX7" fmla="*/ 0 w 833002"/>
                <a:gd name="connsiteY7" fmla="*/ 499801 h 555334"/>
                <a:gd name="connsiteX8" fmla="*/ 0 w 833002"/>
                <a:gd name="connsiteY8" fmla="*/ 55533 h 555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002" h="555334">
                  <a:moveTo>
                    <a:pt x="0" y="55533"/>
                  </a:moveTo>
                  <a:cubicBezTo>
                    <a:pt x="0" y="24863"/>
                    <a:pt x="24863" y="0"/>
                    <a:pt x="55533" y="0"/>
                  </a:cubicBezTo>
                  <a:lnTo>
                    <a:pt x="777469" y="0"/>
                  </a:lnTo>
                  <a:cubicBezTo>
                    <a:pt x="808139" y="0"/>
                    <a:pt x="833002" y="24863"/>
                    <a:pt x="833002" y="55533"/>
                  </a:cubicBezTo>
                  <a:lnTo>
                    <a:pt x="833002" y="499801"/>
                  </a:lnTo>
                  <a:cubicBezTo>
                    <a:pt x="833002" y="530471"/>
                    <a:pt x="808139" y="555334"/>
                    <a:pt x="777469" y="555334"/>
                  </a:cubicBezTo>
                  <a:lnTo>
                    <a:pt x="55533" y="555334"/>
                  </a:lnTo>
                  <a:cubicBezTo>
                    <a:pt x="24863" y="555334"/>
                    <a:pt x="0" y="530471"/>
                    <a:pt x="0" y="499801"/>
                  </a:cubicBezTo>
                  <a:lnTo>
                    <a:pt x="0" y="555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35" tIns="42935" rIns="42935" bIns="429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Text files</a:t>
              </a: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29E7A1C-11CC-3183-0EAA-598D86ACD7B3}"/>
                </a:ext>
              </a:extLst>
            </p:cNvPr>
            <p:cNvSpPr/>
            <p:nvPr/>
          </p:nvSpPr>
          <p:spPr>
            <a:xfrm>
              <a:off x="10298832" y="4378642"/>
              <a:ext cx="541451" cy="2221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1066"/>
                  </a:lnTo>
                  <a:lnTo>
                    <a:pt x="541451" y="111066"/>
                  </a:lnTo>
                  <a:lnTo>
                    <a:pt x="541451" y="222133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0E153E5-09C8-B8D3-A3C8-A42990B39E70}"/>
                </a:ext>
              </a:extLst>
            </p:cNvPr>
            <p:cNvSpPr/>
            <p:nvPr/>
          </p:nvSpPr>
          <p:spPr>
            <a:xfrm>
              <a:off x="10382132" y="4600776"/>
              <a:ext cx="916302" cy="555334"/>
            </a:xfrm>
            <a:custGeom>
              <a:avLst/>
              <a:gdLst>
                <a:gd name="connsiteX0" fmla="*/ 0 w 833002"/>
                <a:gd name="connsiteY0" fmla="*/ 55533 h 555334"/>
                <a:gd name="connsiteX1" fmla="*/ 55533 w 833002"/>
                <a:gd name="connsiteY1" fmla="*/ 0 h 555334"/>
                <a:gd name="connsiteX2" fmla="*/ 777469 w 833002"/>
                <a:gd name="connsiteY2" fmla="*/ 0 h 555334"/>
                <a:gd name="connsiteX3" fmla="*/ 833002 w 833002"/>
                <a:gd name="connsiteY3" fmla="*/ 55533 h 555334"/>
                <a:gd name="connsiteX4" fmla="*/ 833002 w 833002"/>
                <a:gd name="connsiteY4" fmla="*/ 499801 h 555334"/>
                <a:gd name="connsiteX5" fmla="*/ 777469 w 833002"/>
                <a:gd name="connsiteY5" fmla="*/ 555334 h 555334"/>
                <a:gd name="connsiteX6" fmla="*/ 55533 w 833002"/>
                <a:gd name="connsiteY6" fmla="*/ 555334 h 555334"/>
                <a:gd name="connsiteX7" fmla="*/ 0 w 833002"/>
                <a:gd name="connsiteY7" fmla="*/ 499801 h 555334"/>
                <a:gd name="connsiteX8" fmla="*/ 0 w 833002"/>
                <a:gd name="connsiteY8" fmla="*/ 55533 h 555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002" h="555334">
                  <a:moveTo>
                    <a:pt x="0" y="55533"/>
                  </a:moveTo>
                  <a:cubicBezTo>
                    <a:pt x="0" y="24863"/>
                    <a:pt x="24863" y="0"/>
                    <a:pt x="55533" y="0"/>
                  </a:cubicBezTo>
                  <a:lnTo>
                    <a:pt x="777469" y="0"/>
                  </a:lnTo>
                  <a:cubicBezTo>
                    <a:pt x="808139" y="0"/>
                    <a:pt x="833002" y="24863"/>
                    <a:pt x="833002" y="55533"/>
                  </a:cubicBezTo>
                  <a:lnTo>
                    <a:pt x="833002" y="499801"/>
                  </a:lnTo>
                  <a:cubicBezTo>
                    <a:pt x="833002" y="530471"/>
                    <a:pt x="808139" y="555334"/>
                    <a:pt x="777469" y="555334"/>
                  </a:cubicBezTo>
                  <a:lnTo>
                    <a:pt x="55533" y="555334"/>
                  </a:lnTo>
                  <a:cubicBezTo>
                    <a:pt x="24863" y="555334"/>
                    <a:pt x="0" y="530471"/>
                    <a:pt x="0" y="499801"/>
                  </a:cubicBezTo>
                  <a:lnTo>
                    <a:pt x="0" y="555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35" tIns="42935" rIns="42935" bIns="429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Excel &amp; csv files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D24CC-2FE7-BEB0-1E7B-CB28F525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B567E-DCCD-6942-07BD-2804956FC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Dr. Grant Scott - EECS | IDSI | CGI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7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7590-4D2E-9802-6AE8-337B9173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notebook: Importing Libraries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D3B0-78CD-ADE8-F2D6-2A9FB094D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step get the necessary libraries</a:t>
            </a:r>
          </a:p>
          <a:p>
            <a:r>
              <a:rPr lang="en-US" dirty="0"/>
              <a:t>Depends on the application</a:t>
            </a:r>
          </a:p>
          <a:p>
            <a:r>
              <a:rPr lang="en-US" dirty="0"/>
              <a:t>Libraries often needed:</a:t>
            </a:r>
          </a:p>
          <a:p>
            <a:pPr lvl="1"/>
            <a:r>
              <a:rPr lang="en-US" dirty="0"/>
              <a:t>OS: Path, file and folder manipulation</a:t>
            </a:r>
          </a:p>
          <a:p>
            <a:pPr lvl="1"/>
            <a:r>
              <a:rPr lang="en-US" dirty="0"/>
              <a:t>Sys: For providing inputs to the code  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: anything related to matrix operations </a:t>
            </a:r>
          </a:p>
          <a:p>
            <a:pPr lvl="1"/>
            <a:r>
              <a:rPr lang="en-US" dirty="0"/>
              <a:t>Pandas: very useful for statistics operations</a:t>
            </a:r>
          </a:p>
          <a:p>
            <a:pPr lvl="1"/>
            <a:r>
              <a:rPr lang="en-US" dirty="0"/>
              <a:t>Matplotlib: used for visualizing and saving figures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AD049-67F6-7050-5BB2-94A1DA6A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B5974-2CA0-34BD-5A2C-4CEA14410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Dr. Grant Scott - EECS | IDSI | CGI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2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E2F9-A7A4-AE63-0274-E64FA24A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D4E19-38AC-8C61-3949-4957901D2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err="1"/>
              <a:t>jupyter</a:t>
            </a:r>
            <a:r>
              <a:rPr lang="en-US" sz="4000" dirty="0"/>
              <a:t> notebook to teach coding basics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err="1"/>
              <a:t>jupyter</a:t>
            </a:r>
            <a:r>
              <a:rPr lang="en-US" sz="4000" dirty="0"/>
              <a:t> notebook to teach statistics basics</a:t>
            </a:r>
          </a:p>
          <a:p>
            <a:pPr marL="0" indent="0" algn="ctr">
              <a:buNone/>
            </a:pP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54FB1-7AB1-5317-18D9-1BFC703D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1C6F-3AD3-C7FE-8F17-C8FF48E12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Dr. Grant Scott - EECS | IDSI | CGI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829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4d03d24-0886-44e8-b00c-9dfda9209ce1">
      <Terms xmlns="http://schemas.microsoft.com/office/infopath/2007/PartnerControls"/>
    </lcf76f155ced4ddcb4097134ff3c332f>
    <TaxCatchAll xmlns="54c344c4-e930-441a-8ba1-88dc3af8de4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B63079D4BF1046A5AB5CE90E854232" ma:contentTypeVersion="11" ma:contentTypeDescription="Create a new document." ma:contentTypeScope="" ma:versionID="cd21059c174cf4e5b111de7eec7582af">
  <xsd:schema xmlns:xsd="http://www.w3.org/2001/XMLSchema" xmlns:xs="http://www.w3.org/2001/XMLSchema" xmlns:p="http://schemas.microsoft.com/office/2006/metadata/properties" xmlns:ns2="d4d03d24-0886-44e8-b00c-9dfda9209ce1" xmlns:ns3="54c344c4-e930-441a-8ba1-88dc3af8de49" targetNamespace="http://schemas.microsoft.com/office/2006/metadata/properties" ma:root="true" ma:fieldsID="baff7ed49988ca493003537129617446" ns2:_="" ns3:_="">
    <xsd:import namespace="d4d03d24-0886-44e8-b00c-9dfda9209ce1"/>
    <xsd:import namespace="54c344c4-e930-441a-8ba1-88dc3af8de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d03d24-0886-44e8-b00c-9dfda9209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e20e570-3a27-4eff-9ea0-d3488a33fb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c344c4-e930-441a-8ba1-88dc3af8de4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a8e27f92-7b04-4f2e-86de-aa81fbc5fd6e}" ma:internalName="TaxCatchAll" ma:showField="CatchAllData" ma:web="54c344c4-e930-441a-8ba1-88dc3af8de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7626A2-34F5-45B4-ACC9-2F8CAF2EC571}">
  <ds:schemaRefs>
    <ds:schemaRef ds:uri="http://schemas.microsoft.com/office/2006/metadata/properties"/>
    <ds:schemaRef ds:uri="http://schemas.microsoft.com/office/infopath/2007/PartnerControls"/>
    <ds:schemaRef ds:uri="d4d03d24-0886-44e8-b00c-9dfda9209ce1"/>
    <ds:schemaRef ds:uri="54c344c4-e930-441a-8ba1-88dc3af8de49"/>
  </ds:schemaRefs>
</ds:datastoreItem>
</file>

<file path=customXml/itemProps2.xml><?xml version="1.0" encoding="utf-8"?>
<ds:datastoreItem xmlns:ds="http://schemas.openxmlformats.org/officeDocument/2006/customXml" ds:itemID="{F0360B08-8698-4D06-A907-AD25F2191D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912B0E-4135-4A89-ADD0-CCCC65F879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d03d24-0886-44e8-b00c-9dfda9209ce1"/>
    <ds:schemaRef ds:uri="54c344c4-e930-441a-8ba1-88dc3af8de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40486</TotalTime>
  <Words>331</Words>
  <Application>Microsoft Macintosh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Trebuchet MS</vt:lpstr>
      <vt:lpstr>Wingdings 3</vt:lpstr>
      <vt:lpstr>Facet</vt:lpstr>
      <vt:lpstr>Jupyter for Statistics  and Coding Operation</vt:lpstr>
      <vt:lpstr>WHY STEM</vt:lpstr>
      <vt:lpstr>STEM made easy</vt:lpstr>
      <vt:lpstr>Jupyter notebook: introduction</vt:lpstr>
      <vt:lpstr>Jupyter notebook: introduction</vt:lpstr>
      <vt:lpstr>Jupyter notebook: Importing Libraries </vt:lpstr>
      <vt:lpstr>Jupyter notebook: example</vt:lpstr>
    </vt:vector>
  </TitlesOfParts>
  <Company>University of Missouri-Columbia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scottgs@missouri.edu</dc:creator>
  <cp:lastModifiedBy>Hurt, James</cp:lastModifiedBy>
  <cp:revision>579</cp:revision>
  <dcterms:created xsi:type="dcterms:W3CDTF">2018-01-23T02:07:13Z</dcterms:created>
  <dcterms:modified xsi:type="dcterms:W3CDTF">2023-02-16T19:05:10Z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0x010100ADB63079D4BF1046A5AB5CE90E854232</vt:lpwstr>
  </property>
</Properties>
</file>