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30" r:id="rId2"/>
    <p:sldId id="331" r:id="rId3"/>
    <p:sldId id="402" r:id="rId4"/>
    <p:sldId id="332" r:id="rId5"/>
    <p:sldId id="333" r:id="rId6"/>
    <p:sldId id="371" r:id="rId7"/>
    <p:sldId id="379" r:id="rId8"/>
    <p:sldId id="380" r:id="rId9"/>
    <p:sldId id="373" r:id="rId10"/>
    <p:sldId id="374" r:id="rId11"/>
    <p:sldId id="376" r:id="rId12"/>
    <p:sldId id="381" r:id="rId13"/>
    <p:sldId id="382" r:id="rId14"/>
    <p:sldId id="377" r:id="rId15"/>
    <p:sldId id="378" r:id="rId16"/>
    <p:sldId id="383" r:id="rId17"/>
    <p:sldId id="384" r:id="rId18"/>
    <p:sldId id="385" r:id="rId19"/>
    <p:sldId id="386" r:id="rId20"/>
    <p:sldId id="387" r:id="rId21"/>
    <p:sldId id="388" r:id="rId22"/>
    <p:sldId id="389" r:id="rId23"/>
    <p:sldId id="390" r:id="rId24"/>
    <p:sldId id="391" r:id="rId25"/>
    <p:sldId id="392" r:id="rId26"/>
    <p:sldId id="393" r:id="rId27"/>
    <p:sldId id="394" r:id="rId28"/>
    <p:sldId id="395" r:id="rId29"/>
    <p:sldId id="396" r:id="rId30"/>
    <p:sldId id="397" r:id="rId31"/>
    <p:sldId id="398" r:id="rId32"/>
    <p:sldId id="351" r:id="rId33"/>
    <p:sldId id="352" r:id="rId34"/>
    <p:sldId id="340" r:id="rId35"/>
    <p:sldId id="353" r:id="rId36"/>
    <p:sldId id="401" r:id="rId37"/>
    <p:sldId id="399" r:id="rId38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5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851"/>
    <a:srgbClr val="053139"/>
    <a:srgbClr val="ED8800"/>
    <a:srgbClr val="00A3AD"/>
    <a:srgbClr val="FFFFFF"/>
    <a:srgbClr val="004E40"/>
    <a:srgbClr val="275D38"/>
    <a:srgbClr val="000000"/>
    <a:srgbClr val="C90026"/>
    <a:srgbClr val="DA18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21" autoAdjust="0"/>
    <p:restoredTop sz="95802" autoAdjust="0"/>
  </p:normalViewPr>
  <p:slideViewPr>
    <p:cSldViewPr snapToGrid="0" snapToObjects="1" showGuides="1">
      <p:cViewPr varScale="1">
        <p:scale>
          <a:sx n="82" d="100"/>
          <a:sy n="82" d="100"/>
        </p:scale>
        <p:origin x="1190" y="58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-1159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8" d="100"/>
          <a:sy n="88" d="100"/>
        </p:scale>
        <p:origin x="21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F9ED7-D9DF-9B4A-A1AC-9FBF0C9B1C8E}" type="datetime1">
              <a:rPr lang="es-ES" smtClean="0"/>
              <a:t>22/02/2022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381E0-5EA1-A741-8E0F-979B987291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6217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C53B6-CB23-B545-A702-0812837A95EA}" type="datetime1">
              <a:rPr lang="es-ES" smtClean="0"/>
              <a:t>22/02/2022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C7D51-4C89-E346-BC52-B4E8590D3F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7575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87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54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41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10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74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72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10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66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39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3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48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55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67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38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92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16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55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36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5" y="-2608"/>
            <a:ext cx="1762124" cy="167928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pic>
        <p:nvPicPr>
          <p:cNvPr id="6" name="Imagen 5" descr="adasdasd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600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D72A43D-7419-4C41-A920-C6E38643746D}" type="datetime3">
              <a:rPr lang="es-ES_tradnl" smtClean="0"/>
              <a:pPr/>
              <a:t>22.02.22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6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D72A43D-7419-4C41-A920-C6E38643746D}" type="datetime3">
              <a:rPr lang="es-ES_tradnl" smtClean="0"/>
              <a:pPr/>
              <a:t>22.02.22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08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826" y="-12340"/>
            <a:ext cx="1083080" cy="1032166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51B10C-2937-EF49-B2B2-FDE1E3A46A2D}" type="datetime3">
              <a:rPr lang="es-ES_tradnl" smtClean="0"/>
              <a:t>22.02.22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58440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51B10C-2937-EF49-B2B2-FDE1E3A46A2D}" type="datetime3">
              <a:rPr lang="es-ES_tradnl" smtClean="0"/>
              <a:t>22.02.22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96" y="-3526"/>
            <a:ext cx="1094279" cy="78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55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51B10C-2937-EF49-B2B2-FDE1E3A46A2D}" type="datetime3">
              <a:rPr lang="es-ES_tradnl" smtClean="0"/>
              <a:t>22.02.22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2" y="472037"/>
            <a:ext cx="7600813" cy="4281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45" y="0"/>
            <a:ext cx="1116836" cy="100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16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Eskol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CE5B6F-4229-BD47-9F49-CE071C120013}" type="datetime3">
              <a:rPr lang="es-ES_tradnl" smtClean="0"/>
              <a:t>22.02.22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826" y="-12340"/>
            <a:ext cx="1083080" cy="103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03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MU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CE5B6F-4229-BD47-9F49-CE071C120013}" type="datetime3">
              <a:rPr lang="es-ES_tradnl" smtClean="0"/>
              <a:t>22.02.22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96" y="-3526"/>
            <a:ext cx="1094279" cy="78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31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Profesionalentzako Prestakuntz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CE5B6F-4229-BD47-9F49-CE071C120013}" type="datetime3">
              <a:rPr lang="es-ES_tradnl" smtClean="0"/>
              <a:t>22.02.22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11006" cy="42815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45" y="0"/>
            <a:ext cx="1116836" cy="100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9107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D8C46FE-6D60-7E43-9EAD-3064B98E9FE4}" type="datetime3">
              <a:rPr lang="es-ES_tradnl" smtClean="0"/>
              <a:pPr/>
              <a:t>22.02.22</a:t>
            </a:fld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39" y="-17539"/>
            <a:ext cx="1105341" cy="105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6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D8C46FE-6D60-7E43-9EAD-3064B98E9FE4}" type="datetime3">
              <a:rPr lang="es-ES_tradnl" smtClean="0"/>
              <a:pPr/>
              <a:t>22.02.22</a:t>
            </a:fld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9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adasdasd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5" y="-2192"/>
            <a:ext cx="1736530" cy="12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671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D8C46FE-6D60-7E43-9EAD-3064B98E9FE4}" type="datetime3">
              <a:rPr lang="es-ES_tradnl" smtClean="0"/>
              <a:pPr/>
              <a:t>22.02.22</a:t>
            </a:fld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69330" cy="4281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32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03BAEA45-06BF-1B4B-8B5F-15A64A07D060}" type="datetime3">
              <a:rPr lang="es-ES_tradnl" smtClean="0"/>
              <a:pPr/>
              <a:t>22.02.22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39" y="-17539"/>
            <a:ext cx="1105341" cy="105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498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03BAEA45-06BF-1B4B-8B5F-15A64A07D060}" type="datetime3">
              <a:rPr lang="es-ES_tradnl" smtClean="0"/>
              <a:pPr/>
              <a:t>22.02.22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180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03BAEA45-06BF-1B4B-8B5F-15A64A07D060}" type="datetime3">
              <a:rPr lang="es-ES_tradnl" smtClean="0"/>
              <a:pPr/>
              <a:t>22.02.22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69330" cy="4281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682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a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1826378" cy="1807452"/>
            <a:chOff x="0" y="0"/>
            <a:chExt cx="1826378" cy="1807452"/>
          </a:xfrm>
        </p:grpSpPr>
        <p:pic>
          <p:nvPicPr>
            <p:cNvPr id="6" name="Imagen 4">
              <a:extLst>
                <a:ext uri="{FF2B5EF4-FFF2-40B4-BE49-F238E27FC236}">
                  <a16:creationId xmlns:a16="http://schemas.microsoft.com/office/drawing/2014/main" id="{515488D9-A4EB-9247-86E0-1D6F089F73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826378" cy="1807452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 userDrawn="1"/>
          </p:nvSpPr>
          <p:spPr>
            <a:xfrm>
              <a:off x="147597" y="158214"/>
              <a:ext cx="1023937" cy="1035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2" y="-11104"/>
            <a:ext cx="1368013" cy="13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821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116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43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1826378" cy="1807452"/>
            <a:chOff x="0" y="0"/>
            <a:chExt cx="1826378" cy="1807452"/>
          </a:xfrm>
        </p:grpSpPr>
        <p:pic>
          <p:nvPicPr>
            <p:cNvPr id="7" name="Imagen 4">
              <a:extLst>
                <a:ext uri="{FF2B5EF4-FFF2-40B4-BE49-F238E27FC236}">
                  <a16:creationId xmlns:a16="http://schemas.microsoft.com/office/drawing/2014/main" id="{515488D9-A4EB-9247-86E0-1D6F089F73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826378" cy="1807452"/>
            </a:xfrm>
            <a:prstGeom prst="rect">
              <a:avLst/>
            </a:prstGeom>
          </p:spPr>
        </p:pic>
        <p:sp>
          <p:nvSpPr>
            <p:cNvPr id="8" name="Rectángulo 7"/>
            <p:cNvSpPr/>
            <p:nvPr userDrawn="1"/>
          </p:nvSpPr>
          <p:spPr>
            <a:xfrm>
              <a:off x="147597" y="158214"/>
              <a:ext cx="1023937" cy="1035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2" y="-11104"/>
            <a:ext cx="1368013" cy="13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150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5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pic>
        <p:nvPicPr>
          <p:cNvPr id="6" name="Imagen 5" descr="adasdas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6" y="3688"/>
            <a:ext cx="1859933" cy="166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15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2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Eskol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2184872" cy="2162231"/>
            <a:chOff x="0" y="0"/>
            <a:chExt cx="2184872" cy="2162231"/>
          </a:xfrm>
        </p:grpSpPr>
        <p:pic>
          <p:nvPicPr>
            <p:cNvPr id="10" name="Imagen 7">
              <a:extLst>
                <a:ext uri="{FF2B5EF4-FFF2-40B4-BE49-F238E27FC236}">
                  <a16:creationId xmlns:a16="http://schemas.microsoft.com/office/drawing/2014/main" id="{772BB687-5563-CE41-B322-1DCFDF987B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2184872" cy="2162231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 userDrawn="1"/>
          </p:nvSpPr>
          <p:spPr>
            <a:xfrm>
              <a:off x="122201" y="222250"/>
              <a:ext cx="1489075" cy="1364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1364"/>
            <a:ext cx="1631950" cy="155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8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MU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184872" cy="21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Profesionalentzako Prestakuntz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184872" cy="21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1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6">
            <a:extLst>
              <a:ext uri="{FF2B5EF4-FFF2-40B4-BE49-F238E27FC236}">
                <a16:creationId xmlns:a16="http://schemas.microsoft.com/office/drawing/2014/main" id="{1C62DA92-35E3-6244-8259-2ED416B691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"/>
            <a:ext cx="6986349" cy="6287714"/>
          </a:xfrm>
          <a:prstGeom prst="rect">
            <a:avLst/>
          </a:prstGeom>
        </p:spPr>
      </p:pic>
      <p:pic>
        <p:nvPicPr>
          <p:cNvPr id="11" name="Imagen 7">
            <a:extLst>
              <a:ext uri="{FF2B5EF4-FFF2-40B4-BE49-F238E27FC236}">
                <a16:creationId xmlns:a16="http://schemas.microsoft.com/office/drawing/2014/main" id="{0F63708B-52D5-0940-890B-ED33E002B2D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935376"/>
            <a:ext cx="1855656" cy="3181125"/>
          </a:xfrm>
          <a:prstGeom prst="rect">
            <a:avLst/>
          </a:prstGeom>
        </p:spPr>
      </p:pic>
      <p:sp>
        <p:nvSpPr>
          <p:cNvPr id="19" name="CuadroTexto 18"/>
          <p:cNvSpPr txBox="1"/>
          <p:nvPr userDrawn="1"/>
        </p:nvSpPr>
        <p:spPr>
          <a:xfrm>
            <a:off x="6278477" y="-11440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80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8110" y="2754427"/>
            <a:ext cx="3295110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004851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2388110" y="4171217"/>
            <a:ext cx="3295110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495240" y="2771844"/>
            <a:ext cx="722434" cy="7667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Nº</a:t>
            </a:r>
          </a:p>
        </p:txBody>
      </p:sp>
    </p:spTree>
    <p:extLst>
      <p:ext uri="{BB962C8B-B14F-4D97-AF65-F5344CB8AC3E}">
        <p14:creationId xmlns:p14="http://schemas.microsoft.com/office/powerpoint/2010/main" val="170309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c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7">
            <a:extLst>
              <a:ext uri="{FF2B5EF4-FFF2-40B4-BE49-F238E27FC236}">
                <a16:creationId xmlns:a16="http://schemas.microsoft.com/office/drawing/2014/main" id="{F2F42047-0EBB-8647-BC6A-5A0A93590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7011611" cy="6310450"/>
          </a:xfrm>
          <a:prstGeom prst="rect">
            <a:avLst/>
          </a:prstGeom>
        </p:spPr>
      </p:pic>
      <p:pic>
        <p:nvPicPr>
          <p:cNvPr id="11" name="Imagen 8">
            <a:extLst>
              <a:ext uri="{FF2B5EF4-FFF2-40B4-BE49-F238E27FC236}">
                <a16:creationId xmlns:a16="http://schemas.microsoft.com/office/drawing/2014/main" id="{CE87A804-F809-7545-AB4C-74239CD541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935376"/>
            <a:ext cx="1855656" cy="3181125"/>
          </a:xfrm>
          <a:prstGeom prst="rect">
            <a:avLst/>
          </a:prstGeom>
        </p:spPr>
      </p:pic>
      <p:sp>
        <p:nvSpPr>
          <p:cNvPr id="19" name="CuadroTexto 18"/>
          <p:cNvSpPr txBox="1"/>
          <p:nvPr userDrawn="1"/>
        </p:nvSpPr>
        <p:spPr>
          <a:xfrm>
            <a:off x="6278477" y="-11440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800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388110" y="2754427"/>
            <a:ext cx="3295110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004851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2388110" y="4171217"/>
            <a:ext cx="3295110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00A3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495240" y="2771844"/>
            <a:ext cx="722434" cy="7667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Nº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9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39" y="-17539"/>
            <a:ext cx="1105341" cy="1053381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D72A43D-7419-4C41-A920-C6E38643746D}" type="datetime3">
              <a:rPr lang="es-ES_tradnl" smtClean="0"/>
              <a:pPr/>
              <a:t>22.02.22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4513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422031" y="6460528"/>
            <a:ext cx="11653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FAE4B82-6DFA-A543-B435-4398A9590E55}" type="datetime3">
              <a:rPr lang="es-ES_tradnl" smtClean="0"/>
              <a:t>22.02.22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9102" y="6460528"/>
            <a:ext cx="44206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459" y="6460527"/>
            <a:ext cx="1170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78C87-DD0E-9E43-989E-9A54981B0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031" y="1219200"/>
            <a:ext cx="8299938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1254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15" r:id="rId2"/>
    <p:sldLayoutId id="2147483718" r:id="rId3"/>
    <p:sldLayoutId id="2147483710" r:id="rId4"/>
    <p:sldLayoutId id="2147483719" r:id="rId5"/>
    <p:sldLayoutId id="2147483712" r:id="rId6"/>
    <p:sldLayoutId id="2147483701" r:id="rId7"/>
    <p:sldLayoutId id="2147483678" r:id="rId8"/>
    <p:sldLayoutId id="2147483703" r:id="rId9"/>
    <p:sldLayoutId id="2147483728" r:id="rId10"/>
    <p:sldLayoutId id="2147483748" r:id="rId11"/>
    <p:sldLayoutId id="2147483696" r:id="rId12"/>
    <p:sldLayoutId id="2147483740" r:id="rId13"/>
    <p:sldLayoutId id="2147483743" r:id="rId14"/>
    <p:sldLayoutId id="2147483697" r:id="rId15"/>
    <p:sldLayoutId id="2147483744" r:id="rId16"/>
    <p:sldLayoutId id="2147483747" r:id="rId17"/>
    <p:sldLayoutId id="2147483677" r:id="rId18"/>
    <p:sldLayoutId id="2147483732" r:id="rId19"/>
    <p:sldLayoutId id="2147483735" r:id="rId20"/>
    <p:sldLayoutId id="2147483692" r:id="rId21"/>
    <p:sldLayoutId id="2147483737" r:id="rId22"/>
    <p:sldLayoutId id="2147483736" r:id="rId23"/>
    <p:sldLayoutId id="2147483709" r:id="rId24"/>
    <p:sldLayoutId id="2147483655" r:id="rId25"/>
    <p:sldLayoutId id="2147483720" r:id="rId26"/>
    <p:sldLayoutId id="2147483721" r:id="rId27"/>
    <p:sldLayoutId id="2147483708" r:id="rId28"/>
    <p:sldLayoutId id="2147483724" r:id="rId29"/>
    <p:sldLayoutId id="2147483725" r:id="rId30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accent2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457200" marR="0" indent="-457200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 panose="020B0604020202020204" pitchFamily="34" charset="0"/>
        <a:buChar char="•"/>
        <a:tabLst/>
        <a:defRPr lang="es-ES_tradnl" sz="2400" b="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742932" marR="0" indent="-28574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 panose="020B0604020202020204" pitchFamily="34" charset="0"/>
        <a:buChar char="•"/>
        <a:tabLst/>
        <a:defRPr lang="es-ES_tradnl" sz="2000" b="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2971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/>
        <a:buChar char="•"/>
        <a:tabLst/>
        <a:defRPr lang="es-ES_tradnl" sz="180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160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/>
        <a:buChar char="–"/>
        <a:tabLst/>
        <a:defRPr lang="es-ES_tradnl" sz="160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349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ppleSymbols" panose="02000000000000000000" pitchFamily="2" charset="-79"/>
        <a:buChar char="⎻"/>
        <a:tabLst/>
        <a:defRPr lang="en-US" sz="1600" b="0" kern="1200" noProof="0" dirty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1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4.jpeg"/><Relationship Id="rId4" Type="http://schemas.openxmlformats.org/officeDocument/2006/relationships/image" Target="../media/image23.sv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7.png"/><Relationship Id="rId5" Type="http://schemas.openxmlformats.org/officeDocument/2006/relationships/image" Target="../media/image20.png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3255493" y="2703494"/>
            <a:ext cx="5026861" cy="1362075"/>
          </a:xfrm>
        </p:spPr>
        <p:txBody>
          <a:bodyPr>
            <a:normAutofit/>
          </a:bodyPr>
          <a:lstStyle/>
          <a:p>
            <a:r>
              <a:rPr lang="en-US" dirty="0"/>
              <a:t>Computational mathematics</a:t>
            </a:r>
          </a:p>
        </p:txBody>
      </p:sp>
    </p:spTree>
    <p:extLst>
      <p:ext uri="{BB962C8B-B14F-4D97-AF65-F5344CB8AC3E}">
        <p14:creationId xmlns:p14="http://schemas.microsoft.com/office/powerpoint/2010/main" val="957337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22.02.22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Mondragon Unibertsitatea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dirty="0" err="1"/>
              <a:t>Mathematical</a:t>
            </a:r>
            <a:r>
              <a:rPr lang="es-ES" sz="2400" dirty="0"/>
              <a:t> </a:t>
            </a:r>
            <a:r>
              <a:rPr lang="es-ES" sz="2400" dirty="0" err="1"/>
              <a:t>functions</a:t>
            </a:r>
            <a:endParaRPr lang="es-ES" sz="24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22559C7-971B-4B9A-BC67-8B0F6C384221}"/>
              </a:ext>
            </a:extLst>
          </p:cNvPr>
          <p:cNvSpPr/>
          <p:nvPr/>
        </p:nvSpPr>
        <p:spPr>
          <a:xfrm>
            <a:off x="457201" y="996451"/>
            <a:ext cx="82972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There is a long list of mathematical functions built into MATLAB. these
The functions are called built-in. Many standard mathematical functions, such as sin(x), cos(x), and log(x) are evaluated using the sin, cos, tan, and log functions respectively in MATLAB.</a:t>
            </a:r>
            <a:endParaRPr lang="es-ES" dirty="0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79A0D76F-8073-471C-9D31-841655C860DB}"/>
              </a:ext>
            </a:extLst>
          </p:cNvPr>
          <p:cNvGraphicFramePr>
            <a:graphicFrameLocks noGrp="1"/>
          </p:cNvGraphicFramePr>
          <p:nvPr/>
        </p:nvGraphicFramePr>
        <p:xfrm>
          <a:off x="1779466" y="2686783"/>
          <a:ext cx="5321301" cy="2381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1546">
                  <a:extLst>
                    <a:ext uri="{9D8B030D-6E8A-4147-A177-3AD203B41FA5}">
                      <a16:colId xmlns:a16="http://schemas.microsoft.com/office/drawing/2014/main" val="1325160409"/>
                    </a:ext>
                  </a:extLst>
                </a:gridCol>
                <a:gridCol w="1551649">
                  <a:extLst>
                    <a:ext uri="{9D8B030D-6E8A-4147-A177-3AD203B41FA5}">
                      <a16:colId xmlns:a16="http://schemas.microsoft.com/office/drawing/2014/main" val="2092490100"/>
                    </a:ext>
                  </a:extLst>
                </a:gridCol>
                <a:gridCol w="317311">
                  <a:extLst>
                    <a:ext uri="{9D8B030D-6E8A-4147-A177-3AD203B41FA5}">
                      <a16:colId xmlns:a16="http://schemas.microsoft.com/office/drawing/2014/main" val="3269251391"/>
                    </a:ext>
                  </a:extLst>
                </a:gridCol>
                <a:gridCol w="761546">
                  <a:extLst>
                    <a:ext uri="{9D8B030D-6E8A-4147-A177-3AD203B41FA5}">
                      <a16:colId xmlns:a16="http://schemas.microsoft.com/office/drawing/2014/main" val="1248601705"/>
                    </a:ext>
                  </a:extLst>
                </a:gridCol>
                <a:gridCol w="1929249">
                  <a:extLst>
                    <a:ext uri="{9D8B030D-6E8A-4147-A177-3AD203B41FA5}">
                      <a16:colId xmlns:a16="http://schemas.microsoft.com/office/drawing/2014/main" val="3841669771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cos(x)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Cosine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abs(x)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Absolute value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017653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sin(x)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Sine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sign(x)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Signum function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846702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tan(x)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Tangent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max(x)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Maximum value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808488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acos(x)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Arc cosine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min(x)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Minimum value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291254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asin(x)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Arc sine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ceil(x)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Round towards +∞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679631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atan(x)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effectLst/>
                        </a:rPr>
                        <a:t>Arc </a:t>
                      </a:r>
                      <a:r>
                        <a:rPr lang="es-ES" sz="1400" u="none" strike="noStrike" dirty="0" err="1">
                          <a:effectLst/>
                        </a:rPr>
                        <a:t>tangent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floor(x)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Round towards −∞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59935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exp(x)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Exponential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round(x)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Round to nearest integer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582380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sqrt(x)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Square root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rem(x)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Remainder after division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2255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log(x)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Natural logarithm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angle(x)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Phase angle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219993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log10(x)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Common logarithm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conj(x)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 err="1">
                          <a:effectLst/>
                        </a:rPr>
                        <a:t>Complex</a:t>
                      </a:r>
                      <a:r>
                        <a:rPr lang="es-ES" sz="1400" u="none" strike="noStrike" dirty="0">
                          <a:effectLst/>
                        </a:rPr>
                        <a:t> </a:t>
                      </a:r>
                      <a:r>
                        <a:rPr lang="es-ES" sz="1400" u="none" strike="noStrike" dirty="0" err="1">
                          <a:effectLst/>
                        </a:rPr>
                        <a:t>conjugate</a:t>
                      </a:r>
                      <a:r>
                        <a:rPr lang="es-ES" sz="1400" u="none" strike="noStrike" dirty="0">
                          <a:effectLst/>
                        </a:rPr>
                        <a:t>    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0849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7520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Mathematical constants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1.4</a:t>
            </a:r>
          </a:p>
        </p:txBody>
      </p:sp>
    </p:spTree>
    <p:extLst>
      <p:ext uri="{BB962C8B-B14F-4D97-AF65-F5344CB8AC3E}">
        <p14:creationId xmlns:p14="http://schemas.microsoft.com/office/powerpoint/2010/main" val="1559247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22.02.22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Mondragon Unibertsitatea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dirty="0" err="1"/>
              <a:t>Mathematical</a:t>
            </a:r>
            <a:r>
              <a:rPr lang="es-ES" sz="2400" dirty="0"/>
              <a:t> </a:t>
            </a:r>
            <a:r>
              <a:rPr lang="es-ES" sz="2400" dirty="0" err="1"/>
              <a:t>constants</a:t>
            </a:r>
            <a:endParaRPr lang="es-ES" sz="24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22559C7-971B-4B9A-BC67-8B0F6C384221}"/>
              </a:ext>
            </a:extLst>
          </p:cNvPr>
          <p:cNvSpPr/>
          <p:nvPr/>
        </p:nvSpPr>
        <p:spPr>
          <a:xfrm>
            <a:off x="457201" y="1372474"/>
            <a:ext cx="8297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Some numeric constants are predefined:</a:t>
            </a:r>
            <a:endParaRPr lang="es-ES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D71CE589-68BA-42F8-8D64-070897129323}"/>
              </a:ext>
            </a:extLst>
          </p:cNvPr>
          <p:cNvGraphicFramePr>
            <a:graphicFrameLocks noGrp="1"/>
          </p:cNvGraphicFramePr>
          <p:nvPr/>
        </p:nvGraphicFramePr>
        <p:xfrm>
          <a:off x="2329962" y="2214086"/>
          <a:ext cx="3810488" cy="13906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916">
                  <a:extLst>
                    <a:ext uri="{9D8B030D-6E8A-4147-A177-3AD203B41FA5}">
                      <a16:colId xmlns:a16="http://schemas.microsoft.com/office/drawing/2014/main" val="814264954"/>
                    </a:ext>
                  </a:extLst>
                </a:gridCol>
                <a:gridCol w="2946572">
                  <a:extLst>
                    <a:ext uri="{9D8B030D-6E8A-4147-A177-3AD203B41FA5}">
                      <a16:colId xmlns:a16="http://schemas.microsoft.com/office/drawing/2014/main" val="3239960333"/>
                    </a:ext>
                  </a:extLst>
                </a:gridCol>
              </a:tblGrid>
              <a:tr h="34766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pi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The π number, π = 3.14159 . . 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4283781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i, j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 The imaginary unit </a:t>
                      </a:r>
                      <a:r>
                        <a:rPr lang="en-US" sz="1400" u="none" strike="noStrike" dirty="0" err="1">
                          <a:effectLst/>
                        </a:rPr>
                        <a:t>i</a:t>
                      </a:r>
                      <a:r>
                        <a:rPr lang="en-US" sz="1400" u="none" strike="noStrike" dirty="0">
                          <a:effectLst/>
                        </a:rPr>
                        <a:t>, √ −1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9604365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Inf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effectLst/>
                        </a:rPr>
                        <a:t> </a:t>
                      </a:r>
                      <a:r>
                        <a:rPr lang="es-ES" sz="1400" u="none" strike="noStrike" dirty="0" err="1">
                          <a:effectLst/>
                        </a:rPr>
                        <a:t>The</a:t>
                      </a:r>
                      <a:r>
                        <a:rPr lang="es-ES" sz="1400" u="none" strike="noStrike" dirty="0">
                          <a:effectLst/>
                        </a:rPr>
                        <a:t> </a:t>
                      </a:r>
                      <a:r>
                        <a:rPr lang="es-ES" sz="1400" u="none" strike="noStrike" dirty="0" err="1">
                          <a:effectLst/>
                        </a:rPr>
                        <a:t>infinity</a:t>
                      </a:r>
                      <a:r>
                        <a:rPr lang="es-ES" sz="1400" u="none" strike="noStrike" dirty="0">
                          <a:effectLst/>
                        </a:rPr>
                        <a:t>, ∞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0397865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NaN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effectLst/>
                        </a:rPr>
                        <a:t> </a:t>
                      </a:r>
                      <a:r>
                        <a:rPr lang="es-ES" sz="1400" u="none" strike="noStrike" dirty="0" err="1">
                          <a:effectLst/>
                        </a:rPr>
                        <a:t>Not</a:t>
                      </a:r>
                      <a:r>
                        <a:rPr lang="es-ES" sz="1400" u="none" strike="noStrike" dirty="0">
                          <a:effectLst/>
                        </a:rPr>
                        <a:t> a </a:t>
                      </a:r>
                      <a:r>
                        <a:rPr lang="es-ES" sz="1400" u="none" strike="noStrike" dirty="0" err="1">
                          <a:effectLst/>
                        </a:rPr>
                        <a:t>number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9682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597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Data </a:t>
            </a:r>
            <a:r>
              <a:rPr lang="es-ES" dirty="0" err="1"/>
              <a:t>management</a:t>
            </a:r>
            <a:endParaRPr lang="es-E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89323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388110" y="2754427"/>
            <a:ext cx="4751244" cy="1362075"/>
          </a:xfrm>
        </p:spPr>
        <p:txBody>
          <a:bodyPr>
            <a:normAutofit/>
          </a:bodyPr>
          <a:lstStyle/>
          <a:p>
            <a:r>
              <a:rPr lang="en-US" dirty="0"/>
              <a:t>Numeric data types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2.1</a:t>
            </a:r>
          </a:p>
        </p:txBody>
      </p:sp>
    </p:spTree>
    <p:extLst>
      <p:ext uri="{BB962C8B-B14F-4D97-AF65-F5344CB8AC3E}">
        <p14:creationId xmlns:p14="http://schemas.microsoft.com/office/powerpoint/2010/main" val="246757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22.02.22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Mondragon Unibertsitatea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dirty="0" err="1"/>
              <a:t>Numeric</a:t>
            </a:r>
            <a:r>
              <a:rPr lang="es-ES" sz="2400" dirty="0"/>
              <a:t> data </a:t>
            </a:r>
            <a:r>
              <a:rPr lang="es-ES" sz="2400" dirty="0" err="1"/>
              <a:t>types</a:t>
            </a:r>
            <a:endParaRPr lang="es-ES" sz="24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22559C7-971B-4B9A-BC67-8B0F6C384221}"/>
              </a:ext>
            </a:extLst>
          </p:cNvPr>
          <p:cNvSpPr/>
          <p:nvPr/>
        </p:nvSpPr>
        <p:spPr>
          <a:xfrm>
            <a:off x="457201" y="1372474"/>
            <a:ext cx="82972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By default, </a:t>
            </a:r>
            <a:r>
              <a:rPr lang="en-US" b="1" dirty="0"/>
              <a:t>MATLAB</a:t>
            </a:r>
            <a:r>
              <a:rPr lang="en-US" dirty="0"/>
              <a:t> stores all numeric values as double-precision floating-point values. If desired, you can choose to store any number, such as integer or single-precision values. 
To do this it is necessary to use the following functions:
</a:t>
            </a:r>
            <a:endParaRPr lang="es-ES" dirty="0"/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B02D50DD-54A6-41A7-A677-B4AC23C8744B}"/>
              </a:ext>
            </a:extLst>
          </p:cNvPr>
          <p:cNvGraphicFramePr>
            <a:graphicFrameLocks noGrp="1"/>
          </p:cNvGraphicFramePr>
          <p:nvPr/>
        </p:nvGraphicFramePr>
        <p:xfrm>
          <a:off x="2463951" y="2713158"/>
          <a:ext cx="4216097" cy="30106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9819">
                  <a:extLst>
                    <a:ext uri="{9D8B030D-6E8A-4147-A177-3AD203B41FA5}">
                      <a16:colId xmlns:a16="http://schemas.microsoft.com/office/drawing/2014/main" val="3674507346"/>
                    </a:ext>
                  </a:extLst>
                </a:gridCol>
                <a:gridCol w="3056278">
                  <a:extLst>
                    <a:ext uri="{9D8B030D-6E8A-4147-A177-3AD203B41FA5}">
                      <a16:colId xmlns:a16="http://schemas.microsoft.com/office/drawing/2014/main" val="539381972"/>
                    </a:ext>
                  </a:extLst>
                </a:gridCol>
              </a:tblGrid>
              <a:tr h="30106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double(x)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Double-precision arrays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9534923"/>
                  </a:ext>
                </a:extLst>
              </a:tr>
              <a:tr h="30106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single(x)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Single-precision arrays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8847534"/>
                  </a:ext>
                </a:extLst>
              </a:tr>
              <a:tr h="30106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int8(x)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effectLst/>
                        </a:rPr>
                        <a:t>8-bit </a:t>
                      </a:r>
                      <a:r>
                        <a:rPr lang="es-ES" sz="1400" u="none" strike="noStrike" dirty="0" err="1">
                          <a:effectLst/>
                        </a:rPr>
                        <a:t>signed</a:t>
                      </a:r>
                      <a:r>
                        <a:rPr lang="es-ES" sz="1400" u="none" strike="noStrike" dirty="0">
                          <a:effectLst/>
                        </a:rPr>
                        <a:t> </a:t>
                      </a:r>
                      <a:r>
                        <a:rPr lang="es-ES" sz="1400" u="none" strike="noStrike" dirty="0" err="1">
                          <a:effectLst/>
                        </a:rPr>
                        <a:t>integer</a:t>
                      </a:r>
                      <a:r>
                        <a:rPr lang="es-ES" sz="1400" u="none" strike="noStrike" dirty="0">
                          <a:effectLst/>
                        </a:rPr>
                        <a:t> </a:t>
                      </a:r>
                      <a:r>
                        <a:rPr lang="es-ES" sz="1400" u="none" strike="noStrike" dirty="0" err="1">
                          <a:effectLst/>
                        </a:rPr>
                        <a:t>arrays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8447488"/>
                  </a:ext>
                </a:extLst>
              </a:tr>
              <a:tr h="30106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int16(x)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16-bit signed integer arrays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2016246"/>
                  </a:ext>
                </a:extLst>
              </a:tr>
              <a:tr h="30106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int32(x)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32-bit signed integer arrays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2013147"/>
                  </a:ext>
                </a:extLst>
              </a:tr>
              <a:tr h="30106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int64(x)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64-bit signed integer arrays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4769089"/>
                  </a:ext>
                </a:extLst>
              </a:tr>
              <a:tr h="30106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uint8(x)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8-bit unsigned integer arrays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0511867"/>
                  </a:ext>
                </a:extLst>
              </a:tr>
              <a:tr h="30106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uint16(x)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16-bit unsigned integer arrays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163022"/>
                  </a:ext>
                </a:extLst>
              </a:tr>
              <a:tr h="30106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uint32(x)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32-bit unsigned integer arrays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6150596"/>
                  </a:ext>
                </a:extLst>
              </a:tr>
              <a:tr h="30106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uint64(x)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effectLst/>
                        </a:rPr>
                        <a:t>64-bit </a:t>
                      </a:r>
                      <a:r>
                        <a:rPr lang="es-ES" sz="1400" u="none" strike="noStrike" dirty="0" err="1">
                          <a:effectLst/>
                        </a:rPr>
                        <a:t>unsigned</a:t>
                      </a:r>
                      <a:r>
                        <a:rPr lang="es-ES" sz="1400" u="none" strike="noStrike" dirty="0">
                          <a:effectLst/>
                        </a:rPr>
                        <a:t> </a:t>
                      </a:r>
                      <a:r>
                        <a:rPr lang="es-ES" sz="1400" u="none" strike="noStrike" dirty="0" err="1">
                          <a:effectLst/>
                        </a:rPr>
                        <a:t>integer</a:t>
                      </a:r>
                      <a:r>
                        <a:rPr lang="es-ES" sz="1400" u="none" strike="noStrike" dirty="0">
                          <a:effectLst/>
                        </a:rPr>
                        <a:t> </a:t>
                      </a:r>
                      <a:r>
                        <a:rPr lang="es-ES" sz="1400" u="none" strike="noStrike" dirty="0" err="1">
                          <a:effectLst/>
                        </a:rPr>
                        <a:t>arrays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0651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091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388110" y="2754427"/>
            <a:ext cx="4751244" cy="1362075"/>
          </a:xfrm>
        </p:spPr>
        <p:txBody>
          <a:bodyPr>
            <a:normAutofit/>
          </a:bodyPr>
          <a:lstStyle/>
          <a:p>
            <a:r>
              <a:rPr lang="en-US" dirty="0"/>
              <a:t>Variables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2.2</a:t>
            </a:r>
          </a:p>
        </p:txBody>
      </p:sp>
    </p:spTree>
    <p:extLst>
      <p:ext uri="{BB962C8B-B14F-4D97-AF65-F5344CB8AC3E}">
        <p14:creationId xmlns:p14="http://schemas.microsoft.com/office/powerpoint/2010/main" val="3875362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22.02.22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Mondragon Unibertsitatea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dirty="0"/>
              <a:t>Variables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22559C7-971B-4B9A-BC67-8B0F6C384221}"/>
              </a:ext>
            </a:extLst>
          </p:cNvPr>
          <p:cNvSpPr/>
          <p:nvPr/>
        </p:nvSpPr>
        <p:spPr>
          <a:xfrm>
            <a:off x="457201" y="1372474"/>
            <a:ext cx="829724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When you have to do long calculations, it is interesting to save intermediate results for later use.
A </a:t>
            </a:r>
            <a:r>
              <a:rPr lang="en-US" b="1" dirty="0"/>
              <a:t>variable</a:t>
            </a:r>
            <a:r>
              <a:rPr lang="en-US" dirty="0"/>
              <a:t> is a symbolic name that identifies a portion of memory, in which numbers or other data can be stored. The contents of a variable can be retrieved and modified as many times as desired.
In MATLAB, variable names must be formed as follows: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letters</a:t>
            </a:r>
            <a:r>
              <a:rPr lang="es-ES" dirty="0"/>
              <a:t> and </a:t>
            </a:r>
            <a:r>
              <a:rPr lang="es-ES" dirty="0" err="1"/>
              <a:t>numbers</a:t>
            </a:r>
            <a:r>
              <a:rPr lang="es-ES" dirty="0"/>
              <a:t>
</a:t>
            </a:r>
            <a:r>
              <a:rPr lang="en-US" dirty="0"/>
              <a:t>Up to a maximum of 19 characters
Start with a letter.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r>
              <a:rPr lang="en-US" dirty="0"/>
              <a:t>It should be noted that it is case-sensitive.
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6510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388110" y="2754427"/>
            <a:ext cx="4751244" cy="1362075"/>
          </a:xfrm>
        </p:spPr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2.3</a:t>
            </a:r>
          </a:p>
        </p:txBody>
      </p:sp>
    </p:spTree>
    <p:extLst>
      <p:ext uri="{BB962C8B-B14F-4D97-AF65-F5344CB8AC3E}">
        <p14:creationId xmlns:p14="http://schemas.microsoft.com/office/powerpoint/2010/main" val="3599629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22.02.22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Mondragon Unibertsitatea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dirty="0" err="1"/>
              <a:t>Arrays</a:t>
            </a:r>
            <a:endParaRPr lang="es-ES" sz="24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22559C7-971B-4B9A-BC67-8B0F6C384221}"/>
              </a:ext>
            </a:extLst>
          </p:cNvPr>
          <p:cNvSpPr/>
          <p:nvPr/>
        </p:nvSpPr>
        <p:spPr>
          <a:xfrm>
            <a:off x="410756" y="1049308"/>
            <a:ext cx="82972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Two-dimensional arrays of real or complex numbers are the basic objects that  works with. Vectors and scalars are particular cases of matrices.</a:t>
            </a:r>
          </a:p>
          <a:p>
            <a:r>
              <a:rPr lang="en-US" dirty="0"/>
              <a:t>
The most elementary way to introduce matrices into MATLAB is to describe their elements exhaustively (by rows and in straight brackets [ ]): elements of one row are separated from each other by commas and one row from the next by semicolons.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0D9FB1D-AA48-4D45-BB96-6D2B0C4D5B28}"/>
              </a:ext>
            </a:extLst>
          </p:cNvPr>
          <p:cNvSpPr/>
          <p:nvPr/>
        </p:nvSpPr>
        <p:spPr>
          <a:xfrm>
            <a:off x="410756" y="3092606"/>
            <a:ext cx="8308518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/>
              <a:t>&gt;&gt; v = [1, -1, 0, </a:t>
            </a:r>
            <a:r>
              <a:rPr lang="es-ES" sz="2000" dirty="0" err="1"/>
              <a:t>abs</a:t>
            </a:r>
            <a:r>
              <a:rPr lang="es-ES" sz="2000" dirty="0"/>
              <a:t>(</a:t>
            </a:r>
            <a:r>
              <a:rPr lang="es-ES" sz="2000" dirty="0" err="1"/>
              <a:t>var</a:t>
            </a:r>
            <a:r>
              <a:rPr lang="es-ES" sz="2000" dirty="0"/>
              <a:t>)]  						% vector fila longitud 4 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&gt;&gt; w = [0; 1.003; 2; 3; 4; 5*pi] 					% vector columna longitud 6 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&gt;&gt; a = [1, 2, 3, 4; 5, 6, 7, 8; 9, 10, 11, 12] 		% matriz 3x4</a:t>
            </a:r>
          </a:p>
        </p:txBody>
      </p:sp>
    </p:spTree>
    <p:extLst>
      <p:ext uri="{BB962C8B-B14F-4D97-AF65-F5344CB8AC3E}">
        <p14:creationId xmlns:p14="http://schemas.microsoft.com/office/powerpoint/2010/main" val="2768568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3188213" y="2641600"/>
            <a:ext cx="5206487" cy="2528869"/>
          </a:xfrm>
        </p:spPr>
        <p:txBody>
          <a:bodyPr>
            <a:normAutofit/>
          </a:bodyPr>
          <a:lstStyle/>
          <a:p>
            <a:r>
              <a:rPr lang="en-US" dirty="0"/>
              <a:t>Acquiring knowledge for computational calculus with MATLAB</a:t>
            </a:r>
            <a:br>
              <a:rPr lang="en-US" dirty="0"/>
            </a:b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97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22.02.22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Mondragon Unibertsitatea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dirty="0" err="1"/>
              <a:t>Arrays</a:t>
            </a:r>
            <a:endParaRPr lang="es-ES" sz="24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22559C7-971B-4B9A-BC67-8B0F6C384221}"/>
              </a:ext>
            </a:extLst>
          </p:cNvPr>
          <p:cNvSpPr/>
          <p:nvPr/>
        </p:nvSpPr>
        <p:spPr>
          <a:xfrm>
            <a:off x="410756" y="1049308"/>
            <a:ext cx="8297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err="1"/>
              <a:t>Transposed</a:t>
            </a:r>
            <a:r>
              <a:rPr lang="es-ES" b="1" dirty="0"/>
              <a:t> </a:t>
            </a:r>
            <a:r>
              <a:rPr lang="es-ES" b="1" dirty="0" err="1"/>
              <a:t>arrays</a:t>
            </a:r>
            <a:endParaRPr lang="es-ES" b="1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0D9FB1D-AA48-4D45-BB96-6D2B0C4D5B28}"/>
              </a:ext>
            </a:extLst>
          </p:cNvPr>
          <p:cNvSpPr/>
          <p:nvPr/>
        </p:nvSpPr>
        <p:spPr>
          <a:xfrm>
            <a:off x="399480" y="1418640"/>
            <a:ext cx="8308518" cy="5276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/>
              <a:t>&gt;&gt; A = [1, 2; 3, 4]; 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&gt;&gt; B = A’;    </a:t>
            </a:r>
            <a:r>
              <a:rPr lang="es-ES" sz="2000" dirty="0">
                <a:solidFill>
                  <a:srgbClr val="0070C0"/>
                </a:solidFill>
              </a:rPr>
              <a:t>B --&gt; [1 3; 2 4;] </a:t>
            </a:r>
          </a:p>
          <a:p>
            <a:pPr lvl="7"/>
            <a:r>
              <a:rPr lang="es-ES" sz="2000" dirty="0" err="1">
                <a:solidFill>
                  <a:srgbClr val="0070C0"/>
                </a:solidFill>
              </a:rPr>
              <a:t>ans</a:t>
            </a:r>
            <a:r>
              <a:rPr lang="es-ES" sz="2000" dirty="0">
                <a:solidFill>
                  <a:srgbClr val="0070C0"/>
                </a:solidFill>
              </a:rPr>
              <a:t>   = </a:t>
            </a:r>
          </a:p>
          <a:p>
            <a:pPr lvl="7"/>
            <a:r>
              <a:rPr lang="es-ES" sz="2000" dirty="0">
                <a:solidFill>
                  <a:srgbClr val="0070C0"/>
                </a:solidFill>
              </a:rPr>
              <a:t>		1	3</a:t>
            </a:r>
          </a:p>
          <a:p>
            <a:pPr lvl="7"/>
            <a:r>
              <a:rPr lang="es-ES" sz="2000" dirty="0">
                <a:solidFill>
                  <a:srgbClr val="0070C0"/>
                </a:solidFill>
              </a:rPr>
              <a:t>		2	4</a:t>
            </a:r>
          </a:p>
          <a:p>
            <a:pPr>
              <a:lnSpc>
                <a:spcPct val="150000"/>
              </a:lnSpc>
            </a:pPr>
            <a:endParaRPr lang="es-ES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s-ES" sz="2000" dirty="0"/>
              <a:t>&gt;&gt; A = [1 2 3 4]; 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&gt;&gt; B = A’;    </a:t>
            </a:r>
            <a:r>
              <a:rPr lang="es-ES" sz="2000" dirty="0">
                <a:solidFill>
                  <a:srgbClr val="0070C0"/>
                </a:solidFill>
              </a:rPr>
              <a:t>B --&gt; [1; 2; 3; 4;]</a:t>
            </a:r>
          </a:p>
          <a:p>
            <a:pPr lvl="7"/>
            <a:r>
              <a:rPr lang="es-ES" sz="2000" dirty="0" err="1">
                <a:solidFill>
                  <a:srgbClr val="0070C0"/>
                </a:solidFill>
              </a:rPr>
              <a:t>ans</a:t>
            </a:r>
            <a:r>
              <a:rPr lang="es-ES" sz="2000" dirty="0">
                <a:solidFill>
                  <a:srgbClr val="0070C0"/>
                </a:solidFill>
              </a:rPr>
              <a:t>   = </a:t>
            </a:r>
          </a:p>
          <a:p>
            <a:pPr lvl="7"/>
            <a:r>
              <a:rPr lang="es-ES" sz="2000" dirty="0">
                <a:solidFill>
                  <a:srgbClr val="0070C0"/>
                </a:solidFill>
              </a:rPr>
              <a:t>		1</a:t>
            </a:r>
          </a:p>
          <a:p>
            <a:pPr lvl="7"/>
            <a:r>
              <a:rPr lang="es-ES" sz="2000" dirty="0">
                <a:solidFill>
                  <a:srgbClr val="0070C0"/>
                </a:solidFill>
              </a:rPr>
              <a:t>		2</a:t>
            </a:r>
          </a:p>
          <a:p>
            <a:pPr lvl="7"/>
            <a:r>
              <a:rPr lang="es-ES" sz="2000" dirty="0">
                <a:solidFill>
                  <a:srgbClr val="0070C0"/>
                </a:solidFill>
              </a:rPr>
              <a:t>		3</a:t>
            </a:r>
          </a:p>
          <a:p>
            <a:pPr lvl="7"/>
            <a:r>
              <a:rPr lang="es-ES" sz="2000" dirty="0">
                <a:solidFill>
                  <a:srgbClr val="0070C0"/>
                </a:solidFill>
              </a:rPr>
              <a:t>		4 </a:t>
            </a:r>
          </a:p>
          <a:p>
            <a:pPr>
              <a:lnSpc>
                <a:spcPct val="150000"/>
              </a:lnSpc>
            </a:pPr>
            <a:endParaRPr lang="es-E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938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22.02.22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Mondragon Unibertsitatea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dirty="0" err="1"/>
              <a:t>Arrays</a:t>
            </a:r>
            <a:endParaRPr lang="es-ES" sz="24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22559C7-971B-4B9A-BC67-8B0F6C384221}"/>
              </a:ext>
            </a:extLst>
          </p:cNvPr>
          <p:cNvSpPr/>
          <p:nvPr/>
        </p:nvSpPr>
        <p:spPr>
          <a:xfrm>
            <a:off x="410756" y="1049308"/>
            <a:ext cx="8297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Block-</a:t>
            </a:r>
            <a:r>
              <a:rPr lang="es-ES" b="1" dirty="0" err="1"/>
              <a:t>constructed</a:t>
            </a:r>
            <a:r>
              <a:rPr lang="es-ES" b="1" dirty="0"/>
              <a:t> </a:t>
            </a:r>
            <a:r>
              <a:rPr lang="es-ES" b="1" dirty="0" err="1"/>
              <a:t>arrays</a:t>
            </a:r>
            <a:endParaRPr lang="es-ES" b="1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0D9FB1D-AA48-4D45-BB96-6D2B0C4D5B28}"/>
              </a:ext>
            </a:extLst>
          </p:cNvPr>
          <p:cNvSpPr/>
          <p:nvPr/>
        </p:nvSpPr>
        <p:spPr>
          <a:xfrm>
            <a:off x="399480" y="1418640"/>
            <a:ext cx="8308518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/>
              <a:t>&gt;&gt; v1 = 1:4;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&gt;&gt; v2 = [v1, 5; 0.1:0.1:0.5] 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&gt;&gt; v3 = [v2', [11,12,13,14,15]']</a:t>
            </a:r>
            <a:endParaRPr lang="es-ES" sz="2000" dirty="0">
              <a:solidFill>
                <a:srgbClr val="0070C0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E871CFB-FFE1-4812-86C5-8A2113B82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79" y="3512160"/>
            <a:ext cx="76771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12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22.02.22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Mondragon Unibertsitatea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dirty="0" err="1"/>
              <a:t>Arrays</a:t>
            </a:r>
            <a:endParaRPr lang="es-ES" sz="24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22559C7-971B-4B9A-BC67-8B0F6C384221}"/>
              </a:ext>
            </a:extLst>
          </p:cNvPr>
          <p:cNvSpPr/>
          <p:nvPr/>
        </p:nvSpPr>
        <p:spPr>
          <a:xfrm>
            <a:off x="410756" y="1049308"/>
            <a:ext cx="8297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Accessing individual elements of an array</a:t>
            </a:r>
            <a:endParaRPr lang="es-ES" b="1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0D9FB1D-AA48-4D45-BB96-6D2B0C4D5B28}"/>
              </a:ext>
            </a:extLst>
          </p:cNvPr>
          <p:cNvSpPr/>
          <p:nvPr/>
        </p:nvSpPr>
        <p:spPr>
          <a:xfrm>
            <a:off x="399480" y="1418640"/>
            <a:ext cx="830851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&gt;&gt; A = [1, 2, 3; 6, 3, 1; -1, 0, 0; 2, 0, 4] </a:t>
            </a:r>
          </a:p>
          <a:p>
            <a:r>
              <a:rPr lang="pt-BR" sz="2000" dirty="0"/>
              <a:t>A = </a:t>
            </a:r>
          </a:p>
          <a:p>
            <a:r>
              <a:rPr lang="pt-BR" sz="2000" dirty="0"/>
              <a:t>	 1   2   3 </a:t>
            </a:r>
          </a:p>
          <a:p>
            <a:r>
              <a:rPr lang="pt-BR" sz="2000" dirty="0"/>
              <a:t>	 6   3   1 </a:t>
            </a:r>
          </a:p>
          <a:p>
            <a:r>
              <a:rPr lang="pt-BR" sz="2000" dirty="0"/>
              <a:t>	-1   0   0</a:t>
            </a:r>
          </a:p>
          <a:p>
            <a:r>
              <a:rPr lang="pt-BR" sz="2000" dirty="0"/>
              <a:t>	 2   0   4 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&gt;&gt; A(2, 3)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	</a:t>
            </a:r>
            <a:r>
              <a:rPr lang="pt-BR" sz="2000" dirty="0" err="1"/>
              <a:t>ans</a:t>
            </a:r>
            <a:r>
              <a:rPr lang="pt-BR" sz="2000" dirty="0"/>
              <a:t> = 1 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&gt;&gt; A(4, 2) = 11 </a:t>
            </a:r>
          </a:p>
          <a:p>
            <a:r>
              <a:rPr lang="pt-BR" sz="2000" dirty="0"/>
              <a:t>A = </a:t>
            </a:r>
          </a:p>
          <a:p>
            <a:r>
              <a:rPr lang="pt-BR" sz="2000" dirty="0"/>
              <a:t>	 1   2   3 </a:t>
            </a:r>
          </a:p>
          <a:p>
            <a:r>
              <a:rPr lang="pt-BR" sz="2000" dirty="0"/>
              <a:t>	 6   3   1</a:t>
            </a:r>
          </a:p>
          <a:p>
            <a:r>
              <a:rPr lang="pt-BR" sz="2000" dirty="0"/>
              <a:t>	-1   0   0</a:t>
            </a:r>
          </a:p>
          <a:p>
            <a:r>
              <a:rPr lang="pt-BR" sz="2000" dirty="0"/>
              <a:t>	 2  11  4</a:t>
            </a:r>
            <a:endParaRPr lang="es-E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908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22.02.22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Mondragon Unibertsitatea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dirty="0" err="1"/>
              <a:t>Arrays</a:t>
            </a:r>
            <a:endParaRPr lang="es-ES" sz="24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22559C7-971B-4B9A-BC67-8B0F6C384221}"/>
              </a:ext>
            </a:extLst>
          </p:cNvPr>
          <p:cNvSpPr/>
          <p:nvPr/>
        </p:nvSpPr>
        <p:spPr>
          <a:xfrm>
            <a:off x="410756" y="1049308"/>
            <a:ext cx="82972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Last index of a vector
</a:t>
            </a:r>
            <a:endParaRPr lang="es-ES" b="1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0D9FB1D-AA48-4D45-BB96-6D2B0C4D5B28}"/>
              </a:ext>
            </a:extLst>
          </p:cNvPr>
          <p:cNvSpPr/>
          <p:nvPr/>
        </p:nvSpPr>
        <p:spPr>
          <a:xfrm>
            <a:off x="399480" y="1418640"/>
            <a:ext cx="830851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/>
              <a:t>&gt;&gt; w = [5, 3, 1, 7, 3, 0, -2]; </a:t>
            </a:r>
            <a:endParaRPr lang="es-ES" sz="2000" dirty="0"/>
          </a:p>
          <a:p>
            <a:r>
              <a:rPr lang="pl-PL" sz="2000" dirty="0"/>
              <a:t>&gt;&gt; w(end) </a:t>
            </a:r>
            <a:endParaRPr lang="es-ES" sz="2000" dirty="0"/>
          </a:p>
          <a:p>
            <a:r>
              <a:rPr lang="pl-PL" sz="2000" dirty="0"/>
              <a:t>ans = </a:t>
            </a:r>
            <a:endParaRPr lang="es-ES" sz="2000" dirty="0"/>
          </a:p>
          <a:p>
            <a:r>
              <a:rPr lang="es-ES" sz="2000" dirty="0"/>
              <a:t>	</a:t>
            </a:r>
            <a:r>
              <a:rPr lang="pl-PL" sz="2000" dirty="0"/>
              <a:t>-2 </a:t>
            </a:r>
            <a:endParaRPr lang="es-ES" sz="2000" dirty="0"/>
          </a:p>
          <a:p>
            <a:endParaRPr lang="es-ES" sz="2000" dirty="0"/>
          </a:p>
          <a:p>
            <a:r>
              <a:rPr lang="pl-PL" sz="2000" dirty="0"/>
              <a:t>&gt;&gt; w(end-1) = 101 </a:t>
            </a:r>
            <a:endParaRPr lang="es-ES" sz="2000" dirty="0"/>
          </a:p>
          <a:p>
            <a:r>
              <a:rPr lang="pl-PL" sz="2000" dirty="0"/>
              <a:t>w = </a:t>
            </a:r>
            <a:endParaRPr lang="es-ES" sz="2000" dirty="0"/>
          </a:p>
          <a:p>
            <a:r>
              <a:rPr lang="es-ES" sz="2000" dirty="0"/>
              <a:t>	</a:t>
            </a:r>
            <a:r>
              <a:rPr lang="pl-PL" sz="2000" dirty="0"/>
              <a:t>5</a:t>
            </a:r>
            <a:r>
              <a:rPr lang="es-ES" sz="2000" dirty="0"/>
              <a:t>  </a:t>
            </a:r>
            <a:r>
              <a:rPr lang="pl-PL" sz="2000" dirty="0"/>
              <a:t> 3</a:t>
            </a:r>
            <a:r>
              <a:rPr lang="es-ES" sz="2000" dirty="0"/>
              <a:t>  </a:t>
            </a:r>
            <a:r>
              <a:rPr lang="pl-PL" sz="2000" dirty="0"/>
              <a:t> 1 </a:t>
            </a:r>
            <a:r>
              <a:rPr lang="es-ES" sz="2000" dirty="0"/>
              <a:t>  </a:t>
            </a:r>
            <a:r>
              <a:rPr lang="pl-PL" sz="2000" dirty="0"/>
              <a:t>7 </a:t>
            </a:r>
            <a:r>
              <a:rPr lang="es-ES" sz="2000" dirty="0"/>
              <a:t>  </a:t>
            </a:r>
            <a:r>
              <a:rPr lang="pl-PL" sz="2000" dirty="0"/>
              <a:t>3</a:t>
            </a:r>
            <a:r>
              <a:rPr lang="es-ES" sz="2000" dirty="0"/>
              <a:t>  </a:t>
            </a:r>
            <a:r>
              <a:rPr lang="pl-PL" sz="2000" dirty="0"/>
              <a:t> 101 </a:t>
            </a:r>
            <a:r>
              <a:rPr lang="es-ES" sz="2000" dirty="0"/>
              <a:t>  </a:t>
            </a:r>
            <a:r>
              <a:rPr lang="pl-PL" sz="2000" dirty="0"/>
              <a:t>-2</a:t>
            </a:r>
            <a:endParaRPr lang="es-E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591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22.02.22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Mondragon Unibertsitatea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dirty="0" err="1"/>
              <a:t>Arrays</a:t>
            </a:r>
            <a:endParaRPr lang="es-ES" sz="24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22559C7-971B-4B9A-BC67-8B0F6C384221}"/>
              </a:ext>
            </a:extLst>
          </p:cNvPr>
          <p:cNvSpPr/>
          <p:nvPr/>
        </p:nvSpPr>
        <p:spPr>
          <a:xfrm>
            <a:off x="410756" y="1049308"/>
            <a:ext cx="8297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Accessing entire rows or columns</a:t>
            </a:r>
            <a:endParaRPr lang="es-ES" b="1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0D9FB1D-AA48-4D45-BB96-6D2B0C4D5B28}"/>
              </a:ext>
            </a:extLst>
          </p:cNvPr>
          <p:cNvSpPr/>
          <p:nvPr/>
        </p:nvSpPr>
        <p:spPr>
          <a:xfrm>
            <a:off x="399480" y="1418640"/>
            <a:ext cx="830851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/>
              <a:t>&gt;&gt; A = [1, 2, 3; 6, 3, 1; -1, 0, 0; 2, 0, 4]; </a:t>
            </a:r>
          </a:p>
          <a:p>
            <a:r>
              <a:rPr lang="es-ES" sz="2000" dirty="0"/>
              <a:t>&gt;&gt; A(:, 3) </a:t>
            </a:r>
          </a:p>
          <a:p>
            <a:r>
              <a:rPr lang="es-ES" sz="2000" dirty="0"/>
              <a:t>	</a:t>
            </a:r>
            <a:r>
              <a:rPr lang="es-ES" sz="2000" dirty="0" err="1"/>
              <a:t>ans</a:t>
            </a:r>
            <a:r>
              <a:rPr lang="es-ES" sz="2000" dirty="0"/>
              <a:t> = </a:t>
            </a:r>
          </a:p>
          <a:p>
            <a:r>
              <a:rPr lang="es-ES" sz="2000" dirty="0"/>
              <a:t>		3 </a:t>
            </a:r>
          </a:p>
          <a:p>
            <a:r>
              <a:rPr lang="es-ES" sz="2000" dirty="0"/>
              <a:t>		1 </a:t>
            </a:r>
          </a:p>
          <a:p>
            <a:r>
              <a:rPr lang="es-ES" sz="2000" dirty="0"/>
              <a:t>		0 </a:t>
            </a:r>
          </a:p>
          <a:p>
            <a:r>
              <a:rPr lang="es-ES" sz="2000" dirty="0"/>
              <a:t>		4</a:t>
            </a:r>
          </a:p>
          <a:p>
            <a:endParaRPr lang="es-ES" sz="2000" dirty="0">
              <a:solidFill>
                <a:srgbClr val="0070C0"/>
              </a:solidFill>
            </a:endParaRPr>
          </a:p>
          <a:p>
            <a:r>
              <a:rPr lang="es-ES" sz="2000" dirty="0"/>
              <a:t>&gt;&gt; A(2, :) </a:t>
            </a:r>
          </a:p>
          <a:p>
            <a:r>
              <a:rPr lang="es-ES" sz="2000" dirty="0"/>
              <a:t>	</a:t>
            </a:r>
            <a:r>
              <a:rPr lang="es-ES" sz="2000" dirty="0" err="1"/>
              <a:t>ans</a:t>
            </a:r>
            <a:r>
              <a:rPr lang="es-ES" sz="2000" dirty="0"/>
              <a:t> = </a:t>
            </a:r>
          </a:p>
          <a:p>
            <a:r>
              <a:rPr lang="es-ES" sz="2000" dirty="0"/>
              <a:t>		6   3    1</a:t>
            </a:r>
          </a:p>
        </p:txBody>
      </p:sp>
    </p:spTree>
    <p:extLst>
      <p:ext uri="{BB962C8B-B14F-4D97-AF65-F5344CB8AC3E}">
        <p14:creationId xmlns:p14="http://schemas.microsoft.com/office/powerpoint/2010/main" val="343807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Factoring expressions and solving equations</a:t>
            </a:r>
            <a:endParaRPr lang="es-E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40472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388110" y="2754427"/>
            <a:ext cx="4751244" cy="1362075"/>
          </a:xfrm>
        </p:spPr>
        <p:txBody>
          <a:bodyPr>
            <a:normAutofit/>
          </a:bodyPr>
          <a:lstStyle/>
          <a:p>
            <a:r>
              <a:rPr lang="en-US" dirty="0"/>
              <a:t>Factoring Expressions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3.1</a:t>
            </a:r>
          </a:p>
        </p:txBody>
      </p:sp>
    </p:spTree>
    <p:extLst>
      <p:ext uri="{BB962C8B-B14F-4D97-AF65-F5344CB8AC3E}">
        <p14:creationId xmlns:p14="http://schemas.microsoft.com/office/powerpoint/2010/main" val="1652393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22.02.22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Mondragon Unibertsitatea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dirty="0" err="1"/>
              <a:t>Factoring</a:t>
            </a:r>
            <a:r>
              <a:rPr lang="es-ES" sz="2400" dirty="0"/>
              <a:t> </a:t>
            </a:r>
            <a:r>
              <a:rPr lang="es-ES" sz="2400" dirty="0" err="1"/>
              <a:t>Expressions</a:t>
            </a:r>
            <a:endParaRPr lang="es-ES" sz="24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22559C7-971B-4B9A-BC67-8B0F6C384221}"/>
              </a:ext>
            </a:extLst>
          </p:cNvPr>
          <p:cNvSpPr/>
          <p:nvPr/>
        </p:nvSpPr>
        <p:spPr>
          <a:xfrm>
            <a:off x="457201" y="1372474"/>
            <a:ext cx="82972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By default, </a:t>
            </a:r>
            <a:r>
              <a:rPr lang="en-US" b="1" dirty="0"/>
              <a:t>MATLAB</a:t>
            </a:r>
            <a:r>
              <a:rPr lang="en-US" dirty="0"/>
              <a:t> stores all numeric values as double-precision floating-point values. If desired, you can choose to store any number, such as integer or single-precision values. 
To do this it is necessary to use the following functions:
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184DE-7255-4332-858F-5BF869A4A755}"/>
              </a:ext>
            </a:extLst>
          </p:cNvPr>
          <p:cNvSpPr/>
          <p:nvPr/>
        </p:nvSpPr>
        <p:spPr>
          <a:xfrm>
            <a:off x="1925270" y="2860417"/>
            <a:ext cx="5125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f (x) = x^5 - 15*x^4 + 85*x^3 - 225*x^2 + 274*x - 120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199054A-049F-48E1-83DF-A7DBE5D5B10A}"/>
              </a:ext>
            </a:extLst>
          </p:cNvPr>
          <p:cNvSpPr/>
          <p:nvPr/>
        </p:nvSpPr>
        <p:spPr>
          <a:xfrm>
            <a:off x="1047646" y="3325705"/>
            <a:ext cx="7181953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/>
              <a:t>&gt;&gt; </a:t>
            </a:r>
            <a:r>
              <a:rPr lang="es-ES" dirty="0" err="1"/>
              <a:t>syms</a:t>
            </a:r>
            <a:r>
              <a:rPr lang="es-ES" dirty="0"/>
              <a:t> x</a:t>
            </a:r>
          </a:p>
          <a:p>
            <a:pPr>
              <a:lnSpc>
                <a:spcPct val="150000"/>
              </a:lnSpc>
            </a:pPr>
            <a:r>
              <a:rPr lang="es-ES" dirty="0"/>
              <a:t>&gt;&gt; f = x^5 - 15*x^4 + 85*x^3 - 225*x^2 + 274*x - 120 </a:t>
            </a:r>
          </a:p>
          <a:p>
            <a:pPr>
              <a:lnSpc>
                <a:spcPct val="150000"/>
              </a:lnSpc>
            </a:pPr>
            <a:r>
              <a:rPr lang="es-ES" dirty="0"/>
              <a:t>&gt;&gt; factor(f)</a:t>
            </a:r>
          </a:p>
          <a:p>
            <a:r>
              <a:rPr lang="es-ES" dirty="0"/>
              <a:t> </a:t>
            </a:r>
          </a:p>
          <a:p>
            <a:pPr lvl="1"/>
            <a:r>
              <a:rPr lang="es-ES" dirty="0" err="1"/>
              <a:t>ans</a:t>
            </a:r>
            <a:r>
              <a:rPr lang="es-ES" dirty="0"/>
              <a:t> =</a:t>
            </a:r>
          </a:p>
          <a:p>
            <a:pPr lvl="1"/>
            <a:r>
              <a:rPr lang="es-ES" dirty="0"/>
              <a:t> </a:t>
            </a:r>
          </a:p>
          <a:p>
            <a:pPr lvl="1"/>
            <a:r>
              <a:rPr lang="es-ES" dirty="0"/>
              <a:t>	[x - 5, x - 1, x - 2, x - 3, x - 4]</a:t>
            </a:r>
          </a:p>
        </p:txBody>
      </p:sp>
    </p:spTree>
    <p:extLst>
      <p:ext uri="{BB962C8B-B14F-4D97-AF65-F5344CB8AC3E}">
        <p14:creationId xmlns:p14="http://schemas.microsoft.com/office/powerpoint/2010/main" val="1534398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388110" y="2754427"/>
            <a:ext cx="4751244" cy="1362075"/>
          </a:xfrm>
        </p:spPr>
        <p:txBody>
          <a:bodyPr>
            <a:normAutofit/>
          </a:bodyPr>
          <a:lstStyle/>
          <a:p>
            <a:r>
              <a:rPr lang="en-US" dirty="0"/>
              <a:t>Solving equations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3.2</a:t>
            </a:r>
          </a:p>
        </p:txBody>
      </p:sp>
    </p:spTree>
    <p:extLst>
      <p:ext uri="{BB962C8B-B14F-4D97-AF65-F5344CB8AC3E}">
        <p14:creationId xmlns:p14="http://schemas.microsoft.com/office/powerpoint/2010/main" val="33242527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22.02.22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Mondragon Unibertsitatea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29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dirty="0" err="1"/>
              <a:t>Solving</a:t>
            </a:r>
            <a:r>
              <a:rPr lang="es-ES" sz="2400" dirty="0"/>
              <a:t> </a:t>
            </a:r>
            <a:r>
              <a:rPr lang="es-ES" sz="2400" dirty="0" err="1"/>
              <a:t>equations</a:t>
            </a:r>
            <a:endParaRPr lang="es-ES" sz="24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22559C7-971B-4B9A-BC67-8B0F6C384221}"/>
              </a:ext>
            </a:extLst>
          </p:cNvPr>
          <p:cNvSpPr/>
          <p:nvPr/>
        </p:nvSpPr>
        <p:spPr>
          <a:xfrm>
            <a:off x="457201" y="1372474"/>
            <a:ext cx="82972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By default, </a:t>
            </a:r>
            <a:r>
              <a:rPr lang="en-US" b="1" dirty="0"/>
              <a:t>MATLAB</a:t>
            </a:r>
            <a:r>
              <a:rPr lang="en-US" dirty="0"/>
              <a:t> stores all numeric values as double-precision floating-point values. If desired, you can choose to store any number, such as integer or single-precision values. 
To do this it is necessary to use the following functions:
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24D78C4-A25D-4B3C-BE04-894DD383D734}"/>
              </a:ext>
            </a:extLst>
          </p:cNvPr>
          <p:cNvSpPr/>
          <p:nvPr/>
        </p:nvSpPr>
        <p:spPr>
          <a:xfrm>
            <a:off x="1543835" y="3311029"/>
            <a:ext cx="5421086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/>
              <a:t>&gt;&gt; </a:t>
            </a:r>
            <a:r>
              <a:rPr lang="es-ES" dirty="0" err="1"/>
              <a:t>sysms</a:t>
            </a:r>
            <a:r>
              <a:rPr lang="es-ES" dirty="0"/>
              <a:t> x</a:t>
            </a:r>
          </a:p>
          <a:p>
            <a:pPr>
              <a:lnSpc>
                <a:spcPct val="150000"/>
              </a:lnSpc>
            </a:pPr>
            <a:r>
              <a:rPr lang="es-ES" dirty="0"/>
              <a:t>&gt;&gt; f = x^5 - 15*x^4 + 85*x^3 - 225*x^2 + 274*x – 120</a:t>
            </a:r>
          </a:p>
          <a:p>
            <a:pPr>
              <a:lnSpc>
                <a:spcPct val="150000"/>
              </a:lnSpc>
            </a:pPr>
            <a:r>
              <a:rPr lang="es-ES" dirty="0"/>
              <a:t>&gt;&gt; </a:t>
            </a:r>
            <a:r>
              <a:rPr lang="es-ES" dirty="0" err="1"/>
              <a:t>solve</a:t>
            </a:r>
            <a:r>
              <a:rPr lang="es-ES" dirty="0"/>
              <a:t> (f)</a:t>
            </a:r>
          </a:p>
          <a:p>
            <a:pPr lvl="2"/>
            <a:r>
              <a:rPr lang="fr-FR" dirty="0"/>
              <a:t>ans =</a:t>
            </a:r>
          </a:p>
          <a:p>
            <a:pPr lvl="4"/>
            <a:r>
              <a:rPr lang="fr-FR" dirty="0"/>
              <a:t>1</a:t>
            </a:r>
          </a:p>
          <a:p>
            <a:pPr lvl="4"/>
            <a:r>
              <a:rPr lang="fr-FR" dirty="0"/>
              <a:t>2</a:t>
            </a:r>
          </a:p>
          <a:p>
            <a:pPr lvl="4"/>
            <a:r>
              <a:rPr lang="fr-FR" dirty="0"/>
              <a:t>3</a:t>
            </a:r>
          </a:p>
          <a:p>
            <a:pPr lvl="4"/>
            <a:r>
              <a:rPr lang="fr-FR" dirty="0"/>
              <a:t>4</a:t>
            </a:r>
          </a:p>
          <a:p>
            <a:pPr lvl="4"/>
            <a:r>
              <a:rPr lang="fr-FR" dirty="0"/>
              <a:t>5</a:t>
            </a:r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ACAD665-819D-4A15-AD02-B6D233028B00}"/>
              </a:ext>
            </a:extLst>
          </p:cNvPr>
          <p:cNvSpPr/>
          <p:nvPr/>
        </p:nvSpPr>
        <p:spPr>
          <a:xfrm>
            <a:off x="1543835" y="2757250"/>
            <a:ext cx="54210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f (x) = x^5 - 15*x^4 + 85*x^3 - 225*x^2 + 274*x - 120</a:t>
            </a:r>
          </a:p>
        </p:txBody>
      </p:sp>
    </p:spTree>
    <p:extLst>
      <p:ext uri="{BB962C8B-B14F-4D97-AF65-F5344CB8AC3E}">
        <p14:creationId xmlns:p14="http://schemas.microsoft.com/office/powerpoint/2010/main" val="3641149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22.02.22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Mondragon </a:t>
            </a:r>
            <a:r>
              <a:rPr lang="en-US" dirty="0" err="1"/>
              <a:t>Unibertsitatea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s-ES" dirty="0" err="1"/>
              <a:t>Introduction</a:t>
            </a:r>
            <a:endParaRPr lang="es-E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015EAE2D-3649-4D63-AE52-25D910C8FE98}"/>
              </a:ext>
            </a:extLst>
          </p:cNvPr>
          <p:cNvSpPr txBox="1">
            <a:spLocks/>
          </p:cNvSpPr>
          <p:nvPr/>
        </p:nvSpPr>
        <p:spPr>
          <a:xfrm>
            <a:off x="422032" y="4683774"/>
            <a:ext cx="8208784" cy="3944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0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2" marR="0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18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2971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 lang="es-ES_tradnl" sz="16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160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–"/>
              <a:tabLst/>
              <a:defRPr lang="es-ES_tradnl" sz="14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349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Char char="⎻"/>
              <a:tabLst/>
              <a:defRPr lang="en-US" sz="12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s-ES" sz="1900" b="1" dirty="0" err="1">
                <a:solidFill>
                  <a:srgbClr val="00A3AD"/>
                </a:solidFill>
                <a:latin typeface="Arial Black" charset="0"/>
              </a:rPr>
              <a:t>Required</a:t>
            </a:r>
            <a:r>
              <a:rPr lang="es-ES" sz="1900" b="1" dirty="0">
                <a:solidFill>
                  <a:srgbClr val="00A3AD"/>
                </a:solidFill>
                <a:latin typeface="Arial Black" charset="0"/>
              </a:rPr>
              <a:t> files:</a:t>
            </a:r>
            <a:endParaRPr lang="es-ES" sz="1900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156B81ED-9769-4DA6-B0BC-3E2208A2679C}"/>
              </a:ext>
            </a:extLst>
          </p:cNvPr>
          <p:cNvSpPr txBox="1">
            <a:spLocks/>
          </p:cNvSpPr>
          <p:nvPr/>
        </p:nvSpPr>
        <p:spPr>
          <a:xfrm>
            <a:off x="422032" y="1032044"/>
            <a:ext cx="8208784" cy="3944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0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2" marR="0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18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2971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 lang="es-ES_tradnl" sz="16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160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–"/>
              <a:tabLst/>
              <a:defRPr lang="es-ES_tradnl" sz="14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349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Char char="⎻"/>
              <a:tabLst/>
              <a:defRPr lang="en-US" sz="12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s-ES" sz="1900" b="1" dirty="0" err="1">
                <a:solidFill>
                  <a:srgbClr val="00A3AD"/>
                </a:solidFill>
                <a:latin typeface="Arial Black" charset="0"/>
              </a:rPr>
              <a:t>Competencies</a:t>
            </a:r>
            <a:endParaRPr lang="es-ES" sz="1900" dirty="0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1C0FFC7A-2086-41D2-8F55-71D479408594}"/>
              </a:ext>
            </a:extLst>
          </p:cNvPr>
          <p:cNvSpPr txBox="1">
            <a:spLocks/>
          </p:cNvSpPr>
          <p:nvPr/>
        </p:nvSpPr>
        <p:spPr>
          <a:xfrm>
            <a:off x="422032" y="2331605"/>
            <a:ext cx="8208784" cy="3944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0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2" marR="0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18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2971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 lang="es-ES_tradnl" sz="16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160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–"/>
              <a:tabLst/>
              <a:defRPr lang="es-ES_tradnl" sz="14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349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Char char="⎻"/>
              <a:tabLst/>
              <a:defRPr lang="en-US" sz="12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1900" b="1" dirty="0">
                <a:solidFill>
                  <a:srgbClr val="00A3AD"/>
                </a:solidFill>
                <a:latin typeface="Arial Black" charset="0"/>
              </a:rPr>
              <a:t>Learning with Arduino Engineering Kits…</a:t>
            </a:r>
            <a:endParaRPr lang="es-ES" sz="1900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FD8C400D-3F46-442A-AC49-54547EC1DF9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046" y="3231373"/>
            <a:ext cx="2266217" cy="13022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0339FFDA-262A-4CB9-95D5-29BBA776C1A1}"/>
              </a:ext>
            </a:extLst>
          </p:cNvPr>
          <p:cNvSpPr txBox="1"/>
          <p:nvPr/>
        </p:nvSpPr>
        <p:spPr>
          <a:xfrm>
            <a:off x="587253" y="2725737"/>
            <a:ext cx="24354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b="0" i="0" cap="all" dirty="0">
                <a:solidFill>
                  <a:srgbClr val="434F54"/>
                </a:solidFill>
                <a:effectLst/>
                <a:latin typeface="Open Sans" panose="020B0606030504020204" pitchFamily="34" charset="0"/>
              </a:rPr>
              <a:t>SELF-BALANCING MOTORCYCLE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6BBE5B7-C288-4235-A2B8-6604299EB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6603" y="3249279"/>
            <a:ext cx="2105620" cy="13022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F079624-E8E2-4E2E-A892-3B3D66F18BFB}"/>
              </a:ext>
            </a:extLst>
          </p:cNvPr>
          <p:cNvSpPr txBox="1"/>
          <p:nvPr/>
        </p:nvSpPr>
        <p:spPr>
          <a:xfrm>
            <a:off x="3194537" y="2743643"/>
            <a:ext cx="24354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b="0" i="0" cap="all" dirty="0">
                <a:solidFill>
                  <a:srgbClr val="434F54"/>
                </a:solidFill>
                <a:effectLst/>
                <a:latin typeface="Open Sans" panose="020B0606030504020204" pitchFamily="34" charset="0"/>
              </a:rPr>
              <a:t>WEBCAM CONTROLLED ROVER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E091B452-AD8B-443E-AC92-ABA6A4F700B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1723" y="3301472"/>
            <a:ext cx="2261716" cy="12321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5D38C98A-7800-484B-8A3A-4F796F614282}"/>
              </a:ext>
            </a:extLst>
          </p:cNvPr>
          <p:cNvSpPr txBox="1"/>
          <p:nvPr/>
        </p:nvSpPr>
        <p:spPr>
          <a:xfrm>
            <a:off x="5992157" y="2808797"/>
            <a:ext cx="20945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b="0" i="0" cap="all" dirty="0">
                <a:solidFill>
                  <a:srgbClr val="434F54"/>
                </a:solidFill>
                <a:effectLst/>
                <a:latin typeface="Open Sans" panose="020B0606030504020204" pitchFamily="34" charset="0"/>
              </a:rPr>
              <a:t>DRAWING ROBOT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8591FBC-EE2E-4FA9-868B-0C2903D07C07}"/>
              </a:ext>
            </a:extLst>
          </p:cNvPr>
          <p:cNvSpPr txBox="1"/>
          <p:nvPr/>
        </p:nvSpPr>
        <p:spPr>
          <a:xfrm>
            <a:off x="723534" y="1558348"/>
            <a:ext cx="4598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Computational mathematics</a:t>
            </a:r>
            <a:endParaRPr lang="es-ES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E734002C-1778-4F27-B3A1-F57A6F2422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5263" y="5126770"/>
            <a:ext cx="2008299" cy="139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637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388110" y="2754427"/>
            <a:ext cx="4751244" cy="1362075"/>
          </a:xfrm>
        </p:spPr>
        <p:txBody>
          <a:bodyPr>
            <a:normAutofit/>
          </a:bodyPr>
          <a:lstStyle/>
          <a:p>
            <a:r>
              <a:rPr lang="en-US" dirty="0"/>
              <a:t>Expand equations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3.2</a:t>
            </a:r>
          </a:p>
        </p:txBody>
      </p:sp>
    </p:spTree>
    <p:extLst>
      <p:ext uri="{BB962C8B-B14F-4D97-AF65-F5344CB8AC3E}">
        <p14:creationId xmlns:p14="http://schemas.microsoft.com/office/powerpoint/2010/main" val="12436542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22.02.22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Mondragon Unibertsitatea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31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dirty="0" err="1"/>
              <a:t>Expand</a:t>
            </a:r>
            <a:r>
              <a:rPr lang="es-ES" sz="2400" dirty="0"/>
              <a:t> </a:t>
            </a:r>
            <a:r>
              <a:rPr lang="es-ES" sz="2400" dirty="0" err="1"/>
              <a:t>equations</a:t>
            </a:r>
            <a:endParaRPr lang="es-ES" sz="24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22559C7-971B-4B9A-BC67-8B0F6C384221}"/>
              </a:ext>
            </a:extLst>
          </p:cNvPr>
          <p:cNvSpPr/>
          <p:nvPr/>
        </p:nvSpPr>
        <p:spPr>
          <a:xfrm>
            <a:off x="457201" y="1372474"/>
            <a:ext cx="82972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By default, </a:t>
            </a:r>
            <a:r>
              <a:rPr lang="en-US" b="1" dirty="0"/>
              <a:t>MATLAB</a:t>
            </a:r>
            <a:r>
              <a:rPr lang="en-US" dirty="0"/>
              <a:t> stores all numeric values as double-precision floating-point values. If desired, you can choose to store any number, such as integer or single-precision values. 
To do this it is necessary to use the following functions:
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F5A9E7B-6F3A-4CC4-BBDE-0D285F8637F8}"/>
              </a:ext>
            </a:extLst>
          </p:cNvPr>
          <p:cNvSpPr/>
          <p:nvPr/>
        </p:nvSpPr>
        <p:spPr>
          <a:xfrm>
            <a:off x="2809021" y="2875002"/>
            <a:ext cx="3406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f (x) = (x-1)*(x-2)*(x-3)*(x-4)*(x-5)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63BC8B9-36DD-4205-BAFB-6DD3452C6A95}"/>
              </a:ext>
            </a:extLst>
          </p:cNvPr>
          <p:cNvSpPr/>
          <p:nvPr/>
        </p:nvSpPr>
        <p:spPr>
          <a:xfrm>
            <a:off x="1047647" y="3283192"/>
            <a:ext cx="742454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/>
              <a:t>&gt;&gt; </a:t>
            </a:r>
            <a:r>
              <a:rPr lang="es-ES" dirty="0" err="1"/>
              <a:t>syms</a:t>
            </a:r>
            <a:r>
              <a:rPr lang="es-ES" dirty="0"/>
              <a:t> x</a:t>
            </a:r>
          </a:p>
          <a:p>
            <a:pPr>
              <a:lnSpc>
                <a:spcPct val="150000"/>
              </a:lnSpc>
            </a:pPr>
            <a:r>
              <a:rPr lang="es-ES" dirty="0"/>
              <a:t>&gt;&gt; f = (x-1)*(x-2)*(x-3)*(x-4)*(x-5)</a:t>
            </a:r>
          </a:p>
          <a:p>
            <a:pPr>
              <a:lnSpc>
                <a:spcPct val="150000"/>
              </a:lnSpc>
            </a:pPr>
            <a:r>
              <a:rPr lang="es-ES" dirty="0"/>
              <a:t>&gt;&gt; </a:t>
            </a:r>
            <a:r>
              <a:rPr lang="es-ES" dirty="0" err="1"/>
              <a:t>expand</a:t>
            </a:r>
            <a:r>
              <a:rPr lang="es-ES" dirty="0"/>
              <a:t>(f)</a:t>
            </a:r>
          </a:p>
          <a:p>
            <a:pPr lvl="2"/>
            <a:r>
              <a:rPr lang="es-ES" dirty="0" err="1"/>
              <a:t>ans</a:t>
            </a:r>
            <a:r>
              <a:rPr lang="es-ES" dirty="0"/>
              <a:t> =</a:t>
            </a:r>
          </a:p>
          <a:p>
            <a:pPr lvl="2"/>
            <a:r>
              <a:rPr lang="es-ES" dirty="0"/>
              <a:t> </a:t>
            </a:r>
          </a:p>
          <a:p>
            <a:pPr lvl="2"/>
            <a:r>
              <a:rPr lang="es-ES" dirty="0"/>
              <a:t>x^5 - 15*x^4 + 85*x^3 - 225*x^2 + 274*x - 120</a:t>
            </a:r>
          </a:p>
        </p:txBody>
      </p:sp>
    </p:spTree>
    <p:extLst>
      <p:ext uri="{BB962C8B-B14F-4D97-AF65-F5344CB8AC3E}">
        <p14:creationId xmlns:p14="http://schemas.microsoft.com/office/powerpoint/2010/main" val="13878963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88110" y="2754427"/>
            <a:ext cx="3834890" cy="1362075"/>
          </a:xfrm>
        </p:spPr>
        <p:txBody>
          <a:bodyPr>
            <a:normAutofit/>
          </a:bodyPr>
          <a:lstStyle/>
          <a:p>
            <a:r>
              <a:rPr lang="es-ES" dirty="0"/>
              <a:t>Case in </a:t>
            </a:r>
            <a:r>
              <a:rPr lang="es-ES" dirty="0" err="1"/>
              <a:t>practice</a:t>
            </a:r>
            <a:endParaRPr lang="es-E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4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BF1D0470-F66C-4CD9-BC57-387925EE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88110" y="4171217"/>
            <a:ext cx="4266690" cy="1184275"/>
          </a:xfrm>
        </p:spPr>
        <p:txBody>
          <a:bodyPr/>
          <a:lstStyle/>
          <a:p>
            <a:r>
              <a:rPr lang="es-ES"/>
              <a:t>Webcam controlled rover
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65166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388110" y="2754427"/>
            <a:ext cx="4292090" cy="1362075"/>
          </a:xfrm>
        </p:spPr>
        <p:txBody>
          <a:bodyPr>
            <a:normAutofit/>
          </a:bodyPr>
          <a:lstStyle/>
          <a:p>
            <a:r>
              <a:rPr lang="es-ES" dirty="0" err="1"/>
              <a:t>Introduction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robot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4.1</a:t>
            </a:r>
          </a:p>
        </p:txBody>
      </p:sp>
    </p:spTree>
    <p:extLst>
      <p:ext uri="{BB962C8B-B14F-4D97-AF65-F5344CB8AC3E}">
        <p14:creationId xmlns:p14="http://schemas.microsoft.com/office/powerpoint/2010/main" val="361688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22.02.22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Mondragon Unibertsitatea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34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dirty="0"/>
              <a:t>Webcam </a:t>
            </a:r>
            <a:r>
              <a:rPr lang="es-ES" sz="2400" dirty="0" err="1"/>
              <a:t>Controlled</a:t>
            </a:r>
            <a:r>
              <a:rPr lang="es-ES" sz="2400" dirty="0"/>
              <a:t> Rover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2138931-4D32-4DBD-8E06-92DF46E49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030" y="1463582"/>
            <a:ext cx="3987692" cy="477859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The webcam-controlled rover is about a programmable robot that with the help of an image processing algorithm can be targeted.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
A </a:t>
            </a:r>
            <a:r>
              <a:rPr lang="en-US" dirty="0" err="1"/>
              <a:t>colour</a:t>
            </a:r>
            <a:r>
              <a:rPr lang="en-US" dirty="0"/>
              <a:t>-coded sticker will be installed on top of the rover, which will serve as a marker that will help the image processing algorithm and its webcam detect the robot's location and orientation.
</a:t>
            </a:r>
            <a:endParaRPr lang="es-ES" sz="1900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4952AC6D-D39A-479A-AC12-3AA1CB5D6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82747" y="3838207"/>
            <a:ext cx="1571625" cy="323850"/>
          </a:xfrm>
          <a:prstGeom prst="rect">
            <a:avLst/>
          </a:prstGeom>
        </p:spPr>
      </p:pic>
      <p:pic>
        <p:nvPicPr>
          <p:cNvPr id="1026" name="Picture 2" descr="AEK-CH5-SC5.6-RECOMMENDED-POSITION">
            <a:extLst>
              <a:ext uri="{FF2B5EF4-FFF2-40B4-BE49-F238E27FC236}">
                <a16:creationId xmlns:a16="http://schemas.microsoft.com/office/drawing/2014/main" id="{E3192982-2A19-42DA-BE61-A549281F1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850" y="1289379"/>
            <a:ext cx="4127232" cy="2321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204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388110" y="2754427"/>
            <a:ext cx="4292090" cy="1362075"/>
          </a:xfrm>
        </p:spPr>
        <p:txBody>
          <a:bodyPr>
            <a:normAutofit fontScale="90000"/>
          </a:bodyPr>
          <a:lstStyle/>
          <a:p>
            <a:r>
              <a:rPr lang="es-ES" dirty="0" err="1"/>
              <a:t>Working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MATLAB &amp; </a:t>
            </a:r>
            <a:r>
              <a:rPr lang="es-ES" dirty="0" err="1"/>
              <a:t>Simulink</a:t>
            </a:r>
            <a:endParaRPr lang="es-E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4.2</a:t>
            </a:r>
          </a:p>
        </p:txBody>
      </p:sp>
    </p:spTree>
    <p:extLst>
      <p:ext uri="{BB962C8B-B14F-4D97-AF65-F5344CB8AC3E}">
        <p14:creationId xmlns:p14="http://schemas.microsoft.com/office/powerpoint/2010/main" val="7856949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22.02.22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Mondragon Unibertsitatea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36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Extraction of specific information from a matrix</a:t>
            </a:r>
            <a:endParaRPr lang="es-ES" sz="2400" dirty="0"/>
          </a:p>
        </p:txBody>
      </p:sp>
      <p:pic>
        <p:nvPicPr>
          <p:cNvPr id="52" name="Imagen 51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74B54450-76CC-4120-845B-BEC9E1563E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889" b="23023"/>
          <a:stretch/>
        </p:blipFill>
        <p:spPr>
          <a:xfrm>
            <a:off x="123619" y="5700481"/>
            <a:ext cx="3028950" cy="682841"/>
          </a:xfrm>
          <a:prstGeom prst="rect">
            <a:avLst/>
          </a:prstGeom>
        </p:spPr>
      </p:pic>
      <p:pic>
        <p:nvPicPr>
          <p:cNvPr id="56" name="Imagen 55" descr="Texto&#10;&#10;Descripción generada automáticamente">
            <a:extLst>
              <a:ext uri="{FF2B5EF4-FFF2-40B4-BE49-F238E27FC236}">
                <a16:creationId xmlns:a16="http://schemas.microsoft.com/office/drawing/2014/main" id="{90DF6543-FC34-4906-9248-1DA2E9E5C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643" y="5674528"/>
            <a:ext cx="2317930" cy="662266"/>
          </a:xfrm>
          <a:prstGeom prst="rect">
            <a:avLst/>
          </a:prstGeom>
        </p:spPr>
      </p:pic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85E3C277-344E-456F-ABEC-D0196D0C6135}"/>
              </a:ext>
            </a:extLst>
          </p:cNvPr>
          <p:cNvSpPr txBox="1">
            <a:spLocks/>
          </p:cNvSpPr>
          <p:nvPr/>
        </p:nvSpPr>
        <p:spPr>
          <a:xfrm>
            <a:off x="418977" y="1303118"/>
            <a:ext cx="8155855" cy="3944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0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2" marR="0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18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2971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 lang="es-ES_tradnl" sz="16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160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–"/>
              <a:tabLst/>
              <a:defRPr lang="es-ES_tradnl" sz="14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349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Char char="⎻"/>
              <a:tabLst/>
              <a:defRPr lang="en-US" sz="12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s-ES" sz="1900" b="1" dirty="0" err="1">
                <a:solidFill>
                  <a:srgbClr val="00A3AD"/>
                </a:solidFill>
                <a:latin typeface="Arial Black" charset="0"/>
              </a:rPr>
              <a:t>Exercise</a:t>
            </a:r>
            <a:r>
              <a:rPr lang="es-ES" sz="1900" b="1" dirty="0">
                <a:solidFill>
                  <a:srgbClr val="00A3AD"/>
                </a:solidFill>
                <a:latin typeface="Arial Black" charset="0"/>
              </a:rPr>
              <a:t> </a:t>
            </a:r>
            <a:r>
              <a:rPr lang="es-ES" sz="1900" b="1" dirty="0" err="1">
                <a:solidFill>
                  <a:srgbClr val="00A3AD"/>
                </a:solidFill>
                <a:latin typeface="Arial Black" charset="0"/>
              </a:rPr>
              <a:t>proposal</a:t>
            </a:r>
            <a:r>
              <a:rPr lang="es-ES" sz="1900" b="1" dirty="0">
                <a:solidFill>
                  <a:srgbClr val="00A3AD"/>
                </a:solidFill>
                <a:latin typeface="Arial Black" charset="0"/>
              </a:rPr>
              <a:t>:</a:t>
            </a:r>
            <a:endParaRPr lang="es-ES" sz="1900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72BAC3CB-5B8F-44EE-AB8A-DFA977B4158C}"/>
              </a:ext>
            </a:extLst>
          </p:cNvPr>
          <p:cNvSpPr txBox="1">
            <a:spLocks/>
          </p:cNvSpPr>
          <p:nvPr/>
        </p:nvSpPr>
        <p:spPr>
          <a:xfrm>
            <a:off x="457201" y="1930829"/>
            <a:ext cx="7819289" cy="23673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457200" marR="0" indent="-45720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0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2" marR="0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18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2971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 lang="es-ES_tradnl" sz="16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160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–"/>
              <a:tabLst/>
              <a:defRPr lang="es-ES_tradnl" sz="14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349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Char char="⎻"/>
              <a:tabLst/>
              <a:defRPr lang="en-US" sz="12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800" dirty="0"/>
              <a:t>The MATLAB Script “Extracting Specific Info From Matrix” generates 3 matrices, one for each RGB color. The script shows two examples of how to extract only the desired segments from the arrays that refer to the figures in the image.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800" dirty="0"/>
              <a:t>From the two examples, extract the following 5 figures by analyzing the composition of the colors. You will see how by executing a single command, massive operations are performed on all the elements of the arrays.</a:t>
            </a:r>
            <a:endParaRPr lang="es-ES" sz="18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s-ES" sz="19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1D0E7FC-D35D-4132-A629-EE8F754D30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5502" y="4387486"/>
            <a:ext cx="2571750" cy="17907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7CCBBAB-984F-421C-B698-63502047E0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333" y="4468575"/>
            <a:ext cx="1395724" cy="100727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A902E63-2C67-4741-B9EA-377BE56F7C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1212" y="4468576"/>
            <a:ext cx="1395724" cy="1007270"/>
          </a:xfrm>
          <a:prstGeom prst="rect">
            <a:avLst/>
          </a:prstGeom>
        </p:spPr>
      </p:pic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5442D6D1-56C9-43E6-8983-7CF3C92F1454}"/>
              </a:ext>
            </a:extLst>
          </p:cNvPr>
          <p:cNvSpPr/>
          <p:nvPr/>
        </p:nvSpPr>
        <p:spPr>
          <a:xfrm>
            <a:off x="2170694" y="4761592"/>
            <a:ext cx="721796" cy="394454"/>
          </a:xfrm>
          <a:prstGeom prst="rightArrow">
            <a:avLst/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60584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7100" y="4812626"/>
            <a:ext cx="2672863" cy="1150681"/>
          </a:xfrm>
        </p:spPr>
        <p:txBody>
          <a:bodyPr/>
          <a:lstStyle/>
          <a:p>
            <a:pPr lvl="0"/>
            <a:r>
              <a:rPr lang="es-ES" dirty="0" err="1"/>
              <a:t>Loramendi</a:t>
            </a:r>
            <a:r>
              <a:rPr lang="es-ES" dirty="0"/>
              <a:t>, 4. Apartado 23</a:t>
            </a:r>
          </a:p>
          <a:p>
            <a:pPr lvl="0"/>
            <a:r>
              <a:rPr lang="es-ES" dirty="0"/>
              <a:t>20500 </a:t>
            </a:r>
            <a:r>
              <a:rPr lang="es-ES" dirty="0" err="1"/>
              <a:t>Arrasate</a:t>
            </a:r>
            <a:r>
              <a:rPr lang="es-ES" dirty="0"/>
              <a:t> </a:t>
            </a:r>
            <a:r>
              <a:rPr lang="mr-IN" dirty="0"/>
              <a:t>–</a:t>
            </a:r>
            <a:r>
              <a:rPr lang="es-ES" dirty="0"/>
              <a:t> </a:t>
            </a:r>
            <a:r>
              <a:rPr lang="es-ES" dirty="0" err="1"/>
              <a:t>Mondragon</a:t>
            </a:r>
            <a:endParaRPr lang="es-ES" dirty="0"/>
          </a:p>
          <a:p>
            <a:pPr lvl="0"/>
            <a:r>
              <a:rPr lang="es-ES" dirty="0"/>
              <a:t>T. 943 71 21 85</a:t>
            </a:r>
          </a:p>
          <a:p>
            <a:pPr lvl="0"/>
            <a:r>
              <a:rPr lang="es-ES" dirty="0" err="1"/>
              <a:t>info@mondragon.edu</a:t>
            </a:r>
            <a:endParaRPr lang="en-US" dirty="0"/>
          </a:p>
        </p:txBody>
      </p:sp>
      <p:sp>
        <p:nvSpPr>
          <p:cNvPr id="4" name="Marcador de contenido 1"/>
          <p:cNvSpPr txBox="1">
            <a:spLocks/>
          </p:cNvSpPr>
          <p:nvPr/>
        </p:nvSpPr>
        <p:spPr>
          <a:xfrm>
            <a:off x="3255254" y="2648673"/>
            <a:ext cx="2895602" cy="1150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4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1pPr>
            <a:lvl2pPr marL="457188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2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2pPr>
            <a:lvl3pPr marL="914377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1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3pPr>
            <a:lvl4pPr marL="1371566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05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4pPr>
            <a:lvl5pPr marL="1828755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n-US" sz="105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b="1" dirty="0" err="1"/>
              <a:t>Eskerrik</a:t>
            </a:r>
            <a:r>
              <a:rPr lang="es-ES" sz="2400" b="1" dirty="0"/>
              <a:t> </a:t>
            </a:r>
            <a:r>
              <a:rPr lang="es-ES" sz="2400" b="1" dirty="0" err="1"/>
              <a:t>asko</a:t>
            </a:r>
            <a:endParaRPr lang="es-ES" sz="2400" b="1" dirty="0"/>
          </a:p>
          <a:p>
            <a:pPr algn="ctr"/>
            <a:r>
              <a:rPr lang="es-ES" sz="2400" b="1" dirty="0"/>
              <a:t>Muchas gracias</a:t>
            </a:r>
          </a:p>
          <a:p>
            <a:pPr algn="ctr"/>
            <a:r>
              <a:rPr lang="es-ES" sz="2400" b="1" dirty="0" err="1"/>
              <a:t>Thank</a:t>
            </a:r>
            <a:r>
              <a:rPr lang="es-ES" sz="2400" b="1" dirty="0"/>
              <a:t> </a:t>
            </a:r>
            <a:r>
              <a:rPr lang="es-ES" sz="2400" b="1" dirty="0" err="1"/>
              <a:t>you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161875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Elementary </a:t>
            </a:r>
            <a:r>
              <a:rPr lang="es-ES" dirty="0" err="1"/>
              <a:t>mathematics</a:t>
            </a:r>
            <a:endParaRPr lang="es-E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74522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operations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1.1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32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22.02.22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Mondragon Unibertsitatea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dirty="0"/>
              <a:t>Basic </a:t>
            </a:r>
            <a:r>
              <a:rPr lang="en-GB" sz="2400" dirty="0"/>
              <a:t>arithmetic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22559C7-971B-4B9A-BC67-8B0F6C384221}"/>
              </a:ext>
            </a:extLst>
          </p:cNvPr>
          <p:cNvSpPr/>
          <p:nvPr/>
        </p:nvSpPr>
        <p:spPr>
          <a:xfrm>
            <a:off x="422032" y="1057653"/>
            <a:ext cx="82972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Arithmetic functions include operators for simple operations, such as addition and multiplication, as well as functions for common calculations.</a:t>
            </a:r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B333EA2-720D-431A-BEB5-4C917C2931EE}"/>
              </a:ext>
            </a:extLst>
          </p:cNvPr>
          <p:cNvSpPr/>
          <p:nvPr/>
        </p:nvSpPr>
        <p:spPr>
          <a:xfrm>
            <a:off x="612271" y="1686825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C45400"/>
                </a:solidFill>
                <a:latin typeface="Roboto"/>
              </a:rPr>
              <a:t>plus, +</a:t>
            </a:r>
            <a:endParaRPr lang="es-ES" b="0" dirty="0">
              <a:solidFill>
                <a:srgbClr val="C45400"/>
              </a:solidFill>
              <a:effectLst/>
              <a:latin typeface="Roboto"/>
            </a:endParaRPr>
          </a:p>
        </p:txBody>
      </p:sp>
      <p:graphicFrame>
        <p:nvGraphicFramePr>
          <p:cNvPr id="15" name="Tabla 15">
            <a:extLst>
              <a:ext uri="{FF2B5EF4-FFF2-40B4-BE49-F238E27FC236}">
                <a16:creationId xmlns:a16="http://schemas.microsoft.com/office/drawing/2014/main" id="{45578299-A8A0-4C42-8E93-FF6653106E1F}"/>
              </a:ext>
            </a:extLst>
          </p:cNvPr>
          <p:cNvGraphicFramePr>
            <a:graphicFrameLocks noGrp="1"/>
          </p:cNvGraphicFramePr>
          <p:nvPr/>
        </p:nvGraphicFramePr>
        <p:xfrm>
          <a:off x="457201" y="2074670"/>
          <a:ext cx="8089640" cy="6400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024742">
                  <a:extLst>
                    <a:ext uri="{9D8B030D-6E8A-4147-A177-3AD203B41FA5}">
                      <a16:colId xmlns:a16="http://schemas.microsoft.com/office/drawing/2014/main" val="11117640"/>
                    </a:ext>
                  </a:extLst>
                </a:gridCol>
                <a:gridCol w="3722914">
                  <a:extLst>
                    <a:ext uri="{9D8B030D-6E8A-4147-A177-3AD203B41FA5}">
                      <a16:colId xmlns:a16="http://schemas.microsoft.com/office/drawing/2014/main" val="1354751162"/>
                    </a:ext>
                  </a:extLst>
                </a:gridCol>
                <a:gridCol w="2341984">
                  <a:extLst>
                    <a:ext uri="{9D8B030D-6E8A-4147-A177-3AD203B41FA5}">
                      <a16:colId xmlns:a16="http://schemas.microsoft.com/office/drawing/2014/main" val="2459979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 = A + B</a:t>
                      </a:r>
                    </a:p>
                    <a:p>
                      <a:r>
                        <a:rPr lang="es-ES" dirty="0"/>
                        <a:t>C = plus (A,B)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 = [0 1; 1 0];</a:t>
                      </a:r>
                    </a:p>
                    <a:p>
                      <a:r>
                        <a:rPr lang="pt-BR" dirty="0"/>
                        <a:t>C = A + 2 | C = plus (A + 2)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 =&gt; [2 3; 3 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338740"/>
                  </a:ext>
                </a:extLst>
              </a:tr>
            </a:tbl>
          </a:graphicData>
        </a:graphic>
      </p:graphicFrame>
      <p:sp>
        <p:nvSpPr>
          <p:cNvPr id="16" name="Rectángulo 15">
            <a:extLst>
              <a:ext uri="{FF2B5EF4-FFF2-40B4-BE49-F238E27FC236}">
                <a16:creationId xmlns:a16="http://schemas.microsoft.com/office/drawing/2014/main" id="{C5EE7645-DD4B-49F7-A143-985639038D67}"/>
              </a:ext>
            </a:extLst>
          </p:cNvPr>
          <p:cNvSpPr/>
          <p:nvPr/>
        </p:nvSpPr>
        <p:spPr>
          <a:xfrm>
            <a:off x="612271" y="2941148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C45400"/>
                </a:solidFill>
                <a:latin typeface="Roboto"/>
              </a:rPr>
              <a:t>sum</a:t>
            </a:r>
            <a:endParaRPr lang="es-ES" b="0" dirty="0">
              <a:solidFill>
                <a:srgbClr val="C45400"/>
              </a:solidFill>
              <a:effectLst/>
              <a:latin typeface="Roboto"/>
            </a:endParaRPr>
          </a:p>
        </p:txBody>
      </p:sp>
      <p:graphicFrame>
        <p:nvGraphicFramePr>
          <p:cNvPr id="17" name="Tabla 15">
            <a:extLst>
              <a:ext uri="{FF2B5EF4-FFF2-40B4-BE49-F238E27FC236}">
                <a16:creationId xmlns:a16="http://schemas.microsoft.com/office/drawing/2014/main" id="{04A9562C-D16F-44DE-91F9-DDBF860E4233}"/>
              </a:ext>
            </a:extLst>
          </p:cNvPr>
          <p:cNvGraphicFramePr>
            <a:graphicFrameLocks noGrp="1"/>
          </p:cNvGraphicFramePr>
          <p:nvPr/>
        </p:nvGraphicFramePr>
        <p:xfrm>
          <a:off x="457201" y="3291595"/>
          <a:ext cx="8089640" cy="6400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024742">
                  <a:extLst>
                    <a:ext uri="{9D8B030D-6E8A-4147-A177-3AD203B41FA5}">
                      <a16:colId xmlns:a16="http://schemas.microsoft.com/office/drawing/2014/main" val="11117640"/>
                    </a:ext>
                  </a:extLst>
                </a:gridCol>
                <a:gridCol w="3722914">
                  <a:extLst>
                    <a:ext uri="{9D8B030D-6E8A-4147-A177-3AD203B41FA5}">
                      <a16:colId xmlns:a16="http://schemas.microsoft.com/office/drawing/2014/main" val="1354751162"/>
                    </a:ext>
                  </a:extLst>
                </a:gridCol>
                <a:gridCol w="2341984">
                  <a:extLst>
                    <a:ext uri="{9D8B030D-6E8A-4147-A177-3AD203B41FA5}">
                      <a16:colId xmlns:a16="http://schemas.microsoft.com/office/drawing/2014/main" val="2459979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 = sum(A)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 = 1:10; </a:t>
                      </a:r>
                    </a:p>
                    <a:p>
                      <a:r>
                        <a:rPr lang="pt-BR" dirty="0"/>
                        <a:t>S = sum(A)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 =&gt; 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338740"/>
                  </a:ext>
                </a:extLst>
              </a:tr>
            </a:tbl>
          </a:graphicData>
        </a:graphic>
      </p:graphicFrame>
      <p:sp>
        <p:nvSpPr>
          <p:cNvPr id="18" name="Rectángulo 17">
            <a:extLst>
              <a:ext uri="{FF2B5EF4-FFF2-40B4-BE49-F238E27FC236}">
                <a16:creationId xmlns:a16="http://schemas.microsoft.com/office/drawing/2014/main" id="{61500737-11FA-4A74-9793-1F61C3C33CE1}"/>
              </a:ext>
            </a:extLst>
          </p:cNvPr>
          <p:cNvSpPr/>
          <p:nvPr/>
        </p:nvSpPr>
        <p:spPr>
          <a:xfrm>
            <a:off x="612271" y="4139188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rgbClr val="C45400"/>
                </a:solidFill>
                <a:latin typeface="Roboto"/>
              </a:rPr>
              <a:t>minus</a:t>
            </a:r>
            <a:r>
              <a:rPr lang="es-ES" dirty="0">
                <a:solidFill>
                  <a:srgbClr val="C45400"/>
                </a:solidFill>
                <a:latin typeface="Roboto"/>
              </a:rPr>
              <a:t>, -</a:t>
            </a:r>
            <a:endParaRPr lang="es-ES" b="0" dirty="0">
              <a:solidFill>
                <a:srgbClr val="C45400"/>
              </a:solidFill>
              <a:effectLst/>
              <a:latin typeface="Roboto"/>
            </a:endParaRPr>
          </a:p>
        </p:txBody>
      </p:sp>
      <p:graphicFrame>
        <p:nvGraphicFramePr>
          <p:cNvPr id="19" name="Tabla 15">
            <a:extLst>
              <a:ext uri="{FF2B5EF4-FFF2-40B4-BE49-F238E27FC236}">
                <a16:creationId xmlns:a16="http://schemas.microsoft.com/office/drawing/2014/main" id="{AA4142D9-0190-40E1-B114-248AEB3F42FC}"/>
              </a:ext>
            </a:extLst>
          </p:cNvPr>
          <p:cNvGraphicFramePr>
            <a:graphicFrameLocks noGrp="1"/>
          </p:cNvGraphicFramePr>
          <p:nvPr/>
        </p:nvGraphicFramePr>
        <p:xfrm>
          <a:off x="422032" y="4508520"/>
          <a:ext cx="8089640" cy="6400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024742">
                  <a:extLst>
                    <a:ext uri="{9D8B030D-6E8A-4147-A177-3AD203B41FA5}">
                      <a16:colId xmlns:a16="http://schemas.microsoft.com/office/drawing/2014/main" val="11117640"/>
                    </a:ext>
                  </a:extLst>
                </a:gridCol>
                <a:gridCol w="3722914">
                  <a:extLst>
                    <a:ext uri="{9D8B030D-6E8A-4147-A177-3AD203B41FA5}">
                      <a16:colId xmlns:a16="http://schemas.microsoft.com/office/drawing/2014/main" val="1354751162"/>
                    </a:ext>
                  </a:extLst>
                </a:gridCol>
                <a:gridCol w="2341984">
                  <a:extLst>
                    <a:ext uri="{9D8B030D-6E8A-4147-A177-3AD203B41FA5}">
                      <a16:colId xmlns:a16="http://schemas.microsoft.com/office/drawing/2014/main" val="2459979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 = A - B</a:t>
                      </a:r>
                    </a:p>
                    <a:p>
                      <a:r>
                        <a:rPr lang="es-ES" dirty="0"/>
                        <a:t>C = </a:t>
                      </a:r>
                      <a:r>
                        <a:rPr lang="es-ES" dirty="0" err="1"/>
                        <a:t>minus</a:t>
                      </a:r>
                      <a:r>
                        <a:rPr lang="es-ES" dirty="0"/>
                        <a:t> (A, 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 = [2 1; 1 3];</a:t>
                      </a:r>
                    </a:p>
                    <a:p>
                      <a:r>
                        <a:rPr lang="pt-BR" dirty="0"/>
                        <a:t>C = A - 2 | C = </a:t>
                      </a:r>
                      <a:r>
                        <a:rPr lang="pt-BR" dirty="0" err="1"/>
                        <a:t>minus</a:t>
                      </a:r>
                      <a:r>
                        <a:rPr lang="pt-BR" dirty="0"/>
                        <a:t> (A, 2)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 =&gt; [0 -1; -1 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338740"/>
                  </a:ext>
                </a:extLst>
              </a:tr>
            </a:tbl>
          </a:graphicData>
        </a:graphic>
      </p:graphicFrame>
      <p:sp>
        <p:nvSpPr>
          <p:cNvPr id="20" name="Rectángulo 19">
            <a:extLst>
              <a:ext uri="{FF2B5EF4-FFF2-40B4-BE49-F238E27FC236}">
                <a16:creationId xmlns:a16="http://schemas.microsoft.com/office/drawing/2014/main" id="{7EF83CD1-3D02-4913-84E3-B26A9C977801}"/>
              </a:ext>
            </a:extLst>
          </p:cNvPr>
          <p:cNvSpPr/>
          <p:nvPr/>
        </p:nvSpPr>
        <p:spPr>
          <a:xfrm>
            <a:off x="626697" y="5339771"/>
            <a:ext cx="488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rgbClr val="C45400"/>
                </a:solidFill>
                <a:latin typeface="Roboto"/>
              </a:rPr>
              <a:t>diff</a:t>
            </a:r>
            <a:endParaRPr lang="es-ES" b="0" dirty="0">
              <a:solidFill>
                <a:srgbClr val="C45400"/>
              </a:solidFill>
              <a:effectLst/>
              <a:latin typeface="Roboto"/>
            </a:endParaRPr>
          </a:p>
        </p:txBody>
      </p:sp>
      <p:graphicFrame>
        <p:nvGraphicFramePr>
          <p:cNvPr id="21" name="Tabla 15">
            <a:extLst>
              <a:ext uri="{FF2B5EF4-FFF2-40B4-BE49-F238E27FC236}">
                <a16:creationId xmlns:a16="http://schemas.microsoft.com/office/drawing/2014/main" id="{75DAF5E5-002A-4045-B00A-1C9CF02245F9}"/>
              </a:ext>
            </a:extLst>
          </p:cNvPr>
          <p:cNvGraphicFramePr>
            <a:graphicFrameLocks noGrp="1"/>
          </p:cNvGraphicFramePr>
          <p:nvPr/>
        </p:nvGraphicFramePr>
        <p:xfrm>
          <a:off x="402185" y="5725445"/>
          <a:ext cx="8089640" cy="6400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024742">
                  <a:extLst>
                    <a:ext uri="{9D8B030D-6E8A-4147-A177-3AD203B41FA5}">
                      <a16:colId xmlns:a16="http://schemas.microsoft.com/office/drawing/2014/main" val="11117640"/>
                    </a:ext>
                  </a:extLst>
                </a:gridCol>
                <a:gridCol w="3722914">
                  <a:extLst>
                    <a:ext uri="{9D8B030D-6E8A-4147-A177-3AD203B41FA5}">
                      <a16:colId xmlns:a16="http://schemas.microsoft.com/office/drawing/2014/main" val="1354751162"/>
                    </a:ext>
                  </a:extLst>
                </a:gridCol>
                <a:gridCol w="2341984">
                  <a:extLst>
                    <a:ext uri="{9D8B030D-6E8A-4147-A177-3AD203B41FA5}">
                      <a16:colId xmlns:a16="http://schemas.microsoft.com/office/drawing/2014/main" val="2459979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 = </a:t>
                      </a:r>
                      <a:r>
                        <a:rPr lang="es-ES" dirty="0" err="1"/>
                        <a:t>diff</a:t>
                      </a:r>
                      <a:r>
                        <a:rPr lang="es-ES" dirty="0"/>
                        <a:t>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 = [3 5]; </a:t>
                      </a:r>
                    </a:p>
                    <a:p>
                      <a:r>
                        <a:rPr lang="pt-BR" dirty="0"/>
                        <a:t>S = </a:t>
                      </a:r>
                      <a:r>
                        <a:rPr lang="pt-BR" dirty="0" err="1"/>
                        <a:t>diff</a:t>
                      </a:r>
                      <a:r>
                        <a:rPr lang="pt-BR" dirty="0"/>
                        <a:t> (A)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 =&gt; 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33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387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388109" y="2754427"/>
            <a:ext cx="4742453" cy="1362075"/>
          </a:xfrm>
        </p:spPr>
        <p:txBody>
          <a:bodyPr/>
          <a:lstStyle/>
          <a:p>
            <a:r>
              <a:rPr lang="en-US" dirty="0"/>
              <a:t>Priority rules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1.2</a:t>
            </a:r>
          </a:p>
        </p:txBody>
      </p:sp>
    </p:spTree>
    <p:extLst>
      <p:ext uri="{BB962C8B-B14F-4D97-AF65-F5344CB8AC3E}">
        <p14:creationId xmlns:p14="http://schemas.microsoft.com/office/powerpoint/2010/main" val="578259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22.02.22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Mondragon Unibertsitatea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dirty="0" err="1"/>
              <a:t>Priority</a:t>
            </a:r>
            <a:r>
              <a:rPr lang="es-ES" sz="2400" dirty="0"/>
              <a:t> rules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22559C7-971B-4B9A-BC67-8B0F6C384221}"/>
              </a:ext>
            </a:extLst>
          </p:cNvPr>
          <p:cNvSpPr/>
          <p:nvPr/>
        </p:nvSpPr>
        <p:spPr>
          <a:xfrm>
            <a:off x="422032" y="1057653"/>
            <a:ext cx="829724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Arithmetic operations are NOT always performed in the order in which they are written. The order is determined by the following rules:
</a:t>
            </a: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 err="1"/>
              <a:t>Exponentiation</a:t>
            </a:r>
            <a:r>
              <a:rPr lang="es-ES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err="1"/>
              <a:t>Multiplications</a:t>
            </a:r>
            <a:r>
              <a:rPr lang="es-ES" dirty="0"/>
              <a:t> and </a:t>
            </a:r>
            <a:r>
              <a:rPr lang="es-ES" dirty="0" err="1"/>
              <a:t>divisions</a:t>
            </a:r>
            <a:r>
              <a:rPr lang="es-ES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err="1"/>
              <a:t>Additions</a:t>
            </a:r>
            <a:r>
              <a:rPr lang="es-ES" dirty="0"/>
              <a:t> and </a:t>
            </a:r>
            <a:r>
              <a:rPr lang="es-ES" dirty="0" err="1"/>
              <a:t>subtractions</a:t>
            </a:r>
            <a:r>
              <a:rPr lang="es-ES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Within each group, from left to right. To change this order, the parentheses are used</a:t>
            </a:r>
            <a:r>
              <a:rPr lang="es-ES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there are parentheses, their contents are calculated before the rest. 
If there are nested parentheses, the </a:t>
            </a:r>
            <a:r>
              <a:rPr lang="en-US" dirty="0" err="1"/>
              <a:t>innerst</a:t>
            </a:r>
            <a:r>
              <a:rPr lang="en-US" dirty="0"/>
              <a:t> parentheses are performed first.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1908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Mathematical functions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1.3</a:t>
            </a:r>
          </a:p>
        </p:txBody>
      </p:sp>
    </p:spTree>
    <p:extLst>
      <p:ext uri="{BB962C8B-B14F-4D97-AF65-F5344CB8AC3E}">
        <p14:creationId xmlns:p14="http://schemas.microsoft.com/office/powerpoint/2010/main" val="420517272"/>
      </p:ext>
    </p:extLst>
  </p:cSld>
  <p:clrMapOvr>
    <a:masterClrMapping/>
  </p:clrMapOvr>
</p:sld>
</file>

<file path=ppt/theme/theme1.xml><?xml version="1.0" encoding="utf-8"?>
<a:theme xmlns:a="http://schemas.openxmlformats.org/drawingml/2006/main" name="MU Theme">
  <a:themeElements>
    <a:clrScheme name="Goi Eskola Politeknikoa">
      <a:dk1>
        <a:srgbClr val="004851"/>
      </a:dk1>
      <a:lt1>
        <a:srgbClr val="FFFFFF"/>
      </a:lt1>
      <a:dk2>
        <a:srgbClr val="000000"/>
      </a:dk2>
      <a:lt2>
        <a:srgbClr val="FFC72C"/>
      </a:lt2>
      <a:accent1>
        <a:srgbClr val="004851"/>
      </a:accent1>
      <a:accent2>
        <a:srgbClr val="00A3AD"/>
      </a:accent2>
      <a:accent3>
        <a:srgbClr val="B33D26"/>
      </a:accent3>
      <a:accent4>
        <a:srgbClr val="DC6B2F"/>
      </a:accent4>
      <a:accent5>
        <a:srgbClr val="ED8B00"/>
      </a:accent5>
      <a:accent6>
        <a:srgbClr val="F6C580"/>
      </a:accent6>
      <a:hlink>
        <a:srgbClr val="FFC72C"/>
      </a:hlink>
      <a:folHlink>
        <a:srgbClr val="00485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A3AD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oloVerde_MGEP" id="{912D819A-F009-0D4F-A6F2-06FA7B853B4A}" vid="{A10D757F-8599-0D45-BE73-313E7C3AB0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5330</TotalTime>
  <Words>1965</Words>
  <Application>Microsoft Office PowerPoint</Application>
  <PresentationFormat>Presentación en pantalla (4:3)</PresentationFormat>
  <Paragraphs>353</Paragraphs>
  <Slides>37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5" baseType="lpstr">
      <vt:lpstr>AppleSymbols</vt:lpstr>
      <vt:lpstr>Arial</vt:lpstr>
      <vt:lpstr>Arial Black</vt:lpstr>
      <vt:lpstr>Arial Nova Light</vt:lpstr>
      <vt:lpstr>Calibri</vt:lpstr>
      <vt:lpstr>Open Sans</vt:lpstr>
      <vt:lpstr>Roboto</vt:lpstr>
      <vt:lpstr>MU Theme</vt:lpstr>
      <vt:lpstr>Computational mathematics</vt:lpstr>
      <vt:lpstr>Acquiring knowledge for computational calculus with MATLAB </vt:lpstr>
      <vt:lpstr>Introduction</vt:lpstr>
      <vt:lpstr>Elementary mathematics</vt:lpstr>
      <vt:lpstr>Arithmetic operations</vt:lpstr>
      <vt:lpstr>Basic arithmetic</vt:lpstr>
      <vt:lpstr>Priority rules</vt:lpstr>
      <vt:lpstr>Priority rules</vt:lpstr>
      <vt:lpstr>Mathematical functions</vt:lpstr>
      <vt:lpstr>Mathematical functions</vt:lpstr>
      <vt:lpstr>Mathematical constants</vt:lpstr>
      <vt:lpstr>Mathematical constants</vt:lpstr>
      <vt:lpstr>Data management</vt:lpstr>
      <vt:lpstr>Numeric data types</vt:lpstr>
      <vt:lpstr>Numeric data types</vt:lpstr>
      <vt:lpstr>Variables</vt:lpstr>
      <vt:lpstr>Variables</vt:lpstr>
      <vt:lpstr>Arrays</vt:lpstr>
      <vt:lpstr>Arrays</vt:lpstr>
      <vt:lpstr>Arrays</vt:lpstr>
      <vt:lpstr>Arrays</vt:lpstr>
      <vt:lpstr>Arrays</vt:lpstr>
      <vt:lpstr>Arrays</vt:lpstr>
      <vt:lpstr>Arrays</vt:lpstr>
      <vt:lpstr>Factoring expressions and solving equations</vt:lpstr>
      <vt:lpstr>Factoring Expressions</vt:lpstr>
      <vt:lpstr>Factoring Expressions</vt:lpstr>
      <vt:lpstr>Solving equations</vt:lpstr>
      <vt:lpstr>Solving equations</vt:lpstr>
      <vt:lpstr>Expand equations</vt:lpstr>
      <vt:lpstr>Expand equations</vt:lpstr>
      <vt:lpstr>Case in practice</vt:lpstr>
      <vt:lpstr>Introduction of the robot</vt:lpstr>
      <vt:lpstr>Webcam Controlled Rover</vt:lpstr>
      <vt:lpstr>Working with MATLAB &amp; Simulink</vt:lpstr>
      <vt:lpstr>Extraction of specific information from a matrix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and knowledge transfer</dc:title>
  <dc:creator>Uribeetxeberria, Roberto</dc:creator>
  <cp:lastModifiedBy>Gaizka Bellido</cp:lastModifiedBy>
  <cp:revision>184</cp:revision>
  <cp:lastPrinted>2018-07-13T13:37:53Z</cp:lastPrinted>
  <dcterms:created xsi:type="dcterms:W3CDTF">2017-11-28T21:27:45Z</dcterms:created>
  <dcterms:modified xsi:type="dcterms:W3CDTF">2022-02-22T12:07:43Z</dcterms:modified>
</cp:coreProperties>
</file>