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7" r:id="rId2"/>
    <p:sldId id="330" r:id="rId3"/>
    <p:sldId id="400" r:id="rId4"/>
    <p:sldId id="309" r:id="rId5"/>
    <p:sldId id="311" r:id="rId6"/>
    <p:sldId id="320" r:id="rId7"/>
    <p:sldId id="387" r:id="rId8"/>
    <p:sldId id="386" r:id="rId9"/>
    <p:sldId id="389" r:id="rId10"/>
    <p:sldId id="388" r:id="rId11"/>
    <p:sldId id="390" r:id="rId12"/>
    <p:sldId id="336" r:id="rId13"/>
    <p:sldId id="393" r:id="rId14"/>
    <p:sldId id="366" r:id="rId15"/>
    <p:sldId id="394" r:id="rId16"/>
    <p:sldId id="395" r:id="rId17"/>
    <p:sldId id="391" r:id="rId18"/>
    <p:sldId id="392" r:id="rId19"/>
    <p:sldId id="351" r:id="rId20"/>
    <p:sldId id="353" r:id="rId21"/>
    <p:sldId id="340" r:id="rId22"/>
    <p:sldId id="354" r:id="rId23"/>
    <p:sldId id="396" r:id="rId24"/>
    <p:sldId id="397" r:id="rId25"/>
    <p:sldId id="398" r:id="rId26"/>
    <p:sldId id="401" r:id="rId27"/>
    <p:sldId id="402" r:id="rId28"/>
    <p:sldId id="319" r:id="rId2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78122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104436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23</a:t>
            </a:fld>
            <a:endParaRPr lang="en-US"/>
          </a:p>
        </p:txBody>
      </p:sp>
    </p:spTree>
    <p:extLst>
      <p:ext uri="{BB962C8B-B14F-4D97-AF65-F5344CB8AC3E}">
        <p14:creationId xmlns:p14="http://schemas.microsoft.com/office/powerpoint/2010/main" val="43658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3861315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33859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27</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72065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81299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61839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415597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234004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60791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a:t>Closed loop control systems</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4765383"/>
          </a:xfrm>
        </p:spPr>
        <p:txBody>
          <a:bodyPr>
            <a:normAutofit fontScale="85000" lnSpcReduction="20000"/>
          </a:bodyPr>
          <a:lstStyle/>
          <a:p>
            <a:pPr marL="0" indent="0" algn="just">
              <a:lnSpc>
                <a:spcPct val="120000"/>
              </a:lnSpc>
              <a:buNone/>
            </a:pPr>
            <a:r>
              <a:rPr lang="en-US" dirty="0"/>
              <a:t>They are the systems in which the control action is a function of the output signal; that is, in closed-loop control systems or control systems with feedback, the output to be controlled is fed back to compare it with the input (desired value).
Comparing the input and output generates an error that the controller receives to decide the action to take on the process, in order to reduce said error and therefore, bring the output of the system to the desired value</a:t>
            </a:r>
            <a:r>
              <a:rPr lang="es-ES" dirty="0"/>
              <a:t>.</a:t>
            </a:r>
          </a:p>
          <a:p>
            <a:pPr marL="0" indent="0" algn="just">
              <a:lnSpc>
                <a:spcPct val="90000"/>
              </a:lnSpc>
              <a:buNone/>
            </a:pPr>
            <a:endParaRPr lang="es-ES" dirty="0"/>
          </a:p>
          <a:p>
            <a:pPr marL="0" indent="0" algn="just">
              <a:lnSpc>
                <a:spcPct val="90000"/>
              </a:lnSpc>
              <a:buNone/>
            </a:pPr>
            <a:r>
              <a:rPr lang="es-ES" dirty="0" err="1"/>
              <a:t>Examples</a:t>
            </a:r>
            <a:r>
              <a:rPr lang="es-ES" dirty="0"/>
              <a:t>:</a:t>
            </a:r>
          </a:p>
          <a:p>
            <a:pPr algn="just">
              <a:lnSpc>
                <a:spcPct val="120000"/>
              </a:lnSpc>
            </a:pPr>
            <a:r>
              <a:rPr lang="en-US" dirty="0"/>
              <a:t>An example of a closed loop control system would be heating with environmental thermoregulation</a:t>
            </a:r>
            <a:r>
              <a:rPr lang="es-ES" dirty="0"/>
              <a:t>.</a:t>
            </a:r>
          </a:p>
          <a:p>
            <a:pPr algn="just">
              <a:lnSpc>
                <a:spcPct val="120000"/>
              </a:lnSpc>
            </a:pPr>
            <a:r>
              <a:rPr lang="en-US" dirty="0"/>
              <a:t>Cruise control of a vehicle, where a speed is specified and the cruise control system performs the calculations and actions necessary to achieve and maintain the indicated speed</a:t>
            </a:r>
            <a:r>
              <a:rPr lang="es-ES" dirty="0"/>
              <a:t>.</a:t>
            </a:r>
          </a:p>
          <a:p>
            <a:pPr marL="0" indent="0" algn="just">
              <a:lnSpc>
                <a:spcPct val="90000"/>
              </a:lnSpc>
              <a:buNone/>
            </a:pPr>
            <a:endParaRPr lang="es-ES" dirty="0"/>
          </a:p>
          <a:p>
            <a:pPr marL="0" indent="0" algn="just">
              <a:lnSpc>
                <a:spcPct val="90000"/>
              </a:lnSpc>
              <a:buNone/>
            </a:pPr>
            <a:r>
              <a:rPr lang="es-ES" dirty="0" err="1"/>
              <a:t>Its</a:t>
            </a:r>
            <a:r>
              <a:rPr lang="es-ES" dirty="0"/>
              <a:t> </a:t>
            </a:r>
            <a:r>
              <a:rPr lang="es-ES" dirty="0" err="1"/>
              <a:t>characteristics</a:t>
            </a:r>
            <a:r>
              <a:rPr lang="es-ES" dirty="0"/>
              <a:t> are:</a:t>
            </a:r>
          </a:p>
          <a:p>
            <a:pPr algn="just">
              <a:lnSpc>
                <a:spcPct val="90000"/>
              </a:lnSpc>
            </a:pPr>
            <a:r>
              <a:rPr lang="en-US" dirty="0"/>
              <a:t>Be complex and broad in number of parameters</a:t>
            </a:r>
            <a:r>
              <a:rPr lang="es-ES" dirty="0"/>
              <a:t>.</a:t>
            </a:r>
          </a:p>
          <a:p>
            <a:pPr algn="just">
              <a:lnSpc>
                <a:spcPct val="90000"/>
              </a:lnSpc>
            </a:pPr>
            <a:r>
              <a:rPr lang="en-US" dirty="0"/>
              <a:t>The output is compared with the input and to perform system control</a:t>
            </a:r>
            <a:r>
              <a:rPr lang="es-ES" dirty="0"/>
              <a:t>.</a:t>
            </a:r>
          </a:p>
          <a:p>
            <a:pPr algn="just">
              <a:lnSpc>
                <a:spcPct val="90000"/>
              </a:lnSpc>
            </a:pPr>
            <a:r>
              <a:rPr lang="en-US" dirty="0"/>
              <a:t>Be more stable to internal disturbances and variations</a:t>
            </a:r>
            <a:r>
              <a:rPr lang="es-ES" dirty="0"/>
              <a:t>.</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Closed</a:t>
            </a:r>
            <a:r>
              <a:rPr lang="es-ES" sz="2400" dirty="0"/>
              <a:t> </a:t>
            </a:r>
            <a:r>
              <a:rPr lang="es-ES" sz="2400" dirty="0" err="1"/>
              <a:t>loop</a:t>
            </a:r>
            <a:r>
              <a:rPr lang="es-ES" sz="2400" dirty="0"/>
              <a:t> control </a:t>
            </a:r>
            <a:r>
              <a:rPr lang="es-ES" sz="2400" dirty="0" err="1"/>
              <a:t>system</a:t>
            </a:r>
            <a:endParaRPr lang="es-ES" sz="2400" dirty="0"/>
          </a:p>
        </p:txBody>
      </p:sp>
    </p:spTree>
    <p:extLst>
      <p:ext uri="{BB962C8B-B14F-4D97-AF65-F5344CB8AC3E}">
        <p14:creationId xmlns:p14="http://schemas.microsoft.com/office/powerpoint/2010/main" val="253569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C024C604-70BA-4A45-A77F-2F7B1EA8920F}"/>
              </a:ext>
            </a:extLst>
          </p:cNvPr>
          <p:cNvSpPr/>
          <p:nvPr/>
        </p:nvSpPr>
        <p:spPr>
          <a:xfrm>
            <a:off x="773723" y="3381190"/>
            <a:ext cx="7631723" cy="267359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Sistema de control de lazo cerrado</a:t>
            </a:r>
          </a:p>
        </p:txBody>
      </p:sp>
      <p:grpSp>
        <p:nvGrpSpPr>
          <p:cNvPr id="48" name="Grupo 47">
            <a:extLst>
              <a:ext uri="{FF2B5EF4-FFF2-40B4-BE49-F238E27FC236}">
                <a16:creationId xmlns:a16="http://schemas.microsoft.com/office/drawing/2014/main" id="{CC869EA7-58FE-497B-A7FB-90EA98E9ACFE}"/>
              </a:ext>
            </a:extLst>
          </p:cNvPr>
          <p:cNvGrpSpPr/>
          <p:nvPr/>
        </p:nvGrpSpPr>
        <p:grpSpPr>
          <a:xfrm>
            <a:off x="773723" y="1195755"/>
            <a:ext cx="7631723" cy="1362808"/>
            <a:chOff x="773723" y="1195755"/>
            <a:chExt cx="7385539" cy="1362808"/>
          </a:xfrm>
        </p:grpSpPr>
        <p:sp>
          <p:nvSpPr>
            <p:cNvPr id="10" name="Rectángulo 9">
              <a:extLst>
                <a:ext uri="{FF2B5EF4-FFF2-40B4-BE49-F238E27FC236}">
                  <a16:creationId xmlns:a16="http://schemas.microsoft.com/office/drawing/2014/main" id="{5C692541-D005-4BD5-87E4-E8EDD673035E}"/>
                </a:ext>
              </a:extLst>
            </p:cNvPr>
            <p:cNvSpPr/>
            <p:nvPr/>
          </p:nvSpPr>
          <p:spPr>
            <a:xfrm>
              <a:off x="773723" y="1195755"/>
              <a:ext cx="7385539" cy="13628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11" name="Rectángulo: esquinas redondeadas 10">
              <a:extLst>
                <a:ext uri="{FF2B5EF4-FFF2-40B4-BE49-F238E27FC236}">
                  <a16:creationId xmlns:a16="http://schemas.microsoft.com/office/drawing/2014/main" id="{B91799F8-483F-440E-8B0D-EFA77579DD97}"/>
                </a:ext>
              </a:extLst>
            </p:cNvPr>
            <p:cNvSpPr/>
            <p:nvPr/>
          </p:nvSpPr>
          <p:spPr>
            <a:xfrm>
              <a:off x="3553327" y="1701555"/>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12" name="Rectángulo: esquinas redondeadas 11">
              <a:extLst>
                <a:ext uri="{FF2B5EF4-FFF2-40B4-BE49-F238E27FC236}">
                  <a16:creationId xmlns:a16="http://schemas.microsoft.com/office/drawing/2014/main" id="{DC59A127-0FEF-41F1-B353-338487358E05}"/>
                </a:ext>
              </a:extLst>
            </p:cNvPr>
            <p:cNvSpPr/>
            <p:nvPr/>
          </p:nvSpPr>
          <p:spPr>
            <a:xfrm>
              <a:off x="5175514" y="1703383"/>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13" name="Conector recto de flecha 12">
              <a:extLst>
                <a:ext uri="{FF2B5EF4-FFF2-40B4-BE49-F238E27FC236}">
                  <a16:creationId xmlns:a16="http://schemas.microsoft.com/office/drawing/2014/main" id="{B3CC6A6C-FB5A-4DC5-A02A-29728B0FD13C}"/>
                </a:ext>
              </a:extLst>
            </p:cNvPr>
            <p:cNvCxnSpPr>
              <a:cxnSpLocks/>
              <a:stCxn id="11" idx="3"/>
              <a:endCxn id="12" idx="1"/>
            </p:cNvCxnSpPr>
            <p:nvPr/>
          </p:nvCxnSpPr>
          <p:spPr>
            <a:xfrm>
              <a:off x="4845796" y="1884118"/>
              <a:ext cx="329718"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59D0F84-EE05-4215-AA8B-78D598CFD854}"/>
                </a:ext>
              </a:extLst>
            </p:cNvPr>
            <p:cNvCxnSpPr>
              <a:cxnSpLocks/>
              <a:stCxn id="12" idx="3"/>
              <a:endCxn id="17" idx="2"/>
            </p:cNvCxnSpPr>
            <p:nvPr/>
          </p:nvCxnSpPr>
          <p:spPr>
            <a:xfrm flipV="1">
              <a:off x="6467983" y="1884116"/>
              <a:ext cx="250580" cy="1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Elipse 15">
              <a:extLst>
                <a:ext uri="{FF2B5EF4-FFF2-40B4-BE49-F238E27FC236}">
                  <a16:creationId xmlns:a16="http://schemas.microsoft.com/office/drawing/2014/main" id="{4FD404F8-851F-411E-8824-06C886A34C96}"/>
                </a:ext>
              </a:extLst>
            </p:cNvPr>
            <p:cNvSpPr/>
            <p:nvPr/>
          </p:nvSpPr>
          <p:spPr>
            <a:xfrm>
              <a:off x="999494" y="1484070"/>
              <a:ext cx="1382036"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Entrance</a:t>
              </a:r>
              <a:endParaRPr lang="es-ES" dirty="0"/>
            </a:p>
          </p:txBody>
        </p:sp>
        <p:sp>
          <p:nvSpPr>
            <p:cNvPr id="17" name="Elipse 16">
              <a:extLst>
                <a:ext uri="{FF2B5EF4-FFF2-40B4-BE49-F238E27FC236}">
                  <a16:creationId xmlns:a16="http://schemas.microsoft.com/office/drawing/2014/main" id="{DBEABA0D-B0D8-49ED-84F2-99769CBB370A}"/>
                </a:ext>
              </a:extLst>
            </p:cNvPr>
            <p:cNvSpPr/>
            <p:nvPr/>
          </p:nvSpPr>
          <p:spPr>
            <a:xfrm>
              <a:off x="6718563" y="1484069"/>
              <a:ext cx="1180893"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Exit</a:t>
              </a:r>
              <a:endParaRPr lang="es-ES" dirty="0"/>
            </a:p>
          </p:txBody>
        </p:sp>
        <p:sp>
          <p:nvSpPr>
            <p:cNvPr id="31" name="Elipse 30">
              <a:extLst>
                <a:ext uri="{FF2B5EF4-FFF2-40B4-BE49-F238E27FC236}">
                  <a16:creationId xmlns:a16="http://schemas.microsoft.com/office/drawing/2014/main" id="{A1D4C3D7-4CC1-4F9D-AB4C-BA24C9AFB5AD}"/>
                </a:ext>
              </a:extLst>
            </p:cNvPr>
            <p:cNvSpPr/>
            <p:nvPr/>
          </p:nvSpPr>
          <p:spPr>
            <a:xfrm>
              <a:off x="2686725" y="1631674"/>
              <a:ext cx="536884" cy="500724"/>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33" name="Conector recto de flecha 32">
              <a:extLst>
                <a:ext uri="{FF2B5EF4-FFF2-40B4-BE49-F238E27FC236}">
                  <a16:creationId xmlns:a16="http://schemas.microsoft.com/office/drawing/2014/main" id="{04C6F169-6795-4E54-9B6C-8111EC3E8550}"/>
                </a:ext>
              </a:extLst>
            </p:cNvPr>
            <p:cNvCxnSpPr>
              <a:cxnSpLocks/>
              <a:stCxn id="16" idx="6"/>
              <a:endCxn id="31" idx="2"/>
            </p:cNvCxnSpPr>
            <p:nvPr/>
          </p:nvCxnSpPr>
          <p:spPr>
            <a:xfrm flipV="1">
              <a:off x="2381531" y="1882036"/>
              <a:ext cx="305195" cy="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de flecha 34">
              <a:extLst>
                <a:ext uri="{FF2B5EF4-FFF2-40B4-BE49-F238E27FC236}">
                  <a16:creationId xmlns:a16="http://schemas.microsoft.com/office/drawing/2014/main" id="{859A8771-05E0-497F-9B6D-62A932DF59CA}"/>
                </a:ext>
              </a:extLst>
            </p:cNvPr>
            <p:cNvCxnSpPr>
              <a:cxnSpLocks/>
              <a:stCxn id="31" idx="6"/>
              <a:endCxn id="11" idx="1"/>
            </p:cNvCxnSpPr>
            <p:nvPr/>
          </p:nvCxnSpPr>
          <p:spPr>
            <a:xfrm>
              <a:off x="3223609" y="1882036"/>
              <a:ext cx="329718" cy="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CuadroTexto 38">
              <a:extLst>
                <a:ext uri="{FF2B5EF4-FFF2-40B4-BE49-F238E27FC236}">
                  <a16:creationId xmlns:a16="http://schemas.microsoft.com/office/drawing/2014/main" id="{5CD7320F-1703-4B67-A6E3-F25A4EE66085}"/>
                </a:ext>
              </a:extLst>
            </p:cNvPr>
            <p:cNvSpPr txBox="1"/>
            <p:nvPr/>
          </p:nvSpPr>
          <p:spPr>
            <a:xfrm>
              <a:off x="2632111" y="1678942"/>
              <a:ext cx="267490" cy="369332"/>
            </a:xfrm>
            <a:prstGeom prst="rect">
              <a:avLst/>
            </a:prstGeom>
            <a:noFill/>
          </p:spPr>
          <p:txBody>
            <a:bodyPr wrap="square" rtlCol="0">
              <a:spAutoFit/>
            </a:bodyPr>
            <a:lstStyle/>
            <a:p>
              <a:r>
                <a:rPr lang="es-ES" dirty="0">
                  <a:solidFill>
                    <a:schemeClr val="bg1"/>
                  </a:solidFill>
                </a:rPr>
                <a:t>+</a:t>
              </a:r>
            </a:p>
          </p:txBody>
        </p:sp>
        <p:sp>
          <p:nvSpPr>
            <p:cNvPr id="40" name="CuadroTexto 39">
              <a:extLst>
                <a:ext uri="{FF2B5EF4-FFF2-40B4-BE49-F238E27FC236}">
                  <a16:creationId xmlns:a16="http://schemas.microsoft.com/office/drawing/2014/main" id="{A244163E-621D-49F8-92EB-142530370F51}"/>
                </a:ext>
              </a:extLst>
            </p:cNvPr>
            <p:cNvSpPr txBox="1"/>
            <p:nvPr/>
          </p:nvSpPr>
          <p:spPr>
            <a:xfrm>
              <a:off x="2819679" y="1813758"/>
              <a:ext cx="267490" cy="461665"/>
            </a:xfrm>
            <a:prstGeom prst="rect">
              <a:avLst/>
            </a:prstGeom>
            <a:noFill/>
          </p:spPr>
          <p:txBody>
            <a:bodyPr wrap="square" rtlCol="0">
              <a:spAutoFit/>
            </a:bodyPr>
            <a:lstStyle/>
            <a:p>
              <a:r>
                <a:rPr lang="es-ES" sz="2400" dirty="0">
                  <a:solidFill>
                    <a:schemeClr val="bg1"/>
                  </a:solidFill>
                </a:rPr>
                <a:t>-</a:t>
              </a:r>
            </a:p>
          </p:txBody>
        </p:sp>
        <p:cxnSp>
          <p:nvCxnSpPr>
            <p:cNvPr id="42" name="Conector recto 41">
              <a:extLst>
                <a:ext uri="{FF2B5EF4-FFF2-40B4-BE49-F238E27FC236}">
                  <a16:creationId xmlns:a16="http://schemas.microsoft.com/office/drawing/2014/main" id="{43873B82-CDA9-4811-867A-F0204AF46095}"/>
                </a:ext>
              </a:extLst>
            </p:cNvPr>
            <p:cNvCxnSpPr/>
            <p:nvPr/>
          </p:nvCxnSpPr>
          <p:spPr>
            <a:xfrm>
              <a:off x="7309009" y="2284163"/>
              <a:ext cx="0" cy="140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onector recto 43">
              <a:extLst>
                <a:ext uri="{FF2B5EF4-FFF2-40B4-BE49-F238E27FC236}">
                  <a16:creationId xmlns:a16="http://schemas.microsoft.com/office/drawing/2014/main" id="{46EC246E-B86B-4954-A5A8-9FEA073C2A48}"/>
                </a:ext>
              </a:extLst>
            </p:cNvPr>
            <p:cNvCxnSpPr/>
            <p:nvPr/>
          </p:nvCxnSpPr>
          <p:spPr>
            <a:xfrm flipH="1">
              <a:off x="2952811" y="2425151"/>
              <a:ext cx="435619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ector recto de flecha 45">
              <a:extLst>
                <a:ext uri="{FF2B5EF4-FFF2-40B4-BE49-F238E27FC236}">
                  <a16:creationId xmlns:a16="http://schemas.microsoft.com/office/drawing/2014/main" id="{3AA5E094-E566-48CC-8CB3-85900BB48A43}"/>
                </a:ext>
              </a:extLst>
            </p:cNvPr>
            <p:cNvCxnSpPr/>
            <p:nvPr/>
          </p:nvCxnSpPr>
          <p:spPr>
            <a:xfrm flipV="1">
              <a:off x="2952811" y="2132398"/>
              <a:ext cx="0" cy="2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CuadroTexto 46">
              <a:extLst>
                <a:ext uri="{FF2B5EF4-FFF2-40B4-BE49-F238E27FC236}">
                  <a16:creationId xmlns:a16="http://schemas.microsoft.com/office/drawing/2014/main" id="{024A76C6-F47D-4413-A1B2-BDF0F71C28FF}"/>
                </a:ext>
              </a:extLst>
            </p:cNvPr>
            <p:cNvSpPr txBox="1"/>
            <p:nvPr/>
          </p:nvSpPr>
          <p:spPr>
            <a:xfrm>
              <a:off x="4220509" y="2123606"/>
              <a:ext cx="1910010" cy="369332"/>
            </a:xfrm>
            <a:prstGeom prst="rect">
              <a:avLst/>
            </a:prstGeom>
            <a:noFill/>
          </p:spPr>
          <p:txBody>
            <a:bodyPr wrap="none" rtlCol="0">
              <a:spAutoFit/>
            </a:bodyPr>
            <a:lstStyle/>
            <a:p>
              <a:r>
                <a:rPr lang="es-ES" dirty="0"/>
                <a:t>Retroalimentación</a:t>
              </a:r>
            </a:p>
          </p:txBody>
        </p:sp>
      </p:grpSp>
      <p:sp>
        <p:nvSpPr>
          <p:cNvPr id="49" name="CuadroTexto 48">
            <a:extLst>
              <a:ext uri="{FF2B5EF4-FFF2-40B4-BE49-F238E27FC236}">
                <a16:creationId xmlns:a16="http://schemas.microsoft.com/office/drawing/2014/main" id="{C8F536DA-31D1-40E3-B12E-449EF7E952F3}"/>
              </a:ext>
            </a:extLst>
          </p:cNvPr>
          <p:cNvSpPr txBox="1"/>
          <p:nvPr/>
        </p:nvSpPr>
        <p:spPr>
          <a:xfrm>
            <a:off x="901555" y="3484930"/>
            <a:ext cx="3418165" cy="369332"/>
          </a:xfrm>
          <a:prstGeom prst="rect">
            <a:avLst/>
          </a:prstGeom>
          <a:noFill/>
        </p:spPr>
        <p:txBody>
          <a:bodyPr wrap="square" rtlCol="0">
            <a:spAutoFit/>
          </a:bodyPr>
          <a:lstStyle/>
          <a:p>
            <a:r>
              <a:rPr lang="es-ES" dirty="0" err="1"/>
              <a:t>Cruise</a:t>
            </a:r>
            <a:r>
              <a:rPr lang="es-ES" dirty="0"/>
              <a:t> control</a:t>
            </a:r>
          </a:p>
        </p:txBody>
      </p:sp>
      <p:sp>
        <p:nvSpPr>
          <p:cNvPr id="52" name="Rectángulo: esquinas redondeadas 51">
            <a:extLst>
              <a:ext uri="{FF2B5EF4-FFF2-40B4-BE49-F238E27FC236}">
                <a16:creationId xmlns:a16="http://schemas.microsoft.com/office/drawing/2014/main" id="{FE405A55-6C5D-457B-9881-2D665EDCBBB4}"/>
              </a:ext>
            </a:extLst>
          </p:cNvPr>
          <p:cNvSpPr/>
          <p:nvPr/>
        </p:nvSpPr>
        <p:spPr>
          <a:xfrm>
            <a:off x="3553327" y="4568329"/>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53" name="Rectángulo: esquinas redondeadas 52">
            <a:extLst>
              <a:ext uri="{FF2B5EF4-FFF2-40B4-BE49-F238E27FC236}">
                <a16:creationId xmlns:a16="http://schemas.microsoft.com/office/drawing/2014/main" id="{2145E7F1-2EE9-448A-AA4E-3751E1EDB8AC}"/>
              </a:ext>
            </a:extLst>
          </p:cNvPr>
          <p:cNvSpPr/>
          <p:nvPr/>
        </p:nvSpPr>
        <p:spPr>
          <a:xfrm>
            <a:off x="5175514" y="457015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54" name="Conector recto de flecha 53">
            <a:extLst>
              <a:ext uri="{FF2B5EF4-FFF2-40B4-BE49-F238E27FC236}">
                <a16:creationId xmlns:a16="http://schemas.microsoft.com/office/drawing/2014/main" id="{173F6EA7-3776-4B58-BD3F-C5C6A8890D01}"/>
              </a:ext>
            </a:extLst>
          </p:cNvPr>
          <p:cNvCxnSpPr>
            <a:cxnSpLocks/>
            <a:stCxn id="52" idx="3"/>
            <a:endCxn id="53" idx="1"/>
          </p:cNvCxnSpPr>
          <p:nvPr/>
        </p:nvCxnSpPr>
        <p:spPr>
          <a:xfrm>
            <a:off x="4845796" y="4750892"/>
            <a:ext cx="329718"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ector recto de flecha 54">
            <a:extLst>
              <a:ext uri="{FF2B5EF4-FFF2-40B4-BE49-F238E27FC236}">
                <a16:creationId xmlns:a16="http://schemas.microsoft.com/office/drawing/2014/main" id="{45B55B74-8B2E-4402-ACB2-AA50C38F979F}"/>
              </a:ext>
            </a:extLst>
          </p:cNvPr>
          <p:cNvCxnSpPr>
            <a:cxnSpLocks/>
            <a:stCxn id="53" idx="3"/>
            <a:endCxn id="57" idx="2"/>
          </p:cNvCxnSpPr>
          <p:nvPr/>
        </p:nvCxnSpPr>
        <p:spPr>
          <a:xfrm>
            <a:off x="6467983" y="4752720"/>
            <a:ext cx="250580" cy="1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Elipse 55">
            <a:extLst>
              <a:ext uri="{FF2B5EF4-FFF2-40B4-BE49-F238E27FC236}">
                <a16:creationId xmlns:a16="http://schemas.microsoft.com/office/drawing/2014/main" id="{468C275E-9D06-4650-975F-B0E1A6963FDA}"/>
              </a:ext>
            </a:extLst>
          </p:cNvPr>
          <p:cNvSpPr/>
          <p:nvPr/>
        </p:nvSpPr>
        <p:spPr>
          <a:xfrm>
            <a:off x="829271" y="4202846"/>
            <a:ext cx="1551229" cy="1098362"/>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Speed</a:t>
            </a:r>
            <a:r>
              <a:rPr lang="es-ES" dirty="0"/>
              <a:t> </a:t>
            </a:r>
            <a:r>
              <a:rPr lang="es-ES" dirty="0" err="1"/>
              <a:t>indicated</a:t>
            </a:r>
            <a:endParaRPr lang="es-ES" dirty="0"/>
          </a:p>
        </p:txBody>
      </p:sp>
      <p:sp>
        <p:nvSpPr>
          <p:cNvPr id="57" name="Elipse 56">
            <a:extLst>
              <a:ext uri="{FF2B5EF4-FFF2-40B4-BE49-F238E27FC236}">
                <a16:creationId xmlns:a16="http://schemas.microsoft.com/office/drawing/2014/main" id="{A020947A-32ED-423F-A433-097160EB3C7E}"/>
              </a:ext>
            </a:extLst>
          </p:cNvPr>
          <p:cNvSpPr/>
          <p:nvPr/>
        </p:nvSpPr>
        <p:spPr>
          <a:xfrm>
            <a:off x="6718563" y="4144407"/>
            <a:ext cx="1551225" cy="1219145"/>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Desired</a:t>
            </a:r>
            <a:r>
              <a:rPr lang="es-ES" dirty="0"/>
              <a:t> </a:t>
            </a:r>
            <a:r>
              <a:rPr lang="es-ES" dirty="0" err="1"/>
              <a:t>speed</a:t>
            </a:r>
            <a:endParaRPr lang="es-ES" dirty="0"/>
          </a:p>
        </p:txBody>
      </p:sp>
      <p:sp>
        <p:nvSpPr>
          <p:cNvPr id="58" name="Elipse 57">
            <a:extLst>
              <a:ext uri="{FF2B5EF4-FFF2-40B4-BE49-F238E27FC236}">
                <a16:creationId xmlns:a16="http://schemas.microsoft.com/office/drawing/2014/main" id="{836CB921-1FE2-4E32-90A7-E5B8624E6A9D}"/>
              </a:ext>
            </a:extLst>
          </p:cNvPr>
          <p:cNvSpPr/>
          <p:nvPr/>
        </p:nvSpPr>
        <p:spPr>
          <a:xfrm>
            <a:off x="2686725" y="4498448"/>
            <a:ext cx="536884" cy="500724"/>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59" name="Conector recto de flecha 58">
            <a:extLst>
              <a:ext uri="{FF2B5EF4-FFF2-40B4-BE49-F238E27FC236}">
                <a16:creationId xmlns:a16="http://schemas.microsoft.com/office/drawing/2014/main" id="{68254BBD-F524-4D7F-ACA9-F2B716CA4E83}"/>
              </a:ext>
            </a:extLst>
          </p:cNvPr>
          <p:cNvCxnSpPr>
            <a:cxnSpLocks/>
            <a:stCxn id="56" idx="6"/>
            <a:endCxn id="58" idx="2"/>
          </p:cNvCxnSpPr>
          <p:nvPr/>
        </p:nvCxnSpPr>
        <p:spPr>
          <a:xfrm flipV="1">
            <a:off x="2380500" y="4748810"/>
            <a:ext cx="306225" cy="32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ector recto de flecha 59">
            <a:extLst>
              <a:ext uri="{FF2B5EF4-FFF2-40B4-BE49-F238E27FC236}">
                <a16:creationId xmlns:a16="http://schemas.microsoft.com/office/drawing/2014/main" id="{CD7C4459-D9CB-4911-80E1-550C7D3827BE}"/>
              </a:ext>
            </a:extLst>
          </p:cNvPr>
          <p:cNvCxnSpPr>
            <a:cxnSpLocks/>
            <a:stCxn id="58" idx="6"/>
            <a:endCxn id="52" idx="1"/>
          </p:cNvCxnSpPr>
          <p:nvPr/>
        </p:nvCxnSpPr>
        <p:spPr>
          <a:xfrm>
            <a:off x="3223609" y="4748810"/>
            <a:ext cx="329718" cy="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CuadroTexto 60">
            <a:extLst>
              <a:ext uri="{FF2B5EF4-FFF2-40B4-BE49-F238E27FC236}">
                <a16:creationId xmlns:a16="http://schemas.microsoft.com/office/drawing/2014/main" id="{83F5E424-CB77-4EF9-8951-88C40BAEA150}"/>
              </a:ext>
            </a:extLst>
          </p:cNvPr>
          <p:cNvSpPr txBox="1"/>
          <p:nvPr/>
        </p:nvSpPr>
        <p:spPr>
          <a:xfrm>
            <a:off x="2632111" y="4545716"/>
            <a:ext cx="267490" cy="369332"/>
          </a:xfrm>
          <a:prstGeom prst="rect">
            <a:avLst/>
          </a:prstGeom>
          <a:noFill/>
        </p:spPr>
        <p:txBody>
          <a:bodyPr wrap="square" rtlCol="0">
            <a:spAutoFit/>
          </a:bodyPr>
          <a:lstStyle/>
          <a:p>
            <a:r>
              <a:rPr lang="es-ES" dirty="0">
                <a:solidFill>
                  <a:schemeClr val="bg1"/>
                </a:solidFill>
              </a:rPr>
              <a:t>+</a:t>
            </a:r>
          </a:p>
        </p:txBody>
      </p:sp>
      <p:sp>
        <p:nvSpPr>
          <p:cNvPr id="62" name="CuadroTexto 61">
            <a:extLst>
              <a:ext uri="{FF2B5EF4-FFF2-40B4-BE49-F238E27FC236}">
                <a16:creationId xmlns:a16="http://schemas.microsoft.com/office/drawing/2014/main" id="{50E879FE-9574-49E8-AB34-821EBCDAB49A}"/>
              </a:ext>
            </a:extLst>
          </p:cNvPr>
          <p:cNvSpPr txBox="1"/>
          <p:nvPr/>
        </p:nvSpPr>
        <p:spPr>
          <a:xfrm>
            <a:off x="2819679" y="4680532"/>
            <a:ext cx="267490" cy="461665"/>
          </a:xfrm>
          <a:prstGeom prst="rect">
            <a:avLst/>
          </a:prstGeom>
          <a:noFill/>
        </p:spPr>
        <p:txBody>
          <a:bodyPr wrap="square" rtlCol="0">
            <a:spAutoFit/>
          </a:bodyPr>
          <a:lstStyle/>
          <a:p>
            <a:r>
              <a:rPr lang="es-ES" sz="2400" dirty="0">
                <a:solidFill>
                  <a:schemeClr val="bg1"/>
                </a:solidFill>
              </a:rPr>
              <a:t>-</a:t>
            </a:r>
          </a:p>
        </p:txBody>
      </p:sp>
      <p:cxnSp>
        <p:nvCxnSpPr>
          <p:cNvPr id="63" name="Conector recto 62">
            <a:extLst>
              <a:ext uri="{FF2B5EF4-FFF2-40B4-BE49-F238E27FC236}">
                <a16:creationId xmlns:a16="http://schemas.microsoft.com/office/drawing/2014/main" id="{F2AF0BC6-6546-464F-A278-53633D839B92}"/>
              </a:ext>
            </a:extLst>
          </p:cNvPr>
          <p:cNvCxnSpPr>
            <a:cxnSpLocks/>
            <a:stCxn id="57" idx="4"/>
          </p:cNvCxnSpPr>
          <p:nvPr/>
        </p:nvCxnSpPr>
        <p:spPr>
          <a:xfrm flipH="1">
            <a:off x="7494175" y="5363552"/>
            <a:ext cx="1" cy="455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ector recto 63">
            <a:extLst>
              <a:ext uri="{FF2B5EF4-FFF2-40B4-BE49-F238E27FC236}">
                <a16:creationId xmlns:a16="http://schemas.microsoft.com/office/drawing/2014/main" id="{92BD8C9B-CA28-4F3D-830F-60FCC146AD06}"/>
              </a:ext>
            </a:extLst>
          </p:cNvPr>
          <p:cNvCxnSpPr>
            <a:cxnSpLocks/>
          </p:cNvCxnSpPr>
          <p:nvPr/>
        </p:nvCxnSpPr>
        <p:spPr>
          <a:xfrm flipH="1">
            <a:off x="2952811" y="5810671"/>
            <a:ext cx="45413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Conector recto de flecha 64">
            <a:extLst>
              <a:ext uri="{FF2B5EF4-FFF2-40B4-BE49-F238E27FC236}">
                <a16:creationId xmlns:a16="http://schemas.microsoft.com/office/drawing/2014/main" id="{BFE811EC-8176-470C-BD62-8C97DB5409BD}"/>
              </a:ext>
            </a:extLst>
          </p:cNvPr>
          <p:cNvCxnSpPr>
            <a:cxnSpLocks/>
          </p:cNvCxnSpPr>
          <p:nvPr/>
        </p:nvCxnSpPr>
        <p:spPr>
          <a:xfrm flipV="1">
            <a:off x="2952811" y="4999173"/>
            <a:ext cx="0" cy="811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CuadroTexto 65">
            <a:extLst>
              <a:ext uri="{FF2B5EF4-FFF2-40B4-BE49-F238E27FC236}">
                <a16:creationId xmlns:a16="http://schemas.microsoft.com/office/drawing/2014/main" id="{D3811F7D-0630-4096-B033-BE5308717368}"/>
              </a:ext>
            </a:extLst>
          </p:cNvPr>
          <p:cNvSpPr txBox="1"/>
          <p:nvPr/>
        </p:nvSpPr>
        <p:spPr>
          <a:xfrm>
            <a:off x="4254378" y="5477579"/>
            <a:ext cx="1074140" cy="369332"/>
          </a:xfrm>
          <a:prstGeom prst="rect">
            <a:avLst/>
          </a:prstGeom>
          <a:noFill/>
        </p:spPr>
        <p:txBody>
          <a:bodyPr wrap="none" rtlCol="0">
            <a:spAutoFit/>
          </a:bodyPr>
          <a:lstStyle/>
          <a:p>
            <a:r>
              <a:rPr lang="es-ES" dirty="0" err="1"/>
              <a:t>Feedback</a:t>
            </a:r>
            <a:endParaRPr lang="es-ES" dirty="0"/>
          </a:p>
        </p:txBody>
      </p:sp>
    </p:spTree>
    <p:extLst>
      <p:ext uri="{BB962C8B-B14F-4D97-AF65-F5344CB8AC3E}">
        <p14:creationId xmlns:p14="http://schemas.microsoft.com/office/powerpoint/2010/main" val="136869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fontScale="90000"/>
          </a:bodyPr>
          <a:lstStyle/>
          <a:p>
            <a:r>
              <a:rPr lang="es-ES"/>
              <a:t>Closed loop control systems
</a:t>
            </a:r>
            <a:endParaRPr lang="es-ES" dirty="0"/>
          </a:p>
        </p:txBody>
      </p:sp>
      <p:sp>
        <p:nvSpPr>
          <p:cNvPr id="11" name="Content Placeholder 10"/>
          <p:cNvSpPr>
            <a:spLocks noGrp="1"/>
          </p:cNvSpPr>
          <p:nvPr>
            <p:ph sz="quarter" idx="10"/>
          </p:nvPr>
        </p:nvSpPr>
        <p:spPr/>
        <p:txBody>
          <a:bodyPr/>
          <a:lstStyle/>
          <a:p>
            <a:r>
              <a:rPr lang="es-ES" dirty="0"/>
              <a:t>2</a:t>
            </a:r>
          </a:p>
        </p:txBody>
      </p:sp>
    </p:spTree>
    <p:extLst>
      <p:ext uri="{BB962C8B-B14F-4D97-AF65-F5344CB8AC3E}">
        <p14:creationId xmlns:p14="http://schemas.microsoft.com/office/powerpoint/2010/main" val="410846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a:bodyPr>
          <a:lstStyle/>
          <a:p>
            <a:r>
              <a:rPr lang="es-ES" b="1" dirty="0" err="1"/>
              <a:t>System</a:t>
            </a:r>
            <a:r>
              <a:rPr lang="es-ES" b="1" dirty="0"/>
              <a:t> </a:t>
            </a:r>
            <a:r>
              <a:rPr lang="es-ES" b="1" dirty="0" err="1"/>
              <a:t>Components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40641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Feedback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3416320"/>
          </a:xfrm>
          <a:prstGeom prst="rect">
            <a:avLst/>
          </a:prstGeom>
        </p:spPr>
        <p:txBody>
          <a:bodyPr wrap="square">
            <a:spAutoFit/>
          </a:bodyPr>
          <a:lstStyle/>
          <a:p>
            <a:r>
              <a:rPr lang="en-US" dirty="0"/>
              <a:t>Feedback is the process by which the information of the output of a system is analyzed and thus be able to modify or not the input.
Modifying the Input allows you to adjust the output to a desired value with an acceptable error.
This is the mechanism that makes a closed loop control system so named.
</a:t>
            </a:r>
            <a:endParaRPr lang="es-ES" dirty="0"/>
          </a:p>
          <a:p>
            <a:r>
              <a:rPr lang="en-US" dirty="0"/>
              <a:t>These systems require two types of artifacts:</a:t>
            </a:r>
            <a:endParaRPr lang="es-ES" dirty="0"/>
          </a:p>
          <a:p>
            <a:pPr marL="285750" indent="-285750">
              <a:buFont typeface="Arial" panose="020B0604020202020204" pitchFamily="34" charset="0"/>
              <a:buChar char="•"/>
            </a:pPr>
            <a:r>
              <a:rPr lang="es-ES" dirty="0" err="1"/>
              <a:t>Controller</a:t>
            </a:r>
            <a:endParaRPr lang="es-ES" dirty="0"/>
          </a:p>
          <a:p>
            <a:pPr marL="285750" indent="-285750">
              <a:buFont typeface="Arial" panose="020B0604020202020204" pitchFamily="34" charset="0"/>
              <a:buChar char="•"/>
            </a:pPr>
            <a:r>
              <a:rPr lang="es-ES" dirty="0" err="1"/>
              <a:t>Sensors</a:t>
            </a:r>
            <a:r>
              <a:rPr lang="es-ES" dirty="0"/>
              <a:t> </a:t>
            </a:r>
            <a:r>
              <a:rPr lang="es-ES" dirty="0" err="1"/>
              <a:t>or</a:t>
            </a:r>
            <a:r>
              <a:rPr lang="es-ES" dirty="0"/>
              <a:t> </a:t>
            </a:r>
            <a:r>
              <a:rPr lang="es-ES" dirty="0" err="1"/>
              <a:t>transducers</a:t>
            </a:r>
            <a:r>
              <a:rPr lang="es-ES" dirty="0"/>
              <a:t>
</a:t>
            </a:r>
            <a:r>
              <a:rPr lang="es-ES" dirty="0" err="1"/>
              <a:t>Actuators</a:t>
            </a:r>
            <a:endParaRPr lang="es-ES" dirty="0"/>
          </a:p>
          <a:p>
            <a:pPr marL="342900" indent="-34290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82090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controller</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5078313"/>
          </a:xfrm>
          <a:prstGeom prst="rect">
            <a:avLst/>
          </a:prstGeom>
        </p:spPr>
        <p:txBody>
          <a:bodyPr wrap="square">
            <a:spAutoFit/>
          </a:bodyPr>
          <a:lstStyle/>
          <a:p>
            <a:r>
              <a:rPr lang="en-US" dirty="0"/>
              <a:t>In industry, controllers are used whose function is to compare the measured process variable of a physical cause with an input reference value, to determine the deviation and is to produce a control signal that reduces the error to a value approximate to zero.
</a:t>
            </a:r>
            <a:endParaRPr lang="es-ES" dirty="0"/>
          </a:p>
          <a:p>
            <a:r>
              <a:rPr lang="en-US" dirty="0"/>
              <a:t>The way in which the controller executes the control signal is called a control action. The controller detects the error signal, usually given at a very low power level, and amplifies it to a high enough level. The output of a controller feeds an actuator. They are classified according to their control action:
</a:t>
            </a:r>
            <a:endParaRPr lang="es-ES" dirty="0"/>
          </a:p>
          <a:p>
            <a:pPr marL="285750" indent="-285750">
              <a:buFont typeface="Arial" panose="020B0604020202020204" pitchFamily="34" charset="0"/>
              <a:buChar char="•"/>
            </a:pPr>
            <a:r>
              <a:rPr lang="es-ES" dirty="0" err="1"/>
              <a:t>Two</a:t>
            </a:r>
            <a:r>
              <a:rPr lang="es-ES" dirty="0"/>
              <a:t>-position </a:t>
            </a:r>
            <a:r>
              <a:rPr lang="es-ES" dirty="0" err="1"/>
              <a:t>or</a:t>
            </a:r>
            <a:r>
              <a:rPr lang="es-ES" dirty="0"/>
              <a:t> </a:t>
            </a:r>
            <a:r>
              <a:rPr lang="es-ES" dirty="0" err="1"/>
              <a:t>on</a:t>
            </a:r>
            <a:r>
              <a:rPr lang="es-ES" dirty="0"/>
              <a:t>-off </a:t>
            </a:r>
            <a:r>
              <a:rPr lang="es-ES" dirty="0" err="1"/>
              <a:t>action</a:t>
            </a:r>
            <a:r>
              <a:rPr lang="es-ES" dirty="0"/>
              <a:t>: </a:t>
            </a:r>
          </a:p>
          <a:p>
            <a:r>
              <a:rPr lang="en-US" dirty="0"/>
              <a:t>In this type of closed-loop control, the control action can take one of two positions in relation to the error, open or closed, with a high impedance.</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Proportional</a:t>
            </a:r>
            <a:r>
              <a:rPr lang="es-ES" dirty="0"/>
              <a:t> </a:t>
            </a:r>
            <a:r>
              <a:rPr lang="es-ES" dirty="0" err="1"/>
              <a:t>action</a:t>
            </a:r>
            <a:r>
              <a:rPr lang="es-ES" dirty="0"/>
              <a:t>: </a:t>
            </a:r>
          </a:p>
          <a:p>
            <a:r>
              <a:rPr lang="en-US" dirty="0"/>
              <a:t>The proportional control system is based on establishing a continuous linear relationship between the value of the controlled variable and the position of the final control element.
</a:t>
            </a:r>
            <a:endParaRPr lang="es-ES" dirty="0"/>
          </a:p>
        </p:txBody>
      </p:sp>
    </p:spTree>
    <p:extLst>
      <p:ext uri="{BB962C8B-B14F-4D97-AF65-F5344CB8AC3E}">
        <p14:creationId xmlns:p14="http://schemas.microsoft.com/office/powerpoint/2010/main" val="169254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controller</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002704"/>
            <a:ext cx="8425542" cy="5355312"/>
          </a:xfrm>
          <a:prstGeom prst="rect">
            <a:avLst/>
          </a:prstGeom>
        </p:spPr>
        <p:txBody>
          <a:bodyPr wrap="square">
            <a:spAutoFit/>
          </a:bodyPr>
          <a:lstStyle/>
          <a:p>
            <a:pPr marL="285750" indent="-285750">
              <a:buFont typeface="Arial" panose="020B0604020202020204" pitchFamily="34" charset="0"/>
              <a:buChar char="•"/>
            </a:pPr>
            <a:r>
              <a:rPr lang="es-ES" dirty="0"/>
              <a:t>Integral control:</a:t>
            </a:r>
          </a:p>
          <a:p>
            <a:r>
              <a:rPr lang="en-US" dirty="0"/>
              <a:t>Integral control bases its operation on activating a control element at a constant speed, until the deviation is eliminated. The drive speed shall be proportional to the error of the existing system.
</a:t>
            </a:r>
            <a:endParaRPr lang="es-ES" dirty="0"/>
          </a:p>
          <a:p>
            <a:pPr marL="285750" indent="-285750">
              <a:buFont typeface="Arial" panose="020B0604020202020204" pitchFamily="34" charset="0"/>
              <a:buChar char="•"/>
            </a:pPr>
            <a:r>
              <a:rPr lang="es-ES" dirty="0" err="1"/>
              <a:t>Proportional</a:t>
            </a:r>
            <a:r>
              <a:rPr lang="es-ES" dirty="0"/>
              <a:t>-integral </a:t>
            </a:r>
            <a:r>
              <a:rPr lang="es-ES" dirty="0" err="1"/>
              <a:t>action</a:t>
            </a:r>
            <a:r>
              <a:rPr lang="es-ES" dirty="0"/>
              <a:t>:</a:t>
            </a:r>
          </a:p>
          <a:p>
            <a:r>
              <a:rPr lang="en-US" dirty="0"/>
              <a:t>Comprehensive Proportional Control decreases rise time, increases over-impulse and stabilization time, and has the effect of eliminating steady-state error but will worsen the compromising response</a:t>
            </a:r>
            <a:r>
              <a:rPr lang="es-ES" dirty="0"/>
              <a:t>.</a:t>
            </a:r>
          </a:p>
          <a:p>
            <a:endParaRPr lang="es-ES" dirty="0"/>
          </a:p>
          <a:p>
            <a:pPr marL="285750" indent="-285750">
              <a:buFont typeface="Arial" panose="020B0604020202020204" pitchFamily="34" charset="0"/>
              <a:buChar char="•"/>
            </a:pPr>
            <a:r>
              <a:rPr lang="es-ES" dirty="0" err="1"/>
              <a:t>Proportional-derivative</a:t>
            </a:r>
            <a:r>
              <a:rPr lang="es-ES" dirty="0"/>
              <a:t> </a:t>
            </a:r>
            <a:r>
              <a:rPr lang="es-ES" dirty="0" err="1"/>
              <a:t>action</a:t>
            </a:r>
            <a:r>
              <a:rPr lang="es-ES" dirty="0"/>
              <a:t>:</a:t>
            </a:r>
          </a:p>
          <a:p>
            <a:r>
              <a:rPr lang="en-US" dirty="0"/>
              <a:t>In the derived regulation, the control action will be proportional to the rate of change of the controlled variable. Thus, the final control element will suffer a greater or lesser travel depending on the speed of change of the system error.
</a:t>
            </a:r>
            <a:endParaRPr lang="es-ES" dirty="0"/>
          </a:p>
          <a:p>
            <a:pPr marL="285750" indent="-285750">
              <a:buFont typeface="Arial" panose="020B0604020202020204" pitchFamily="34" charset="0"/>
              <a:buChar char="•"/>
            </a:pPr>
            <a:r>
              <a:rPr lang="es-ES" dirty="0" err="1"/>
              <a:t>Proportional</a:t>
            </a:r>
            <a:r>
              <a:rPr lang="es-ES" dirty="0"/>
              <a:t>-integral-</a:t>
            </a:r>
            <a:r>
              <a:rPr lang="es-ES" dirty="0" err="1"/>
              <a:t>derivative</a:t>
            </a:r>
            <a:r>
              <a:rPr lang="es-ES" dirty="0"/>
              <a:t> </a:t>
            </a:r>
            <a:r>
              <a:rPr lang="es-ES" dirty="0" err="1"/>
              <a:t>action</a:t>
            </a:r>
            <a:r>
              <a:rPr lang="es-ES" dirty="0"/>
              <a:t>:</a:t>
            </a:r>
          </a:p>
          <a:p>
            <a:r>
              <a:rPr lang="en-US" dirty="0"/>
              <a:t>It is a feedback control mechanism that employs the sum of proportional, integral and derivative control actions,</a:t>
            </a:r>
            <a:r>
              <a:rPr lang="es-ES" dirty="0"/>
              <a:t> </a:t>
            </a:r>
            <a:r>
              <a:rPr lang="en-US" b="1" dirty="0"/>
              <a:t>for this reason this control is the most used in the control of industrial processes</a:t>
            </a:r>
            <a:r>
              <a:rPr lang="es-ES" b="1" dirty="0"/>
              <a:t>.</a:t>
            </a:r>
          </a:p>
        </p:txBody>
      </p:sp>
    </p:spTree>
    <p:extLst>
      <p:ext uri="{BB962C8B-B14F-4D97-AF65-F5344CB8AC3E}">
        <p14:creationId xmlns:p14="http://schemas.microsoft.com/office/powerpoint/2010/main" val="2798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Sensors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3511859"/>
          </a:xfrm>
          <a:prstGeom prst="rect">
            <a:avLst/>
          </a:prstGeom>
        </p:spPr>
        <p:txBody>
          <a:bodyPr wrap="square">
            <a:spAutoFit/>
          </a:bodyPr>
          <a:lstStyle/>
          <a:p>
            <a:r>
              <a:rPr lang="en-US" dirty="0"/>
              <a:t>Sensors are devices that allow to determine values of a certain magnitude, that is, they detect external or internal indicators, whether light intensity, sound, ambient temperature, presence of people, water level, etc.
</a:t>
            </a:r>
            <a:endParaRPr lang="es-ES" dirty="0"/>
          </a:p>
          <a:p>
            <a:r>
              <a:rPr lang="en-US" dirty="0"/>
              <a:t>Sensors for manufacturing interest can be classified into:</a:t>
            </a:r>
            <a:endParaRPr lang="es-ES" dirty="0"/>
          </a:p>
          <a:p>
            <a:pPr marL="285750" indent="-285750">
              <a:lnSpc>
                <a:spcPct val="150000"/>
              </a:lnSpc>
              <a:buFont typeface="Arial" panose="020B0604020202020204" pitchFamily="34" charset="0"/>
              <a:buChar char="•"/>
            </a:pPr>
            <a:r>
              <a:rPr lang="en-US" dirty="0"/>
              <a:t>Mechanical sensors: to measure quantities such as position, speed, mass, pressure, force, vibration</a:t>
            </a:r>
            <a:r>
              <a:rPr lang="es-ES" dirty="0"/>
              <a:t>.</a:t>
            </a:r>
          </a:p>
          <a:p>
            <a:pPr marL="285750" indent="-285750">
              <a:lnSpc>
                <a:spcPct val="150000"/>
              </a:lnSpc>
              <a:buFont typeface="Arial" panose="020B0604020202020204" pitchFamily="34" charset="0"/>
              <a:buChar char="•"/>
            </a:pPr>
            <a:r>
              <a:rPr lang="en-US" dirty="0"/>
              <a:t>Electrical sensors: to measure voltage, current and electrical charges.
Magnetic sensors: to measure field, flux and magnetic permeability.
Thermal sensors: to measure temperature, flow, conductivity and specific heat</a:t>
            </a:r>
            <a:endParaRPr lang="es-ES" dirty="0"/>
          </a:p>
        </p:txBody>
      </p:sp>
    </p:spTree>
    <p:extLst>
      <p:ext uri="{BB962C8B-B14F-4D97-AF65-F5344CB8AC3E}">
        <p14:creationId xmlns:p14="http://schemas.microsoft.com/office/powerpoint/2010/main" val="57265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Actuators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563706" cy="5262979"/>
          </a:xfrm>
          <a:prstGeom prst="rect">
            <a:avLst/>
          </a:prstGeom>
        </p:spPr>
        <p:txBody>
          <a:bodyPr wrap="square">
            <a:spAutoFit/>
          </a:bodyPr>
          <a:lstStyle/>
          <a:p>
            <a:r>
              <a:rPr lang="en-US" dirty="0"/>
              <a:t>An actuator is a device capable of transforming an energy into the activation of a process in order to generate an effect on an automated process. It receives the command from a regulator or controller and based on it generates the command to activate a final control element.
</a:t>
            </a:r>
            <a:endParaRPr lang="es-ES" dirty="0"/>
          </a:p>
          <a:p>
            <a:r>
              <a:rPr lang="en-US" dirty="0"/>
              <a:t>Actuators can be classified as follows:</a:t>
            </a:r>
            <a:endParaRPr lang="es-ES" dirty="0"/>
          </a:p>
          <a:p>
            <a:pPr marL="285750" indent="-285750">
              <a:buFont typeface="Arial" panose="020B0604020202020204" pitchFamily="34" charset="0"/>
              <a:buChar char="•"/>
            </a:pPr>
            <a:r>
              <a:rPr lang="es-ES" sz="1600" dirty="0"/>
              <a:t>Electronic
</a:t>
            </a:r>
            <a:r>
              <a:rPr lang="es-ES" sz="1600" dirty="0" err="1"/>
              <a:t>Hydraulic</a:t>
            </a:r>
            <a:endParaRPr lang="es-ES" sz="1600" dirty="0"/>
          </a:p>
          <a:p>
            <a:pPr marL="285750" indent="-285750">
              <a:buFont typeface="Arial" panose="020B0604020202020204" pitchFamily="34" charset="0"/>
              <a:buChar char="•"/>
            </a:pPr>
            <a:r>
              <a:rPr lang="es-ES" sz="1600" dirty="0" err="1"/>
              <a:t>Tyres</a:t>
            </a:r>
            <a:endParaRPr lang="es-ES" sz="1600" dirty="0"/>
          </a:p>
          <a:p>
            <a:pPr marL="285750" indent="-285750">
              <a:buFont typeface="Arial" panose="020B0604020202020204" pitchFamily="34" charset="0"/>
              <a:buChar char="•"/>
            </a:pPr>
            <a:r>
              <a:rPr lang="es-ES" sz="1600" dirty="0" err="1"/>
              <a:t>Electrical</a:t>
            </a:r>
            <a:endParaRPr lang="es-ES" sz="1600" dirty="0"/>
          </a:p>
          <a:p>
            <a:pPr marL="285750" indent="-285750">
              <a:buFont typeface="Arial" panose="020B0604020202020204" pitchFamily="34" charset="0"/>
              <a:buChar char="•"/>
            </a:pPr>
            <a:endParaRPr lang="es-ES" dirty="0"/>
          </a:p>
          <a:p>
            <a:r>
              <a:rPr lang="en-US" dirty="0"/>
              <a:t>And the most common actuators can be:</a:t>
            </a:r>
            <a:endParaRPr lang="es-ES" dirty="0"/>
          </a:p>
          <a:p>
            <a:pPr marL="285750" indent="-285750">
              <a:buFont typeface="Arial" panose="020B0604020202020204" pitchFamily="34" charset="0"/>
              <a:buChar char="•"/>
            </a:pPr>
            <a:r>
              <a:rPr lang="en-US" sz="1600" dirty="0"/>
              <a:t>Pneumatic or hydraulic cylinders: they perform linear movements.
Pneumatic or hydraulic motors: they perform rotational movements by means of hydraulic or pneumatic energy.
Valves: there are direct control, motorized, electro pneumatic. They regulate the flow of gases and liquids.
Heating resistors: they are used for heating.
Electric motors: the most used are induction, continuous, brushless and step by step.
Compressor pumps and fans: usually driven by electric induction motors</a:t>
            </a:r>
            <a:endParaRPr lang="es-ES" sz="1600" dirty="0"/>
          </a:p>
        </p:txBody>
      </p:sp>
    </p:spTree>
    <p:extLst>
      <p:ext uri="{BB962C8B-B14F-4D97-AF65-F5344CB8AC3E}">
        <p14:creationId xmlns:p14="http://schemas.microsoft.com/office/powerpoint/2010/main" val="247844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Stability</a:t>
            </a:r>
            <a:r>
              <a:rPr lang="es-ES" dirty="0"/>
              <a:t> control
</a:t>
            </a:r>
          </a:p>
        </p:txBody>
      </p:sp>
    </p:spTree>
    <p:extLst>
      <p:ext uri="{BB962C8B-B14F-4D97-AF65-F5344CB8AC3E}">
        <p14:creationId xmlns:p14="http://schemas.microsoft.com/office/powerpoint/2010/main" val="385651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of</a:t>
            </a:r>
            <a:r>
              <a:rPr lang="es-ES" dirty="0"/>
              <a:t> control </a:t>
            </a:r>
            <a:r>
              <a:rPr lang="es-ES" dirty="0" err="1"/>
              <a:t>systems</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Motorcycle</a:t>
            </a:r>
            <a:r>
              <a:rPr lang="es-ES" dirty="0"/>
              <a:t> </a:t>
            </a:r>
            <a:r>
              <a:rPr lang="es-ES" dirty="0" err="1"/>
              <a:t>stability</a:t>
            </a:r>
            <a:r>
              <a:rPr lang="es-ES" dirty="0"/>
              <a:t> control</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78569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sz="2400" dirty="0" err="1"/>
              <a:t>Self-balancing</a:t>
            </a:r>
            <a:r>
              <a:rPr lang="es-ES" sz="2400" dirty="0"/>
              <a:t> </a:t>
            </a:r>
            <a:r>
              <a:rPr lang="es-ES" sz="2400" dirty="0" err="1"/>
              <a:t>Motorcycle</a:t>
            </a:r>
            <a:endParaRPr lang="es-ES" sz="2400" dirty="0"/>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607791"/>
            <a:ext cx="3987692" cy="2496804"/>
          </a:xfrm>
        </p:spPr>
        <p:txBody>
          <a:bodyPr>
            <a:normAutofit/>
          </a:bodyPr>
          <a:lstStyle/>
          <a:p>
            <a:pPr marL="0" indent="0">
              <a:lnSpc>
                <a:spcPct val="90000"/>
              </a:lnSpc>
              <a:buNone/>
            </a:pPr>
            <a:r>
              <a:rPr lang="en-US" sz="1900" dirty="0"/>
              <a:t>
The self-balancing motorcycle consists of a two-wheeled robot that can balance and move with a rotating disc or flywheel.</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1056" y="4495112"/>
            <a:ext cx="1571625" cy="323850"/>
          </a:xfrm>
          <a:prstGeom prst="rect">
            <a:avLst/>
          </a:prstGeom>
        </p:spPr>
      </p:pic>
      <p:pic>
        <p:nvPicPr>
          <p:cNvPr id="1026" name="Picture 2" descr="Self-Balancing Motor Cycle Using Arduino Engineering Kit Rev 2 - MATLAB &amp;amp;  Simulink - MathWorks España">
            <a:extLst>
              <a:ext uri="{FF2B5EF4-FFF2-40B4-BE49-F238E27FC236}">
                <a16:creationId xmlns:a16="http://schemas.microsoft.com/office/drawing/2014/main" id="{967C417C-8298-4C9A-9482-DD05F24B8D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86"/>
          <a:stretch/>
        </p:blipFill>
        <p:spPr bwMode="auto">
          <a:xfrm>
            <a:off x="4559377" y="1149840"/>
            <a:ext cx="3909344" cy="309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Closed loop-based control for motorcycle stability</a:t>
            </a:r>
            <a:endParaRPr lang="es-ES" sz="2400" dirty="0"/>
          </a:p>
        </p:txBody>
      </p:sp>
      <p:pic>
        <p:nvPicPr>
          <p:cNvPr id="6" name="Imagen 5">
            <a:extLst>
              <a:ext uri="{FF2B5EF4-FFF2-40B4-BE49-F238E27FC236}">
                <a16:creationId xmlns:a16="http://schemas.microsoft.com/office/drawing/2014/main" id="{8538B554-93E1-43C3-8F2E-B0B07279038F}"/>
              </a:ext>
            </a:extLst>
          </p:cNvPr>
          <p:cNvPicPr>
            <a:picLocks noChangeAspect="1"/>
          </p:cNvPicPr>
          <p:nvPr/>
        </p:nvPicPr>
        <p:blipFill>
          <a:blip r:embed="rId3"/>
          <a:stretch>
            <a:fillRect/>
          </a:stretch>
        </p:blipFill>
        <p:spPr>
          <a:xfrm>
            <a:off x="514350" y="1947862"/>
            <a:ext cx="8115300" cy="2962275"/>
          </a:xfrm>
          <a:prstGeom prst="rect">
            <a:avLst/>
          </a:prstGeom>
        </p:spPr>
      </p:pic>
      <p:sp>
        <p:nvSpPr>
          <p:cNvPr id="7" name="Rectángulo 6">
            <a:extLst>
              <a:ext uri="{FF2B5EF4-FFF2-40B4-BE49-F238E27FC236}">
                <a16:creationId xmlns:a16="http://schemas.microsoft.com/office/drawing/2014/main" id="{6502956D-C73B-4C0E-9CB6-BF183B7A3735}"/>
              </a:ext>
            </a:extLst>
          </p:cNvPr>
          <p:cNvSpPr/>
          <p:nvPr/>
        </p:nvSpPr>
        <p:spPr>
          <a:xfrm>
            <a:off x="457201" y="5039000"/>
            <a:ext cx="8563706" cy="646331"/>
          </a:xfrm>
          <a:prstGeom prst="rect">
            <a:avLst/>
          </a:prstGeom>
        </p:spPr>
        <p:txBody>
          <a:bodyPr wrap="square">
            <a:spAutoFit/>
          </a:bodyPr>
          <a:lstStyle/>
          <a:p>
            <a:r>
              <a:rPr lang="en-US" dirty="0"/>
              <a:t>Representation of the controller block and plant (motorcycle) based on closed loop systems</a:t>
            </a:r>
            <a:endParaRPr lang="es-ES" sz="1600" dirty="0"/>
          </a:p>
        </p:txBody>
      </p:sp>
    </p:spTree>
    <p:extLst>
      <p:ext uri="{BB962C8B-B14F-4D97-AF65-F5344CB8AC3E}">
        <p14:creationId xmlns:p14="http://schemas.microsoft.com/office/powerpoint/2010/main" val="133627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Closed loop-based control for motorcycle stability</a:t>
            </a:r>
            <a:endParaRPr lang="es-ES" sz="2400" dirty="0"/>
          </a:p>
        </p:txBody>
      </p:sp>
      <p:pic>
        <p:nvPicPr>
          <p:cNvPr id="8" name="Imagen 7">
            <a:extLst>
              <a:ext uri="{FF2B5EF4-FFF2-40B4-BE49-F238E27FC236}">
                <a16:creationId xmlns:a16="http://schemas.microsoft.com/office/drawing/2014/main" id="{014C4B69-36D6-468B-B33C-8CC6400EEB42}"/>
              </a:ext>
            </a:extLst>
          </p:cNvPr>
          <p:cNvPicPr>
            <a:picLocks noChangeAspect="1"/>
          </p:cNvPicPr>
          <p:nvPr/>
        </p:nvPicPr>
        <p:blipFill>
          <a:blip r:embed="rId3"/>
          <a:stretch>
            <a:fillRect/>
          </a:stretch>
        </p:blipFill>
        <p:spPr>
          <a:xfrm>
            <a:off x="1152525" y="2466975"/>
            <a:ext cx="6838950" cy="1924050"/>
          </a:xfrm>
          <a:prstGeom prst="rect">
            <a:avLst/>
          </a:prstGeom>
        </p:spPr>
      </p:pic>
      <p:sp>
        <p:nvSpPr>
          <p:cNvPr id="9" name="Rectángulo 8">
            <a:extLst>
              <a:ext uri="{FF2B5EF4-FFF2-40B4-BE49-F238E27FC236}">
                <a16:creationId xmlns:a16="http://schemas.microsoft.com/office/drawing/2014/main" id="{EEB3FE1F-68C2-42D4-94BD-8A6FFA09594C}"/>
              </a:ext>
            </a:extLst>
          </p:cNvPr>
          <p:cNvSpPr/>
          <p:nvPr/>
        </p:nvSpPr>
        <p:spPr>
          <a:xfrm>
            <a:off x="457201" y="5039000"/>
            <a:ext cx="8563706" cy="1200329"/>
          </a:xfrm>
          <a:prstGeom prst="rect">
            <a:avLst/>
          </a:prstGeom>
        </p:spPr>
        <p:txBody>
          <a:bodyPr wrap="square">
            <a:spAutoFit/>
          </a:bodyPr>
          <a:lstStyle/>
          <a:p>
            <a:r>
              <a:rPr lang="en-US" dirty="0"/>
              <a:t>The controller requires (input) of data captured by the sensors (output) to be able to perform the necessary calculations (output) and maneuver (input) the inertia system that will keep the motorcycle in balance. This complete cycle of reading, processing and transferring information is carried out with a stipulated optimal frequency.</a:t>
            </a:r>
            <a:endParaRPr lang="es-ES" sz="1600" dirty="0"/>
          </a:p>
        </p:txBody>
      </p:sp>
    </p:spTree>
    <p:extLst>
      <p:ext uri="{BB962C8B-B14F-4D97-AF65-F5344CB8AC3E}">
        <p14:creationId xmlns:p14="http://schemas.microsoft.com/office/powerpoint/2010/main" val="356770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395954" y="485823"/>
            <a:ext cx="7664693" cy="428157"/>
          </a:xfrm>
        </p:spPr>
        <p:txBody>
          <a:bodyPr anchor="ctr">
            <a:normAutofit fontScale="90000"/>
          </a:bodyPr>
          <a:lstStyle/>
          <a:p>
            <a:pPr>
              <a:lnSpc>
                <a:spcPct val="90000"/>
              </a:lnSpc>
            </a:pPr>
            <a:r>
              <a:rPr lang="en-US" sz="2400" dirty="0"/>
              <a:t>Closed loop-based control for motorcycle stability</a:t>
            </a:r>
            <a:endParaRPr lang="es-ES" sz="2400" dirty="0"/>
          </a:p>
        </p:txBody>
      </p:sp>
      <p:pic>
        <p:nvPicPr>
          <p:cNvPr id="10" name="Imagen 9">
            <a:extLst>
              <a:ext uri="{FF2B5EF4-FFF2-40B4-BE49-F238E27FC236}">
                <a16:creationId xmlns:a16="http://schemas.microsoft.com/office/drawing/2014/main" id="{7B996DE1-EF47-4D23-BDD8-09F4BE663C8B}"/>
              </a:ext>
            </a:extLst>
          </p:cNvPr>
          <p:cNvPicPr>
            <a:picLocks noChangeAspect="1"/>
          </p:cNvPicPr>
          <p:nvPr/>
        </p:nvPicPr>
        <p:blipFill>
          <a:blip r:embed="rId3"/>
          <a:stretch>
            <a:fillRect/>
          </a:stretch>
        </p:blipFill>
        <p:spPr>
          <a:xfrm>
            <a:off x="1711569" y="1203860"/>
            <a:ext cx="5506915" cy="4067608"/>
          </a:xfrm>
          <a:prstGeom prst="rect">
            <a:avLst/>
          </a:prstGeom>
        </p:spPr>
      </p:pic>
      <p:sp>
        <p:nvSpPr>
          <p:cNvPr id="11" name="Rectángulo 10">
            <a:extLst>
              <a:ext uri="{FF2B5EF4-FFF2-40B4-BE49-F238E27FC236}">
                <a16:creationId xmlns:a16="http://schemas.microsoft.com/office/drawing/2014/main" id="{EB701240-26BD-46A2-85F1-94C429934FC3}"/>
              </a:ext>
            </a:extLst>
          </p:cNvPr>
          <p:cNvSpPr/>
          <p:nvPr/>
        </p:nvSpPr>
        <p:spPr>
          <a:xfrm>
            <a:off x="457201" y="5192475"/>
            <a:ext cx="8563706" cy="923330"/>
          </a:xfrm>
          <a:prstGeom prst="rect">
            <a:avLst/>
          </a:prstGeom>
        </p:spPr>
        <p:txBody>
          <a:bodyPr wrap="square">
            <a:spAutoFit/>
          </a:bodyPr>
          <a:lstStyle/>
          <a:p>
            <a:r>
              <a:rPr lang="es-ES" dirty="0" err="1"/>
              <a:t>The</a:t>
            </a:r>
            <a:r>
              <a:rPr lang="es-ES" dirty="0"/>
              <a:t> </a:t>
            </a:r>
            <a:r>
              <a:rPr lang="es-ES" dirty="0" err="1"/>
              <a:t>controller</a:t>
            </a:r>
            <a:r>
              <a:rPr lang="es-ES" dirty="0"/>
              <a:t> </a:t>
            </a:r>
            <a:r>
              <a:rPr lang="es-ES" dirty="0" err="1"/>
              <a:t>subsystem</a:t>
            </a:r>
            <a:r>
              <a:rPr lang="es-ES" dirty="0"/>
              <a:t>:</a:t>
            </a:r>
          </a:p>
          <a:p>
            <a:pPr marL="342900" indent="-342900">
              <a:buFont typeface="+mj-lt"/>
              <a:buAutoNum type="arabicPeriod"/>
            </a:pPr>
            <a:r>
              <a:rPr lang="en-US" dirty="0"/>
              <a:t>processes inertial sensor data
generates an output using a proportional-derivative control </a:t>
            </a:r>
            <a:endParaRPr lang="es-ES" sz="1600" dirty="0"/>
          </a:p>
        </p:txBody>
      </p:sp>
    </p:spTree>
    <p:extLst>
      <p:ext uri="{BB962C8B-B14F-4D97-AF65-F5344CB8AC3E}">
        <p14:creationId xmlns:p14="http://schemas.microsoft.com/office/powerpoint/2010/main" val="399049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Closed loop-based control for motorcycle stability</a:t>
            </a:r>
            <a:endParaRPr lang="es-ES" sz="2400" dirty="0"/>
          </a:p>
        </p:txBody>
      </p:sp>
      <p:pic>
        <p:nvPicPr>
          <p:cNvPr id="8" name="Imagen 7">
            <a:extLst>
              <a:ext uri="{FF2B5EF4-FFF2-40B4-BE49-F238E27FC236}">
                <a16:creationId xmlns:a16="http://schemas.microsoft.com/office/drawing/2014/main" id="{7346CF02-65F3-43C6-A04F-9F689D871D82}"/>
              </a:ext>
            </a:extLst>
          </p:cNvPr>
          <p:cNvPicPr>
            <a:picLocks noChangeAspect="1"/>
          </p:cNvPicPr>
          <p:nvPr/>
        </p:nvPicPr>
        <p:blipFill>
          <a:blip r:embed="rId3"/>
          <a:stretch>
            <a:fillRect/>
          </a:stretch>
        </p:blipFill>
        <p:spPr>
          <a:xfrm>
            <a:off x="2170695" y="1042438"/>
            <a:ext cx="4177352" cy="4184811"/>
          </a:xfrm>
          <a:prstGeom prst="rect">
            <a:avLst/>
          </a:prstGeom>
        </p:spPr>
      </p:pic>
      <p:sp>
        <p:nvSpPr>
          <p:cNvPr id="9" name="Rectángulo 8">
            <a:extLst>
              <a:ext uri="{FF2B5EF4-FFF2-40B4-BE49-F238E27FC236}">
                <a16:creationId xmlns:a16="http://schemas.microsoft.com/office/drawing/2014/main" id="{CDCEEAB9-0B65-4FEC-813A-BDF47F1B01B2}"/>
              </a:ext>
            </a:extLst>
          </p:cNvPr>
          <p:cNvSpPr/>
          <p:nvPr/>
        </p:nvSpPr>
        <p:spPr>
          <a:xfrm>
            <a:off x="457201" y="5192475"/>
            <a:ext cx="8563706" cy="1200329"/>
          </a:xfrm>
          <a:prstGeom prst="rect">
            <a:avLst/>
          </a:prstGeom>
        </p:spPr>
        <p:txBody>
          <a:bodyPr wrap="square">
            <a:spAutoFit/>
          </a:bodyPr>
          <a:lstStyle/>
          <a:p>
            <a:r>
              <a:rPr lang="en-US" dirty="0"/>
              <a:t>The plant or motorcycle subsystem:
</a:t>
            </a:r>
            <a:endParaRPr lang="es-ES" dirty="0"/>
          </a:p>
          <a:p>
            <a:pPr marL="342900" indent="-342900">
              <a:buFont typeface="+mj-lt"/>
              <a:buAutoNum type="arabicPeriod"/>
            </a:pPr>
            <a:r>
              <a:rPr lang="en-US" dirty="0"/>
              <a:t>receives information from the controller and maneuvers the rotation of the motor
the inertial sensor obtains new information with which to restart the control cycle</a:t>
            </a:r>
            <a:endParaRPr lang="es-ES" sz="1600" dirty="0"/>
          </a:p>
        </p:txBody>
      </p:sp>
    </p:spTree>
    <p:extLst>
      <p:ext uri="{BB962C8B-B14F-4D97-AF65-F5344CB8AC3E}">
        <p14:creationId xmlns:p14="http://schemas.microsoft.com/office/powerpoint/2010/main" val="402901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262918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3724DE2-CB7A-4ADC-88C4-795B5D510F0C}"/>
              </a:ext>
            </a:extLst>
          </p:cNvPr>
          <p:cNvPicPr>
            <a:picLocks noChangeAspect="1"/>
          </p:cNvPicPr>
          <p:nvPr/>
        </p:nvPicPr>
        <p:blipFill>
          <a:blip r:embed="rId3"/>
          <a:stretch>
            <a:fillRect/>
          </a:stretch>
        </p:blipFill>
        <p:spPr>
          <a:xfrm>
            <a:off x="308206" y="1293323"/>
            <a:ext cx="4079630" cy="3887648"/>
          </a:xfrm>
          <a:prstGeom prst="rect">
            <a:avLst/>
          </a:prstGeom>
        </p:spPr>
      </p:pic>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Analysis of control inputs and outputs</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4"/>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5"/>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351090" y="1770349"/>
            <a:ext cx="4079630"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5235840" y="2438455"/>
            <a:ext cx="3159712" cy="2115960"/>
          </a:xfrm>
          <a:prstGeom prst="rect">
            <a:avLst/>
          </a:prstGeom>
        </p:spPr>
        <p:txBody>
          <a:bodyPr vert="horz" lIns="91440" tIns="45720" rIns="91440" bIns="45720" rtlCol="0">
            <a:normAutofit fontScale="6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It uses the “Cycle closed loop” model as a base and incorporates signal viewers or “Scopes” at the inputs and outputs of the different elements linked to the control system.</a:t>
            </a:r>
          </a:p>
          <a:p>
            <a:pPr marL="0" indent="0">
              <a:lnSpc>
                <a:spcPct val="120000"/>
              </a:lnSpc>
              <a:buFont typeface="Arial" panose="020B0604020202020204" pitchFamily="34" charset="0"/>
              <a:buNone/>
            </a:pPr>
            <a:r>
              <a:rPr lang="en-US" sz="1800" dirty="0"/>
              <a:t>Compile the new model and upload it to your Arduino Engineering Kit.</a:t>
            </a:r>
          </a:p>
          <a:p>
            <a:pPr marL="0" indent="0">
              <a:lnSpc>
                <a:spcPct val="120000"/>
              </a:lnSpc>
              <a:buFont typeface="Arial" panose="020B0604020202020204" pitchFamily="34" charset="0"/>
              <a:buNone/>
            </a:pPr>
            <a:r>
              <a:rPr lang="en-US" sz="1800" dirty="0"/>
              <a:t>The model will allow you to make an exhaustive analysis of the signals produced by the elements external to the control subsystem.</a:t>
            </a:r>
            <a:endParaRPr lang="es-ES" sz="1900" dirty="0"/>
          </a:p>
        </p:txBody>
      </p:sp>
      <p:pic>
        <p:nvPicPr>
          <p:cNvPr id="13" name="Imagen 12">
            <a:extLst>
              <a:ext uri="{FF2B5EF4-FFF2-40B4-BE49-F238E27FC236}">
                <a16:creationId xmlns:a16="http://schemas.microsoft.com/office/drawing/2014/main" id="{4371B6CA-82A7-464A-AE72-759FF5774CCE}"/>
              </a:ext>
            </a:extLst>
          </p:cNvPr>
          <p:cNvPicPr>
            <a:picLocks noChangeAspect="1"/>
          </p:cNvPicPr>
          <p:nvPr/>
        </p:nvPicPr>
        <p:blipFill>
          <a:blip r:embed="rId6"/>
          <a:stretch>
            <a:fillRect/>
          </a:stretch>
        </p:blipFill>
        <p:spPr>
          <a:xfrm>
            <a:off x="4315922" y="2444548"/>
            <a:ext cx="971550" cy="1409700"/>
          </a:xfrm>
          <a:prstGeom prst="rect">
            <a:avLst/>
          </a:prstGeom>
        </p:spPr>
      </p:pic>
      <p:sp>
        <p:nvSpPr>
          <p:cNvPr id="15" name="Elipse 14">
            <a:extLst>
              <a:ext uri="{FF2B5EF4-FFF2-40B4-BE49-F238E27FC236}">
                <a16:creationId xmlns:a16="http://schemas.microsoft.com/office/drawing/2014/main" id="{49FE19E3-8E70-4E8E-B616-7E4AB48E0822}"/>
              </a:ext>
            </a:extLst>
          </p:cNvPr>
          <p:cNvSpPr/>
          <p:nvPr/>
        </p:nvSpPr>
        <p:spPr>
          <a:xfrm>
            <a:off x="3564784" y="1897501"/>
            <a:ext cx="711552" cy="662129"/>
          </a:xfrm>
          <a:prstGeom prst="ellipse">
            <a:avLst/>
          </a:prstGeom>
          <a:solidFill>
            <a:schemeClr val="accent3">
              <a:lumMod val="60000"/>
              <a:lumOff val="40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3700B4C2-A548-42B0-8694-95F92AA2CD88}"/>
              </a:ext>
            </a:extLst>
          </p:cNvPr>
          <p:cNvSpPr/>
          <p:nvPr/>
        </p:nvSpPr>
        <p:spPr>
          <a:xfrm>
            <a:off x="3564784" y="2787441"/>
            <a:ext cx="711552" cy="662129"/>
          </a:xfrm>
          <a:prstGeom prst="ellipse">
            <a:avLst/>
          </a:prstGeom>
          <a:solidFill>
            <a:schemeClr val="accent3">
              <a:lumMod val="60000"/>
              <a:lumOff val="40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992714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6" name="Content Placeholder 1">
            <a:extLst>
              <a:ext uri="{FF2B5EF4-FFF2-40B4-BE49-F238E27FC236}">
                <a16:creationId xmlns:a16="http://schemas.microsoft.com/office/drawing/2014/main" id="{46DCD5EC-BD90-4C51-8618-2FF7F07562FE}"/>
              </a:ext>
            </a:extLst>
          </p:cNvPr>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Closed loop control systems</a:t>
            </a:r>
            <a:endParaRPr lang="es-ES" dirty="0"/>
          </a:p>
        </p:txBody>
      </p:sp>
      <p:pic>
        <p:nvPicPr>
          <p:cNvPr id="8" name="Imagen 7">
            <a:extLst>
              <a:ext uri="{FF2B5EF4-FFF2-40B4-BE49-F238E27FC236}">
                <a16:creationId xmlns:a16="http://schemas.microsoft.com/office/drawing/2014/main" id="{4A1F1C66-44D7-46D9-A3C7-693CF81CDD25}"/>
              </a:ext>
            </a:extLst>
          </p:cNvPr>
          <p:cNvPicPr>
            <a:picLocks noChangeAspect="1"/>
          </p:cNvPicPr>
          <p:nvPr/>
        </p:nvPicPr>
        <p:blipFill>
          <a:blip r:embed="rId6"/>
          <a:stretch>
            <a:fillRect/>
          </a:stretch>
        </p:blipFill>
        <p:spPr>
          <a:xfrm>
            <a:off x="3857625" y="5153304"/>
            <a:ext cx="971550" cy="1409700"/>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564282"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a:t>Control systems</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20508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4765383"/>
          </a:xfrm>
        </p:spPr>
        <p:txBody>
          <a:bodyPr>
            <a:normAutofit/>
          </a:bodyPr>
          <a:lstStyle/>
          <a:p>
            <a:pPr marL="0" indent="0" algn="just">
              <a:lnSpc>
                <a:spcPct val="90000"/>
              </a:lnSpc>
              <a:buNone/>
            </a:pPr>
            <a:r>
              <a:rPr lang="en-US" dirty="0"/>
              <a:t>A control system is a set of devices responsible for managing, ordering, directing or regulating the behavior of another system, in order to reduce the chances of failure and obtain the desired results.
</a:t>
            </a:r>
            <a:endParaRPr lang="es-ES" dirty="0"/>
          </a:p>
          <a:p>
            <a:pPr marL="0" indent="0" algn="just">
              <a:lnSpc>
                <a:spcPct val="90000"/>
              </a:lnSpc>
              <a:buNone/>
            </a:pPr>
            <a:r>
              <a:rPr lang="en-US" dirty="0"/>
              <a:t>There are two common classes of control systems, open loop systems and closed loop systems:</a:t>
            </a:r>
            <a:endParaRPr lang="es-ES" dirty="0"/>
          </a:p>
          <a:p>
            <a:pPr algn="just">
              <a:lnSpc>
                <a:spcPct val="90000"/>
              </a:lnSpc>
            </a:pPr>
            <a:r>
              <a:rPr lang="en-US" dirty="0"/>
              <a:t>In open loop control systems the output does not intervene in the control action; while in those of closed loop if it is going to be required to know the output to exercise control of the system</a:t>
            </a:r>
            <a:r>
              <a:rPr lang="es-ES" dirty="0"/>
              <a:t>. </a:t>
            </a:r>
          </a:p>
          <a:p>
            <a:pPr algn="just">
              <a:lnSpc>
                <a:spcPct val="90000"/>
              </a:lnSpc>
            </a:pPr>
            <a:r>
              <a:rPr lang="en-US" dirty="0"/>
              <a:t>A closed loop system is also called a feedback control system.</a:t>
            </a:r>
          </a:p>
          <a:p>
            <a:pPr algn="just">
              <a:lnSpc>
                <a:spcPct val="90000"/>
              </a:lnSpc>
            </a:pPr>
            <a:endParaRPr lang="es-ES" dirty="0"/>
          </a:p>
          <a:p>
            <a:pPr marL="0" indent="0" algn="just">
              <a:lnSpc>
                <a:spcPct val="90000"/>
              </a:lnSpc>
              <a:buNone/>
            </a:pPr>
            <a:r>
              <a:rPr lang="en-US" dirty="0"/>
              <a:t>In general, industrial control systems are used for industrial production processes to control equipment or machines.
</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Control systems</a:t>
            </a:r>
            <a:endParaRPr lang="es-ES" sz="2400" dirty="0"/>
          </a:p>
        </p:txBody>
      </p:sp>
    </p:spTree>
    <p:extLst>
      <p:ext uri="{BB962C8B-B14F-4D97-AF65-F5344CB8AC3E}">
        <p14:creationId xmlns:p14="http://schemas.microsoft.com/office/powerpoint/2010/main" val="249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a:t>Classification of control systems</a:t>
            </a:r>
          </a:p>
        </p:txBody>
      </p:sp>
      <p:sp>
        <p:nvSpPr>
          <p:cNvPr id="7" name="Content Placeholder 6"/>
          <p:cNvSpPr>
            <a:spLocks noGrp="1"/>
          </p:cNvSpPr>
          <p:nvPr>
            <p:ph sz="quarter" idx="10"/>
          </p:nvPr>
        </p:nvSpPr>
        <p:spPr/>
        <p:txBody>
          <a:bodyPr>
            <a:normAutofit fontScale="77500" lnSpcReduction="20000"/>
          </a:bodyPr>
          <a:lstStyle/>
          <a:p>
            <a:r>
              <a:rPr lang="en-US" dirty="0"/>
              <a:t>1.2</a:t>
            </a:r>
          </a:p>
        </p:txBody>
      </p:sp>
    </p:spTree>
    <p:extLst>
      <p:ext uri="{BB962C8B-B14F-4D97-AF65-F5344CB8AC3E}">
        <p14:creationId xmlns:p14="http://schemas.microsoft.com/office/powerpoint/2010/main" val="15668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5021135"/>
          </a:xfrm>
        </p:spPr>
        <p:txBody>
          <a:bodyPr>
            <a:normAutofit fontScale="92500" lnSpcReduction="10000"/>
          </a:bodyPr>
          <a:lstStyle/>
          <a:p>
            <a:pPr marL="0" indent="0" algn="just">
              <a:lnSpc>
                <a:spcPct val="90000"/>
              </a:lnSpc>
              <a:buNone/>
            </a:pPr>
            <a:r>
              <a:rPr lang="en-US" dirty="0"/>
              <a:t>It is that system in which the output has no effect on the control system, this means that there is no feedback of that output to the controller so that it can adjust the control action.
</a:t>
            </a:r>
            <a:endParaRPr lang="es-ES" dirty="0"/>
          </a:p>
          <a:p>
            <a:pPr marL="0" indent="0" algn="just">
              <a:lnSpc>
                <a:spcPct val="90000"/>
              </a:lnSpc>
              <a:buNone/>
            </a:pPr>
            <a:r>
              <a:rPr lang="es-ES" dirty="0" err="1"/>
              <a:t>Examples</a:t>
            </a:r>
            <a:r>
              <a:rPr lang="es-ES" dirty="0"/>
              <a:t>:</a:t>
            </a:r>
          </a:p>
          <a:p>
            <a:pPr algn="just">
              <a:lnSpc>
                <a:spcPct val="90000"/>
              </a:lnSpc>
            </a:pPr>
            <a:r>
              <a:rPr lang="en-US" dirty="0"/>
              <a:t>A common "automatic" washing machine, since it performs the washing cycles based on a time base, but does not measure the degree of cleanliness of the clothes, which would be the output to consider.
When making a toast, the time that we suppose is placed enough for the bread to come out with the degree of toast we want, but the toaster can not decide if it is already sufficiently toasted or not.</a:t>
            </a:r>
            <a:endParaRPr lang="es-ES" dirty="0"/>
          </a:p>
          <a:p>
            <a:pPr marL="0" indent="0" algn="just">
              <a:lnSpc>
                <a:spcPct val="90000"/>
              </a:lnSpc>
              <a:buNone/>
            </a:pPr>
            <a:endParaRPr lang="es-ES" dirty="0"/>
          </a:p>
          <a:p>
            <a:pPr marL="0" indent="0" algn="just">
              <a:lnSpc>
                <a:spcPct val="90000"/>
              </a:lnSpc>
              <a:buNone/>
            </a:pPr>
            <a:r>
              <a:rPr lang="en-US" dirty="0"/>
              <a:t>These systems are characterized by:</a:t>
            </a:r>
            <a:endParaRPr lang="es-ES" dirty="0"/>
          </a:p>
          <a:p>
            <a:pPr algn="just">
              <a:lnSpc>
                <a:spcPct val="90000"/>
              </a:lnSpc>
            </a:pPr>
            <a:r>
              <a:rPr lang="en-US" dirty="0"/>
              <a:t>Be simple and easy to maintain</a:t>
            </a:r>
            <a:r>
              <a:rPr lang="es-ES" dirty="0"/>
              <a:t>.</a:t>
            </a:r>
          </a:p>
          <a:p>
            <a:pPr algn="just">
              <a:lnSpc>
                <a:spcPct val="90000"/>
              </a:lnSpc>
            </a:pPr>
            <a:r>
              <a:rPr lang="en-US" dirty="0"/>
              <a:t>Output does not compare to input</a:t>
            </a:r>
            <a:r>
              <a:rPr lang="es-ES" dirty="0"/>
              <a:t>.</a:t>
            </a:r>
          </a:p>
          <a:p>
            <a:pPr algn="just">
              <a:lnSpc>
                <a:spcPct val="90000"/>
              </a:lnSpc>
            </a:pPr>
            <a:r>
              <a:rPr lang="es-ES" dirty="0" err="1"/>
              <a:t>Being</a:t>
            </a:r>
            <a:r>
              <a:rPr lang="es-ES" dirty="0"/>
              <a:t> </a:t>
            </a:r>
            <a:r>
              <a:rPr lang="es-ES" dirty="0" err="1"/>
              <a:t>affected</a:t>
            </a:r>
            <a:r>
              <a:rPr lang="es-ES" dirty="0"/>
              <a:t> </a:t>
            </a:r>
            <a:r>
              <a:rPr lang="es-ES" dirty="0" err="1"/>
              <a:t>by</a:t>
            </a:r>
            <a:r>
              <a:rPr lang="es-ES" dirty="0"/>
              <a:t> </a:t>
            </a:r>
            <a:r>
              <a:rPr lang="es-ES" dirty="0" err="1"/>
              <a:t>disturbances</a:t>
            </a:r>
            <a:r>
              <a:rPr lang="es-ES" dirty="0"/>
              <a:t>.</a:t>
            </a:r>
          </a:p>
          <a:p>
            <a:pPr algn="just">
              <a:lnSpc>
                <a:spcPct val="90000"/>
              </a:lnSpc>
            </a:pPr>
            <a:r>
              <a:rPr lang="en-US" dirty="0"/>
              <a:t>Accuracy depends on previous system calibration</a:t>
            </a:r>
            <a:r>
              <a:rPr lang="es-ES" dirty="0"/>
              <a:t>.</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Open </a:t>
            </a:r>
            <a:r>
              <a:rPr lang="es-ES" sz="2400" dirty="0" err="1"/>
              <a:t>loop</a:t>
            </a:r>
            <a:r>
              <a:rPr lang="es-ES" sz="2400" dirty="0"/>
              <a:t> control </a:t>
            </a:r>
            <a:r>
              <a:rPr lang="es-ES" sz="2400" dirty="0" err="1"/>
              <a:t>system</a:t>
            </a:r>
            <a:endParaRPr lang="es-ES" sz="2400" dirty="0"/>
          </a:p>
        </p:txBody>
      </p:sp>
    </p:spTree>
    <p:extLst>
      <p:ext uri="{BB962C8B-B14F-4D97-AF65-F5344CB8AC3E}">
        <p14:creationId xmlns:p14="http://schemas.microsoft.com/office/powerpoint/2010/main" val="210158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Open </a:t>
            </a:r>
            <a:r>
              <a:rPr lang="es-ES" sz="2400" dirty="0" err="1"/>
              <a:t>loop</a:t>
            </a:r>
            <a:r>
              <a:rPr lang="es-ES" sz="2400" dirty="0"/>
              <a:t> control </a:t>
            </a:r>
            <a:r>
              <a:rPr lang="es-ES" sz="2400" dirty="0" err="1"/>
              <a:t>system</a:t>
            </a:r>
            <a:endParaRPr lang="es-ES" sz="2400" dirty="0"/>
          </a:p>
        </p:txBody>
      </p:sp>
      <p:grpSp>
        <p:nvGrpSpPr>
          <p:cNvPr id="76" name="Grupo 75">
            <a:extLst>
              <a:ext uri="{FF2B5EF4-FFF2-40B4-BE49-F238E27FC236}">
                <a16:creationId xmlns:a16="http://schemas.microsoft.com/office/drawing/2014/main" id="{62244A0C-1D60-4CCE-B839-D3C7165E9B27}"/>
              </a:ext>
            </a:extLst>
          </p:cNvPr>
          <p:cNvGrpSpPr/>
          <p:nvPr/>
        </p:nvGrpSpPr>
        <p:grpSpPr>
          <a:xfrm>
            <a:off x="773723" y="1195755"/>
            <a:ext cx="7385539" cy="1362808"/>
            <a:chOff x="773723" y="1195755"/>
            <a:chExt cx="7385539" cy="1362808"/>
          </a:xfrm>
        </p:grpSpPr>
        <p:sp>
          <p:nvSpPr>
            <p:cNvPr id="75" name="Rectángulo 74">
              <a:extLst>
                <a:ext uri="{FF2B5EF4-FFF2-40B4-BE49-F238E27FC236}">
                  <a16:creationId xmlns:a16="http://schemas.microsoft.com/office/drawing/2014/main" id="{7917FD12-E46F-4AFA-A7E1-96DCD5D2D463}"/>
                </a:ext>
              </a:extLst>
            </p:cNvPr>
            <p:cNvSpPr/>
            <p:nvPr/>
          </p:nvSpPr>
          <p:spPr>
            <a:xfrm>
              <a:off x="773723" y="1195755"/>
              <a:ext cx="7385539" cy="13628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2468DCD4-F741-492D-8A4F-515193F8DACE}"/>
                </a:ext>
              </a:extLst>
            </p:cNvPr>
            <p:cNvSpPr/>
            <p:nvPr/>
          </p:nvSpPr>
          <p:spPr>
            <a:xfrm>
              <a:off x="2858739" y="1701555"/>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10" name="Rectángulo: esquinas redondeadas 9">
              <a:extLst>
                <a:ext uri="{FF2B5EF4-FFF2-40B4-BE49-F238E27FC236}">
                  <a16:creationId xmlns:a16="http://schemas.microsoft.com/office/drawing/2014/main" id="{4AE326BA-1BAC-4FE7-9C2D-325B4364C4CF}"/>
                </a:ext>
              </a:extLst>
            </p:cNvPr>
            <p:cNvSpPr/>
            <p:nvPr/>
          </p:nvSpPr>
          <p:spPr>
            <a:xfrm>
              <a:off x="4788651" y="1703383"/>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12" name="Conector recto de flecha 11">
              <a:extLst>
                <a:ext uri="{FF2B5EF4-FFF2-40B4-BE49-F238E27FC236}">
                  <a16:creationId xmlns:a16="http://schemas.microsoft.com/office/drawing/2014/main" id="{EEFA2AF2-AE4A-45A3-A370-3942F3D5FFF3}"/>
                </a:ext>
              </a:extLst>
            </p:cNvPr>
            <p:cNvCxnSpPr>
              <a:cxnSpLocks/>
              <a:stCxn id="9" idx="3"/>
              <a:endCxn id="10" idx="1"/>
            </p:cNvCxnSpPr>
            <p:nvPr/>
          </p:nvCxnSpPr>
          <p:spPr>
            <a:xfrm>
              <a:off x="4151208" y="1884118"/>
              <a:ext cx="637443"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22D606C0-0283-436A-991F-689C51B92509}"/>
                </a:ext>
              </a:extLst>
            </p:cNvPr>
            <p:cNvCxnSpPr>
              <a:cxnSpLocks/>
              <a:stCxn id="10" idx="3"/>
              <a:endCxn id="20" idx="2"/>
            </p:cNvCxnSpPr>
            <p:nvPr/>
          </p:nvCxnSpPr>
          <p:spPr>
            <a:xfrm flipV="1">
              <a:off x="6081120" y="1884116"/>
              <a:ext cx="637443" cy="1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48484511-6F5C-4827-8FD9-47005AAB26D6}"/>
                </a:ext>
              </a:extLst>
            </p:cNvPr>
            <p:cNvCxnSpPr>
              <a:cxnSpLocks/>
              <a:stCxn id="18" idx="6"/>
              <a:endCxn id="9" idx="1"/>
            </p:cNvCxnSpPr>
            <p:nvPr/>
          </p:nvCxnSpPr>
          <p:spPr>
            <a:xfrm>
              <a:off x="2425437" y="1884117"/>
              <a:ext cx="43330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Elipse 17">
              <a:extLst>
                <a:ext uri="{FF2B5EF4-FFF2-40B4-BE49-F238E27FC236}">
                  <a16:creationId xmlns:a16="http://schemas.microsoft.com/office/drawing/2014/main" id="{598574BF-0F3A-4917-972B-C2858778BD75}"/>
                </a:ext>
              </a:extLst>
            </p:cNvPr>
            <p:cNvSpPr/>
            <p:nvPr/>
          </p:nvSpPr>
          <p:spPr>
            <a:xfrm>
              <a:off x="984738" y="1484070"/>
              <a:ext cx="1440699"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Entrance</a:t>
              </a:r>
              <a:endParaRPr lang="es-ES" dirty="0"/>
            </a:p>
          </p:txBody>
        </p:sp>
        <p:sp>
          <p:nvSpPr>
            <p:cNvPr id="20" name="Elipse 19">
              <a:extLst>
                <a:ext uri="{FF2B5EF4-FFF2-40B4-BE49-F238E27FC236}">
                  <a16:creationId xmlns:a16="http://schemas.microsoft.com/office/drawing/2014/main" id="{BBCB8CD0-12E0-42D9-B4FA-A0B095A582CE}"/>
                </a:ext>
              </a:extLst>
            </p:cNvPr>
            <p:cNvSpPr/>
            <p:nvPr/>
          </p:nvSpPr>
          <p:spPr>
            <a:xfrm>
              <a:off x="6718563" y="1484069"/>
              <a:ext cx="1180893"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Exit</a:t>
              </a:r>
              <a:endParaRPr lang="es-ES" dirty="0"/>
            </a:p>
          </p:txBody>
        </p:sp>
      </p:grpSp>
      <p:grpSp>
        <p:nvGrpSpPr>
          <p:cNvPr id="85" name="Grupo 84">
            <a:extLst>
              <a:ext uri="{FF2B5EF4-FFF2-40B4-BE49-F238E27FC236}">
                <a16:creationId xmlns:a16="http://schemas.microsoft.com/office/drawing/2014/main" id="{4077E61D-0333-47EF-91EA-67196739ABB1}"/>
              </a:ext>
            </a:extLst>
          </p:cNvPr>
          <p:cNvGrpSpPr/>
          <p:nvPr/>
        </p:nvGrpSpPr>
        <p:grpSpPr>
          <a:xfrm>
            <a:off x="773723" y="3047088"/>
            <a:ext cx="7385539" cy="2504699"/>
            <a:chOff x="689521" y="3047088"/>
            <a:chExt cx="7385539" cy="2504699"/>
          </a:xfrm>
        </p:grpSpPr>
        <p:sp>
          <p:nvSpPr>
            <p:cNvPr id="78" name="Rectángulo 77">
              <a:extLst>
                <a:ext uri="{FF2B5EF4-FFF2-40B4-BE49-F238E27FC236}">
                  <a16:creationId xmlns:a16="http://schemas.microsoft.com/office/drawing/2014/main" id="{678F935E-4AC1-4195-8299-868D2167522F}"/>
                </a:ext>
              </a:extLst>
            </p:cNvPr>
            <p:cNvSpPr/>
            <p:nvPr/>
          </p:nvSpPr>
          <p:spPr>
            <a:xfrm>
              <a:off x="689521" y="3047088"/>
              <a:ext cx="7385539" cy="25046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grpSp>
          <p:nvGrpSpPr>
            <p:cNvPr id="74" name="Grupo 73">
              <a:extLst>
                <a:ext uri="{FF2B5EF4-FFF2-40B4-BE49-F238E27FC236}">
                  <a16:creationId xmlns:a16="http://schemas.microsoft.com/office/drawing/2014/main" id="{9DCB7FA8-89ED-45C3-9A26-02B356F474C6}"/>
                </a:ext>
              </a:extLst>
            </p:cNvPr>
            <p:cNvGrpSpPr/>
            <p:nvPr/>
          </p:nvGrpSpPr>
          <p:grpSpPr>
            <a:xfrm>
              <a:off x="818678" y="3711164"/>
              <a:ext cx="7080778" cy="1650598"/>
              <a:chOff x="919561" y="2934298"/>
              <a:chExt cx="7080778" cy="1650598"/>
            </a:xfrm>
          </p:grpSpPr>
          <p:sp>
            <p:nvSpPr>
              <p:cNvPr id="33" name="Rectángulo: esquinas redondeadas 32">
                <a:extLst>
                  <a:ext uri="{FF2B5EF4-FFF2-40B4-BE49-F238E27FC236}">
                    <a16:creationId xmlns:a16="http://schemas.microsoft.com/office/drawing/2014/main" id="{9B90F433-1AA9-4C7D-9BA6-8F1CD3C4D8E7}"/>
                  </a:ext>
                </a:extLst>
              </p:cNvPr>
              <p:cNvSpPr/>
              <p:nvPr/>
            </p:nvSpPr>
            <p:spPr>
              <a:xfrm>
                <a:off x="3156447" y="357230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35" name="Conector recto de flecha 34">
                <a:extLst>
                  <a:ext uri="{FF2B5EF4-FFF2-40B4-BE49-F238E27FC236}">
                    <a16:creationId xmlns:a16="http://schemas.microsoft.com/office/drawing/2014/main" id="{5D80A896-72AE-4EBD-9CAF-FB80017A1AE3}"/>
                  </a:ext>
                </a:extLst>
              </p:cNvPr>
              <p:cNvCxnSpPr>
                <a:cxnSpLocks/>
                <a:stCxn id="33" idx="3"/>
                <a:endCxn id="48" idx="1"/>
              </p:cNvCxnSpPr>
              <p:nvPr/>
            </p:nvCxnSpPr>
            <p:spPr>
              <a:xfrm>
                <a:off x="4448916" y="375487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ector recto de flecha 36">
                <a:extLst>
                  <a:ext uri="{FF2B5EF4-FFF2-40B4-BE49-F238E27FC236}">
                    <a16:creationId xmlns:a16="http://schemas.microsoft.com/office/drawing/2014/main" id="{1502C093-F622-4232-BFC6-E6DFA43E2ECD}"/>
                  </a:ext>
                </a:extLst>
              </p:cNvPr>
              <p:cNvCxnSpPr>
                <a:cxnSpLocks/>
                <a:stCxn id="38" idx="6"/>
                <a:endCxn id="33" idx="1"/>
              </p:cNvCxnSpPr>
              <p:nvPr/>
            </p:nvCxnSpPr>
            <p:spPr>
              <a:xfrm>
                <a:off x="2782537" y="3754870"/>
                <a:ext cx="3739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Elipse 37">
                <a:extLst>
                  <a:ext uri="{FF2B5EF4-FFF2-40B4-BE49-F238E27FC236}">
                    <a16:creationId xmlns:a16="http://schemas.microsoft.com/office/drawing/2014/main" id="{3B73FE6C-B445-4DBA-B13D-2C002F468651}"/>
                  </a:ext>
                </a:extLst>
              </p:cNvPr>
              <p:cNvSpPr/>
              <p:nvPr/>
            </p:nvSpPr>
            <p:spPr>
              <a:xfrm>
                <a:off x="919561" y="2935901"/>
                <a:ext cx="1862976"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Time</a:t>
                </a:r>
              </a:p>
            </p:txBody>
          </p:sp>
          <p:sp>
            <p:nvSpPr>
              <p:cNvPr id="39" name="Elipse 38">
                <a:extLst>
                  <a:ext uri="{FF2B5EF4-FFF2-40B4-BE49-F238E27FC236}">
                    <a16:creationId xmlns:a16="http://schemas.microsoft.com/office/drawing/2014/main" id="{31D55D24-EFC7-444F-8D11-1130ED6521D1}"/>
                  </a:ext>
                </a:extLst>
              </p:cNvPr>
              <p:cNvSpPr/>
              <p:nvPr/>
            </p:nvSpPr>
            <p:spPr>
              <a:xfrm>
                <a:off x="6480484" y="2934298"/>
                <a:ext cx="1519855"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Hot </a:t>
                </a:r>
                <a:r>
                  <a:rPr lang="es-ES" dirty="0" err="1"/>
                  <a:t>food</a:t>
                </a:r>
                <a:r>
                  <a:rPr lang="es-ES" dirty="0"/>
                  <a:t>?</a:t>
                </a:r>
              </a:p>
            </p:txBody>
          </p:sp>
        </p:grpSp>
        <p:sp>
          <p:nvSpPr>
            <p:cNvPr id="48" name="Rectángulo: esquinas redondeadas 47">
              <a:extLst>
                <a:ext uri="{FF2B5EF4-FFF2-40B4-BE49-F238E27FC236}">
                  <a16:creationId xmlns:a16="http://schemas.microsoft.com/office/drawing/2014/main" id="{75FB592D-0787-41BF-94F5-BD76F75C2209}"/>
                </a:ext>
              </a:extLst>
            </p:cNvPr>
            <p:cNvSpPr/>
            <p:nvPr/>
          </p:nvSpPr>
          <p:spPr>
            <a:xfrm>
              <a:off x="4651605" y="4353900"/>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61" name="Conector recto de flecha 60">
              <a:extLst>
                <a:ext uri="{FF2B5EF4-FFF2-40B4-BE49-F238E27FC236}">
                  <a16:creationId xmlns:a16="http://schemas.microsoft.com/office/drawing/2014/main" id="{8454FB70-CC44-4CD6-8D16-26BEC22F7731}"/>
                </a:ext>
              </a:extLst>
            </p:cNvPr>
            <p:cNvCxnSpPr>
              <a:cxnSpLocks/>
              <a:stCxn id="48" idx="3"/>
              <a:endCxn id="39" idx="2"/>
            </p:cNvCxnSpPr>
            <p:nvPr/>
          </p:nvCxnSpPr>
          <p:spPr>
            <a:xfrm>
              <a:off x="5944074" y="4536463"/>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CuadroTexto 83">
              <a:extLst>
                <a:ext uri="{FF2B5EF4-FFF2-40B4-BE49-F238E27FC236}">
                  <a16:creationId xmlns:a16="http://schemas.microsoft.com/office/drawing/2014/main" id="{4A647D00-D787-4D60-A91A-CEAB8DE6E659}"/>
                </a:ext>
              </a:extLst>
            </p:cNvPr>
            <p:cNvSpPr txBox="1"/>
            <p:nvPr/>
          </p:nvSpPr>
          <p:spPr>
            <a:xfrm>
              <a:off x="1047647" y="3165445"/>
              <a:ext cx="1554876" cy="369332"/>
            </a:xfrm>
            <a:prstGeom prst="rect">
              <a:avLst/>
            </a:prstGeom>
            <a:noFill/>
          </p:spPr>
          <p:txBody>
            <a:bodyPr wrap="square" rtlCol="0">
              <a:spAutoFit/>
            </a:bodyPr>
            <a:lstStyle/>
            <a:p>
              <a:r>
                <a:rPr lang="es-ES" dirty="0" err="1"/>
                <a:t>Microwave</a:t>
              </a:r>
              <a:endParaRPr lang="es-ES" dirty="0"/>
            </a:p>
          </p:txBody>
        </p:sp>
      </p:grpSp>
    </p:spTree>
    <p:extLst>
      <p:ext uri="{BB962C8B-B14F-4D97-AF65-F5344CB8AC3E}">
        <p14:creationId xmlns:p14="http://schemas.microsoft.com/office/powerpoint/2010/main" val="201017902"/>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1657</Words>
  <Application>Microsoft Office PowerPoint</Application>
  <PresentationFormat>Presentación en pantalla (4:3)</PresentationFormat>
  <Paragraphs>227</Paragraphs>
  <Slides>28</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AppleSymbols</vt:lpstr>
      <vt:lpstr>Arial</vt:lpstr>
      <vt:lpstr>Arial Black</vt:lpstr>
      <vt:lpstr>Arial Nova Light</vt:lpstr>
      <vt:lpstr>Calibri</vt:lpstr>
      <vt:lpstr>Open Sans</vt:lpstr>
      <vt:lpstr>MU Theme</vt:lpstr>
      <vt:lpstr>Closed loop control systems</vt:lpstr>
      <vt:lpstr>Acquiring knowledge of control systems </vt:lpstr>
      <vt:lpstr>Introduction</vt:lpstr>
      <vt:lpstr>Fundamentals  </vt:lpstr>
      <vt:lpstr>Control systems</vt:lpstr>
      <vt:lpstr>Control systems</vt:lpstr>
      <vt:lpstr>Classification of control systems</vt:lpstr>
      <vt:lpstr>Open loop control system</vt:lpstr>
      <vt:lpstr>Open loop control system</vt:lpstr>
      <vt:lpstr>Closed loop control system</vt:lpstr>
      <vt:lpstr>Sistema de control de lazo cerrado</vt:lpstr>
      <vt:lpstr>Closed loop control systems
</vt:lpstr>
      <vt:lpstr>System Components</vt:lpstr>
      <vt:lpstr>Feedback</vt:lpstr>
      <vt:lpstr>The controller</vt:lpstr>
      <vt:lpstr>The controller</vt:lpstr>
      <vt:lpstr>Sensors</vt:lpstr>
      <vt:lpstr>Actuators</vt:lpstr>
      <vt:lpstr>Case in practice</vt:lpstr>
      <vt:lpstr>Motorcycle stability control</vt:lpstr>
      <vt:lpstr>Self-balancing Motorcycle</vt:lpstr>
      <vt:lpstr>Closed loop-based control for motorcycle stability</vt:lpstr>
      <vt:lpstr>Closed loop-based control for motorcycle stability</vt:lpstr>
      <vt:lpstr>Closed loop-based control for motorcycle stability</vt:lpstr>
      <vt:lpstr>Closed loop-based control for motorcycle stability</vt:lpstr>
      <vt:lpstr>Working with MATLAB &amp; Simulink</vt:lpstr>
      <vt:lpstr>Analysis of control inputs and outputs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178</cp:revision>
  <cp:lastPrinted>2018-07-13T13:37:53Z</cp:lastPrinted>
  <dcterms:created xsi:type="dcterms:W3CDTF">2017-11-28T21:27:45Z</dcterms:created>
  <dcterms:modified xsi:type="dcterms:W3CDTF">2022-02-16T16:11:44Z</dcterms:modified>
</cp:coreProperties>
</file>