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7" r:id="rId2"/>
    <p:sldId id="330" r:id="rId3"/>
    <p:sldId id="399" r:id="rId4"/>
    <p:sldId id="309" r:id="rId5"/>
    <p:sldId id="311" r:id="rId6"/>
    <p:sldId id="320" r:id="rId7"/>
    <p:sldId id="373" r:id="rId8"/>
    <p:sldId id="374" r:id="rId9"/>
    <p:sldId id="375" r:id="rId10"/>
    <p:sldId id="336" r:id="rId11"/>
    <p:sldId id="356" r:id="rId12"/>
    <p:sldId id="366" r:id="rId13"/>
    <p:sldId id="376" r:id="rId14"/>
    <p:sldId id="377" r:id="rId15"/>
    <p:sldId id="378" r:id="rId16"/>
    <p:sldId id="379" r:id="rId17"/>
    <p:sldId id="380" r:id="rId18"/>
    <p:sldId id="351" r:id="rId19"/>
    <p:sldId id="400" r:id="rId20"/>
    <p:sldId id="402" r:id="rId21"/>
    <p:sldId id="319" r:id="rId2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21/02/2022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21/02/2022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308722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543951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26107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408172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421823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262958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95360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349159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21.02.22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err="1"/>
              <a:t>Diseño</a:t>
            </a:r>
            <a:r>
              <a:rPr lang="en-US" dirty="0"/>
              <a:t> </a:t>
            </a:r>
            <a:r>
              <a:rPr lang="en-US" dirty="0" err="1"/>
              <a:t>basado</a:t>
            </a:r>
            <a:r>
              <a:rPr lang="en-US" dirty="0"/>
              <a:t> </a:t>
            </a:r>
            <a:r>
              <a:rPr lang="en-US" dirty="0" err="1"/>
              <a:t>en</a:t>
            </a:r>
            <a:r>
              <a:rPr lang="en-US" dirty="0"/>
              <a:t> </a:t>
            </a:r>
            <a:r>
              <a:rPr lang="en-US" dirty="0" err="1"/>
              <a:t>modelos</a:t>
            </a:r>
            <a:endParaRPr lang="en-US" dirty="0"/>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Modelado con </a:t>
            </a:r>
            <a:r>
              <a:rPr lang="es-ES" dirty="0" err="1"/>
              <a:t>Simulink</a:t>
            </a:r>
            <a:endParaRPr lang="es-ES" dirty="0"/>
          </a:p>
        </p:txBody>
      </p:sp>
      <p:sp>
        <p:nvSpPr>
          <p:cNvPr id="11" name="Content Placeholder 10"/>
          <p:cNvSpPr>
            <a:spLocks noGrp="1"/>
          </p:cNvSpPr>
          <p:nvPr>
            <p:ph sz="quarter" idx="10"/>
          </p:nvPr>
        </p:nvSpPr>
        <p:spPr/>
        <p:txBody>
          <a:bodyPr/>
          <a:lstStyle/>
          <a:p>
            <a:r>
              <a:rPr lang="es-ES" dirty="0"/>
              <a:t>2</a:t>
            </a:r>
          </a:p>
        </p:txBody>
      </p:sp>
    </p:spTree>
    <p:extLst>
      <p:ext uri="{BB962C8B-B14F-4D97-AF65-F5344CB8AC3E}">
        <p14:creationId xmlns:p14="http://schemas.microsoft.com/office/powerpoint/2010/main" val="410846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fontScale="90000"/>
          </a:bodyPr>
          <a:lstStyle/>
          <a:p>
            <a:r>
              <a:rPr lang="es-ES" b="1" dirty="0"/>
              <a:t>Modelado de Sistemas</a:t>
            </a:r>
            <a:br>
              <a:rPr lang="es-ES" b="1" dirty="0"/>
            </a:br>
            <a:r>
              <a:rPr lang="es-ES" b="1" dirty="0"/>
              <a:t>Dinámicos con </a:t>
            </a:r>
            <a:r>
              <a:rPr lang="es-ES" b="1"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4770537"/>
          </a:xfrm>
          <a:prstGeom prst="rect">
            <a:avLst/>
          </a:prstGeom>
        </p:spPr>
        <p:txBody>
          <a:bodyPr wrap="square">
            <a:spAutoFit/>
          </a:bodyPr>
          <a:lstStyle/>
          <a:p>
            <a:pPr marL="342900" indent="-342900">
              <a:buFont typeface="Arial" panose="020B0604020202020204" pitchFamily="34" charset="0"/>
              <a:buChar char="•"/>
            </a:pPr>
            <a:r>
              <a:rPr lang="es-ES" sz="2000" dirty="0" err="1"/>
              <a:t>Simulink</a:t>
            </a:r>
            <a:r>
              <a:rPr lang="es-ES" sz="2000" dirty="0"/>
              <a:t> es una herramienta de edición gráfica con bibliotecas de bloques personalizables y un conjunto de </a:t>
            </a:r>
            <a:r>
              <a:rPr lang="es-ES" sz="2000" dirty="0" err="1"/>
              <a:t>solvers</a:t>
            </a:r>
            <a:r>
              <a:rPr lang="es-ES" sz="2000" dirty="0"/>
              <a:t>, para modelar y simular </a:t>
            </a:r>
            <a:r>
              <a:rPr lang="es-ES" sz="2000" b="1" dirty="0"/>
              <a:t>sistemas dinámicos</a:t>
            </a:r>
            <a:r>
              <a:rPr lang="es-ES" sz="2000" dirty="0"/>
              <a:t>. </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a:t>Se trabaja en un entorno de diagramas de bloque multidominio bajo un diseño basado en modelos. </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err="1"/>
              <a:t>Simulink</a:t>
            </a:r>
            <a:r>
              <a:rPr lang="es-ES" sz="2000" dirty="0"/>
              <a:t> permite el diseño y la simulación a nivel de sistema, la generación automática de código, así como la prueba y verificación continua de los sistemas embebidos.</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a:t>La integración de </a:t>
            </a:r>
            <a:r>
              <a:rPr lang="es-ES" sz="2000" dirty="0" err="1"/>
              <a:t>Simulink</a:t>
            </a:r>
            <a:r>
              <a:rPr lang="es-ES" sz="2000" dirty="0"/>
              <a:t> con MATLAB, permite incorporar algoritmos de este lenguaje dentro de los modelos </a:t>
            </a:r>
            <a:r>
              <a:rPr lang="es-ES" sz="2000" dirty="0" err="1"/>
              <a:t>Simulink</a:t>
            </a:r>
            <a:r>
              <a:rPr lang="es-ES" sz="2000" dirty="0"/>
              <a:t>, y exportar los resultados de la simulación a MATLAB para su análisis.</a:t>
            </a:r>
          </a:p>
          <a:p>
            <a:pPr marL="342900" indent="-342900">
              <a:buFont typeface="Arial" panose="020B0604020202020204" pitchFamily="34" charset="0"/>
              <a:buChar char="•"/>
            </a:pPr>
            <a:endParaRPr lang="es-ES" sz="2400" dirty="0"/>
          </a:p>
        </p:txBody>
      </p:sp>
      <p:pic>
        <p:nvPicPr>
          <p:cNvPr id="8" name="Imagen 7" descr="Logotipo, nombre de la empresa&#10;&#10;Descripción generada automáticamente">
            <a:extLst>
              <a:ext uri="{FF2B5EF4-FFF2-40B4-BE49-F238E27FC236}">
                <a16:creationId xmlns:a16="http://schemas.microsoft.com/office/drawing/2014/main" id="{57A1DB2A-E2E6-46D7-8F97-D47F1C17F131}"/>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9" name="Imagen 8" descr="Texto&#10;&#10;Descripción generada automáticamente">
            <a:extLst>
              <a:ext uri="{FF2B5EF4-FFF2-40B4-BE49-F238E27FC236}">
                <a16:creationId xmlns:a16="http://schemas.microsoft.com/office/drawing/2014/main" id="{351D0193-BA6C-4D92-983A-2904BAC164A9}"/>
              </a:ext>
            </a:extLst>
          </p:cNvPr>
          <p:cNvPicPr>
            <a:picLocks noChangeAspect="1"/>
          </p:cNvPicPr>
          <p:nvPr/>
        </p:nvPicPr>
        <p:blipFill>
          <a:blip r:embed="rId4"/>
          <a:stretch>
            <a:fillRect/>
          </a:stretch>
        </p:blipFill>
        <p:spPr>
          <a:xfrm>
            <a:off x="3339643" y="5674528"/>
            <a:ext cx="2317930" cy="662266"/>
          </a:xfrm>
          <a:prstGeom prst="rect">
            <a:avLst/>
          </a:prstGeom>
        </p:spPr>
      </p:pic>
    </p:spTree>
    <p:extLst>
      <p:ext uri="{BB962C8B-B14F-4D97-AF65-F5344CB8AC3E}">
        <p14:creationId xmlns:p14="http://schemas.microsoft.com/office/powerpoint/2010/main" val="282090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Simulink</a:t>
            </a:r>
            <a:r>
              <a:rPr lang="es-ES" sz="2400" dirty="0"/>
              <a:t> y los sistemas dinámicos</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5547673"/>
          </a:xfrm>
          <a:prstGeom prst="rect">
            <a:avLst/>
          </a:prstGeom>
        </p:spPr>
        <p:txBody>
          <a:bodyPr wrap="square">
            <a:spAutoFit/>
          </a:bodyPr>
          <a:lstStyle/>
          <a:p>
            <a:pPr marL="285750" indent="-285750">
              <a:buFont typeface="Arial" panose="020B0604020202020204" pitchFamily="34" charset="0"/>
              <a:buChar char="•"/>
            </a:pPr>
            <a:r>
              <a:rPr lang="es-ES" dirty="0" err="1"/>
              <a:t>Simulink</a:t>
            </a:r>
            <a:r>
              <a:rPr lang="es-ES" dirty="0"/>
              <a:t> permite modelar y simular </a:t>
            </a:r>
            <a:r>
              <a:rPr lang="es-ES" b="1" dirty="0"/>
              <a:t>sistemas dinámicos:</a:t>
            </a:r>
          </a:p>
          <a:p>
            <a:pPr marL="742950" lvl="1" indent="-285750">
              <a:buFont typeface="Arial" panose="020B0604020202020204" pitchFamily="34" charset="0"/>
              <a:buChar char="•"/>
            </a:pPr>
            <a:r>
              <a:rPr lang="es-ES" dirty="0"/>
              <a:t>En la mayoría de casos, estos implican procesos lineales o no lineales dependientes del tiempo (tiempo continuo y tiempo discreto). </a:t>
            </a:r>
          </a:p>
          <a:p>
            <a:pPr marL="742950" lvl="1" indent="-285750">
              <a:buFont typeface="Arial" panose="020B0604020202020204" pitchFamily="34" charset="0"/>
              <a:buChar char="•"/>
            </a:pPr>
            <a:r>
              <a:rPr lang="es-ES" dirty="0"/>
              <a:t>Otra forma común de describir los sistemas dinámicos es mediante los </a:t>
            </a:r>
            <a:r>
              <a:rPr lang="es-ES" b="1" dirty="0"/>
              <a:t>diagramas de bloque</a:t>
            </a:r>
            <a:r>
              <a:rPr lang="es-ES" dirty="0"/>
              <a:t>.</a:t>
            </a:r>
          </a:p>
          <a:p>
            <a:pPr marL="742950" lvl="1" indent="-285750">
              <a:buFont typeface="Arial" panose="020B0604020202020204" pitchFamily="34" charset="0"/>
              <a:buChar char="•"/>
            </a:pPr>
            <a:endParaRPr lang="es-ES" sz="1000" dirty="0"/>
          </a:p>
          <a:p>
            <a:pPr marL="285750" indent="-285750">
              <a:buFont typeface="Arial" panose="020B0604020202020204" pitchFamily="34" charset="0"/>
              <a:buChar char="•"/>
            </a:pPr>
            <a:r>
              <a:rPr lang="es-ES" dirty="0"/>
              <a:t>Los </a:t>
            </a:r>
            <a:r>
              <a:rPr lang="es-ES" b="1" dirty="0"/>
              <a:t>diagramas de bloques </a:t>
            </a:r>
            <a:r>
              <a:rPr lang="es-ES" dirty="0"/>
              <a:t>es un forma de entender el comportamiento del sistema por medio de una representación gráfica:</a:t>
            </a:r>
          </a:p>
          <a:p>
            <a:pPr marL="742950" lvl="1" indent="-285750">
              <a:buFont typeface="Arial" panose="020B0604020202020204" pitchFamily="34" charset="0"/>
              <a:buChar char="•"/>
            </a:pPr>
            <a:r>
              <a:rPr lang="es-ES" dirty="0"/>
              <a:t>Representación de los componentes individuales del sistema mediante bloques junto con un flujo de señales entre estos componentes.</a:t>
            </a:r>
          </a:p>
          <a:p>
            <a:pPr marL="742950" lvl="1" indent="-285750">
              <a:buFont typeface="Arial" panose="020B0604020202020204" pitchFamily="34" charset="0"/>
              <a:buChar char="•"/>
            </a:pPr>
            <a:r>
              <a:rPr lang="es-ES" dirty="0"/>
              <a:t>La interfaz gráfica de </a:t>
            </a:r>
            <a:r>
              <a:rPr lang="es-ES" dirty="0" err="1"/>
              <a:t>Simulink</a:t>
            </a:r>
            <a:r>
              <a:rPr lang="es-ES" dirty="0"/>
              <a:t> permite convertir un diagrama de bloques directamente en un modelo </a:t>
            </a:r>
            <a:r>
              <a:rPr lang="es-ES" dirty="0" err="1"/>
              <a:t>Simulink</a:t>
            </a:r>
            <a:r>
              <a:rPr lang="es-ES" dirty="0"/>
              <a:t> y con la habilidad de simular el funcionamiento del sistema.</a:t>
            </a:r>
          </a:p>
          <a:p>
            <a:pPr marL="742950" lvl="1" indent="-285750">
              <a:buFont typeface="Arial" panose="020B0604020202020204" pitchFamily="34" charset="0"/>
              <a:buChar char="•"/>
            </a:pPr>
            <a:endParaRPr lang="es-ES" sz="1000" dirty="0"/>
          </a:p>
          <a:p>
            <a:pPr marL="285750" indent="-285750">
              <a:buFont typeface="Arial" panose="020B0604020202020204" pitchFamily="34" charset="0"/>
              <a:buChar char="•"/>
            </a:pPr>
            <a:r>
              <a:rPr lang="es-ES" dirty="0"/>
              <a:t>Los </a:t>
            </a:r>
            <a:r>
              <a:rPr lang="es-ES" b="1" dirty="0"/>
              <a:t>sistemas dinámicos </a:t>
            </a:r>
            <a:r>
              <a:rPr lang="es-ES" dirty="0"/>
              <a:t>se describen por ecuaciones diferenciales mediante la representación de bloques.</a:t>
            </a:r>
          </a:p>
          <a:p>
            <a:pPr marL="742950" lvl="1" indent="-285750">
              <a:buFont typeface="Arial" panose="020B0604020202020204" pitchFamily="34" charset="0"/>
              <a:buChar char="•"/>
            </a:pPr>
            <a:r>
              <a:rPr lang="es-ES" dirty="0"/>
              <a:t>En el proceso de simulación se obtiene la reacción del sistema ante una señal de entrada.</a:t>
            </a:r>
          </a:p>
          <a:p>
            <a:pPr marL="742950" lvl="1" indent="-285750">
              <a:buFont typeface="Arial" panose="020B0604020202020204" pitchFamily="34" charset="0"/>
              <a:buChar char="•"/>
            </a:pPr>
            <a:r>
              <a:rPr lang="es-ES" dirty="0"/>
              <a:t>La reacción del sistema puede entenderse como la solución de la ecuación diferencial del sistema.</a:t>
            </a:r>
          </a:p>
        </p:txBody>
      </p:sp>
    </p:spTree>
    <p:extLst>
      <p:ext uri="{BB962C8B-B14F-4D97-AF65-F5344CB8AC3E}">
        <p14:creationId xmlns:p14="http://schemas.microsoft.com/office/powerpoint/2010/main" val="291624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Características principales de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2862322"/>
          </a:xfrm>
          <a:prstGeom prst="rect">
            <a:avLst/>
          </a:prstGeom>
        </p:spPr>
        <p:txBody>
          <a:bodyPr wrap="square">
            <a:spAutoFit/>
          </a:bodyPr>
          <a:lstStyle/>
          <a:p>
            <a:pPr marL="285750" indent="-285750">
              <a:buFont typeface="Arial" panose="020B0604020202020204" pitchFamily="34" charset="0"/>
              <a:buChar char="•"/>
            </a:pPr>
            <a:r>
              <a:rPr lang="es-ES" dirty="0"/>
              <a:t>Creación y gestión de diagramas de bloques jerárquicos mediante editor grafico</a:t>
            </a:r>
          </a:p>
          <a:p>
            <a:pPr marL="285750" indent="-285750">
              <a:buFont typeface="Arial" panose="020B0604020202020204" pitchFamily="34" charset="0"/>
              <a:buChar char="•"/>
            </a:pPr>
            <a:r>
              <a:rPr lang="es-ES" dirty="0"/>
              <a:t>Biblioteca de bloques predefinidos para modelar sistemas continuos y discretos</a:t>
            </a:r>
          </a:p>
          <a:p>
            <a:pPr marL="285750" indent="-285750">
              <a:buFont typeface="Arial" panose="020B0604020202020204" pitchFamily="34" charset="0"/>
              <a:buChar char="•"/>
            </a:pPr>
            <a:r>
              <a:rPr lang="es-ES" dirty="0"/>
              <a:t>Motor de simulación mediante ecuaciones diferenciales</a:t>
            </a:r>
          </a:p>
          <a:p>
            <a:pPr marL="285750" indent="-285750">
              <a:buFont typeface="Arial" panose="020B0604020202020204" pitchFamily="34" charset="0"/>
              <a:buChar char="•"/>
            </a:pPr>
            <a:r>
              <a:rPr lang="es-ES" dirty="0"/>
              <a:t>Elementos para la observación de resultados (</a:t>
            </a:r>
            <a:r>
              <a:rPr lang="es-ES" dirty="0" err="1"/>
              <a:t>scopes</a:t>
            </a:r>
            <a:r>
              <a:rPr lang="es-ES" dirty="0"/>
              <a:t>, </a:t>
            </a:r>
            <a:r>
              <a:rPr lang="es-ES" dirty="0" err="1"/>
              <a:t>displays</a:t>
            </a:r>
            <a:r>
              <a:rPr lang="es-ES" dirty="0"/>
              <a:t>…)</a:t>
            </a:r>
          </a:p>
          <a:p>
            <a:pPr marL="285750" indent="-285750">
              <a:buFont typeface="Arial" panose="020B0604020202020204" pitchFamily="34" charset="0"/>
              <a:buChar char="•"/>
            </a:pPr>
            <a:r>
              <a:rPr lang="es-ES" dirty="0"/>
              <a:t>Gestión de proyectos y administrador de archivos</a:t>
            </a:r>
          </a:p>
          <a:p>
            <a:pPr marL="285750" indent="-285750">
              <a:buFont typeface="Arial" panose="020B0604020202020204" pitchFamily="34" charset="0"/>
              <a:buChar char="•"/>
            </a:pPr>
            <a:r>
              <a:rPr lang="es-ES" dirty="0"/>
              <a:t>Herramientas de análisis de modelos</a:t>
            </a:r>
          </a:p>
          <a:p>
            <a:pPr marL="285750" indent="-285750">
              <a:buFont typeface="Arial" panose="020B0604020202020204" pitchFamily="34" charset="0"/>
              <a:buChar char="•"/>
            </a:pPr>
            <a:r>
              <a:rPr lang="es-ES" dirty="0"/>
              <a:t>Importación de algoritmos de MATLAB.</a:t>
            </a:r>
          </a:p>
          <a:p>
            <a:pPr marL="285750" indent="-285750">
              <a:buFont typeface="Arial" panose="020B0604020202020204" pitchFamily="34" charset="0"/>
              <a:buChar char="•"/>
            </a:pPr>
            <a:r>
              <a:rPr lang="es-ES" dirty="0"/>
              <a:t>Capacidad de importar código C/C++</a:t>
            </a:r>
          </a:p>
          <a:p>
            <a:pPr marL="285750" indent="-285750">
              <a:buFont typeface="Arial" panose="020B0604020202020204" pitchFamily="34" charset="0"/>
              <a:buChar char="•"/>
            </a:pPr>
            <a:r>
              <a:rPr lang="es-ES" dirty="0"/>
              <a:t>Herramientas de conversión del modelos a C/C++</a:t>
            </a:r>
          </a:p>
          <a:p>
            <a:pPr marL="285750" indent="-285750">
              <a:buFont typeface="Arial" panose="020B0604020202020204" pitchFamily="34" charset="0"/>
              <a:buChar char="•"/>
            </a:pPr>
            <a:r>
              <a:rPr lang="es-ES" dirty="0"/>
              <a:t>Gestor de </a:t>
            </a:r>
            <a:r>
              <a:rPr lang="es-ES" dirty="0" err="1"/>
              <a:t>Add-ons</a:t>
            </a:r>
            <a:r>
              <a:rPr lang="es-ES" dirty="0"/>
              <a:t> para añadir nuevas librerías y herramientas</a:t>
            </a:r>
          </a:p>
        </p:txBody>
      </p:sp>
    </p:spTree>
    <p:extLst>
      <p:ext uri="{BB962C8B-B14F-4D97-AF65-F5344CB8AC3E}">
        <p14:creationId xmlns:p14="http://schemas.microsoft.com/office/powerpoint/2010/main" val="188427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Operando con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346606" y="2757030"/>
            <a:ext cx="8425542" cy="923330"/>
          </a:xfrm>
          <a:prstGeom prst="rect">
            <a:avLst/>
          </a:prstGeom>
        </p:spPr>
        <p:txBody>
          <a:bodyPr wrap="square">
            <a:spAutoFit/>
          </a:bodyPr>
          <a:lstStyle/>
          <a:p>
            <a:pPr marL="285750" indent="-285750">
              <a:buFont typeface="Arial" panose="020B0604020202020204" pitchFamily="34" charset="0"/>
              <a:buChar char="•"/>
            </a:pPr>
            <a:r>
              <a:rPr lang="es-ES" dirty="0"/>
              <a:t>Mediante </a:t>
            </a:r>
            <a:r>
              <a:rPr lang="es-ES" b="1" dirty="0" err="1"/>
              <a:t>Simulink</a:t>
            </a:r>
            <a:r>
              <a:rPr lang="es-ES" b="1" dirty="0"/>
              <a:t> Library Brower (SLB)</a:t>
            </a:r>
            <a:r>
              <a:rPr lang="es-ES" dirty="0"/>
              <a:t> se visualizan las bibliotecas de bloques disponibles. Según los complementos y herramientas instaladas, se dispondrán más o menos elementos en la librería.</a:t>
            </a:r>
          </a:p>
        </p:txBody>
      </p:sp>
      <p:pic>
        <p:nvPicPr>
          <p:cNvPr id="9" name="Imagen 8">
            <a:extLst>
              <a:ext uri="{FF2B5EF4-FFF2-40B4-BE49-F238E27FC236}">
                <a16:creationId xmlns:a16="http://schemas.microsoft.com/office/drawing/2014/main" id="{E3D63AAB-7D2F-4818-BBC6-ABB1F28C460F}"/>
              </a:ext>
            </a:extLst>
          </p:cNvPr>
          <p:cNvPicPr>
            <a:picLocks noChangeAspect="1"/>
          </p:cNvPicPr>
          <p:nvPr/>
        </p:nvPicPr>
        <p:blipFill>
          <a:blip r:embed="rId3"/>
          <a:stretch>
            <a:fillRect/>
          </a:stretch>
        </p:blipFill>
        <p:spPr>
          <a:xfrm>
            <a:off x="1937080" y="3679624"/>
            <a:ext cx="5244594" cy="2780903"/>
          </a:xfrm>
          <a:prstGeom prst="rect">
            <a:avLst/>
          </a:prstGeom>
        </p:spPr>
      </p:pic>
      <p:grpSp>
        <p:nvGrpSpPr>
          <p:cNvPr id="11" name="Grupo 10">
            <a:extLst>
              <a:ext uri="{FF2B5EF4-FFF2-40B4-BE49-F238E27FC236}">
                <a16:creationId xmlns:a16="http://schemas.microsoft.com/office/drawing/2014/main" id="{070D901F-FC6E-4861-9F23-79321D673E01}"/>
              </a:ext>
            </a:extLst>
          </p:cNvPr>
          <p:cNvGrpSpPr/>
          <p:nvPr/>
        </p:nvGrpSpPr>
        <p:grpSpPr>
          <a:xfrm>
            <a:off x="1638094" y="1142507"/>
            <a:ext cx="5708345" cy="1601831"/>
            <a:chOff x="1638094" y="1142507"/>
            <a:chExt cx="5708345" cy="1601831"/>
          </a:xfrm>
        </p:grpSpPr>
        <p:pic>
          <p:nvPicPr>
            <p:cNvPr id="6" name="Imagen 5">
              <a:extLst>
                <a:ext uri="{FF2B5EF4-FFF2-40B4-BE49-F238E27FC236}">
                  <a16:creationId xmlns:a16="http://schemas.microsoft.com/office/drawing/2014/main" id="{EA0CC9D3-B377-47DB-A334-6AFAE83808F8}"/>
                </a:ext>
              </a:extLst>
            </p:cNvPr>
            <p:cNvPicPr>
              <a:picLocks noChangeAspect="1"/>
            </p:cNvPicPr>
            <p:nvPr/>
          </p:nvPicPr>
          <p:blipFill>
            <a:blip r:embed="rId4"/>
            <a:stretch>
              <a:fillRect/>
            </a:stretch>
          </p:blipFill>
          <p:spPr>
            <a:xfrm>
              <a:off x="1638094" y="1142507"/>
              <a:ext cx="5708345" cy="1601831"/>
            </a:xfrm>
            <a:prstGeom prst="rect">
              <a:avLst/>
            </a:prstGeom>
          </p:spPr>
        </p:pic>
        <p:sp>
          <p:nvSpPr>
            <p:cNvPr id="10" name="Rectángulo 9">
              <a:extLst>
                <a:ext uri="{FF2B5EF4-FFF2-40B4-BE49-F238E27FC236}">
                  <a16:creationId xmlns:a16="http://schemas.microsoft.com/office/drawing/2014/main" id="{173E0B68-EA57-4CF8-9AC6-7FE3DD765E09}"/>
                </a:ext>
              </a:extLst>
            </p:cNvPr>
            <p:cNvSpPr/>
            <p:nvPr/>
          </p:nvSpPr>
          <p:spPr>
            <a:xfrm>
              <a:off x="2409093" y="1499585"/>
              <a:ext cx="465992" cy="518746"/>
            </a:xfrm>
            <a:prstGeom prst="rect">
              <a:avLst/>
            </a:prstGeom>
            <a:no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n>
                  <a:solidFill>
                    <a:schemeClr val="accent3"/>
                  </a:solidFill>
                </a:ln>
                <a:noFill/>
              </a:endParaRPr>
            </a:p>
          </p:txBody>
        </p:sp>
      </p:grpSp>
    </p:spTree>
    <p:extLst>
      <p:ext uri="{BB962C8B-B14F-4D97-AF65-F5344CB8AC3E}">
        <p14:creationId xmlns:p14="http://schemas.microsoft.com/office/powerpoint/2010/main" val="147740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Operando con </a:t>
            </a:r>
            <a:r>
              <a:rPr lang="es-ES" sz="2400" dirty="0" err="1"/>
              <a:t>Simulink</a:t>
            </a:r>
            <a:endParaRPr lang="es-ES" sz="2400" dirty="0"/>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359229" y="1265687"/>
                <a:ext cx="8425542" cy="2985433"/>
              </a:xfrm>
              <a:prstGeom prst="rect">
                <a:avLst/>
              </a:prstGeom>
            </p:spPr>
            <p:txBody>
              <a:bodyPr wrap="square">
                <a:spAutoFit/>
              </a:bodyPr>
              <a:lstStyle/>
              <a:p>
                <a:r>
                  <a:rPr lang="es-ES" dirty="0"/>
                  <a:t>Ejemplo de modelado del tiro parabólico en el golf</a:t>
                </a:r>
              </a:p>
              <a:p>
                <a:pPr marL="285750" indent="-285750">
                  <a:buFont typeface="Arial" panose="020B0604020202020204" pitchFamily="34" charset="0"/>
                  <a:buChar char="•"/>
                </a:pPr>
                <a:r>
                  <a:rPr lang="es-ES" dirty="0"/>
                  <a:t>Parámetros de entrada (datos conocidos): </a:t>
                </a:r>
              </a:p>
              <a:p>
                <a:pPr marL="742950" lvl="1" indent="-285750">
                  <a:buFont typeface="Arial" panose="020B0604020202020204" pitchFamily="34" charset="0"/>
                  <a:buChar char="•"/>
                </a:pPr>
                <a:r>
                  <a:rPr lang="es-ES" dirty="0"/>
                  <a:t>Distancia de la pelota al agujero (</a:t>
                </a:r>
                <a14:m>
                  <m:oMath xmlns:m="http://schemas.openxmlformats.org/officeDocument/2006/math">
                    <m:r>
                      <a:rPr lang="es-ES" b="0" i="1" smtClean="0">
                        <a:latin typeface="Cambria Math" panose="02040503050406030204" pitchFamily="18" charset="0"/>
                      </a:rPr>
                      <m:t>𝑅</m:t>
                    </m:r>
                  </m:oMath>
                </a14:m>
                <a:r>
                  <a:rPr lang="es-ES" dirty="0"/>
                  <a:t>)</a:t>
                </a:r>
              </a:p>
              <a:p>
                <a:pPr marL="742950" lvl="1" indent="-285750">
                  <a:buFont typeface="Arial" panose="020B0604020202020204" pitchFamily="34" charset="0"/>
                  <a:buChar char="•"/>
                </a:pPr>
                <a:r>
                  <a:rPr lang="es-ES" dirty="0"/>
                  <a:t>Velocidad inicial de la pelota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a:latin typeface="Cambria Math" panose="02040503050406030204" pitchFamily="18" charset="0"/>
                          </a:rPr>
                          <m:t>0</m:t>
                        </m:r>
                      </m:sub>
                    </m:sSub>
                  </m:oMath>
                </a14:m>
                <a:r>
                  <a:rPr lang="es-ES" dirty="0"/>
                  <a:t>)</a:t>
                </a:r>
              </a:p>
              <a:p>
                <a:pPr marL="742950" lvl="1" indent="-285750">
                  <a:buFont typeface="Arial" panose="020B0604020202020204" pitchFamily="34" charset="0"/>
                  <a:buChar char="•"/>
                </a:pPr>
                <a:r>
                  <a:rPr lang="es-ES" dirty="0"/>
                  <a:t>Constantes</a:t>
                </a:r>
              </a:p>
              <a:p>
                <a:pPr marL="742950" lvl="1" indent="-285750">
                  <a:buFont typeface="Arial" panose="020B0604020202020204" pitchFamily="34" charset="0"/>
                  <a:buChar char="•"/>
                </a:pPr>
                <a:endParaRPr lang="es-ES" sz="800" dirty="0"/>
              </a:p>
              <a:p>
                <a:pPr marL="285750" indent="-285750">
                  <a:buFont typeface="Arial" panose="020B0604020202020204" pitchFamily="34" charset="0"/>
                  <a:buChar char="•"/>
                </a:pPr>
                <a:r>
                  <a:rPr lang="es-ES" dirty="0"/>
                  <a:t>Parámetros de salida (resultados):</a:t>
                </a:r>
              </a:p>
              <a:p>
                <a:pPr marL="742950" lvl="1" indent="-285750">
                  <a:buFont typeface="Arial" panose="020B0604020202020204" pitchFamily="34" charset="0"/>
                  <a:buChar char="•"/>
                </a:pPr>
                <a:r>
                  <a:rPr lang="es-ES" dirty="0"/>
                  <a:t>Angulo de salida de la pelota (</a:t>
                </a:r>
                <a14:m>
                  <m:oMath xmlns:m="http://schemas.openxmlformats.org/officeDocument/2006/math">
                    <m:r>
                      <a:rPr lang="es-ES" i="1">
                        <a:latin typeface="Cambria Math" panose="02040503050406030204" pitchFamily="18" charset="0"/>
                      </a:rPr>
                      <m:t>𝜃</m:t>
                    </m:r>
                  </m:oMath>
                </a14:m>
                <a:r>
                  <a:rPr lang="es-ES" dirty="0"/>
                  <a:t>)</a:t>
                </a:r>
              </a:p>
              <a:p>
                <a:pPr marL="742950" lvl="1" indent="-285750">
                  <a:buFont typeface="Arial" panose="020B0604020202020204" pitchFamily="34" charset="0"/>
                  <a:buChar char="•"/>
                </a:pPr>
                <a:r>
                  <a:rPr lang="es-ES" dirty="0"/>
                  <a:t>Tiempo necesario (</a:t>
                </a:r>
                <a14:m>
                  <m:oMath xmlns:m="http://schemas.openxmlformats.org/officeDocument/2006/math">
                    <m:r>
                      <a:rPr lang="es-ES" i="1">
                        <a:latin typeface="Cambria Math" panose="02040503050406030204" pitchFamily="18" charset="0"/>
                      </a:rPr>
                      <m:t>𝑇</m:t>
                    </m:r>
                  </m:oMath>
                </a14:m>
                <a:r>
                  <a:rPr lang="es-ES" dirty="0"/>
                  <a:t>)</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359229" y="1265687"/>
                <a:ext cx="8425542" cy="2985433"/>
              </a:xfrm>
              <a:prstGeom prst="rect">
                <a:avLst/>
              </a:prstGeom>
              <a:blipFill>
                <a:blip r:embed="rId3"/>
                <a:stretch>
                  <a:fillRect l="-651" t="-1227"/>
                </a:stretch>
              </a:blipFill>
            </p:spPr>
            <p:txBody>
              <a:bodyPr/>
              <a:lstStyle/>
              <a:p>
                <a:r>
                  <a:rPr lang="es-ES">
                    <a:noFill/>
                  </a:rPr>
                  <a:t> </a:t>
                </a:r>
              </a:p>
            </p:txBody>
          </p:sp>
        </mc:Fallback>
      </mc:AlternateContent>
      <p:pic>
        <p:nvPicPr>
          <p:cNvPr id="1026" name="Picture 2" descr="Terms">
            <a:extLst>
              <a:ext uri="{FF2B5EF4-FFF2-40B4-BE49-F238E27FC236}">
                <a16:creationId xmlns:a16="http://schemas.microsoft.com/office/drawing/2014/main" id="{92DF654C-1C16-4B87-BCDE-208361EDF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07" y="4178678"/>
            <a:ext cx="3543300" cy="2314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B7EECDF-ADEC-4174-90A5-FDDA3E016C44}"/>
                  </a:ext>
                </a:extLst>
              </p:cNvPr>
              <p:cNvSpPr txBox="1"/>
              <p:nvPr/>
            </p:nvSpPr>
            <p:spPr>
              <a:xfrm>
                <a:off x="6102797" y="2313550"/>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xmlns="">
          <p:sp>
            <p:nvSpPr>
              <p:cNvPr id="8" name="CuadroTexto 7">
                <a:extLst>
                  <a:ext uri="{FF2B5EF4-FFF2-40B4-BE49-F238E27FC236}">
                    <a16:creationId xmlns:a16="http://schemas.microsoft.com/office/drawing/2014/main" id="{AB7EECDF-ADEC-4174-90A5-FDDA3E016C44}"/>
                  </a:ext>
                </a:extLst>
              </p:cNvPr>
              <p:cNvSpPr txBox="1">
                <a:spLocks noRot="1" noChangeAspect="1" noMove="1" noResize="1" noEditPoints="1" noAdjustHandles="1" noChangeArrowheads="1" noChangeShapeType="1" noTextEdit="1"/>
              </p:cNvSpPr>
              <p:nvPr/>
            </p:nvSpPr>
            <p:spPr>
              <a:xfrm>
                <a:off x="6102797" y="2313550"/>
                <a:ext cx="1690527" cy="87947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6ACAF3F-D980-453B-8898-579A285AFBA2}"/>
                  </a:ext>
                </a:extLst>
              </p:cNvPr>
              <p:cNvSpPr txBox="1"/>
              <p:nvPr/>
            </p:nvSpPr>
            <p:spPr>
              <a:xfrm>
                <a:off x="6272235" y="1572087"/>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xmlns="">
          <p:sp>
            <p:nvSpPr>
              <p:cNvPr id="12" name="CuadroTexto 11">
                <a:extLst>
                  <a:ext uri="{FF2B5EF4-FFF2-40B4-BE49-F238E27FC236}">
                    <a16:creationId xmlns:a16="http://schemas.microsoft.com/office/drawing/2014/main" id="{E6ACAF3F-D980-453B-8898-579A285AFBA2}"/>
                  </a:ext>
                </a:extLst>
              </p:cNvPr>
              <p:cNvSpPr txBox="1">
                <a:spLocks noRot="1" noChangeAspect="1" noMove="1" noResize="1" noEditPoints="1" noAdjustHandles="1" noChangeArrowheads="1" noChangeShapeType="1" noTextEdit="1"/>
              </p:cNvSpPr>
              <p:nvPr/>
            </p:nvSpPr>
            <p:spPr>
              <a:xfrm>
                <a:off x="6272235" y="1572087"/>
                <a:ext cx="1351652" cy="571310"/>
              </a:xfrm>
              <a:prstGeom prst="rect">
                <a:avLst/>
              </a:prstGeom>
              <a:blipFill>
                <a:blip r:embed="rId6"/>
                <a:stretch>
                  <a:fillRect/>
                </a:stretch>
              </a:blipFill>
            </p:spPr>
            <p:txBody>
              <a:bodyPr/>
              <a:lstStyle/>
              <a:p>
                <a:r>
                  <a:rPr lang="es-ES">
                    <a:noFill/>
                  </a:rPr>
                  <a:t> </a:t>
                </a:r>
              </a:p>
            </p:txBody>
          </p:sp>
        </mc:Fallback>
      </mc:AlternateContent>
      <p:pic>
        <p:nvPicPr>
          <p:cNvPr id="13" name="Imagen 12">
            <a:extLst>
              <a:ext uri="{FF2B5EF4-FFF2-40B4-BE49-F238E27FC236}">
                <a16:creationId xmlns:a16="http://schemas.microsoft.com/office/drawing/2014/main" id="{61736D80-2E6D-4F54-BD46-E5D48467BF5D}"/>
              </a:ext>
            </a:extLst>
          </p:cNvPr>
          <p:cNvPicPr>
            <a:picLocks noChangeAspect="1"/>
          </p:cNvPicPr>
          <p:nvPr/>
        </p:nvPicPr>
        <p:blipFill>
          <a:blip r:embed="rId7"/>
          <a:stretch>
            <a:fillRect/>
          </a:stretch>
        </p:blipFill>
        <p:spPr>
          <a:xfrm>
            <a:off x="4931229" y="4095239"/>
            <a:ext cx="3373460" cy="1960881"/>
          </a:xfrm>
          <a:prstGeom prst="rect">
            <a:avLst/>
          </a:prstGeom>
        </p:spPr>
      </p:pic>
    </p:spTree>
    <p:extLst>
      <p:ext uri="{BB962C8B-B14F-4D97-AF65-F5344CB8AC3E}">
        <p14:creationId xmlns:p14="http://schemas.microsoft.com/office/powerpoint/2010/main" val="105193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Operando con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359229" y="1265687"/>
            <a:ext cx="8425542" cy="646331"/>
          </a:xfrm>
          <a:prstGeom prst="rect">
            <a:avLst/>
          </a:prstGeom>
        </p:spPr>
        <p:txBody>
          <a:bodyPr wrap="square">
            <a:spAutoFit/>
          </a:bodyPr>
          <a:lstStyle/>
          <a:p>
            <a:pPr marL="285750" indent="-285750">
              <a:buFont typeface="Arial" panose="020B0604020202020204" pitchFamily="34" charset="0"/>
              <a:buChar char="•"/>
            </a:pPr>
            <a:r>
              <a:rPr lang="es-ES" dirty="0"/>
              <a:t>Modelo general</a:t>
            </a:r>
          </a:p>
          <a:p>
            <a:pPr marL="742950" lvl="1" indent="-285750">
              <a:buFont typeface="Arial" panose="020B0604020202020204" pitchFamily="34" charset="0"/>
              <a:buChar char="•"/>
            </a:pPr>
            <a:endParaRPr lang="es-ES"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6ACAF3F-D980-453B-8898-579A285AFBA2}"/>
                  </a:ext>
                </a:extLst>
              </p:cNvPr>
              <p:cNvSpPr txBox="1"/>
              <p:nvPr/>
            </p:nvSpPr>
            <p:spPr>
              <a:xfrm>
                <a:off x="6614277" y="4387371"/>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xmlns="">
          <p:sp>
            <p:nvSpPr>
              <p:cNvPr id="12" name="CuadroTexto 11">
                <a:extLst>
                  <a:ext uri="{FF2B5EF4-FFF2-40B4-BE49-F238E27FC236}">
                    <a16:creationId xmlns:a16="http://schemas.microsoft.com/office/drawing/2014/main" id="{E6ACAF3F-D980-453B-8898-579A285AFBA2}"/>
                  </a:ext>
                </a:extLst>
              </p:cNvPr>
              <p:cNvSpPr txBox="1">
                <a:spLocks noRot="1" noChangeAspect="1" noMove="1" noResize="1" noEditPoints="1" noAdjustHandles="1" noChangeArrowheads="1" noChangeShapeType="1" noTextEdit="1"/>
              </p:cNvSpPr>
              <p:nvPr/>
            </p:nvSpPr>
            <p:spPr>
              <a:xfrm>
                <a:off x="6614277" y="4387371"/>
                <a:ext cx="1351652" cy="571310"/>
              </a:xfrm>
              <a:prstGeom prst="rect">
                <a:avLst/>
              </a:prstGeom>
              <a:blipFill>
                <a:blip r:embed="rId4"/>
                <a:stretch>
                  <a:fillRect b="-10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B7EECDF-ADEC-4174-90A5-FDDA3E016C44}"/>
                  </a:ext>
                </a:extLst>
              </p:cNvPr>
              <p:cNvSpPr txBox="1"/>
              <p:nvPr/>
            </p:nvSpPr>
            <p:spPr>
              <a:xfrm>
                <a:off x="6444840" y="2802070"/>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xmlns="">
          <p:sp>
            <p:nvSpPr>
              <p:cNvPr id="8" name="CuadroTexto 7">
                <a:extLst>
                  <a:ext uri="{FF2B5EF4-FFF2-40B4-BE49-F238E27FC236}">
                    <a16:creationId xmlns:a16="http://schemas.microsoft.com/office/drawing/2014/main" id="{AB7EECDF-ADEC-4174-90A5-FDDA3E016C44}"/>
                  </a:ext>
                </a:extLst>
              </p:cNvPr>
              <p:cNvSpPr txBox="1">
                <a:spLocks noRot="1" noChangeAspect="1" noMove="1" noResize="1" noEditPoints="1" noAdjustHandles="1" noChangeArrowheads="1" noChangeShapeType="1" noTextEdit="1"/>
              </p:cNvSpPr>
              <p:nvPr/>
            </p:nvSpPr>
            <p:spPr>
              <a:xfrm>
                <a:off x="6444840" y="2802070"/>
                <a:ext cx="1690527" cy="879472"/>
              </a:xfrm>
              <a:prstGeom prst="rect">
                <a:avLst/>
              </a:prstGeom>
              <a:blipFill>
                <a:blip r:embed="rId5"/>
                <a:stretch>
                  <a:fillRect/>
                </a:stretch>
              </a:blipFill>
            </p:spPr>
            <p:txBody>
              <a:bodyPr/>
              <a:lstStyle/>
              <a:p>
                <a:r>
                  <a:rPr lang="es-ES">
                    <a:noFill/>
                  </a:rPr>
                  <a:t> </a:t>
                </a:r>
              </a:p>
            </p:txBody>
          </p:sp>
        </mc:Fallback>
      </mc:AlternateContent>
      <p:pic>
        <p:nvPicPr>
          <p:cNvPr id="10" name="Imagen 9">
            <a:extLst>
              <a:ext uri="{FF2B5EF4-FFF2-40B4-BE49-F238E27FC236}">
                <a16:creationId xmlns:a16="http://schemas.microsoft.com/office/drawing/2014/main" id="{8735D8E7-1FF1-4605-A6E8-091B38611A04}"/>
              </a:ext>
            </a:extLst>
          </p:cNvPr>
          <p:cNvPicPr>
            <a:picLocks noChangeAspect="1"/>
          </p:cNvPicPr>
          <p:nvPr/>
        </p:nvPicPr>
        <p:blipFill>
          <a:blip r:embed="rId6"/>
          <a:stretch>
            <a:fillRect/>
          </a:stretch>
        </p:blipFill>
        <p:spPr>
          <a:xfrm>
            <a:off x="290146" y="2402042"/>
            <a:ext cx="6022462" cy="2957029"/>
          </a:xfrm>
          <a:prstGeom prst="rect">
            <a:avLst/>
          </a:prstGeom>
        </p:spPr>
      </p:pic>
    </p:spTree>
    <p:extLst>
      <p:ext uri="{BB962C8B-B14F-4D97-AF65-F5344CB8AC3E}">
        <p14:creationId xmlns:p14="http://schemas.microsoft.com/office/powerpoint/2010/main" val="100598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practico</a:t>
            </a:r>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a:t>Modelado del tiro parabólico</a:t>
            </a:r>
          </a:p>
        </p:txBody>
      </p:sp>
    </p:spTree>
    <p:extLst>
      <p:ext uri="{BB962C8B-B14F-4D97-AF65-F5344CB8AC3E}">
        <p14:creationId xmlns:p14="http://schemas.microsoft.com/office/powerpoint/2010/main" val="3856516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Trabajando con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262918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fontScale="90000"/>
          </a:bodyPr>
          <a:lstStyle/>
          <a:p>
            <a:r>
              <a:rPr lang="es-ES" dirty="0"/>
              <a:t>Adquiriendo conocimientos sobre el </a:t>
            </a:r>
            <a:r>
              <a:rPr lang="en-US" dirty="0" err="1"/>
              <a:t>diseño</a:t>
            </a:r>
            <a:r>
              <a:rPr lang="en-US" dirty="0"/>
              <a:t> </a:t>
            </a:r>
            <a:r>
              <a:rPr lang="en-US" dirty="0" err="1"/>
              <a:t>basado</a:t>
            </a:r>
            <a:r>
              <a:rPr lang="en-US" dirty="0"/>
              <a:t> </a:t>
            </a:r>
            <a:r>
              <a:rPr lang="en-US" dirty="0" err="1"/>
              <a:t>en</a:t>
            </a:r>
            <a:r>
              <a:rPr lang="en-US" dirty="0"/>
              <a:t> </a:t>
            </a:r>
            <a:r>
              <a:rPr lang="en-US" dirty="0" err="1"/>
              <a:t>modelos</a:t>
            </a:r>
            <a:r>
              <a:rPr lang="en-US" dirty="0"/>
              <a:t>
</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800" dirty="0"/>
              <a:t>Modelado del tiro parabólico</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146095"/>
            <a:ext cx="815046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3053334" y="1640128"/>
            <a:ext cx="5303195" cy="1419225"/>
          </a:xfrm>
          <a:prstGeom prst="rect">
            <a:avLst/>
          </a:prstGeom>
        </p:spPr>
        <p:txBody>
          <a:bodyPr vert="horz" lIns="91440" tIns="45720" rIns="91440" bIns="45720" rtlCol="0">
            <a:normAutofit fontScale="400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sz="3100" dirty="0"/>
              <a:t>Utiliza como base el modelo “</a:t>
            </a:r>
            <a:r>
              <a:rPr lang="es-ES" sz="3100" dirty="0" err="1"/>
              <a:t>Parabolic</a:t>
            </a:r>
            <a:r>
              <a:rPr lang="es-ES" sz="3100" dirty="0"/>
              <a:t> </a:t>
            </a:r>
            <a:r>
              <a:rPr lang="es-ES" sz="3100" dirty="0" err="1"/>
              <a:t>Shooting</a:t>
            </a:r>
            <a:r>
              <a:rPr lang="es-ES" sz="3100" dirty="0"/>
              <a:t> </a:t>
            </a:r>
            <a:r>
              <a:rPr lang="es-ES" sz="3100" dirty="0" err="1"/>
              <a:t>exercise</a:t>
            </a:r>
            <a:r>
              <a:rPr lang="es-ES" sz="3100" dirty="0"/>
              <a:t>” e incorpora los bloques necesarios para los subsistemas que calculan, en primer lugar, el ángulo inicial del tiro parabólico, y en segundo lugar el tiempo que tardará en recorrer la distancia indicada.</a:t>
            </a:r>
          </a:p>
          <a:p>
            <a:pPr marL="0" indent="0">
              <a:lnSpc>
                <a:spcPct val="120000"/>
              </a:lnSpc>
              <a:buFont typeface="Arial" panose="020B0604020202020204" pitchFamily="34" charset="0"/>
              <a:buNone/>
            </a:pPr>
            <a:r>
              <a:rPr lang="es-ES" sz="3100" dirty="0"/>
              <a:t>Compara los resultados de tu modelo con el modelo “</a:t>
            </a:r>
            <a:r>
              <a:rPr lang="es-ES" sz="3100" dirty="0" err="1"/>
              <a:t>Parabolic</a:t>
            </a:r>
            <a:r>
              <a:rPr lang="es-ES" sz="3100" dirty="0"/>
              <a:t> </a:t>
            </a:r>
            <a:r>
              <a:rPr lang="es-ES" sz="3100" dirty="0" err="1"/>
              <a:t>Shoting</a:t>
            </a:r>
            <a:r>
              <a:rPr lang="es-ES" sz="3100" dirty="0"/>
              <a:t>”. Si los resultados no fueran los esperados, siempre puedes consultar los bloques internos de este último modelo.</a:t>
            </a:r>
          </a:p>
          <a:p>
            <a:pPr marL="0" indent="0">
              <a:lnSpc>
                <a:spcPct val="90000"/>
              </a:lnSpc>
              <a:buFont typeface="Arial" panose="020B0604020202020204" pitchFamily="34" charset="0"/>
              <a:buNone/>
            </a:pPr>
            <a:endParaRPr lang="es-ES" sz="1900" dirty="0"/>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79CD272-5E24-41F1-8B7D-409CE567700F}"/>
                  </a:ext>
                </a:extLst>
              </p:cNvPr>
              <p:cNvSpPr txBox="1"/>
              <p:nvPr/>
            </p:nvSpPr>
            <p:spPr>
              <a:xfrm>
                <a:off x="699451" y="4520053"/>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xmlns="">
          <p:sp>
            <p:nvSpPr>
              <p:cNvPr id="14" name="CuadroTexto 13">
                <a:extLst>
                  <a:ext uri="{FF2B5EF4-FFF2-40B4-BE49-F238E27FC236}">
                    <a16:creationId xmlns:a16="http://schemas.microsoft.com/office/drawing/2014/main" id="{A79CD272-5E24-41F1-8B7D-409CE567700F}"/>
                  </a:ext>
                </a:extLst>
              </p:cNvPr>
              <p:cNvSpPr txBox="1">
                <a:spLocks noRot="1" noChangeAspect="1" noMove="1" noResize="1" noEditPoints="1" noAdjustHandles="1" noChangeArrowheads="1" noChangeShapeType="1" noTextEdit="1"/>
              </p:cNvSpPr>
              <p:nvPr/>
            </p:nvSpPr>
            <p:spPr>
              <a:xfrm>
                <a:off x="699451" y="4520053"/>
                <a:ext cx="1351652" cy="571310"/>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15BDB5CD-21A6-4993-BE76-EE042AC5548E}"/>
                  </a:ext>
                </a:extLst>
              </p:cNvPr>
              <p:cNvSpPr txBox="1"/>
              <p:nvPr/>
            </p:nvSpPr>
            <p:spPr>
              <a:xfrm>
                <a:off x="634043" y="3168016"/>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xmlns="">
          <p:sp>
            <p:nvSpPr>
              <p:cNvPr id="16" name="CuadroTexto 15">
                <a:extLst>
                  <a:ext uri="{FF2B5EF4-FFF2-40B4-BE49-F238E27FC236}">
                    <a16:creationId xmlns:a16="http://schemas.microsoft.com/office/drawing/2014/main" id="{15BDB5CD-21A6-4993-BE76-EE042AC5548E}"/>
                  </a:ext>
                </a:extLst>
              </p:cNvPr>
              <p:cNvSpPr txBox="1">
                <a:spLocks noRot="1" noChangeAspect="1" noMove="1" noResize="1" noEditPoints="1" noAdjustHandles="1" noChangeArrowheads="1" noChangeShapeType="1" noTextEdit="1"/>
              </p:cNvSpPr>
              <p:nvPr/>
            </p:nvSpPr>
            <p:spPr>
              <a:xfrm>
                <a:off x="634043" y="3168016"/>
                <a:ext cx="1690527" cy="879472"/>
              </a:xfrm>
              <a:prstGeom prst="rect">
                <a:avLst/>
              </a:prstGeom>
              <a:blipFill>
                <a:blip r:embed="rId6"/>
                <a:stretch>
                  <a:fillRect/>
                </a:stretch>
              </a:blipFill>
            </p:spPr>
            <p:txBody>
              <a:bodyPr/>
              <a:lstStyle/>
              <a:p>
                <a:r>
                  <a:rPr lang="es-ES">
                    <a:noFill/>
                  </a:rPr>
                  <a:t> </a:t>
                </a:r>
              </a:p>
            </p:txBody>
          </p:sp>
        </mc:Fallback>
      </mc:AlternateContent>
      <p:pic>
        <p:nvPicPr>
          <p:cNvPr id="7" name="Imagen 6">
            <a:extLst>
              <a:ext uri="{FF2B5EF4-FFF2-40B4-BE49-F238E27FC236}">
                <a16:creationId xmlns:a16="http://schemas.microsoft.com/office/drawing/2014/main" id="{91D77350-0BD0-463D-A21C-F3222A17E759}"/>
              </a:ext>
            </a:extLst>
          </p:cNvPr>
          <p:cNvPicPr>
            <a:picLocks noChangeAspect="1"/>
          </p:cNvPicPr>
          <p:nvPr/>
        </p:nvPicPr>
        <p:blipFill>
          <a:blip r:embed="rId7"/>
          <a:stretch>
            <a:fillRect/>
          </a:stretch>
        </p:blipFill>
        <p:spPr>
          <a:xfrm>
            <a:off x="422032" y="1625056"/>
            <a:ext cx="2114550" cy="1419225"/>
          </a:xfrm>
          <a:prstGeom prst="rect">
            <a:avLst/>
          </a:prstGeom>
        </p:spPr>
      </p:pic>
      <p:pic>
        <p:nvPicPr>
          <p:cNvPr id="12" name="Imagen 11">
            <a:extLst>
              <a:ext uri="{FF2B5EF4-FFF2-40B4-BE49-F238E27FC236}">
                <a16:creationId xmlns:a16="http://schemas.microsoft.com/office/drawing/2014/main" id="{CDBCE648-98F2-4F5A-9F68-9D8229FA2F95}"/>
              </a:ext>
            </a:extLst>
          </p:cNvPr>
          <p:cNvPicPr>
            <a:picLocks noChangeAspect="1"/>
          </p:cNvPicPr>
          <p:nvPr/>
        </p:nvPicPr>
        <p:blipFill>
          <a:blip r:embed="rId8"/>
          <a:stretch>
            <a:fillRect/>
          </a:stretch>
        </p:blipFill>
        <p:spPr>
          <a:xfrm>
            <a:off x="3387975" y="3025937"/>
            <a:ext cx="4633912" cy="2524856"/>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Kits Arduino </a:t>
            </a:r>
            <a:r>
              <a:rPr lang="es-ES" sz="1900" b="1" dirty="0" err="1">
                <a:solidFill>
                  <a:srgbClr val="00A3AD"/>
                </a:solidFill>
                <a:latin typeface="Arial Black" charset="0"/>
              </a:rPr>
              <a:t>Engineering</a:t>
            </a:r>
            <a:r>
              <a:rPr lang="es-ES" sz="1900" b="1" dirty="0">
                <a:solidFill>
                  <a:srgbClr val="00A3AD"/>
                </a:solidFill>
                <a:latin typeface="Arial Black" charset="0"/>
              </a:rPr>
              <a:t>…</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err="1"/>
              <a:t>Diseño</a:t>
            </a:r>
            <a:r>
              <a:rPr lang="en-US" dirty="0"/>
              <a:t> </a:t>
            </a:r>
            <a:r>
              <a:rPr lang="en-US" dirty="0" err="1"/>
              <a:t>basado</a:t>
            </a:r>
            <a:r>
              <a:rPr lang="en-US" dirty="0"/>
              <a:t> </a:t>
            </a:r>
            <a:r>
              <a:rPr lang="en-US" dirty="0" err="1"/>
              <a:t>en</a:t>
            </a:r>
            <a:r>
              <a:rPr lang="en-US" dirty="0"/>
              <a:t> </a:t>
            </a:r>
            <a:r>
              <a:rPr lang="en-US" dirty="0" err="1"/>
              <a:t>modelos</a:t>
            </a:r>
            <a:endParaRPr lang="es-ES" dirty="0"/>
          </a:p>
        </p:txBody>
      </p:sp>
      <p:pic>
        <p:nvPicPr>
          <p:cNvPr id="11" name="Imagen 10">
            <a:extLst>
              <a:ext uri="{FF2B5EF4-FFF2-40B4-BE49-F238E27FC236}">
                <a16:creationId xmlns:a16="http://schemas.microsoft.com/office/drawing/2014/main" id="{ACF124BE-ED5A-4877-91CE-3A154D1F1100}"/>
              </a:ext>
            </a:extLst>
          </p:cNvPr>
          <p:cNvPicPr>
            <a:picLocks noChangeAspect="1"/>
          </p:cNvPicPr>
          <p:nvPr/>
        </p:nvPicPr>
        <p:blipFill>
          <a:blip r:embed="rId6"/>
          <a:stretch>
            <a:fillRect/>
          </a:stretch>
        </p:blipFill>
        <p:spPr>
          <a:xfrm>
            <a:off x="3400564" y="5075914"/>
            <a:ext cx="2114550" cy="141922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Fundamentos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err="1"/>
              <a:t>Diseño</a:t>
            </a:r>
            <a:r>
              <a:rPr lang="en-US" dirty="0"/>
              <a:t> </a:t>
            </a:r>
            <a:r>
              <a:rPr lang="en-US" dirty="0" err="1"/>
              <a:t>basado</a:t>
            </a:r>
            <a:r>
              <a:rPr lang="en-US" dirty="0"/>
              <a:t> </a:t>
            </a:r>
            <a:r>
              <a:rPr lang="en-US" dirty="0" err="1"/>
              <a:t>en</a:t>
            </a:r>
            <a:r>
              <a:rPr lang="en-US" dirty="0"/>
              <a:t> </a:t>
            </a:r>
            <a:r>
              <a:rPr lang="en-US" dirty="0" err="1"/>
              <a:t>modelos</a:t>
            </a:r>
            <a:endParaRPr lang="en-US" dirty="0"/>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20508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3552404"/>
          </a:xfrm>
        </p:spPr>
        <p:txBody>
          <a:bodyPr>
            <a:normAutofit/>
          </a:bodyPr>
          <a:lstStyle/>
          <a:p>
            <a:pPr algn="just">
              <a:lnSpc>
                <a:spcPct val="90000"/>
              </a:lnSpc>
            </a:pPr>
            <a:r>
              <a:rPr lang="es-ES" dirty="0"/>
              <a:t>El modelado es una forma de crear una representación virtual de un sistema del mundo real. </a:t>
            </a:r>
          </a:p>
          <a:p>
            <a:pPr algn="just">
              <a:lnSpc>
                <a:spcPct val="90000"/>
              </a:lnSpc>
            </a:pPr>
            <a:r>
              <a:rPr lang="es-ES" dirty="0"/>
              <a:t>Permite la simulación de la representación virtual en una amplia gama de condiciones para ver el comportamiento.</a:t>
            </a:r>
          </a:p>
          <a:p>
            <a:pPr algn="just">
              <a:lnSpc>
                <a:spcPct val="90000"/>
              </a:lnSpc>
            </a:pPr>
            <a:r>
              <a:rPr lang="es-ES" dirty="0"/>
              <a:t>El modelado y la simulación son valiosos para probar condiciones que son difíciles de reproducir solo con prototipos de hardware, especialmente en la fase inicial del proceso de diseño cuando el hardware aún no está disponible. </a:t>
            </a:r>
          </a:p>
          <a:p>
            <a:pPr algn="just">
              <a:lnSpc>
                <a:spcPct val="90000"/>
              </a:lnSpc>
            </a:pPr>
            <a:r>
              <a:rPr lang="es-ES" dirty="0"/>
              <a:t>La iteración entre el modelado y la simulación puede mejorar la calidad del diseño del sistema desde el principio, al reducir el número de errores encontrados en fases posteriores del proceso de diseño.</a:t>
            </a:r>
          </a:p>
          <a:p>
            <a:pPr marL="0" indent="0" algn="just">
              <a:lnSpc>
                <a:spcPct val="90000"/>
              </a:lnSpc>
              <a:buNone/>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Diseño</a:t>
            </a:r>
            <a:r>
              <a:rPr lang="en-US" sz="2400" dirty="0"/>
              <a:t> </a:t>
            </a:r>
            <a:r>
              <a:rPr lang="en-US" sz="2400" dirty="0" err="1"/>
              <a:t>basado</a:t>
            </a:r>
            <a:r>
              <a:rPr lang="en-US" sz="2400" dirty="0"/>
              <a:t> </a:t>
            </a:r>
            <a:r>
              <a:rPr lang="en-US" sz="2400" dirty="0" err="1"/>
              <a:t>en</a:t>
            </a:r>
            <a:r>
              <a:rPr lang="en-US" sz="2400" dirty="0"/>
              <a:t> </a:t>
            </a:r>
            <a:r>
              <a:rPr lang="en-US" sz="2400" dirty="0" err="1"/>
              <a:t>modelos</a:t>
            </a:r>
            <a:endParaRPr lang="es-ES" sz="2400" dirty="0"/>
          </a:p>
        </p:txBody>
      </p:sp>
      <p:sp>
        <p:nvSpPr>
          <p:cNvPr id="7" name="Rectángulo 6">
            <a:extLst>
              <a:ext uri="{FF2B5EF4-FFF2-40B4-BE49-F238E27FC236}">
                <a16:creationId xmlns:a16="http://schemas.microsoft.com/office/drawing/2014/main" id="{3E2C5970-03F2-434A-82A7-5EA22DA9C7F0}"/>
              </a:ext>
            </a:extLst>
          </p:cNvPr>
          <p:cNvSpPr/>
          <p:nvPr/>
        </p:nvSpPr>
        <p:spPr>
          <a:xfrm>
            <a:off x="550507" y="4961752"/>
            <a:ext cx="8360228" cy="646331"/>
          </a:xfrm>
          <a:prstGeom prst="rect">
            <a:avLst/>
          </a:prstGeom>
        </p:spPr>
        <p:txBody>
          <a:bodyPr wrap="square">
            <a:spAutoFit/>
          </a:bodyPr>
          <a:lstStyle/>
          <a:p>
            <a:pPr algn="just">
              <a:lnSpc>
                <a:spcPct val="90000"/>
              </a:lnSpc>
            </a:pPr>
            <a:r>
              <a:rPr lang="es-ES" sz="2000" b="1" dirty="0"/>
              <a:t>Se ha demostrado que el uso de un enfoque basado en modelos reduce drásticamente los tiempos de desarrollo.</a:t>
            </a:r>
            <a:endParaRPr lang="en-US" sz="2000" b="1" dirty="0"/>
          </a:p>
        </p:txBody>
      </p:sp>
    </p:spTree>
    <p:extLst>
      <p:ext uri="{BB962C8B-B14F-4D97-AF65-F5344CB8AC3E}">
        <p14:creationId xmlns:p14="http://schemas.microsoft.com/office/powerpoint/2010/main" val="249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s-ES" dirty="0"/>
              <a:t>El diseño basado en modelos le permite:</a:t>
            </a:r>
          </a:p>
          <a:p>
            <a:r>
              <a:rPr lang="es-ES" dirty="0"/>
              <a:t>Utiliza un entorno de diseño común en todos los equipos de proyectos.</a:t>
            </a:r>
          </a:p>
          <a:p>
            <a:r>
              <a:rPr lang="es-ES" dirty="0"/>
              <a:t>Vincula los diseños directamente a los requisitos</a:t>
            </a:r>
          </a:p>
          <a:p>
            <a:r>
              <a:rPr lang="es-ES" dirty="0"/>
              <a:t>Identifica y corrige errores continuamente al integrar las pruebas con el diseño.</a:t>
            </a:r>
          </a:p>
          <a:p>
            <a:r>
              <a:rPr lang="es-ES" dirty="0"/>
              <a:t>Refina los algoritmos a través de la simulación</a:t>
            </a:r>
          </a:p>
          <a:p>
            <a:r>
              <a:rPr lang="es-ES" dirty="0"/>
              <a:t>Genera automáticamente documentación y código de software integrado</a:t>
            </a:r>
          </a:p>
          <a:p>
            <a:r>
              <a:rPr lang="es-ES" dirty="0"/>
              <a:t>Desarrolla y reutiliza el conjuntos de pruebas</a:t>
            </a:r>
            <a:br>
              <a:rPr lang="es-E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Diseño</a:t>
            </a:r>
            <a:r>
              <a:rPr lang="en-US" sz="2400" dirty="0"/>
              <a:t> </a:t>
            </a:r>
            <a:r>
              <a:rPr lang="en-US" sz="2400" dirty="0" err="1"/>
              <a:t>basado</a:t>
            </a:r>
            <a:r>
              <a:rPr lang="en-US" sz="2400" dirty="0"/>
              <a:t> </a:t>
            </a:r>
            <a:r>
              <a:rPr lang="en-US" sz="2400" dirty="0" err="1"/>
              <a:t>en</a:t>
            </a:r>
            <a:r>
              <a:rPr lang="en-US" sz="2400" dirty="0"/>
              <a:t> </a:t>
            </a:r>
            <a:r>
              <a:rPr lang="en-US" sz="2400" dirty="0" err="1"/>
              <a:t>modelos</a:t>
            </a:r>
            <a:endParaRPr lang="es-ES" sz="2400" dirty="0"/>
          </a:p>
        </p:txBody>
      </p:sp>
    </p:spTree>
    <p:extLst>
      <p:ext uri="{BB962C8B-B14F-4D97-AF65-F5344CB8AC3E}">
        <p14:creationId xmlns:p14="http://schemas.microsoft.com/office/powerpoint/2010/main" val="14803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Diseño</a:t>
            </a:r>
            <a:r>
              <a:rPr lang="en-US" sz="2400" dirty="0"/>
              <a:t> </a:t>
            </a:r>
            <a:r>
              <a:rPr lang="en-US" sz="2400" dirty="0" err="1"/>
              <a:t>basado</a:t>
            </a:r>
            <a:r>
              <a:rPr lang="en-US" sz="2400" dirty="0"/>
              <a:t> </a:t>
            </a:r>
            <a:r>
              <a:rPr lang="en-US" sz="2400" dirty="0" err="1"/>
              <a:t>en</a:t>
            </a:r>
            <a:r>
              <a:rPr lang="en-US" sz="2400" dirty="0"/>
              <a:t> </a:t>
            </a:r>
            <a:r>
              <a:rPr lang="en-US" sz="2400" dirty="0" err="1"/>
              <a:t>modelos</a:t>
            </a:r>
            <a:endParaRPr lang="es-ES" sz="2400" dirty="0"/>
          </a:p>
        </p:txBody>
      </p:sp>
      <p:pic>
        <p:nvPicPr>
          <p:cNvPr id="1026" name="Picture 2">
            <a:extLst>
              <a:ext uri="{FF2B5EF4-FFF2-40B4-BE49-F238E27FC236}">
                <a16:creationId xmlns:a16="http://schemas.microsoft.com/office/drawing/2014/main" id="{775A2A11-A3A8-4087-8E7B-47A731034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54" y="1221922"/>
            <a:ext cx="81438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04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Diseño</a:t>
            </a:r>
            <a:r>
              <a:rPr lang="en-US" sz="2400" dirty="0"/>
              <a:t> </a:t>
            </a:r>
            <a:r>
              <a:rPr lang="en-US" sz="2400" dirty="0" err="1"/>
              <a:t>basado</a:t>
            </a:r>
            <a:r>
              <a:rPr lang="en-US" sz="2400" dirty="0"/>
              <a:t> </a:t>
            </a:r>
            <a:r>
              <a:rPr lang="en-US" sz="2400" dirty="0" err="1"/>
              <a:t>en</a:t>
            </a:r>
            <a:r>
              <a:rPr lang="en-US" sz="2400" dirty="0"/>
              <a:t> </a:t>
            </a:r>
            <a:r>
              <a:rPr lang="en-US" sz="2400" dirty="0" err="1"/>
              <a:t>modelos</a:t>
            </a:r>
            <a:r>
              <a:rPr lang="en-US" sz="2400" dirty="0"/>
              <a:t> con Simulink</a:t>
            </a:r>
            <a:endParaRPr lang="es-ES" sz="2400" dirty="0"/>
          </a:p>
        </p:txBody>
      </p:sp>
      <p:pic>
        <p:nvPicPr>
          <p:cNvPr id="2050" name="Picture 2">
            <a:extLst>
              <a:ext uri="{FF2B5EF4-FFF2-40B4-BE49-F238E27FC236}">
                <a16:creationId xmlns:a16="http://schemas.microsoft.com/office/drawing/2014/main" id="{1AE3966F-1D0F-4667-9FAA-FBF5E29D6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87625"/>
            <a:ext cx="8153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042454"/>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2329</TotalTime>
  <Words>948</Words>
  <Application>Microsoft Office PowerPoint</Application>
  <PresentationFormat>Presentación en pantalla (4:3)</PresentationFormat>
  <Paragraphs>162</Paragraphs>
  <Slides>21</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AppleSymbols</vt:lpstr>
      <vt:lpstr>Arial</vt:lpstr>
      <vt:lpstr>Arial Black</vt:lpstr>
      <vt:lpstr>Arial Nova Light</vt:lpstr>
      <vt:lpstr>Calibri</vt:lpstr>
      <vt:lpstr>Cambria Math</vt:lpstr>
      <vt:lpstr>Open Sans</vt:lpstr>
      <vt:lpstr>MU Theme</vt:lpstr>
      <vt:lpstr>Diseño basado en modelos</vt:lpstr>
      <vt:lpstr>Adquiriendo conocimientos sobre el diseño basado en modelos
 </vt:lpstr>
      <vt:lpstr>Introducción</vt:lpstr>
      <vt:lpstr>Fundamentos </vt:lpstr>
      <vt:lpstr>Diseño basado en modelos</vt:lpstr>
      <vt:lpstr>Diseño basado en modelos</vt:lpstr>
      <vt:lpstr>Diseño basado en modelos</vt:lpstr>
      <vt:lpstr>Diseño basado en modelos</vt:lpstr>
      <vt:lpstr>Diseño basado en modelos con Simulink</vt:lpstr>
      <vt:lpstr>Modelado con Simulink</vt:lpstr>
      <vt:lpstr>Modelado de Sistemas Dinámicos con Simulink</vt:lpstr>
      <vt:lpstr>Simulink</vt:lpstr>
      <vt:lpstr>Simulink y los sistemas dinámicos</vt:lpstr>
      <vt:lpstr>Características principales de Simulink</vt:lpstr>
      <vt:lpstr>Operando con Simulink</vt:lpstr>
      <vt:lpstr>Operando con Simulink</vt:lpstr>
      <vt:lpstr>Operando con Simulink</vt:lpstr>
      <vt:lpstr>Caso practico</vt:lpstr>
      <vt:lpstr>Trabajando con MATLAB &amp; Simulink</vt:lpstr>
      <vt:lpstr>Modelado del tiro parabólico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281</cp:revision>
  <cp:lastPrinted>2021-06-16T15:13:38Z</cp:lastPrinted>
  <dcterms:created xsi:type="dcterms:W3CDTF">2017-11-28T21:27:45Z</dcterms:created>
  <dcterms:modified xsi:type="dcterms:W3CDTF">2022-02-21T08:40:36Z</dcterms:modified>
</cp:coreProperties>
</file>