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9"/>
  </p:notesMasterIdLst>
  <p:handoutMasterIdLst>
    <p:handoutMasterId r:id="rId30"/>
  </p:handoutMasterIdLst>
  <p:sldIdLst>
    <p:sldId id="257" r:id="rId2"/>
    <p:sldId id="322" r:id="rId3"/>
    <p:sldId id="388" r:id="rId4"/>
    <p:sldId id="309" r:id="rId5"/>
    <p:sldId id="311" r:id="rId6"/>
    <p:sldId id="320" r:id="rId7"/>
    <p:sldId id="333" r:id="rId8"/>
    <p:sldId id="331" r:id="rId9"/>
    <p:sldId id="363" r:id="rId10"/>
    <p:sldId id="335" r:id="rId11"/>
    <p:sldId id="364" r:id="rId12"/>
    <p:sldId id="365" r:id="rId13"/>
    <p:sldId id="336" r:id="rId14"/>
    <p:sldId id="356" r:id="rId15"/>
    <p:sldId id="366" r:id="rId16"/>
    <p:sldId id="367" r:id="rId17"/>
    <p:sldId id="369" r:id="rId18"/>
    <p:sldId id="370" r:id="rId19"/>
    <p:sldId id="371" r:id="rId20"/>
    <p:sldId id="351" r:id="rId21"/>
    <p:sldId id="352" r:id="rId22"/>
    <p:sldId id="340" r:id="rId23"/>
    <p:sldId id="353" r:id="rId24"/>
    <p:sldId id="354" r:id="rId25"/>
    <p:sldId id="372" r:id="rId26"/>
    <p:sldId id="390" r:id="rId27"/>
    <p:sldId id="319" r:id="rId28"/>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57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3139"/>
    <a:srgbClr val="00A3AD"/>
    <a:srgbClr val="ED8800"/>
    <a:srgbClr val="004851"/>
    <a:srgbClr val="FFFFFF"/>
    <a:srgbClr val="004E40"/>
    <a:srgbClr val="275D38"/>
    <a:srgbClr val="000000"/>
    <a:srgbClr val="C90026"/>
    <a:srgbClr val="DA188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21" autoAdjust="0"/>
    <p:restoredTop sz="95802" autoAdjust="0"/>
  </p:normalViewPr>
  <p:slideViewPr>
    <p:cSldViewPr snapToGrid="0" snapToObjects="1" showGuides="1">
      <p:cViewPr varScale="1">
        <p:scale>
          <a:sx n="82" d="100"/>
          <a:sy n="82" d="100"/>
        </p:scale>
        <p:origin x="1190" y="62"/>
      </p:cViewPr>
      <p:guideLst>
        <p:guide orient="horz"/>
        <p:guide pos="5759"/>
      </p:guideLst>
    </p:cSldViewPr>
  </p:slideViewPr>
  <p:outlineViewPr>
    <p:cViewPr>
      <p:scale>
        <a:sx n="33" d="100"/>
        <a:sy n="33" d="100"/>
      </p:scale>
      <p:origin x="0" y="-115952"/>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8" d="100"/>
          <a:sy n="88" d="100"/>
        </p:scale>
        <p:origin x="2152"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E044E9-1C23-4CBD-A24C-A57E17E71F80}" type="doc">
      <dgm:prSet loTypeId="urn:microsoft.com/office/officeart/2009/3/layout/PlusandMinus" loCatId="relationship" qsTypeId="urn:microsoft.com/office/officeart/2005/8/quickstyle/simple5" qsCatId="simple" csTypeId="urn:microsoft.com/office/officeart/2005/8/colors/accent1_2" csCatId="accent1" phldr="1"/>
      <dgm:spPr/>
      <dgm:t>
        <a:bodyPr/>
        <a:lstStyle/>
        <a:p>
          <a:endParaRPr lang="es-ES"/>
        </a:p>
      </dgm:t>
    </dgm:pt>
    <dgm:pt modelId="{FCA8298E-8BA6-4167-A1F2-EFC81F7D20E0}">
      <dgm:prSet phldrT="[Texto]" custT="1"/>
      <dgm:spPr/>
      <dgm:t>
        <a:bodyPr/>
        <a:lstStyle/>
        <a:p>
          <a:r>
            <a:rPr lang="es-ES" sz="2400" dirty="0"/>
            <a:t>Sistema barato</a:t>
          </a:r>
        </a:p>
        <a:p>
          <a:r>
            <a:rPr lang="es-ES" sz="2400" dirty="0"/>
            <a:t>Fácil de implementar</a:t>
          </a:r>
        </a:p>
        <a:p>
          <a:r>
            <a:rPr lang="es-ES" sz="2400" dirty="0"/>
            <a:t>Diseño simple</a:t>
          </a:r>
        </a:p>
      </dgm:t>
    </dgm:pt>
    <dgm:pt modelId="{547858F8-31EC-496A-97B2-C8F5034658B5}" type="parTrans" cxnId="{27A6994F-DC9D-4D7B-92FC-94310A23BC1E}">
      <dgm:prSet/>
      <dgm:spPr/>
      <dgm:t>
        <a:bodyPr/>
        <a:lstStyle/>
        <a:p>
          <a:endParaRPr lang="es-ES"/>
        </a:p>
      </dgm:t>
    </dgm:pt>
    <dgm:pt modelId="{77649BF5-6115-4A71-B3F2-C089EF853807}" type="sibTrans" cxnId="{27A6994F-DC9D-4D7B-92FC-94310A23BC1E}">
      <dgm:prSet/>
      <dgm:spPr/>
      <dgm:t>
        <a:bodyPr/>
        <a:lstStyle/>
        <a:p>
          <a:endParaRPr lang="es-ES"/>
        </a:p>
      </dgm:t>
    </dgm:pt>
    <dgm:pt modelId="{079B7C7D-5058-4A3C-8701-240097DE4519}">
      <dgm:prSet phldrT="[Texto]" custT="1"/>
      <dgm:spPr/>
      <dgm:t>
        <a:bodyPr/>
        <a:lstStyle/>
        <a:p>
          <a:r>
            <a:rPr lang="es-ES" sz="2400" dirty="0"/>
            <a:t>Difícil de controlar</a:t>
          </a:r>
        </a:p>
        <a:p>
          <a:r>
            <a:rPr lang="es-ES" sz="2400" dirty="0"/>
            <a:t>Requiere control de precisión para trayectorias rectas</a:t>
          </a:r>
        </a:p>
      </dgm:t>
    </dgm:pt>
    <dgm:pt modelId="{404F38D5-F78E-419C-9C7B-9C2764BF390C}" type="parTrans" cxnId="{3CB1AF86-1C29-4328-B1B7-6AE23808AABE}">
      <dgm:prSet/>
      <dgm:spPr/>
      <dgm:t>
        <a:bodyPr/>
        <a:lstStyle/>
        <a:p>
          <a:endParaRPr lang="es-ES"/>
        </a:p>
      </dgm:t>
    </dgm:pt>
    <dgm:pt modelId="{21AB9C40-7240-4798-B9F2-61CE981CD385}" type="sibTrans" cxnId="{3CB1AF86-1C29-4328-B1B7-6AE23808AABE}">
      <dgm:prSet/>
      <dgm:spPr/>
      <dgm:t>
        <a:bodyPr/>
        <a:lstStyle/>
        <a:p>
          <a:endParaRPr lang="es-ES"/>
        </a:p>
      </dgm:t>
    </dgm:pt>
    <dgm:pt modelId="{A579BBBB-67CC-44F7-8B1E-5DD35ACBB3FD}" type="pres">
      <dgm:prSet presAssocID="{0BE044E9-1C23-4CBD-A24C-A57E17E71F80}" presName="Name0" presStyleCnt="0">
        <dgm:presLayoutVars>
          <dgm:chMax val="2"/>
          <dgm:chPref val="2"/>
          <dgm:dir/>
          <dgm:animOne/>
          <dgm:resizeHandles val="exact"/>
        </dgm:presLayoutVars>
      </dgm:prSet>
      <dgm:spPr/>
    </dgm:pt>
    <dgm:pt modelId="{A45D4CC2-6F99-4BC5-BDE1-E16FBA053C75}" type="pres">
      <dgm:prSet presAssocID="{0BE044E9-1C23-4CBD-A24C-A57E17E71F80}" presName="Background" presStyleLbl="bgImgPlace1" presStyleIdx="0" presStyleCnt="1"/>
      <dgm:spPr/>
    </dgm:pt>
    <dgm:pt modelId="{E798D591-2D6D-415F-B0C0-14116B9F18C8}" type="pres">
      <dgm:prSet presAssocID="{0BE044E9-1C23-4CBD-A24C-A57E17E71F80}" presName="ParentText1" presStyleLbl="revTx" presStyleIdx="0" presStyleCnt="2">
        <dgm:presLayoutVars>
          <dgm:chMax val="0"/>
          <dgm:chPref val="0"/>
          <dgm:bulletEnabled val="1"/>
        </dgm:presLayoutVars>
      </dgm:prSet>
      <dgm:spPr/>
    </dgm:pt>
    <dgm:pt modelId="{6F16D333-D730-456F-9958-1B23FF99CBA6}" type="pres">
      <dgm:prSet presAssocID="{0BE044E9-1C23-4CBD-A24C-A57E17E71F80}" presName="ParentText2" presStyleLbl="revTx" presStyleIdx="1" presStyleCnt="2">
        <dgm:presLayoutVars>
          <dgm:chMax val="0"/>
          <dgm:chPref val="0"/>
          <dgm:bulletEnabled val="1"/>
        </dgm:presLayoutVars>
      </dgm:prSet>
      <dgm:spPr/>
    </dgm:pt>
    <dgm:pt modelId="{6CBA2942-FDE8-401D-971B-BA0C60601CA9}" type="pres">
      <dgm:prSet presAssocID="{0BE044E9-1C23-4CBD-A24C-A57E17E71F80}" presName="Plus" presStyleLbl="alignNode1" presStyleIdx="0" presStyleCnt="2"/>
      <dgm:spPr/>
    </dgm:pt>
    <dgm:pt modelId="{E7EEDC89-CE3F-406E-9D75-9BF5A2958336}" type="pres">
      <dgm:prSet presAssocID="{0BE044E9-1C23-4CBD-A24C-A57E17E71F80}" presName="Minus" presStyleLbl="alignNode1" presStyleIdx="1" presStyleCnt="2"/>
      <dgm:spPr/>
    </dgm:pt>
    <dgm:pt modelId="{B19FC78D-AC5A-4ECC-B35C-E760D9FA681D}" type="pres">
      <dgm:prSet presAssocID="{0BE044E9-1C23-4CBD-A24C-A57E17E71F80}" presName="Divider" presStyleLbl="parChTrans1D1" presStyleIdx="0" presStyleCnt="1"/>
      <dgm:spPr/>
    </dgm:pt>
  </dgm:ptLst>
  <dgm:cxnLst>
    <dgm:cxn modelId="{58CE7805-889F-4EB8-BBA6-79BF9FD10170}" type="presOf" srcId="{FCA8298E-8BA6-4167-A1F2-EFC81F7D20E0}" destId="{E798D591-2D6D-415F-B0C0-14116B9F18C8}" srcOrd="0" destOrd="0" presId="urn:microsoft.com/office/officeart/2009/3/layout/PlusandMinus"/>
    <dgm:cxn modelId="{27A6994F-DC9D-4D7B-92FC-94310A23BC1E}" srcId="{0BE044E9-1C23-4CBD-A24C-A57E17E71F80}" destId="{FCA8298E-8BA6-4167-A1F2-EFC81F7D20E0}" srcOrd="0" destOrd="0" parTransId="{547858F8-31EC-496A-97B2-C8F5034658B5}" sibTransId="{77649BF5-6115-4A71-B3F2-C089EF853807}"/>
    <dgm:cxn modelId="{0BDE3E51-AC81-4351-AE10-02BEE07DCB52}" type="presOf" srcId="{079B7C7D-5058-4A3C-8701-240097DE4519}" destId="{6F16D333-D730-456F-9958-1B23FF99CBA6}" srcOrd="0" destOrd="0" presId="urn:microsoft.com/office/officeart/2009/3/layout/PlusandMinus"/>
    <dgm:cxn modelId="{9B63B258-4D9B-4F26-9961-94B7737E3E54}" type="presOf" srcId="{0BE044E9-1C23-4CBD-A24C-A57E17E71F80}" destId="{A579BBBB-67CC-44F7-8B1E-5DD35ACBB3FD}" srcOrd="0" destOrd="0" presId="urn:microsoft.com/office/officeart/2009/3/layout/PlusandMinus"/>
    <dgm:cxn modelId="{3CB1AF86-1C29-4328-B1B7-6AE23808AABE}" srcId="{0BE044E9-1C23-4CBD-A24C-A57E17E71F80}" destId="{079B7C7D-5058-4A3C-8701-240097DE4519}" srcOrd="1" destOrd="0" parTransId="{404F38D5-F78E-419C-9C7B-9C2764BF390C}" sibTransId="{21AB9C40-7240-4798-B9F2-61CE981CD385}"/>
    <dgm:cxn modelId="{6F164460-4911-4548-84D8-3373A933D5FA}" type="presParOf" srcId="{A579BBBB-67CC-44F7-8B1E-5DD35ACBB3FD}" destId="{A45D4CC2-6F99-4BC5-BDE1-E16FBA053C75}" srcOrd="0" destOrd="0" presId="urn:microsoft.com/office/officeart/2009/3/layout/PlusandMinus"/>
    <dgm:cxn modelId="{EDEE928C-B407-4634-B1AB-32ADC8C1F23D}" type="presParOf" srcId="{A579BBBB-67CC-44F7-8B1E-5DD35ACBB3FD}" destId="{E798D591-2D6D-415F-B0C0-14116B9F18C8}" srcOrd="1" destOrd="0" presId="urn:microsoft.com/office/officeart/2009/3/layout/PlusandMinus"/>
    <dgm:cxn modelId="{87E8CE91-895A-4A4A-88EE-64FE80A412F3}" type="presParOf" srcId="{A579BBBB-67CC-44F7-8B1E-5DD35ACBB3FD}" destId="{6F16D333-D730-456F-9958-1B23FF99CBA6}" srcOrd="2" destOrd="0" presId="urn:microsoft.com/office/officeart/2009/3/layout/PlusandMinus"/>
    <dgm:cxn modelId="{0BA1DE97-3305-4893-BCCE-9FFFADCBDE98}" type="presParOf" srcId="{A579BBBB-67CC-44F7-8B1E-5DD35ACBB3FD}" destId="{6CBA2942-FDE8-401D-971B-BA0C60601CA9}" srcOrd="3" destOrd="0" presId="urn:microsoft.com/office/officeart/2009/3/layout/PlusandMinus"/>
    <dgm:cxn modelId="{DC6CEE83-FA8D-459C-A768-C8B08A67AB37}" type="presParOf" srcId="{A579BBBB-67CC-44F7-8B1E-5DD35ACBB3FD}" destId="{E7EEDC89-CE3F-406E-9D75-9BF5A2958336}" srcOrd="4" destOrd="0" presId="urn:microsoft.com/office/officeart/2009/3/layout/PlusandMinus"/>
    <dgm:cxn modelId="{DB69D620-F4E2-4A44-85D8-63C8725DFED5}" type="presParOf" srcId="{A579BBBB-67CC-44F7-8B1E-5DD35ACBB3FD}" destId="{B19FC78D-AC5A-4ECC-B35C-E760D9FA681D}" srcOrd="5" destOrd="0" presId="urn:microsoft.com/office/officeart/2009/3/layout/PlusandMinu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5D4CC2-6F99-4BC5-BDE1-E16FBA053C75}">
      <dsp:nvSpPr>
        <dsp:cNvPr id="0" name=""/>
        <dsp:cNvSpPr/>
      </dsp:nvSpPr>
      <dsp:spPr>
        <a:xfrm>
          <a:off x="548640" y="935836"/>
          <a:ext cx="5303520" cy="2740826"/>
        </a:xfrm>
        <a:prstGeom prst="rect">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 modelId="{E798D591-2D6D-415F-B0C0-14116B9F18C8}">
      <dsp:nvSpPr>
        <dsp:cNvPr id="0" name=""/>
        <dsp:cNvSpPr/>
      </dsp:nvSpPr>
      <dsp:spPr>
        <a:xfrm>
          <a:off x="707136" y="1256379"/>
          <a:ext cx="2462784" cy="2344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1066800">
            <a:lnSpc>
              <a:spcPct val="90000"/>
            </a:lnSpc>
            <a:spcBef>
              <a:spcPct val="0"/>
            </a:spcBef>
            <a:spcAft>
              <a:spcPct val="35000"/>
            </a:spcAft>
            <a:buNone/>
          </a:pPr>
          <a:r>
            <a:rPr lang="es-ES" sz="2400" kern="1200" dirty="0"/>
            <a:t>Sistema barato</a:t>
          </a:r>
        </a:p>
        <a:p>
          <a:pPr marL="0" lvl="0" indent="0" algn="l" defTabSz="1066800">
            <a:lnSpc>
              <a:spcPct val="90000"/>
            </a:lnSpc>
            <a:spcBef>
              <a:spcPct val="0"/>
            </a:spcBef>
            <a:spcAft>
              <a:spcPct val="35000"/>
            </a:spcAft>
            <a:buNone/>
          </a:pPr>
          <a:r>
            <a:rPr lang="es-ES" sz="2400" kern="1200" dirty="0"/>
            <a:t>Fácil de implementar</a:t>
          </a:r>
        </a:p>
        <a:p>
          <a:pPr marL="0" lvl="0" indent="0" algn="l" defTabSz="1066800">
            <a:lnSpc>
              <a:spcPct val="90000"/>
            </a:lnSpc>
            <a:spcBef>
              <a:spcPct val="0"/>
            </a:spcBef>
            <a:spcAft>
              <a:spcPct val="35000"/>
            </a:spcAft>
            <a:buNone/>
          </a:pPr>
          <a:r>
            <a:rPr lang="es-ES" sz="2400" kern="1200" dirty="0"/>
            <a:t>Diseño simple</a:t>
          </a:r>
        </a:p>
      </dsp:txBody>
      <dsp:txXfrm>
        <a:off x="707136" y="1256379"/>
        <a:ext cx="2462784" cy="2344743"/>
      </dsp:txXfrm>
    </dsp:sp>
    <dsp:sp modelId="{6F16D333-D730-456F-9958-1B23FF99CBA6}">
      <dsp:nvSpPr>
        <dsp:cNvPr id="0" name=""/>
        <dsp:cNvSpPr/>
      </dsp:nvSpPr>
      <dsp:spPr>
        <a:xfrm>
          <a:off x="3224784" y="1256379"/>
          <a:ext cx="2462784" cy="2344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1066800">
            <a:lnSpc>
              <a:spcPct val="90000"/>
            </a:lnSpc>
            <a:spcBef>
              <a:spcPct val="0"/>
            </a:spcBef>
            <a:spcAft>
              <a:spcPct val="35000"/>
            </a:spcAft>
            <a:buNone/>
          </a:pPr>
          <a:r>
            <a:rPr lang="es-ES" sz="2400" kern="1200" dirty="0"/>
            <a:t>Difícil de controlar</a:t>
          </a:r>
        </a:p>
        <a:p>
          <a:pPr marL="0" lvl="0" indent="0" algn="l" defTabSz="1066800">
            <a:lnSpc>
              <a:spcPct val="90000"/>
            </a:lnSpc>
            <a:spcBef>
              <a:spcPct val="0"/>
            </a:spcBef>
            <a:spcAft>
              <a:spcPct val="35000"/>
            </a:spcAft>
            <a:buNone/>
          </a:pPr>
          <a:r>
            <a:rPr lang="es-ES" sz="2400" kern="1200" dirty="0"/>
            <a:t>Requiere control de precisión para trayectorias rectas</a:t>
          </a:r>
        </a:p>
      </dsp:txBody>
      <dsp:txXfrm>
        <a:off x="3224784" y="1256379"/>
        <a:ext cx="2462784" cy="2344743"/>
      </dsp:txXfrm>
    </dsp:sp>
    <dsp:sp modelId="{6CBA2942-FDE8-401D-971B-BA0C60601CA9}">
      <dsp:nvSpPr>
        <dsp:cNvPr id="0" name=""/>
        <dsp:cNvSpPr/>
      </dsp:nvSpPr>
      <dsp:spPr>
        <a:xfrm>
          <a:off x="0" y="387336"/>
          <a:ext cx="1036320" cy="1036320"/>
        </a:xfrm>
        <a:prstGeom prst="plus">
          <a:avLst>
            <a:gd name="adj" fmla="val 3281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E7EEDC89-CE3F-406E-9D75-9BF5A2958336}">
      <dsp:nvSpPr>
        <dsp:cNvPr id="0" name=""/>
        <dsp:cNvSpPr/>
      </dsp:nvSpPr>
      <dsp:spPr>
        <a:xfrm>
          <a:off x="5120640" y="760022"/>
          <a:ext cx="975360" cy="33424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B19FC78D-AC5A-4ECC-B35C-E760D9FA681D}">
      <dsp:nvSpPr>
        <dsp:cNvPr id="0" name=""/>
        <dsp:cNvSpPr/>
      </dsp:nvSpPr>
      <dsp:spPr>
        <a:xfrm>
          <a:off x="3200400" y="1261393"/>
          <a:ext cx="609" cy="2239456"/>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DE2F9ED7-D9DF-9B4A-A1AC-9FBF0C9B1C8E}" type="datetime1">
              <a:rPr lang="es-ES" smtClean="0"/>
              <a:t>22/02/2022</a:t>
            </a:fld>
            <a:endParaRPr lang="en-US"/>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r>
              <a:rPr lang="es-ES_tradnl"/>
              <a:t>Nombre presentación</a:t>
            </a:r>
            <a:endParaRPr lang="en-US"/>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6C9381E0-5EA1-A741-8E0F-979B987291DA}" type="slidenum">
              <a:rPr lang="en-US" smtClean="0"/>
              <a:t>‹Nº›</a:t>
            </a:fld>
            <a:endParaRPr lang="en-US"/>
          </a:p>
        </p:txBody>
      </p:sp>
    </p:spTree>
    <p:extLst>
      <p:ext uri="{BB962C8B-B14F-4D97-AF65-F5344CB8AC3E}">
        <p14:creationId xmlns:p14="http://schemas.microsoft.com/office/powerpoint/2010/main" val="365246217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FEDC53B6-CB23-B545-A702-0812837A95EA}" type="datetime1">
              <a:rPr lang="es-ES" smtClean="0"/>
              <a:t>22/02/2022</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s-ES_tradnl"/>
              <a:t>Nombre presentación</a:t>
            </a:r>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80BC7D51-4C89-E346-BC52-B4E8590D3FF6}" type="slidenum">
              <a:rPr lang="en-US" smtClean="0"/>
              <a:t>‹Nº›</a:t>
            </a:fld>
            <a:endParaRPr lang="en-US"/>
          </a:p>
        </p:txBody>
      </p:sp>
    </p:spTree>
    <p:extLst>
      <p:ext uri="{BB962C8B-B14F-4D97-AF65-F5344CB8AC3E}">
        <p14:creationId xmlns:p14="http://schemas.microsoft.com/office/powerpoint/2010/main" val="2205575759"/>
      </p:ext>
    </p:extLst>
  </p:cSld>
  <p:clrMap bg1="lt1" tx1="dk1" bg2="lt2" tx2="dk2" accent1="accent1" accent2="accent2" accent3="accent3" accent4="accent4" accent5="accent5" accent6="accent6" hlink="hlink" folHlink="folHlink"/>
  <p:hf hd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3</a:t>
            </a:fld>
            <a:endParaRPr lang="en-US"/>
          </a:p>
        </p:txBody>
      </p:sp>
    </p:spTree>
    <p:extLst>
      <p:ext uri="{BB962C8B-B14F-4D97-AF65-F5344CB8AC3E}">
        <p14:creationId xmlns:p14="http://schemas.microsoft.com/office/powerpoint/2010/main" val="2903287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17</a:t>
            </a:fld>
            <a:endParaRPr lang="en-US"/>
          </a:p>
        </p:txBody>
      </p:sp>
    </p:spTree>
    <p:extLst>
      <p:ext uri="{BB962C8B-B14F-4D97-AF65-F5344CB8AC3E}">
        <p14:creationId xmlns:p14="http://schemas.microsoft.com/office/powerpoint/2010/main" val="1328849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18</a:t>
            </a:fld>
            <a:endParaRPr lang="en-US"/>
          </a:p>
        </p:txBody>
      </p:sp>
    </p:spTree>
    <p:extLst>
      <p:ext uri="{BB962C8B-B14F-4D97-AF65-F5344CB8AC3E}">
        <p14:creationId xmlns:p14="http://schemas.microsoft.com/office/powerpoint/2010/main" val="4144197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19</a:t>
            </a:fld>
            <a:endParaRPr lang="en-US"/>
          </a:p>
        </p:txBody>
      </p:sp>
    </p:spTree>
    <p:extLst>
      <p:ext uri="{BB962C8B-B14F-4D97-AF65-F5344CB8AC3E}">
        <p14:creationId xmlns:p14="http://schemas.microsoft.com/office/powerpoint/2010/main" val="188586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22</a:t>
            </a:fld>
            <a:endParaRPr lang="en-US"/>
          </a:p>
        </p:txBody>
      </p:sp>
    </p:spTree>
    <p:extLst>
      <p:ext uri="{BB962C8B-B14F-4D97-AF65-F5344CB8AC3E}">
        <p14:creationId xmlns:p14="http://schemas.microsoft.com/office/powerpoint/2010/main" val="2142913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24</a:t>
            </a:fld>
            <a:endParaRPr lang="en-US"/>
          </a:p>
        </p:txBody>
      </p:sp>
    </p:spTree>
    <p:extLst>
      <p:ext uri="{BB962C8B-B14F-4D97-AF65-F5344CB8AC3E}">
        <p14:creationId xmlns:p14="http://schemas.microsoft.com/office/powerpoint/2010/main" val="2882212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25</a:t>
            </a:fld>
            <a:endParaRPr lang="en-US"/>
          </a:p>
        </p:txBody>
      </p:sp>
    </p:spTree>
    <p:extLst>
      <p:ext uri="{BB962C8B-B14F-4D97-AF65-F5344CB8AC3E}">
        <p14:creationId xmlns:p14="http://schemas.microsoft.com/office/powerpoint/2010/main" val="20935320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26</a:t>
            </a:fld>
            <a:endParaRPr lang="en-US"/>
          </a:p>
        </p:txBody>
      </p:sp>
    </p:spTree>
    <p:extLst>
      <p:ext uri="{BB962C8B-B14F-4D97-AF65-F5344CB8AC3E}">
        <p14:creationId xmlns:p14="http://schemas.microsoft.com/office/powerpoint/2010/main" val="3294737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6</a:t>
            </a:fld>
            <a:endParaRPr lang="en-US"/>
          </a:p>
        </p:txBody>
      </p:sp>
    </p:spTree>
    <p:extLst>
      <p:ext uri="{BB962C8B-B14F-4D97-AF65-F5344CB8AC3E}">
        <p14:creationId xmlns:p14="http://schemas.microsoft.com/office/powerpoint/2010/main" val="367873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7</a:t>
            </a:fld>
            <a:endParaRPr lang="en-US"/>
          </a:p>
        </p:txBody>
      </p:sp>
    </p:spTree>
    <p:extLst>
      <p:ext uri="{BB962C8B-B14F-4D97-AF65-F5344CB8AC3E}">
        <p14:creationId xmlns:p14="http://schemas.microsoft.com/office/powerpoint/2010/main" val="150472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9</a:t>
            </a:fld>
            <a:endParaRPr lang="en-US"/>
          </a:p>
        </p:txBody>
      </p:sp>
    </p:spTree>
    <p:extLst>
      <p:ext uri="{BB962C8B-B14F-4D97-AF65-F5344CB8AC3E}">
        <p14:creationId xmlns:p14="http://schemas.microsoft.com/office/powerpoint/2010/main" val="1655577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10</a:t>
            </a:fld>
            <a:endParaRPr lang="en-US"/>
          </a:p>
        </p:txBody>
      </p:sp>
    </p:spTree>
    <p:extLst>
      <p:ext uri="{BB962C8B-B14F-4D97-AF65-F5344CB8AC3E}">
        <p14:creationId xmlns:p14="http://schemas.microsoft.com/office/powerpoint/2010/main" val="3989683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11</a:t>
            </a:fld>
            <a:endParaRPr lang="en-US"/>
          </a:p>
        </p:txBody>
      </p:sp>
    </p:spTree>
    <p:extLst>
      <p:ext uri="{BB962C8B-B14F-4D97-AF65-F5344CB8AC3E}">
        <p14:creationId xmlns:p14="http://schemas.microsoft.com/office/powerpoint/2010/main" val="3827108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12</a:t>
            </a:fld>
            <a:endParaRPr lang="en-US"/>
          </a:p>
        </p:txBody>
      </p:sp>
    </p:spTree>
    <p:extLst>
      <p:ext uri="{BB962C8B-B14F-4D97-AF65-F5344CB8AC3E}">
        <p14:creationId xmlns:p14="http://schemas.microsoft.com/office/powerpoint/2010/main" val="4058235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15</a:t>
            </a:fld>
            <a:endParaRPr lang="en-US"/>
          </a:p>
        </p:txBody>
      </p:sp>
    </p:spTree>
    <p:extLst>
      <p:ext uri="{BB962C8B-B14F-4D97-AF65-F5344CB8AC3E}">
        <p14:creationId xmlns:p14="http://schemas.microsoft.com/office/powerpoint/2010/main" val="3171755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16</a:t>
            </a:fld>
            <a:endParaRPr lang="en-US"/>
          </a:p>
        </p:txBody>
      </p:sp>
    </p:spTree>
    <p:extLst>
      <p:ext uri="{BB962C8B-B14F-4D97-AF65-F5344CB8AC3E}">
        <p14:creationId xmlns:p14="http://schemas.microsoft.com/office/powerpoint/2010/main" val="12137029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1 - Eskola">
    <p:bg>
      <p:bgPr>
        <a:solidFill>
          <a:srgbClr val="053139"/>
        </a:solidFill>
        <a:effectLst/>
      </p:bgPr>
    </p:bg>
    <p:spTree>
      <p:nvGrpSpPr>
        <p:cNvPr id="1" name=""/>
        <p:cNvGrpSpPr/>
        <p:nvPr/>
      </p:nvGrpSpPr>
      <p:grpSpPr>
        <a:xfrm>
          <a:off x="0" y="0"/>
          <a:ext cx="0" cy="0"/>
          <a:chOff x="0" y="0"/>
          <a:chExt cx="0" cy="0"/>
        </a:xfrm>
      </p:grpSpPr>
      <p:pic>
        <p:nvPicPr>
          <p:cNvPr id="2" name="Imagen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37" y="0"/>
            <a:ext cx="1830016" cy="1673157"/>
          </a:xfrm>
          <a:prstGeom prst="rect">
            <a:avLst/>
          </a:prstGeom>
        </p:spPr>
      </p:pic>
      <p:pic>
        <p:nvPicPr>
          <p:cNvPr id="12" name="Imagen 11"/>
          <p:cNvPicPr>
            <a:picLocks noChangeAspect="1"/>
          </p:cNvPicPr>
          <p:nvPr userDrawn="1"/>
        </p:nvPicPr>
        <p:blipFill rotWithShape="1">
          <a:blip r:embed="rId3">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pic>
        <p:nvPicPr>
          <p:cNvPr id="6" name="Imagen 5" descr="adasdasd.png"/>
          <p:cNvPicPr>
            <a:picLocks noChangeAspect="1"/>
          </p:cNvPicPr>
          <p:nvPr userDrawn="1"/>
        </p:nvPicPr>
        <p:blipFill rotWithShape="1">
          <a:blip r:embed="rId4">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836005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ransparencia 1 - MU">
    <p:spTree>
      <p:nvGrpSpPr>
        <p:cNvPr id="1" name=""/>
        <p:cNvGrpSpPr/>
        <p:nvPr/>
      </p:nvGrpSpPr>
      <p:grpSpPr>
        <a:xfrm>
          <a:off x="0" y="0"/>
          <a:ext cx="0" cy="0"/>
          <a:chOff x="0" y="0"/>
          <a:chExt cx="0" cy="0"/>
        </a:xfrm>
      </p:grpSpPr>
      <p:sp>
        <p:nvSpPr>
          <p:cNvPr id="6" name="Date Placeholder 3"/>
          <p:cNvSpPr>
            <a:spLocks noGrp="1"/>
          </p:cNvSpPr>
          <p:nvPr>
            <p:ph type="dt" sz="half" idx="10"/>
          </p:nvPr>
        </p:nvSpPr>
        <p:spPr>
          <a:xfrm>
            <a:off x="422031" y="6467092"/>
            <a:ext cx="1180893" cy="365125"/>
          </a:xfrm>
        </p:spPr>
        <p:txBody>
          <a:bodyPr/>
          <a:lstStyle>
            <a:lvl1pPr>
              <a:defRPr>
                <a:solidFill>
                  <a:schemeClr val="accent2"/>
                </a:solidFill>
              </a:defRPr>
            </a:lvl1pPr>
          </a:lstStyle>
          <a:p>
            <a:fld id="{2D72A43D-7419-4C41-A920-C6E38643746D}" type="datetime3">
              <a:rPr lang="es-ES_tradnl" smtClean="0"/>
              <a:pPr/>
              <a:t>22.02.22</a:t>
            </a:fld>
            <a:endParaRPr lang="en-US" dirty="0"/>
          </a:p>
        </p:txBody>
      </p:sp>
      <p:sp>
        <p:nvSpPr>
          <p:cNvPr id="7"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Tree>
    <p:extLst>
      <p:ext uri="{BB962C8B-B14F-4D97-AF65-F5344CB8AC3E}">
        <p14:creationId xmlns:p14="http://schemas.microsoft.com/office/powerpoint/2010/main" val="1149069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ransparencia 1 - Profesionalentzako Prestakuntza">
    <p:spTree>
      <p:nvGrpSpPr>
        <p:cNvPr id="1" name=""/>
        <p:cNvGrpSpPr/>
        <p:nvPr/>
      </p:nvGrpSpPr>
      <p:grpSpPr>
        <a:xfrm>
          <a:off x="0" y="0"/>
          <a:ext cx="0" cy="0"/>
          <a:chOff x="0" y="0"/>
          <a:chExt cx="0" cy="0"/>
        </a:xfrm>
      </p:grpSpPr>
      <p:sp>
        <p:nvSpPr>
          <p:cNvPr id="6" name="Date Placeholder 3"/>
          <p:cNvSpPr>
            <a:spLocks noGrp="1"/>
          </p:cNvSpPr>
          <p:nvPr>
            <p:ph type="dt" sz="half" idx="10"/>
          </p:nvPr>
        </p:nvSpPr>
        <p:spPr>
          <a:xfrm>
            <a:off x="422031" y="6467092"/>
            <a:ext cx="1180893" cy="365125"/>
          </a:xfrm>
        </p:spPr>
        <p:txBody>
          <a:bodyPr/>
          <a:lstStyle>
            <a:lvl1pPr>
              <a:defRPr>
                <a:solidFill>
                  <a:schemeClr val="accent2"/>
                </a:solidFill>
              </a:defRPr>
            </a:lvl1pPr>
          </a:lstStyle>
          <a:p>
            <a:fld id="{2D72A43D-7419-4C41-A920-C6E38643746D}" type="datetime3">
              <a:rPr lang="es-ES_tradnl" smtClean="0"/>
              <a:pPr/>
              <a:t>22.02.22</a:t>
            </a:fld>
            <a:endParaRPr lang="en-US" dirty="0"/>
          </a:p>
        </p:txBody>
      </p:sp>
      <p:sp>
        <p:nvSpPr>
          <p:cNvPr id="7"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Tree>
    <p:extLst>
      <p:ext uri="{BB962C8B-B14F-4D97-AF65-F5344CB8AC3E}">
        <p14:creationId xmlns:p14="http://schemas.microsoft.com/office/powerpoint/2010/main" val="971508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ransparencia 2 - Eskola">
    <p:bg>
      <p:bgPr>
        <a:solidFill>
          <a:srgbClr val="053139"/>
        </a:solidFill>
        <a:effectLst/>
      </p:bgPr>
    </p:bg>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0051B10C-2937-EF49-B2B2-FDE1E3A46A2D}" type="datetime3">
              <a:rPr lang="es-ES_tradnl" smtClean="0"/>
              <a:t>22.02.22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p:txBody>
          <a:bodyPr/>
          <a:lstStyle/>
          <a:p>
            <a:r>
              <a:rPr lang="en-US" dirty="0"/>
              <a:t>Click to edit Master title style</a:t>
            </a:r>
            <a:endParaRPr lang="es-ES_tradnl" dirty="0"/>
          </a:p>
        </p:txBody>
      </p:sp>
      <p:pic>
        <p:nvPicPr>
          <p:cNvPr id="12" name="Imagen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3343" y="-20882"/>
            <a:ext cx="1140768" cy="1042987"/>
          </a:xfrm>
          <a:prstGeom prst="rect">
            <a:avLst/>
          </a:prstGeom>
        </p:spPr>
      </p:pic>
    </p:spTree>
    <p:extLst>
      <p:ext uri="{BB962C8B-B14F-4D97-AF65-F5344CB8AC3E}">
        <p14:creationId xmlns:p14="http://schemas.microsoft.com/office/powerpoint/2010/main" val="1158440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parencia 2 - MU">
    <p:bg>
      <p:bgPr>
        <a:solidFill>
          <a:srgbClr val="053139"/>
        </a:solidFill>
        <a:effectLst/>
      </p:bgPr>
    </p:bg>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0051B10C-2937-EF49-B2B2-FDE1E3A46A2D}" type="datetime3">
              <a:rPr lang="es-ES_tradnl" smtClean="0"/>
              <a:t>22.02.22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p:txBody>
          <a:bodyPr/>
          <a:lstStyle/>
          <a:p>
            <a:r>
              <a:rPr lang="en-US" dirty="0"/>
              <a:t>Click to edit Master title style</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6096" y="-3526"/>
            <a:ext cx="1094279" cy="786366"/>
          </a:xfrm>
          <a:prstGeom prst="rect">
            <a:avLst/>
          </a:prstGeom>
        </p:spPr>
      </p:pic>
    </p:spTree>
    <p:extLst>
      <p:ext uri="{BB962C8B-B14F-4D97-AF65-F5344CB8AC3E}">
        <p14:creationId xmlns:p14="http://schemas.microsoft.com/office/powerpoint/2010/main" val="1819055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sparencia 2 - Profesionalentzako Prestakuntza">
    <p:bg>
      <p:bgPr>
        <a:solidFill>
          <a:srgbClr val="053139"/>
        </a:solidFill>
        <a:effectLst/>
      </p:bgPr>
    </p:bg>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0051B10C-2937-EF49-B2B2-FDE1E3A46A2D}" type="datetime3">
              <a:rPr lang="es-ES_tradnl" smtClean="0"/>
              <a:t>22.02.22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a:xfrm>
            <a:off x="422032" y="472037"/>
            <a:ext cx="7600813" cy="428157"/>
          </a:xfrm>
        </p:spPr>
        <p:txBody>
          <a:bodyPr/>
          <a:lstStyle/>
          <a:p>
            <a:r>
              <a:rPr lang="en-US" dirty="0"/>
              <a:t>Click to edit Master title style</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2845" y="0"/>
            <a:ext cx="1116836" cy="1000218"/>
          </a:xfrm>
          <a:prstGeom prst="rect">
            <a:avLst/>
          </a:prstGeom>
        </p:spPr>
      </p:pic>
    </p:spTree>
    <p:extLst>
      <p:ext uri="{BB962C8B-B14F-4D97-AF65-F5344CB8AC3E}">
        <p14:creationId xmlns:p14="http://schemas.microsoft.com/office/powerpoint/2010/main" val="3643716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ansparencia 3 - Eskola">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2DCE5B6F-4229-BD47-9F49-CE071C120013}" type="datetime3">
              <a:rPr lang="es-ES_tradnl" smtClean="0"/>
              <a:t>22.02.22</a:t>
            </a:fld>
            <a:endParaRPr lang="en-US" dirty="0"/>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3343" y="-20882"/>
            <a:ext cx="1140768" cy="1042987"/>
          </a:xfrm>
          <a:prstGeom prst="rect">
            <a:avLst/>
          </a:prstGeom>
        </p:spPr>
      </p:pic>
    </p:spTree>
    <p:extLst>
      <p:ext uri="{BB962C8B-B14F-4D97-AF65-F5344CB8AC3E}">
        <p14:creationId xmlns:p14="http://schemas.microsoft.com/office/powerpoint/2010/main" val="20112039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ansparencia 3 - MU">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2DCE5B6F-4229-BD47-9F49-CE071C120013}" type="datetime3">
              <a:rPr lang="es-ES_tradnl" smtClean="0"/>
              <a:t>22.02.22</a:t>
            </a:fld>
            <a:endParaRPr lang="en-US" dirty="0"/>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6096" y="-3526"/>
            <a:ext cx="1094279" cy="786366"/>
          </a:xfrm>
          <a:prstGeom prst="rect">
            <a:avLst/>
          </a:prstGeom>
        </p:spPr>
      </p:pic>
    </p:spTree>
    <p:extLst>
      <p:ext uri="{BB962C8B-B14F-4D97-AF65-F5344CB8AC3E}">
        <p14:creationId xmlns:p14="http://schemas.microsoft.com/office/powerpoint/2010/main" val="1706331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ransparencia 3 - Profesionalentzako Prestakuntza">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2DCE5B6F-4229-BD47-9F49-CE071C120013}" type="datetime3">
              <a:rPr lang="es-ES_tradnl" smtClean="0"/>
              <a:t>22.02.22</a:t>
            </a:fld>
            <a:endParaRPr lang="en-US" dirty="0"/>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a:xfrm>
            <a:off x="422033" y="472037"/>
            <a:ext cx="7511006" cy="428157"/>
          </a:xfrm>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2845" y="0"/>
            <a:ext cx="1116836" cy="1000218"/>
          </a:xfrm>
          <a:prstGeom prst="rect">
            <a:avLst/>
          </a:prstGeom>
        </p:spPr>
      </p:pic>
    </p:spTree>
    <p:extLst>
      <p:ext uri="{BB962C8B-B14F-4D97-AF65-F5344CB8AC3E}">
        <p14:creationId xmlns:p14="http://schemas.microsoft.com/office/powerpoint/2010/main" val="32029107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ransparencia 4 - Eskola">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6D8C46FE-6D60-7E43-9EAD-3064B98E9FE4}" type="datetime3">
              <a:rPr lang="es-ES_tradnl" smtClean="0"/>
              <a:pPr/>
              <a:t>22.02.22</a:t>
            </a:fld>
            <a:endParaRPr lang="en-US" dirty="0"/>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50195" y="-15970"/>
            <a:ext cx="1147818" cy="1049433"/>
          </a:xfrm>
          <a:prstGeom prst="rect">
            <a:avLst/>
          </a:prstGeom>
        </p:spPr>
      </p:pic>
    </p:spTree>
    <p:extLst>
      <p:ext uri="{BB962C8B-B14F-4D97-AF65-F5344CB8AC3E}">
        <p14:creationId xmlns:p14="http://schemas.microsoft.com/office/powerpoint/2010/main" val="3600161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ransparencia 4 - MU">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6D8C46FE-6D60-7E43-9EAD-3064B98E9FE4}" type="datetime3">
              <a:rPr lang="es-ES_tradnl" smtClean="0"/>
              <a:pPr/>
              <a:t>22.02.22</a:t>
            </a:fld>
            <a:endParaRPr lang="en-US" dirty="0"/>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Tree>
    <p:extLst>
      <p:ext uri="{BB962C8B-B14F-4D97-AF65-F5344CB8AC3E}">
        <p14:creationId xmlns:p14="http://schemas.microsoft.com/office/powerpoint/2010/main" val="1902092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rtada 1 - MU">
    <p:bg>
      <p:bgPr>
        <a:solidFill>
          <a:srgbClr val="053139"/>
        </a:solidFill>
        <a:effectLst/>
      </p:bgPr>
    </p:bg>
    <p:spTree>
      <p:nvGrpSpPr>
        <p:cNvPr id="1" name=""/>
        <p:cNvGrpSpPr/>
        <p:nvPr/>
      </p:nvGrpSpPr>
      <p:grpSpPr>
        <a:xfrm>
          <a:off x="0" y="0"/>
          <a:ext cx="0" cy="0"/>
          <a:chOff x="0" y="0"/>
          <a:chExt cx="0" cy="0"/>
        </a:xfrm>
      </p:grpSpPr>
      <p:pic>
        <p:nvPicPr>
          <p:cNvPr id="15" name="Imagen 14" descr="adasdasd.png"/>
          <p:cNvPicPr>
            <a:picLocks noChangeAspect="1"/>
          </p:cNvPicPr>
          <p:nvPr userDrawn="1"/>
        </p:nvPicPr>
        <p:blipFill rotWithShape="1">
          <a:blip r:embed="rId2">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pic>
        <p:nvPicPr>
          <p:cNvPr id="12" name="Imagen 11"/>
          <p:cNvPicPr>
            <a:picLocks noChangeAspect="1"/>
          </p:cNvPicPr>
          <p:nvPr userDrawn="1"/>
        </p:nvPicPr>
        <p:blipFill rotWithShape="1">
          <a:blip r:embed="rId3">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13" name="Imagen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5715" y="-2192"/>
            <a:ext cx="1736530" cy="1247896"/>
          </a:xfrm>
          <a:prstGeom prst="rect">
            <a:avLst/>
          </a:prstGeom>
        </p:spPr>
      </p:pic>
    </p:spTree>
    <p:extLst>
      <p:ext uri="{BB962C8B-B14F-4D97-AF65-F5344CB8AC3E}">
        <p14:creationId xmlns:p14="http://schemas.microsoft.com/office/powerpoint/2010/main" val="20874671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ransparencia 4 - Profesionalentzako Prestakuntza">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6D8C46FE-6D60-7E43-9EAD-3064B98E9FE4}" type="datetime3">
              <a:rPr lang="es-ES_tradnl" smtClean="0"/>
              <a:pPr/>
              <a:t>22.02.22</a:t>
            </a:fld>
            <a:endParaRPr lang="en-US" dirty="0"/>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a:xfrm>
            <a:off x="422033" y="472037"/>
            <a:ext cx="7569330" cy="428157"/>
          </a:xfrm>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Tree>
    <p:extLst>
      <p:ext uri="{BB962C8B-B14F-4D97-AF65-F5344CB8AC3E}">
        <p14:creationId xmlns:p14="http://schemas.microsoft.com/office/powerpoint/2010/main" val="18169326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ransparencia 5 - Eskola">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03BAEA45-06BF-1B4B-8B5F-15A64A07D060}" type="datetime3">
              <a:rPr lang="es-ES_tradnl" smtClean="0"/>
              <a:pPr/>
              <a:t>22.02.22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50195" y="-15970"/>
            <a:ext cx="1147818" cy="1049433"/>
          </a:xfrm>
          <a:prstGeom prst="rect">
            <a:avLst/>
          </a:prstGeom>
        </p:spPr>
      </p:pic>
    </p:spTree>
    <p:extLst>
      <p:ext uri="{BB962C8B-B14F-4D97-AF65-F5344CB8AC3E}">
        <p14:creationId xmlns:p14="http://schemas.microsoft.com/office/powerpoint/2010/main" val="42740498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ransparencia 5 - MU">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03BAEA45-06BF-1B4B-8B5F-15A64A07D060}" type="datetime3">
              <a:rPr lang="es-ES_tradnl" smtClean="0"/>
              <a:pPr/>
              <a:t>22.02.22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Tree>
    <p:extLst>
      <p:ext uri="{BB962C8B-B14F-4D97-AF65-F5344CB8AC3E}">
        <p14:creationId xmlns:p14="http://schemas.microsoft.com/office/powerpoint/2010/main" val="19545180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ransparencia 5 - Profesionalentzako Prestakuntza">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03BAEA45-06BF-1B4B-8B5F-15A64A07D060}" type="datetime3">
              <a:rPr lang="es-ES_tradnl" smtClean="0"/>
              <a:pPr/>
              <a:t>22.02.22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a:xfrm>
            <a:off x="422033" y="472037"/>
            <a:ext cx="7569330" cy="428157"/>
          </a:xfrm>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Tree>
    <p:extLst>
      <p:ext uri="{BB962C8B-B14F-4D97-AF65-F5344CB8AC3E}">
        <p14:creationId xmlns:p14="http://schemas.microsoft.com/office/powerpoint/2010/main" val="34919682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ca no logo">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raportada 1 -Eskola">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upo 3"/>
          <p:cNvGrpSpPr/>
          <p:nvPr userDrawn="1"/>
        </p:nvGrpSpPr>
        <p:grpSpPr>
          <a:xfrm>
            <a:off x="0" y="0"/>
            <a:ext cx="1826378" cy="1807452"/>
            <a:chOff x="0" y="0"/>
            <a:chExt cx="1826378" cy="1807452"/>
          </a:xfrm>
        </p:grpSpPr>
        <p:pic>
          <p:nvPicPr>
            <p:cNvPr id="6" name="Imagen 4">
              <a:extLst>
                <a:ext uri="{FF2B5EF4-FFF2-40B4-BE49-F238E27FC236}">
                  <a16:creationId xmlns:a16="http://schemas.microsoft.com/office/drawing/2014/main" id="{515488D9-A4EB-9247-86E0-1D6F089F731E}"/>
                </a:ext>
              </a:extLst>
            </p:cNvPr>
            <p:cNvPicPr>
              <a:picLocks noChangeAspect="1"/>
            </p:cNvPicPr>
            <p:nvPr userDrawn="1"/>
          </p:nvPicPr>
          <p:blipFill>
            <a:blip r:embed="rId3"/>
            <a:stretch>
              <a:fillRect/>
            </a:stretch>
          </p:blipFill>
          <p:spPr>
            <a:xfrm>
              <a:off x="0" y="0"/>
              <a:ext cx="1826378" cy="1807452"/>
            </a:xfrm>
            <a:prstGeom prst="rect">
              <a:avLst/>
            </a:prstGeom>
          </p:spPr>
        </p:pic>
        <p:sp>
          <p:nvSpPr>
            <p:cNvPr id="3" name="Rectángulo 2"/>
            <p:cNvSpPr/>
            <p:nvPr userDrawn="1"/>
          </p:nvSpPr>
          <p:spPr>
            <a:xfrm>
              <a:off x="132474" y="188120"/>
              <a:ext cx="1245393" cy="106441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grpSp>
      <p:pic>
        <p:nvPicPr>
          <p:cNvPr id="2" name="Imagen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6332" y="19045"/>
            <a:ext cx="1437679" cy="1314450"/>
          </a:xfrm>
          <a:prstGeom prst="rect">
            <a:avLst/>
          </a:prstGeom>
        </p:spPr>
      </p:pic>
    </p:spTree>
    <p:extLst>
      <p:ext uri="{BB962C8B-B14F-4D97-AF65-F5344CB8AC3E}">
        <p14:creationId xmlns:p14="http://schemas.microsoft.com/office/powerpoint/2010/main" val="25484821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raportada 1 -MU">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Imagen 6"/>
          <p:cNvPicPr>
            <a:picLocks noChangeAspect="1"/>
          </p:cNvPicPr>
          <p:nvPr userDrawn="1"/>
        </p:nvPicPr>
        <p:blipFill>
          <a:blip r:embed="rId3"/>
          <a:stretch>
            <a:fillRect/>
          </a:stretch>
        </p:blipFill>
        <p:spPr>
          <a:xfrm>
            <a:off x="0" y="0"/>
            <a:ext cx="1826378" cy="1807452"/>
          </a:xfrm>
          <a:prstGeom prst="rect">
            <a:avLst/>
          </a:prstGeom>
        </p:spPr>
      </p:pic>
    </p:spTree>
    <p:extLst>
      <p:ext uri="{BB962C8B-B14F-4D97-AF65-F5344CB8AC3E}">
        <p14:creationId xmlns:p14="http://schemas.microsoft.com/office/powerpoint/2010/main" val="7135116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raportada 1 - Profesionalentzako Prestakuntza">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Imagen 6"/>
          <p:cNvPicPr>
            <a:picLocks noChangeAspect="1"/>
          </p:cNvPicPr>
          <p:nvPr userDrawn="1"/>
        </p:nvPicPr>
        <p:blipFill>
          <a:blip r:embed="rId3"/>
          <a:stretch>
            <a:fillRect/>
          </a:stretch>
        </p:blipFill>
        <p:spPr>
          <a:xfrm>
            <a:off x="0" y="0"/>
            <a:ext cx="1826378" cy="1807452"/>
          </a:xfrm>
          <a:prstGeom prst="rect">
            <a:avLst/>
          </a:prstGeom>
        </p:spPr>
      </p:pic>
    </p:spTree>
    <p:extLst>
      <p:ext uri="{BB962C8B-B14F-4D97-AF65-F5344CB8AC3E}">
        <p14:creationId xmlns:p14="http://schemas.microsoft.com/office/powerpoint/2010/main" val="957943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raportada 2 -Eskola">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upo 3"/>
          <p:cNvGrpSpPr/>
          <p:nvPr userDrawn="1"/>
        </p:nvGrpSpPr>
        <p:grpSpPr>
          <a:xfrm>
            <a:off x="0" y="0"/>
            <a:ext cx="1826378" cy="1807452"/>
            <a:chOff x="0" y="0"/>
            <a:chExt cx="1826378" cy="1807452"/>
          </a:xfrm>
        </p:grpSpPr>
        <p:pic>
          <p:nvPicPr>
            <p:cNvPr id="7" name="Imagen 4">
              <a:extLst>
                <a:ext uri="{FF2B5EF4-FFF2-40B4-BE49-F238E27FC236}">
                  <a16:creationId xmlns:a16="http://schemas.microsoft.com/office/drawing/2014/main" id="{515488D9-A4EB-9247-86E0-1D6F089F731E}"/>
                </a:ext>
              </a:extLst>
            </p:cNvPr>
            <p:cNvPicPr>
              <a:picLocks noChangeAspect="1"/>
            </p:cNvPicPr>
            <p:nvPr userDrawn="1"/>
          </p:nvPicPr>
          <p:blipFill>
            <a:blip r:embed="rId2"/>
            <a:stretch>
              <a:fillRect/>
            </a:stretch>
          </p:blipFill>
          <p:spPr>
            <a:xfrm>
              <a:off x="0" y="0"/>
              <a:ext cx="1826378" cy="1807452"/>
            </a:xfrm>
            <a:prstGeom prst="rect">
              <a:avLst/>
            </a:prstGeom>
          </p:spPr>
        </p:pic>
        <p:sp>
          <p:nvSpPr>
            <p:cNvPr id="8" name="Rectángulo 7"/>
            <p:cNvSpPr/>
            <p:nvPr userDrawn="1"/>
          </p:nvSpPr>
          <p:spPr>
            <a:xfrm>
              <a:off x="132474" y="188120"/>
              <a:ext cx="1245393" cy="106441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grpSp>
      <p:pic>
        <p:nvPicPr>
          <p:cNvPr id="9" name="Imagen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332" y="19045"/>
            <a:ext cx="1437679" cy="1314450"/>
          </a:xfrm>
          <a:prstGeom prst="rect">
            <a:avLst/>
          </a:prstGeom>
        </p:spPr>
      </p:pic>
    </p:spTree>
    <p:extLst>
      <p:ext uri="{BB962C8B-B14F-4D97-AF65-F5344CB8AC3E}">
        <p14:creationId xmlns:p14="http://schemas.microsoft.com/office/powerpoint/2010/main" val="32484150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raportada 2 -MU">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Imagen 3"/>
          <p:cNvPicPr>
            <a:picLocks noChangeAspect="1"/>
          </p:cNvPicPr>
          <p:nvPr userDrawn="1"/>
        </p:nvPicPr>
        <p:blipFill>
          <a:blip r:embed="rId2"/>
          <a:stretch>
            <a:fillRect/>
          </a:stretch>
        </p:blipFill>
        <p:spPr>
          <a:xfrm>
            <a:off x="0" y="0"/>
            <a:ext cx="1826378" cy="1807452"/>
          </a:xfrm>
          <a:prstGeom prst="rect">
            <a:avLst/>
          </a:prstGeom>
        </p:spPr>
      </p:pic>
    </p:spTree>
    <p:extLst>
      <p:ext uri="{BB962C8B-B14F-4D97-AF65-F5344CB8AC3E}">
        <p14:creationId xmlns:p14="http://schemas.microsoft.com/office/powerpoint/2010/main" val="1459553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ada 1 - Profesionalentzako Prestakuntza">
    <p:bg>
      <p:bgPr>
        <a:solidFill>
          <a:srgbClr val="053139"/>
        </a:solidFill>
        <a:effectLst/>
      </p:bgPr>
    </p:bg>
    <p:spTree>
      <p:nvGrpSpPr>
        <p:cNvPr id="1" name=""/>
        <p:cNvGrpSpPr/>
        <p:nvPr/>
      </p:nvGrpSpPr>
      <p:grpSpPr>
        <a:xfrm>
          <a:off x="0" y="0"/>
          <a:ext cx="0" cy="0"/>
          <a:chOff x="0" y="0"/>
          <a:chExt cx="0" cy="0"/>
        </a:xfrm>
      </p:grpSpPr>
      <p:pic>
        <p:nvPicPr>
          <p:cNvPr id="12" name="Imagen 11"/>
          <p:cNvPicPr>
            <a:picLocks noChangeAspect="1"/>
          </p:cNvPicPr>
          <p:nvPr userDrawn="1"/>
        </p:nvPicPr>
        <p:blipFill rotWithShape="1">
          <a:blip r:embed="rId2">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pic>
        <p:nvPicPr>
          <p:cNvPr id="6" name="Imagen 5" descr="adasdasd.png"/>
          <p:cNvPicPr>
            <a:picLocks noChangeAspect="1"/>
          </p:cNvPicPr>
          <p:nvPr userDrawn="1"/>
        </p:nvPicPr>
        <p:blipFill rotWithShape="1">
          <a:blip r:embed="rId3">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9" name="Imagen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336" y="3688"/>
            <a:ext cx="1859933" cy="1665723"/>
          </a:xfrm>
          <a:prstGeom prst="rect">
            <a:avLst/>
          </a:prstGeom>
        </p:spPr>
      </p:pic>
    </p:spTree>
    <p:extLst>
      <p:ext uri="{BB962C8B-B14F-4D97-AF65-F5344CB8AC3E}">
        <p14:creationId xmlns:p14="http://schemas.microsoft.com/office/powerpoint/2010/main" val="3477815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raportada 2 -Profesionalentzako Prestakuntza">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Imagen 3"/>
          <p:cNvPicPr>
            <a:picLocks noChangeAspect="1"/>
          </p:cNvPicPr>
          <p:nvPr userDrawn="1"/>
        </p:nvPicPr>
        <p:blipFill>
          <a:blip r:embed="rId2"/>
          <a:stretch>
            <a:fillRect/>
          </a:stretch>
        </p:blipFill>
        <p:spPr>
          <a:xfrm>
            <a:off x="0" y="0"/>
            <a:ext cx="1826378" cy="1807452"/>
          </a:xfrm>
          <a:prstGeom prst="rect">
            <a:avLst/>
          </a:prstGeom>
        </p:spPr>
      </p:pic>
    </p:spTree>
    <p:extLst>
      <p:ext uri="{BB962C8B-B14F-4D97-AF65-F5344CB8AC3E}">
        <p14:creationId xmlns:p14="http://schemas.microsoft.com/office/powerpoint/2010/main" val="459121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ortada 2 - Eskola">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grpSp>
        <p:nvGrpSpPr>
          <p:cNvPr id="56" name="Grupo 55"/>
          <p:cNvGrpSpPr/>
          <p:nvPr userDrawn="1"/>
        </p:nvGrpSpPr>
        <p:grpSpPr>
          <a:xfrm>
            <a:off x="0" y="0"/>
            <a:ext cx="2184872" cy="2162231"/>
            <a:chOff x="0" y="0"/>
            <a:chExt cx="2184872" cy="2162231"/>
          </a:xfrm>
        </p:grpSpPr>
        <p:pic>
          <p:nvPicPr>
            <p:cNvPr id="10" name="Imagen 7">
              <a:extLst>
                <a:ext uri="{FF2B5EF4-FFF2-40B4-BE49-F238E27FC236}">
                  <a16:creationId xmlns:a16="http://schemas.microsoft.com/office/drawing/2014/main" id="{772BB687-5563-CE41-B322-1DCFDF987B6E}"/>
                </a:ext>
              </a:extLst>
            </p:cNvPr>
            <p:cNvPicPr>
              <a:picLocks noChangeAspect="1"/>
            </p:cNvPicPr>
            <p:nvPr userDrawn="1"/>
          </p:nvPicPr>
          <p:blipFill>
            <a:blip r:embed="rId3"/>
            <a:stretch>
              <a:fillRect/>
            </a:stretch>
          </p:blipFill>
          <p:spPr>
            <a:xfrm>
              <a:off x="0" y="0"/>
              <a:ext cx="2184872" cy="2162231"/>
            </a:xfrm>
            <a:prstGeom prst="rect">
              <a:avLst/>
            </a:prstGeom>
          </p:spPr>
        </p:pic>
        <p:sp>
          <p:nvSpPr>
            <p:cNvPr id="55" name="Rectángulo 54"/>
            <p:cNvSpPr/>
            <p:nvPr userDrawn="1"/>
          </p:nvSpPr>
          <p:spPr>
            <a:xfrm>
              <a:off x="170099" y="123825"/>
              <a:ext cx="1343025" cy="12922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grpSp>
      <p:pic>
        <p:nvPicPr>
          <p:cNvPr id="54" name="Imagen 5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0921" y="21764"/>
            <a:ext cx="1718029" cy="1570770"/>
          </a:xfrm>
          <a:prstGeom prst="rect">
            <a:avLst/>
          </a:prstGeom>
        </p:spPr>
      </p:pic>
    </p:spTree>
    <p:extLst>
      <p:ext uri="{BB962C8B-B14F-4D97-AF65-F5344CB8AC3E}">
        <p14:creationId xmlns:p14="http://schemas.microsoft.com/office/powerpoint/2010/main" val="1106987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rtada 2 - MU">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8" name="Imagen 7"/>
          <p:cNvPicPr>
            <a:picLocks noChangeAspect="1"/>
          </p:cNvPicPr>
          <p:nvPr userDrawn="1"/>
        </p:nvPicPr>
        <p:blipFill>
          <a:blip r:embed="rId3"/>
          <a:stretch>
            <a:fillRect/>
          </a:stretch>
        </p:blipFill>
        <p:spPr>
          <a:xfrm>
            <a:off x="0" y="0"/>
            <a:ext cx="2184872" cy="2162231"/>
          </a:xfrm>
          <a:prstGeom prst="rect">
            <a:avLst/>
          </a:prstGeom>
        </p:spPr>
      </p:pic>
    </p:spTree>
    <p:extLst>
      <p:ext uri="{BB962C8B-B14F-4D97-AF65-F5344CB8AC3E}">
        <p14:creationId xmlns:p14="http://schemas.microsoft.com/office/powerpoint/2010/main" val="245406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ortada 2 - Profesionalentzako Prestakuntza">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8" name="Imagen 7"/>
          <p:cNvPicPr>
            <a:picLocks noChangeAspect="1"/>
          </p:cNvPicPr>
          <p:nvPr userDrawn="1"/>
        </p:nvPicPr>
        <p:blipFill>
          <a:blip r:embed="rId3"/>
          <a:stretch>
            <a:fillRect/>
          </a:stretch>
        </p:blipFill>
        <p:spPr>
          <a:xfrm>
            <a:off x="0" y="0"/>
            <a:ext cx="2184872" cy="2162231"/>
          </a:xfrm>
          <a:prstGeom prst="rect">
            <a:avLst/>
          </a:prstGeom>
        </p:spPr>
      </p:pic>
    </p:spTree>
    <p:extLst>
      <p:ext uri="{BB962C8B-B14F-4D97-AF65-F5344CB8AC3E}">
        <p14:creationId xmlns:p14="http://schemas.microsoft.com/office/powerpoint/2010/main" val="788016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cion">
    <p:spTree>
      <p:nvGrpSpPr>
        <p:cNvPr id="1" name=""/>
        <p:cNvGrpSpPr/>
        <p:nvPr/>
      </p:nvGrpSpPr>
      <p:grpSpPr>
        <a:xfrm>
          <a:off x="0" y="0"/>
          <a:ext cx="0" cy="0"/>
          <a:chOff x="0" y="0"/>
          <a:chExt cx="0" cy="0"/>
        </a:xfrm>
      </p:grpSpPr>
      <p:pic>
        <p:nvPicPr>
          <p:cNvPr id="9" name="Imagen 6">
            <a:extLst>
              <a:ext uri="{FF2B5EF4-FFF2-40B4-BE49-F238E27FC236}">
                <a16:creationId xmlns:a16="http://schemas.microsoft.com/office/drawing/2014/main" id="{1C62DA92-35E3-6244-8259-2ED416B69127}"/>
              </a:ext>
            </a:extLst>
          </p:cNvPr>
          <p:cNvPicPr>
            <a:picLocks noChangeAspect="1"/>
          </p:cNvPicPr>
          <p:nvPr userDrawn="1"/>
        </p:nvPicPr>
        <p:blipFill>
          <a:blip r:embed="rId2"/>
          <a:stretch>
            <a:fillRect/>
          </a:stretch>
        </p:blipFill>
        <p:spPr>
          <a:xfrm>
            <a:off x="0" y="-2"/>
            <a:ext cx="6986349" cy="6287714"/>
          </a:xfrm>
          <a:prstGeom prst="rect">
            <a:avLst/>
          </a:prstGeom>
        </p:spPr>
      </p:pic>
      <p:pic>
        <p:nvPicPr>
          <p:cNvPr id="11" name="Imagen 7">
            <a:extLst>
              <a:ext uri="{FF2B5EF4-FFF2-40B4-BE49-F238E27FC236}">
                <a16:creationId xmlns:a16="http://schemas.microsoft.com/office/drawing/2014/main" id="{0F63708B-52D5-0940-890B-ED33E002B2DE}"/>
              </a:ext>
            </a:extLst>
          </p:cNvPr>
          <p:cNvPicPr>
            <a:picLocks noChangeAspect="1"/>
          </p:cNvPicPr>
          <p:nvPr userDrawn="1"/>
        </p:nvPicPr>
        <p:blipFill>
          <a:blip r:embed="rId3"/>
          <a:stretch>
            <a:fillRect/>
          </a:stretch>
        </p:blipFill>
        <p:spPr>
          <a:xfrm>
            <a:off x="0" y="935376"/>
            <a:ext cx="1855656" cy="3181125"/>
          </a:xfrm>
          <a:prstGeom prst="rect">
            <a:avLst/>
          </a:prstGeom>
        </p:spPr>
      </p:pic>
      <p:sp>
        <p:nvSpPr>
          <p:cNvPr id="19" name="CuadroTexto 18"/>
          <p:cNvSpPr txBox="1"/>
          <p:nvPr userDrawn="1"/>
        </p:nvSpPr>
        <p:spPr>
          <a:xfrm>
            <a:off x="6278477" y="-1144093"/>
            <a:ext cx="184731" cy="369332"/>
          </a:xfrm>
          <a:prstGeom prst="rect">
            <a:avLst/>
          </a:prstGeom>
          <a:noFill/>
        </p:spPr>
        <p:txBody>
          <a:bodyPr wrap="none" rtlCol="0">
            <a:spAutoFit/>
          </a:bodyPr>
          <a:lstStyle/>
          <a:p>
            <a:endParaRPr lang="es-ES" sz="1800" dirty="0"/>
          </a:p>
        </p:txBody>
      </p:sp>
      <p:sp>
        <p:nvSpPr>
          <p:cNvPr id="7" name="Title 1"/>
          <p:cNvSpPr>
            <a:spLocks noGrp="1"/>
          </p:cNvSpPr>
          <p:nvPr>
            <p:ph type="title" hasCustomPrompt="1"/>
          </p:nvPr>
        </p:nvSpPr>
        <p:spPr>
          <a:xfrm>
            <a:off x="2388110" y="2754427"/>
            <a:ext cx="3295110" cy="1362075"/>
          </a:xfrm>
          <a:noFill/>
        </p:spPr>
        <p:txBody>
          <a:bodyPr anchor="b">
            <a:normAutofit/>
          </a:bodyPr>
          <a:lstStyle>
            <a:lvl1pPr marL="0" indent="0" algn="l">
              <a:buNone/>
              <a:defRPr sz="3200" b="0" cap="none">
                <a:solidFill>
                  <a:srgbClr val="004851"/>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8" name="Text Placeholder 2"/>
          <p:cNvSpPr>
            <a:spLocks noGrp="1"/>
          </p:cNvSpPr>
          <p:nvPr>
            <p:ph type="body" idx="1"/>
          </p:nvPr>
        </p:nvSpPr>
        <p:spPr>
          <a:xfrm>
            <a:off x="2388110" y="4171217"/>
            <a:ext cx="3295110" cy="1184275"/>
          </a:xfrm>
          <a:prstGeom prst="rect">
            <a:avLst/>
          </a:prstGeom>
          <a:noFill/>
        </p:spPr>
        <p:txBody>
          <a:bodyPr anchor="t"/>
          <a:lstStyle>
            <a:lvl1pPr marL="0" indent="0" algn="l">
              <a:buNone/>
              <a:defRPr sz="20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
        <p:nvSpPr>
          <p:cNvPr id="10" name="Content Placeholder 14"/>
          <p:cNvSpPr>
            <a:spLocks noGrp="1"/>
          </p:cNvSpPr>
          <p:nvPr>
            <p:ph sz="quarter" idx="10" hasCustomPrompt="1"/>
          </p:nvPr>
        </p:nvSpPr>
        <p:spPr>
          <a:xfrm>
            <a:off x="495240" y="2771844"/>
            <a:ext cx="722434" cy="766762"/>
          </a:xfrm>
          <a:prstGeom prst="rect">
            <a:avLst/>
          </a:prstGeom>
        </p:spPr>
        <p:txBody>
          <a:bodyPr anchor="ctr">
            <a:normAutofit/>
          </a:bodyPr>
          <a:lstStyle>
            <a:lvl1pPr marL="0" indent="0" algn="ctr">
              <a:buNone/>
              <a:defRPr sz="3600" b="1">
                <a:solidFill>
                  <a:srgbClr val="FFFFFF"/>
                </a:solidFill>
                <a:latin typeface="Arial" charset="0"/>
                <a:ea typeface="Arial" charset="0"/>
                <a:cs typeface="Arial" charset="0"/>
              </a:defRPr>
            </a:lvl1pPr>
          </a:lstStyle>
          <a:p>
            <a:pPr lvl="0"/>
            <a:r>
              <a:rPr lang="en-US" dirty="0"/>
              <a:t>Nº</a:t>
            </a:r>
          </a:p>
        </p:txBody>
      </p:sp>
    </p:spTree>
    <p:extLst>
      <p:ext uri="{BB962C8B-B14F-4D97-AF65-F5344CB8AC3E}">
        <p14:creationId xmlns:p14="http://schemas.microsoft.com/office/powerpoint/2010/main" val="1703091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bseccion">
    <p:spTree>
      <p:nvGrpSpPr>
        <p:cNvPr id="1" name=""/>
        <p:cNvGrpSpPr/>
        <p:nvPr/>
      </p:nvGrpSpPr>
      <p:grpSpPr>
        <a:xfrm>
          <a:off x="0" y="0"/>
          <a:ext cx="0" cy="0"/>
          <a:chOff x="0" y="0"/>
          <a:chExt cx="0" cy="0"/>
        </a:xfrm>
      </p:grpSpPr>
      <p:pic>
        <p:nvPicPr>
          <p:cNvPr id="10" name="Imagen 7">
            <a:extLst>
              <a:ext uri="{FF2B5EF4-FFF2-40B4-BE49-F238E27FC236}">
                <a16:creationId xmlns:a16="http://schemas.microsoft.com/office/drawing/2014/main" id="{F2F42047-0EBB-8647-BC6A-5A0A935908E9}"/>
              </a:ext>
            </a:extLst>
          </p:cNvPr>
          <p:cNvPicPr>
            <a:picLocks noChangeAspect="1"/>
          </p:cNvPicPr>
          <p:nvPr userDrawn="1"/>
        </p:nvPicPr>
        <p:blipFill>
          <a:blip r:embed="rId2"/>
          <a:stretch>
            <a:fillRect/>
          </a:stretch>
        </p:blipFill>
        <p:spPr>
          <a:xfrm>
            <a:off x="0" y="0"/>
            <a:ext cx="7011611" cy="6310450"/>
          </a:xfrm>
          <a:prstGeom prst="rect">
            <a:avLst/>
          </a:prstGeom>
        </p:spPr>
      </p:pic>
      <p:pic>
        <p:nvPicPr>
          <p:cNvPr id="11" name="Imagen 8">
            <a:extLst>
              <a:ext uri="{FF2B5EF4-FFF2-40B4-BE49-F238E27FC236}">
                <a16:creationId xmlns:a16="http://schemas.microsoft.com/office/drawing/2014/main" id="{CE87A804-F809-7545-AB4C-74239CD541EF}"/>
              </a:ext>
            </a:extLst>
          </p:cNvPr>
          <p:cNvPicPr>
            <a:picLocks noChangeAspect="1"/>
          </p:cNvPicPr>
          <p:nvPr userDrawn="1"/>
        </p:nvPicPr>
        <p:blipFill>
          <a:blip r:embed="rId3"/>
          <a:stretch>
            <a:fillRect/>
          </a:stretch>
        </p:blipFill>
        <p:spPr>
          <a:xfrm>
            <a:off x="0" y="935376"/>
            <a:ext cx="1855656" cy="3181125"/>
          </a:xfrm>
          <a:prstGeom prst="rect">
            <a:avLst/>
          </a:prstGeom>
        </p:spPr>
      </p:pic>
      <p:sp>
        <p:nvSpPr>
          <p:cNvPr id="19" name="CuadroTexto 18"/>
          <p:cNvSpPr txBox="1"/>
          <p:nvPr userDrawn="1"/>
        </p:nvSpPr>
        <p:spPr>
          <a:xfrm>
            <a:off x="6278477" y="-1144093"/>
            <a:ext cx="184731" cy="369332"/>
          </a:xfrm>
          <a:prstGeom prst="rect">
            <a:avLst/>
          </a:prstGeom>
          <a:noFill/>
        </p:spPr>
        <p:txBody>
          <a:bodyPr wrap="none" rtlCol="0">
            <a:spAutoFit/>
          </a:bodyPr>
          <a:lstStyle/>
          <a:p>
            <a:endParaRPr lang="es-ES" sz="1800" dirty="0"/>
          </a:p>
        </p:txBody>
      </p:sp>
      <p:sp>
        <p:nvSpPr>
          <p:cNvPr id="8" name="Title 1"/>
          <p:cNvSpPr>
            <a:spLocks noGrp="1"/>
          </p:cNvSpPr>
          <p:nvPr>
            <p:ph type="title" hasCustomPrompt="1"/>
          </p:nvPr>
        </p:nvSpPr>
        <p:spPr>
          <a:xfrm>
            <a:off x="2388110" y="2754427"/>
            <a:ext cx="3295110" cy="1362075"/>
          </a:xfrm>
          <a:noFill/>
        </p:spPr>
        <p:txBody>
          <a:bodyPr anchor="b">
            <a:normAutofit/>
          </a:bodyPr>
          <a:lstStyle>
            <a:lvl1pPr marL="0" indent="0" algn="l">
              <a:buNone/>
              <a:defRPr sz="3200" b="0" cap="none">
                <a:solidFill>
                  <a:srgbClr val="004851"/>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9" name="Text Placeholder 2"/>
          <p:cNvSpPr>
            <a:spLocks noGrp="1"/>
          </p:cNvSpPr>
          <p:nvPr>
            <p:ph type="body" idx="1"/>
          </p:nvPr>
        </p:nvSpPr>
        <p:spPr>
          <a:xfrm>
            <a:off x="2388110" y="4171217"/>
            <a:ext cx="3295110" cy="1184275"/>
          </a:xfrm>
          <a:prstGeom prst="rect">
            <a:avLst/>
          </a:prstGeom>
          <a:noFill/>
        </p:spPr>
        <p:txBody>
          <a:bodyPr anchor="t"/>
          <a:lstStyle>
            <a:lvl1pPr marL="0" indent="0" algn="l">
              <a:buNone/>
              <a:defRPr sz="2000" b="0" i="0">
                <a:solidFill>
                  <a:srgbClr val="00A3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
        <p:nvSpPr>
          <p:cNvPr id="15" name="Content Placeholder 14"/>
          <p:cNvSpPr>
            <a:spLocks noGrp="1"/>
          </p:cNvSpPr>
          <p:nvPr>
            <p:ph sz="quarter" idx="10" hasCustomPrompt="1"/>
          </p:nvPr>
        </p:nvSpPr>
        <p:spPr>
          <a:xfrm>
            <a:off x="495240" y="2771844"/>
            <a:ext cx="722434" cy="766762"/>
          </a:xfrm>
          <a:prstGeom prst="rect">
            <a:avLst/>
          </a:prstGeom>
        </p:spPr>
        <p:txBody>
          <a:bodyPr anchor="ctr">
            <a:normAutofit/>
          </a:bodyPr>
          <a:lstStyle>
            <a:lvl1pPr marL="0" indent="0" algn="ctr">
              <a:buNone/>
              <a:defRPr sz="3600" b="1">
                <a:solidFill>
                  <a:srgbClr val="FFFFFF"/>
                </a:solidFill>
                <a:latin typeface="Arial" charset="0"/>
                <a:ea typeface="Arial" charset="0"/>
                <a:cs typeface="Arial" charset="0"/>
              </a:defRPr>
            </a:lvl1pPr>
          </a:lstStyle>
          <a:p>
            <a:pPr lvl="0"/>
            <a:r>
              <a:rPr lang="en-US"/>
              <a:t>Nº</a:t>
            </a:r>
            <a:endParaRPr lang="en-US" dirty="0"/>
          </a:p>
        </p:txBody>
      </p:sp>
    </p:spTree>
    <p:extLst>
      <p:ext uri="{BB962C8B-B14F-4D97-AF65-F5344CB8AC3E}">
        <p14:creationId xmlns:p14="http://schemas.microsoft.com/office/powerpoint/2010/main" val="3881894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ransparencia 1 - Eskola">
    <p:spTree>
      <p:nvGrpSpPr>
        <p:cNvPr id="1" name=""/>
        <p:cNvGrpSpPr/>
        <p:nvPr/>
      </p:nvGrpSpPr>
      <p:grpSpPr>
        <a:xfrm>
          <a:off x="0" y="0"/>
          <a:ext cx="0" cy="0"/>
          <a:chOff x="0" y="0"/>
          <a:chExt cx="0" cy="0"/>
        </a:xfrm>
      </p:grpSpPr>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50195" y="-15970"/>
            <a:ext cx="1147818" cy="1049433"/>
          </a:xfrm>
          <a:prstGeom prst="rect">
            <a:avLst/>
          </a:prstGeom>
        </p:spPr>
      </p:pic>
      <p:sp>
        <p:nvSpPr>
          <p:cNvPr id="6" name="Date Placeholder 3"/>
          <p:cNvSpPr>
            <a:spLocks noGrp="1"/>
          </p:cNvSpPr>
          <p:nvPr>
            <p:ph type="dt" sz="half" idx="10"/>
          </p:nvPr>
        </p:nvSpPr>
        <p:spPr>
          <a:xfrm>
            <a:off x="422031" y="6467092"/>
            <a:ext cx="1180893" cy="365125"/>
          </a:xfrm>
        </p:spPr>
        <p:txBody>
          <a:bodyPr/>
          <a:lstStyle>
            <a:lvl1pPr>
              <a:defRPr>
                <a:solidFill>
                  <a:schemeClr val="accent2"/>
                </a:solidFill>
              </a:defRPr>
            </a:lvl1pPr>
          </a:lstStyle>
          <a:p>
            <a:fld id="{2D72A43D-7419-4C41-A920-C6E38643746D}" type="datetime3">
              <a:rPr lang="es-ES_tradnl" smtClean="0"/>
              <a:pPr/>
              <a:t>22.02.22</a:t>
            </a:fld>
            <a:endParaRPr lang="en-US" dirty="0"/>
          </a:p>
        </p:txBody>
      </p:sp>
      <p:sp>
        <p:nvSpPr>
          <p:cNvPr id="7"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Tree>
    <p:extLst>
      <p:ext uri="{BB962C8B-B14F-4D97-AF65-F5344CB8AC3E}">
        <p14:creationId xmlns:p14="http://schemas.microsoft.com/office/powerpoint/2010/main" val="3145131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422032" y="472037"/>
            <a:ext cx="7664693" cy="428157"/>
          </a:xfrm>
          <a:prstGeom prst="rect">
            <a:avLst/>
          </a:prstGeom>
          <a:noFill/>
          <a:ln>
            <a:noFill/>
          </a:ln>
        </p:spPr>
        <p:txBody>
          <a:bodyPr vert="horz" lIns="91440" tIns="45720" rIns="91440" bIns="45720" rtlCol="0" anchor="ctr">
            <a:noAutofit/>
          </a:bodyPr>
          <a:lstStyle/>
          <a:p>
            <a:r>
              <a:rPr lang="en-US" dirty="0"/>
              <a:t>Click to edit Master title style</a:t>
            </a:r>
          </a:p>
        </p:txBody>
      </p:sp>
      <p:sp>
        <p:nvSpPr>
          <p:cNvPr id="16" name="Date Placeholder 3"/>
          <p:cNvSpPr>
            <a:spLocks noGrp="1"/>
          </p:cNvSpPr>
          <p:nvPr>
            <p:ph type="dt" sz="half" idx="2"/>
          </p:nvPr>
        </p:nvSpPr>
        <p:spPr>
          <a:xfrm>
            <a:off x="422031" y="6460528"/>
            <a:ext cx="1165346" cy="365125"/>
          </a:xfrm>
          <a:prstGeom prst="rect">
            <a:avLst/>
          </a:prstGeom>
        </p:spPr>
        <p:txBody>
          <a:bodyPr vert="horz" lIns="91440" tIns="45720" rIns="91440" bIns="45720" rtlCol="0" anchor="ctr"/>
          <a:lstStyle>
            <a:lvl1pPr algn="l">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fld id="{9FAE4B82-6DFA-A543-B435-4398A9590E55}" type="datetime3">
              <a:rPr lang="es-ES_tradnl" smtClean="0"/>
              <a:t>22.02.22</a:t>
            </a:fld>
            <a:endParaRPr lang="en-US" dirty="0"/>
          </a:p>
        </p:txBody>
      </p:sp>
      <p:sp>
        <p:nvSpPr>
          <p:cNvPr id="17" name="Footer Placeholder 4"/>
          <p:cNvSpPr>
            <a:spLocks noGrp="1"/>
          </p:cNvSpPr>
          <p:nvPr>
            <p:ph type="ftr" sz="quarter" idx="3"/>
          </p:nvPr>
        </p:nvSpPr>
        <p:spPr>
          <a:xfrm>
            <a:off x="2359102" y="6460528"/>
            <a:ext cx="4420635" cy="365125"/>
          </a:xfrm>
          <a:prstGeom prst="rect">
            <a:avLst/>
          </a:prstGeom>
        </p:spPr>
        <p:txBody>
          <a:bodyPr vert="horz" lIns="91440" tIns="45720" rIns="91440" bIns="45720" rtlCol="0" anchor="ctr"/>
          <a:lstStyle>
            <a:lvl1pPr algn="ctr">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r>
              <a:rPr lang="en-US"/>
              <a:t>Mondragon Unibertsitatea</a:t>
            </a:r>
            <a:endParaRPr lang="en-US" dirty="0"/>
          </a:p>
        </p:txBody>
      </p:sp>
      <p:sp>
        <p:nvSpPr>
          <p:cNvPr id="18" name="Slide Number Placeholder 5"/>
          <p:cNvSpPr>
            <a:spLocks noGrp="1"/>
          </p:cNvSpPr>
          <p:nvPr>
            <p:ph type="sldNum" sz="quarter" idx="4"/>
          </p:nvPr>
        </p:nvSpPr>
        <p:spPr>
          <a:xfrm>
            <a:off x="7551459" y="6460527"/>
            <a:ext cx="1170510" cy="365125"/>
          </a:xfrm>
          <a:prstGeom prst="rect">
            <a:avLst/>
          </a:prstGeom>
        </p:spPr>
        <p:txBody>
          <a:bodyPr vert="horz" lIns="91440" tIns="45720" rIns="91440" bIns="45720" rtlCol="0" anchor="ctr"/>
          <a:lstStyle>
            <a:lvl1pPr algn="r">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fld id="{F7356FEA-1119-414E-9BDA-0F3F06B9EA58}" type="slidenum">
              <a:rPr lang="en-US" smtClean="0"/>
              <a:pPr/>
              <a:t>‹Nº›</a:t>
            </a:fld>
            <a:endParaRPr lang="en-US"/>
          </a:p>
        </p:txBody>
      </p:sp>
      <p:sp>
        <p:nvSpPr>
          <p:cNvPr id="3" name="Text Placeholder 2">
            <a:extLst>
              <a:ext uri="{FF2B5EF4-FFF2-40B4-BE49-F238E27FC236}">
                <a16:creationId xmlns:a16="http://schemas.microsoft.com/office/drawing/2014/main" id="{60378C87-DD0E-9E43-989E-9A54981B078F}"/>
              </a:ext>
            </a:extLst>
          </p:cNvPr>
          <p:cNvSpPr>
            <a:spLocks noGrp="1"/>
          </p:cNvSpPr>
          <p:nvPr>
            <p:ph type="body" idx="1"/>
          </p:nvPr>
        </p:nvSpPr>
        <p:spPr>
          <a:xfrm>
            <a:off x="422031" y="1219200"/>
            <a:ext cx="8299938" cy="495776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Tree>
    <p:extLst>
      <p:ext uri="{BB962C8B-B14F-4D97-AF65-F5344CB8AC3E}">
        <p14:creationId xmlns:p14="http://schemas.microsoft.com/office/powerpoint/2010/main" val="1312546947"/>
      </p:ext>
    </p:extLst>
  </p:cSld>
  <p:clrMap bg1="lt1" tx1="dk1" bg2="lt2" tx2="dk2" accent1="accent1" accent2="accent2" accent3="accent3" accent4="accent4" accent5="accent5" accent6="accent6" hlink="hlink" folHlink="folHlink"/>
  <p:sldLayoutIdLst>
    <p:sldLayoutId id="2147483673" r:id="rId1"/>
    <p:sldLayoutId id="2147483715" r:id="rId2"/>
    <p:sldLayoutId id="2147483718" r:id="rId3"/>
    <p:sldLayoutId id="2147483710" r:id="rId4"/>
    <p:sldLayoutId id="2147483719" r:id="rId5"/>
    <p:sldLayoutId id="2147483712" r:id="rId6"/>
    <p:sldLayoutId id="2147483701" r:id="rId7"/>
    <p:sldLayoutId id="2147483678" r:id="rId8"/>
    <p:sldLayoutId id="2147483703" r:id="rId9"/>
    <p:sldLayoutId id="2147483728" r:id="rId10"/>
    <p:sldLayoutId id="2147483748" r:id="rId11"/>
    <p:sldLayoutId id="2147483696" r:id="rId12"/>
    <p:sldLayoutId id="2147483740" r:id="rId13"/>
    <p:sldLayoutId id="2147483743" r:id="rId14"/>
    <p:sldLayoutId id="2147483697" r:id="rId15"/>
    <p:sldLayoutId id="2147483744" r:id="rId16"/>
    <p:sldLayoutId id="2147483747" r:id="rId17"/>
    <p:sldLayoutId id="2147483677" r:id="rId18"/>
    <p:sldLayoutId id="2147483732" r:id="rId19"/>
    <p:sldLayoutId id="2147483735" r:id="rId20"/>
    <p:sldLayoutId id="2147483692" r:id="rId21"/>
    <p:sldLayoutId id="2147483737" r:id="rId22"/>
    <p:sldLayoutId id="2147483736" r:id="rId23"/>
    <p:sldLayoutId id="2147483709" r:id="rId24"/>
    <p:sldLayoutId id="2147483655" r:id="rId25"/>
    <p:sldLayoutId id="2147483720" r:id="rId26"/>
    <p:sldLayoutId id="2147483721" r:id="rId27"/>
    <p:sldLayoutId id="2147483708" r:id="rId28"/>
    <p:sldLayoutId id="2147483724" r:id="rId29"/>
    <p:sldLayoutId id="2147483725" r:id="rId30"/>
  </p:sldLayoutIdLst>
  <p:hf hdr="0"/>
  <p:txStyles>
    <p:titleStyle>
      <a:lvl1pPr algn="l" defTabSz="457200" rtl="0" eaLnBrk="1" latinLnBrk="0" hangingPunct="1">
        <a:spcBef>
          <a:spcPct val="0"/>
        </a:spcBef>
        <a:buNone/>
        <a:defRPr sz="2800" b="1" i="0" kern="1200">
          <a:solidFill>
            <a:schemeClr val="accent2"/>
          </a:solidFill>
          <a:latin typeface="Arial Black" charset="0"/>
          <a:ea typeface="Arial Black" charset="0"/>
          <a:cs typeface="Arial Black" charset="0"/>
        </a:defRPr>
      </a:lvl1pPr>
    </p:titleStyle>
    <p:body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400" b="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80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600" b="0" kern="1200" noProof="0" dirty="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0.png"/><Relationship Id="rId12"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18.xml"/><Relationship Id="rId11" Type="http://schemas.openxmlformats.org/officeDocument/2006/relationships/image" Target="../media/image24.png"/><Relationship Id="rId5" Type="http://schemas.openxmlformats.org/officeDocument/2006/relationships/image" Target="../media/image29.png"/><Relationship Id="rId10" Type="http://schemas.openxmlformats.org/officeDocument/2006/relationships/image" Target="../media/image27.png"/><Relationship Id="rId4" Type="http://schemas.openxmlformats.org/officeDocument/2006/relationships/image" Target="../media/image210.png"/><Relationship Id="rId9" Type="http://schemas.openxmlformats.org/officeDocument/2006/relationships/image" Target="../media/image26.png"/></Relationships>
</file>

<file path=ppt/slides/_rels/slide12.xml.rels><?xml version="1.0" encoding="UTF-8" standalone="yes"?>
<Relationships xmlns="http://schemas.openxmlformats.org/package/2006/relationships"><Relationship Id="rId8" Type="http://schemas.openxmlformats.org/officeDocument/2006/relationships/image" Target="../media/image32.png"/><Relationship Id="rId7"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24.png"/><Relationship Id="rId9" Type="http://schemas.openxmlformats.org/officeDocument/2006/relationships/image" Target="../media/image33.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4.png"/><Relationship Id="rId7" Type="http://schemas.openxmlformats.org/officeDocument/2006/relationships/image" Target="../media/image240.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230.png"/><Relationship Id="rId4" Type="http://schemas.openxmlformats.org/officeDocument/2006/relationships/image" Target="../media/image24.png"/><Relationship Id="rId9" Type="http://schemas.openxmlformats.org/officeDocument/2006/relationships/image" Target="../media/image36.png"/></Relationships>
</file>

<file path=ppt/slides/_rels/slide16.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png"/><Relationship Id="rId3" Type="http://schemas.openxmlformats.org/officeDocument/2006/relationships/image" Target="../media/image24.png"/><Relationship Id="rId7" Type="http://schemas.openxmlformats.org/officeDocument/2006/relationships/image" Target="../media/image40.png"/><Relationship Id="rId12" Type="http://schemas.openxmlformats.org/officeDocument/2006/relationships/image" Target="../media/image45.png"/><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 Id="rId14" Type="http://schemas.openxmlformats.org/officeDocument/2006/relationships/image" Target="../media/image47.png"/></Relationships>
</file>

<file path=ppt/slides/_rels/slide17.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png"/><Relationship Id="rId3" Type="http://schemas.openxmlformats.org/officeDocument/2006/relationships/image" Target="../media/image24.png"/><Relationship Id="rId7" Type="http://schemas.openxmlformats.org/officeDocument/2006/relationships/image" Target="../media/image39.png"/><Relationship Id="rId12" Type="http://schemas.openxmlformats.org/officeDocument/2006/relationships/image" Target="../media/image53.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48.png"/><Relationship Id="rId11" Type="http://schemas.openxmlformats.org/officeDocument/2006/relationships/image" Target="../media/image52.png"/><Relationship Id="rId5" Type="http://schemas.openxmlformats.org/officeDocument/2006/relationships/image" Target="../media/image38.png"/><Relationship Id="rId15" Type="http://schemas.openxmlformats.org/officeDocument/2006/relationships/image" Target="../media/image56.png"/><Relationship Id="rId10" Type="http://schemas.openxmlformats.org/officeDocument/2006/relationships/image" Target="../media/image51.png"/><Relationship Id="rId4" Type="http://schemas.openxmlformats.org/officeDocument/2006/relationships/image" Target="../media/image37.png"/><Relationship Id="rId9" Type="http://schemas.openxmlformats.org/officeDocument/2006/relationships/image" Target="../media/image50.png"/><Relationship Id="rId14" Type="http://schemas.openxmlformats.org/officeDocument/2006/relationships/image" Target="../media/image55.png"/></Relationships>
</file>

<file path=ppt/slides/_rels/slide18.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image" Target="../media/image63.png"/><Relationship Id="rId3" Type="http://schemas.openxmlformats.org/officeDocument/2006/relationships/image" Target="../media/image24.png"/><Relationship Id="rId7" Type="http://schemas.openxmlformats.org/officeDocument/2006/relationships/image" Target="../media/image39.png"/><Relationship Id="rId12" Type="http://schemas.openxmlformats.org/officeDocument/2006/relationships/image" Target="../media/image62.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57.png"/><Relationship Id="rId11" Type="http://schemas.openxmlformats.org/officeDocument/2006/relationships/image" Target="../media/image61.png"/><Relationship Id="rId5" Type="http://schemas.openxmlformats.org/officeDocument/2006/relationships/image" Target="../media/image38.png"/><Relationship Id="rId15" Type="http://schemas.openxmlformats.org/officeDocument/2006/relationships/image" Target="../media/image65.png"/><Relationship Id="rId10" Type="http://schemas.openxmlformats.org/officeDocument/2006/relationships/image" Target="../media/image60.png"/><Relationship Id="rId4" Type="http://schemas.openxmlformats.org/officeDocument/2006/relationships/image" Target="../media/image37.png"/><Relationship Id="rId9" Type="http://schemas.openxmlformats.org/officeDocument/2006/relationships/image" Target="../media/image59.png"/><Relationship Id="rId14" Type="http://schemas.openxmlformats.org/officeDocument/2006/relationships/image" Target="../media/image64.png"/></Relationships>
</file>

<file path=ppt/slides/_rels/slide19.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image" Target="../media/image74.png"/><Relationship Id="rId3" Type="http://schemas.openxmlformats.org/officeDocument/2006/relationships/image" Target="../media/image24.png"/><Relationship Id="rId7" Type="http://schemas.openxmlformats.org/officeDocument/2006/relationships/image" Target="../media/image39.png"/><Relationship Id="rId12" Type="http://schemas.openxmlformats.org/officeDocument/2006/relationships/image" Target="../media/image73.png"/><Relationship Id="rId2" Type="http://schemas.openxmlformats.org/officeDocument/2006/relationships/notesSlide" Target="../notesSlides/notesSlide12.xml"/><Relationship Id="rId16" Type="http://schemas.openxmlformats.org/officeDocument/2006/relationships/image" Target="../media/image77.png"/><Relationship Id="rId1" Type="http://schemas.openxmlformats.org/officeDocument/2006/relationships/slideLayout" Target="../slideLayouts/slideLayout18.xml"/><Relationship Id="rId6" Type="http://schemas.openxmlformats.org/officeDocument/2006/relationships/image" Target="../media/image68.png"/><Relationship Id="rId11" Type="http://schemas.openxmlformats.org/officeDocument/2006/relationships/image" Target="../media/image72.png"/><Relationship Id="rId5" Type="http://schemas.openxmlformats.org/officeDocument/2006/relationships/image" Target="../media/image67.png"/><Relationship Id="rId15" Type="http://schemas.openxmlformats.org/officeDocument/2006/relationships/image" Target="../media/image76.png"/><Relationship Id="rId10" Type="http://schemas.openxmlformats.org/officeDocument/2006/relationships/image" Target="../media/image71.png"/><Relationship Id="rId4" Type="http://schemas.openxmlformats.org/officeDocument/2006/relationships/image" Target="../media/image66.png"/><Relationship Id="rId9" Type="http://schemas.openxmlformats.org/officeDocument/2006/relationships/image" Target="../media/image70.png"/><Relationship Id="rId14" Type="http://schemas.openxmlformats.org/officeDocument/2006/relationships/image" Target="../media/image7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13.xml"/><Relationship Id="rId1" Type="http://schemas.openxmlformats.org/officeDocument/2006/relationships/slideLayout" Target="../slideLayouts/slideLayout18.xml"/><Relationship Id="rId5" Type="http://schemas.openxmlformats.org/officeDocument/2006/relationships/image" Target="../media/image80.jpeg"/><Relationship Id="rId4" Type="http://schemas.openxmlformats.org/officeDocument/2006/relationships/image" Target="../media/image79.sv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4.xml"/><Relationship Id="rId1" Type="http://schemas.openxmlformats.org/officeDocument/2006/relationships/slideLayout" Target="../slideLayouts/slideLayout18.xml"/><Relationship Id="rId6" Type="http://schemas.openxmlformats.org/officeDocument/2006/relationships/image" Target="../media/image23.jpeg"/><Relationship Id="rId5" Type="http://schemas.openxmlformats.org/officeDocument/2006/relationships/image" Target="../media/image83.png"/><Relationship Id="rId4" Type="http://schemas.openxmlformats.org/officeDocument/2006/relationships/image" Target="../media/image82.png"/></Relationships>
</file>

<file path=ppt/slides/_rels/slide25.xml.rels><?xml version="1.0" encoding="UTF-8" standalone="yes"?>
<Relationships xmlns="http://schemas.openxmlformats.org/package/2006/relationships"><Relationship Id="rId3" Type="http://schemas.openxmlformats.org/officeDocument/2006/relationships/image" Target="../media/image81.png"/><Relationship Id="rId7" Type="http://schemas.openxmlformats.org/officeDocument/2006/relationships/image" Target="../media/image83.png"/><Relationship Id="rId2" Type="http://schemas.openxmlformats.org/officeDocument/2006/relationships/notesSlide" Target="../notesSlides/notesSlide15.xml"/><Relationship Id="rId1" Type="http://schemas.openxmlformats.org/officeDocument/2006/relationships/slideLayout" Target="../slideLayouts/slideLayout18.xml"/><Relationship Id="rId6" Type="http://schemas.openxmlformats.org/officeDocument/2006/relationships/image" Target="../media/image84.png"/><Relationship Id="rId5" Type="http://schemas.openxmlformats.org/officeDocument/2006/relationships/image" Target="../media/image23.jpeg"/><Relationship Id="rId4" Type="http://schemas.openxmlformats.org/officeDocument/2006/relationships/image" Target="../media/image82.png"/></Relationships>
</file>

<file path=ppt/slides/_rels/slide2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6.xml"/><Relationship Id="rId1" Type="http://schemas.openxmlformats.org/officeDocument/2006/relationships/slideLayout" Target="../slideLayouts/slideLayout18.xml"/><Relationship Id="rId6" Type="http://schemas.openxmlformats.org/officeDocument/2006/relationships/image" Target="../media/image85.png"/><Relationship Id="rId5" Type="http://schemas.openxmlformats.org/officeDocument/2006/relationships/image" Target="../media/image20.png"/><Relationship Id="rId4" Type="http://schemas.openxmlformats.org/officeDocument/2006/relationships/image" Target="../media/image8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xfrm>
            <a:off x="3255493" y="2703494"/>
            <a:ext cx="4955446" cy="1362075"/>
          </a:xfrm>
        </p:spPr>
        <p:txBody>
          <a:bodyPr>
            <a:normAutofit fontScale="90000"/>
          </a:bodyPr>
          <a:lstStyle/>
          <a:p>
            <a:br>
              <a:rPr lang="es-ES" dirty="0"/>
            </a:br>
            <a:r>
              <a:rPr lang="es-ES" dirty="0"/>
              <a:t>Cinemática diferencial</a:t>
            </a:r>
          </a:p>
        </p:txBody>
      </p:sp>
    </p:spTree>
    <p:extLst>
      <p:ext uri="{BB962C8B-B14F-4D97-AF65-F5344CB8AC3E}">
        <p14:creationId xmlns:p14="http://schemas.microsoft.com/office/powerpoint/2010/main" val="1671328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10</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pPr>
              <a:lnSpc>
                <a:spcPct val="90000"/>
              </a:lnSpc>
            </a:pPr>
            <a:r>
              <a:rPr lang="es-ES" sz="2400" dirty="0"/>
              <a:t>Modelado cinemático de robots diferenciales</a:t>
            </a:r>
          </a:p>
        </p:txBody>
      </p:sp>
      <p:sp>
        <p:nvSpPr>
          <p:cNvPr id="7" name="Rectángulo 6">
            <a:extLst>
              <a:ext uri="{FF2B5EF4-FFF2-40B4-BE49-F238E27FC236}">
                <a16:creationId xmlns:a16="http://schemas.microsoft.com/office/drawing/2014/main" id="{4667390C-BE2D-4AAA-9DFF-C95DB83E0197}"/>
              </a:ext>
            </a:extLst>
          </p:cNvPr>
          <p:cNvSpPr/>
          <p:nvPr/>
        </p:nvSpPr>
        <p:spPr>
          <a:xfrm>
            <a:off x="457201" y="1397675"/>
            <a:ext cx="8425542" cy="1200329"/>
          </a:xfrm>
          <a:prstGeom prst="rect">
            <a:avLst/>
          </a:prstGeom>
        </p:spPr>
        <p:txBody>
          <a:bodyPr wrap="square">
            <a:spAutoFit/>
          </a:bodyPr>
          <a:lstStyle/>
          <a:p>
            <a:r>
              <a:rPr lang="es-ES" dirty="0"/>
              <a:t>Muchos robots móviles utilizan un mecanismo de accionamiento conocido como accionamiento diferencial. Este consta de 2 ruedas motrices montado en un eje común, y cada rueda puede ser conducida independientemente hacia adelante o hacia atrás.</a:t>
            </a:r>
          </a:p>
          <a:p>
            <a:endParaRPr lang="es-ES" dirty="0"/>
          </a:p>
        </p:txBody>
      </p:sp>
      <p:sp>
        <p:nvSpPr>
          <p:cNvPr id="18" name="Rectángulo 17">
            <a:extLst>
              <a:ext uri="{FF2B5EF4-FFF2-40B4-BE49-F238E27FC236}">
                <a16:creationId xmlns:a16="http://schemas.microsoft.com/office/drawing/2014/main" id="{516BE109-C7C5-42D7-8190-013098C7B492}"/>
              </a:ext>
            </a:extLst>
          </p:cNvPr>
          <p:cNvSpPr/>
          <p:nvPr/>
        </p:nvSpPr>
        <p:spPr>
          <a:xfrm>
            <a:off x="457201" y="2674832"/>
            <a:ext cx="3733800" cy="2585323"/>
          </a:xfrm>
          <a:prstGeom prst="rect">
            <a:avLst/>
          </a:prstGeom>
        </p:spPr>
        <p:txBody>
          <a:bodyPr wrap="square">
            <a:spAutoFit/>
          </a:bodyPr>
          <a:lstStyle/>
          <a:p>
            <a:r>
              <a:rPr lang="es-ES" dirty="0"/>
              <a:t>Si bien podemos variar la velocidad de cada rueda, para que el robot realice un movimiento de circular, el robot debe girar alrededor de un punto que se encuentra a lo largo de sus ejes comunes de rueda izquierda y derecha. El punto sobre el que el robot gira se conoce como ICC (</a:t>
            </a:r>
            <a:r>
              <a:rPr lang="es-ES" dirty="0" err="1"/>
              <a:t>Instantaneous</a:t>
            </a:r>
            <a:r>
              <a:rPr lang="es-ES" dirty="0"/>
              <a:t> Center </a:t>
            </a:r>
            <a:r>
              <a:rPr lang="es-ES" dirty="0" err="1"/>
              <a:t>of</a:t>
            </a:r>
            <a:r>
              <a:rPr lang="es-ES" dirty="0"/>
              <a:t> </a:t>
            </a:r>
            <a:r>
              <a:rPr lang="es-ES" dirty="0" err="1"/>
              <a:t>Curvature</a:t>
            </a:r>
            <a:r>
              <a:rPr lang="es-ES" dirty="0"/>
              <a:t>)</a:t>
            </a:r>
          </a:p>
        </p:txBody>
      </p:sp>
      <p:pic>
        <p:nvPicPr>
          <p:cNvPr id="1030" name="Picture 6" descr="AEK-CH5-SC5.2-BASIC-KINEMATICS-DIAGRAM">
            <a:extLst>
              <a:ext uri="{FF2B5EF4-FFF2-40B4-BE49-F238E27FC236}">
                <a16:creationId xmlns:a16="http://schemas.microsoft.com/office/drawing/2014/main" id="{2D004D6F-5861-45EF-900A-B6EB507AA0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1602" y="2799107"/>
            <a:ext cx="4375197" cy="246104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1965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11</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pPr>
              <a:lnSpc>
                <a:spcPct val="90000"/>
              </a:lnSpc>
            </a:pPr>
            <a:r>
              <a:rPr lang="es-ES" sz="2400" dirty="0"/>
              <a:t>Modelado cinemático de robots diferenciales</a:t>
            </a:r>
          </a:p>
        </p:txBody>
      </p:sp>
      <p:sp>
        <p:nvSpPr>
          <p:cNvPr id="7" name="Rectángulo 6">
            <a:extLst>
              <a:ext uri="{FF2B5EF4-FFF2-40B4-BE49-F238E27FC236}">
                <a16:creationId xmlns:a16="http://schemas.microsoft.com/office/drawing/2014/main" id="{4667390C-BE2D-4AAA-9DFF-C95DB83E0197}"/>
              </a:ext>
            </a:extLst>
          </p:cNvPr>
          <p:cNvSpPr/>
          <p:nvPr/>
        </p:nvSpPr>
        <p:spPr>
          <a:xfrm>
            <a:off x="457201" y="1397675"/>
            <a:ext cx="8425542" cy="923330"/>
          </a:xfrm>
          <a:prstGeom prst="rect">
            <a:avLst/>
          </a:prstGeom>
        </p:spPr>
        <p:txBody>
          <a:bodyPr wrap="square">
            <a:spAutoFit/>
          </a:bodyPr>
          <a:lstStyle/>
          <a:p>
            <a:r>
              <a:rPr lang="es-ES" dirty="0"/>
              <a:t>Variando las velocidades de las dos ruedas, podemos variar las trayectorias que toma el robot. Dado que la rotación sobre el ICC debe ser el mismo para ambas ruedas, se logran las siguientes ecuaciones:</a:t>
            </a:r>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BE2B6F00-2FE7-41AF-BDD1-5B4EA09A2488}"/>
                  </a:ext>
                </a:extLst>
              </p:cNvPr>
              <p:cNvSpPr txBox="1"/>
              <p:nvPr/>
            </p:nvSpPr>
            <p:spPr>
              <a:xfrm>
                <a:off x="910590" y="2893703"/>
                <a:ext cx="1589666" cy="5244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i="1" smtClean="0">
                          <a:latin typeface="Cambria Math" panose="02040503050406030204" pitchFamily="18" charset="0"/>
                        </a:rPr>
                        <m:t>𝜔</m:t>
                      </m:r>
                      <m:d>
                        <m:dPr>
                          <m:ctrlPr>
                            <a:rPr lang="es-ES" i="1" smtClean="0">
                              <a:solidFill>
                                <a:srgbClr val="836967"/>
                              </a:solidFill>
                              <a:latin typeface="Cambria Math" panose="02040503050406030204" pitchFamily="18" charset="0"/>
                            </a:rPr>
                          </m:ctrlPr>
                        </m:dPr>
                        <m:e>
                          <m:r>
                            <a:rPr lang="es-ES" i="1" smtClean="0">
                              <a:latin typeface="Cambria Math" panose="02040503050406030204" pitchFamily="18" charset="0"/>
                            </a:rPr>
                            <m:t>𝑅</m:t>
                          </m:r>
                          <m:r>
                            <a:rPr lang="es-ES" i="1" smtClean="0">
                              <a:latin typeface="Cambria Math" panose="02040503050406030204" pitchFamily="18" charset="0"/>
                            </a:rPr>
                            <m:t>+</m:t>
                          </m:r>
                          <m:f>
                            <m:fPr>
                              <m:ctrlPr>
                                <a:rPr lang="es-ES" i="1" smtClean="0">
                                  <a:solidFill>
                                    <a:srgbClr val="836967"/>
                                  </a:solidFill>
                                  <a:latin typeface="Cambria Math" panose="02040503050406030204" pitchFamily="18" charset="0"/>
                                </a:rPr>
                              </m:ctrlPr>
                            </m:fPr>
                            <m:num>
                              <m:r>
                                <a:rPr lang="es-ES" i="1" smtClean="0">
                                  <a:latin typeface="Cambria Math" panose="02040503050406030204" pitchFamily="18" charset="0"/>
                                </a:rPr>
                                <m:t>𝐿</m:t>
                              </m:r>
                            </m:num>
                            <m:den>
                              <m:r>
                                <a:rPr lang="es-ES" i="1" smtClean="0">
                                  <a:latin typeface="Cambria Math" panose="02040503050406030204" pitchFamily="18" charset="0"/>
                                </a:rPr>
                                <m:t>2</m:t>
                              </m:r>
                            </m:den>
                          </m:f>
                        </m:e>
                      </m:d>
                      <m:r>
                        <a:rPr lang="es-ES" i="1" smtClean="0">
                          <a:latin typeface="Cambria Math" panose="02040503050406030204" pitchFamily="18" charset="0"/>
                        </a:rPr>
                        <m:t>=</m:t>
                      </m:r>
                      <m:sSub>
                        <m:sSubPr>
                          <m:ctrlPr>
                            <a:rPr lang="es-ES" i="1" smtClean="0">
                              <a:solidFill>
                                <a:srgbClr val="836967"/>
                              </a:solidFill>
                              <a:latin typeface="Cambria Math" panose="02040503050406030204" pitchFamily="18" charset="0"/>
                            </a:rPr>
                          </m:ctrlPr>
                        </m:sSubPr>
                        <m:e>
                          <m:r>
                            <a:rPr lang="es-ES" i="1" smtClean="0">
                              <a:latin typeface="Cambria Math" panose="02040503050406030204" pitchFamily="18" charset="0"/>
                            </a:rPr>
                            <m:t>𝑉</m:t>
                          </m:r>
                        </m:e>
                        <m:sub>
                          <m:r>
                            <a:rPr lang="es-ES" i="1" smtClean="0">
                              <a:latin typeface="Cambria Math" panose="02040503050406030204" pitchFamily="18" charset="0"/>
                            </a:rPr>
                            <m:t>𝑅</m:t>
                          </m:r>
                        </m:sub>
                      </m:sSub>
                    </m:oMath>
                  </m:oMathPara>
                </a14:m>
                <a:endParaRPr lang="es-ES" dirty="0"/>
              </a:p>
            </p:txBody>
          </p:sp>
        </mc:Choice>
        <mc:Fallback xmlns="">
          <p:sp>
            <p:nvSpPr>
              <p:cNvPr id="8" name="CuadroTexto 7">
                <a:extLst>
                  <a:ext uri="{FF2B5EF4-FFF2-40B4-BE49-F238E27FC236}">
                    <a16:creationId xmlns:a16="http://schemas.microsoft.com/office/drawing/2014/main" id="{BE2B6F00-2FE7-41AF-BDD1-5B4EA09A2488}"/>
                  </a:ext>
                </a:extLst>
              </p:cNvPr>
              <p:cNvSpPr txBox="1">
                <a:spLocks noRot="1" noChangeAspect="1" noMove="1" noResize="1" noEditPoints="1" noAdjustHandles="1" noChangeArrowheads="1" noChangeShapeType="1" noTextEdit="1"/>
              </p:cNvSpPr>
              <p:nvPr/>
            </p:nvSpPr>
            <p:spPr>
              <a:xfrm>
                <a:off x="910590" y="2893703"/>
                <a:ext cx="1589666" cy="524439"/>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931BA702-D484-4A5D-BA19-A07302790DC5}"/>
                  </a:ext>
                </a:extLst>
              </p:cNvPr>
              <p:cNvSpPr txBox="1"/>
              <p:nvPr/>
            </p:nvSpPr>
            <p:spPr>
              <a:xfrm>
                <a:off x="910590" y="3709991"/>
                <a:ext cx="1569853" cy="5244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i="1" smtClean="0">
                          <a:latin typeface="Cambria Math" panose="02040503050406030204" pitchFamily="18" charset="0"/>
                        </a:rPr>
                        <m:t>𝜔</m:t>
                      </m:r>
                      <m:d>
                        <m:dPr>
                          <m:ctrlPr>
                            <a:rPr lang="es-ES" i="1" smtClean="0">
                              <a:solidFill>
                                <a:srgbClr val="836967"/>
                              </a:solidFill>
                              <a:latin typeface="Cambria Math" panose="02040503050406030204" pitchFamily="18" charset="0"/>
                            </a:rPr>
                          </m:ctrlPr>
                        </m:dPr>
                        <m:e>
                          <m:r>
                            <a:rPr lang="es-ES" i="1" smtClean="0">
                              <a:latin typeface="Cambria Math" panose="02040503050406030204" pitchFamily="18" charset="0"/>
                            </a:rPr>
                            <m:t>𝑅</m:t>
                          </m:r>
                          <m:r>
                            <a:rPr lang="es-ES" b="0" i="1" smtClean="0">
                              <a:latin typeface="Cambria Math" panose="02040503050406030204" pitchFamily="18" charset="0"/>
                            </a:rPr>
                            <m:t>−</m:t>
                          </m:r>
                          <m:f>
                            <m:fPr>
                              <m:ctrlPr>
                                <a:rPr lang="es-ES" i="1" smtClean="0">
                                  <a:solidFill>
                                    <a:srgbClr val="836967"/>
                                  </a:solidFill>
                                  <a:latin typeface="Cambria Math" panose="02040503050406030204" pitchFamily="18" charset="0"/>
                                </a:rPr>
                              </m:ctrlPr>
                            </m:fPr>
                            <m:num>
                              <m:r>
                                <a:rPr lang="es-ES" i="1" smtClean="0">
                                  <a:latin typeface="Cambria Math" panose="02040503050406030204" pitchFamily="18" charset="0"/>
                                </a:rPr>
                                <m:t>𝐿</m:t>
                              </m:r>
                            </m:num>
                            <m:den>
                              <m:r>
                                <a:rPr lang="es-ES" i="1" smtClean="0">
                                  <a:latin typeface="Cambria Math" panose="02040503050406030204" pitchFamily="18" charset="0"/>
                                </a:rPr>
                                <m:t>2</m:t>
                              </m:r>
                            </m:den>
                          </m:f>
                        </m:e>
                      </m:d>
                      <m:r>
                        <a:rPr lang="es-ES" i="1" smtClean="0">
                          <a:latin typeface="Cambria Math" panose="02040503050406030204" pitchFamily="18" charset="0"/>
                        </a:rPr>
                        <m:t>=</m:t>
                      </m:r>
                      <m:sSub>
                        <m:sSubPr>
                          <m:ctrlPr>
                            <a:rPr lang="es-ES" i="1" smtClean="0">
                              <a:solidFill>
                                <a:srgbClr val="836967"/>
                              </a:solidFill>
                              <a:latin typeface="Cambria Math" panose="02040503050406030204" pitchFamily="18" charset="0"/>
                            </a:rPr>
                          </m:ctrlPr>
                        </m:sSubPr>
                        <m:e>
                          <m:r>
                            <a:rPr lang="es-ES" i="1" smtClean="0">
                              <a:latin typeface="Cambria Math" panose="02040503050406030204" pitchFamily="18" charset="0"/>
                            </a:rPr>
                            <m:t>𝑉</m:t>
                          </m:r>
                        </m:e>
                        <m:sub>
                          <m:r>
                            <a:rPr lang="es-ES" b="0" i="1" smtClean="0">
                              <a:latin typeface="Cambria Math" panose="02040503050406030204" pitchFamily="18" charset="0"/>
                            </a:rPr>
                            <m:t>𝐿</m:t>
                          </m:r>
                        </m:sub>
                      </m:sSub>
                    </m:oMath>
                  </m:oMathPara>
                </a14:m>
                <a:endParaRPr lang="es-ES" dirty="0"/>
              </a:p>
            </p:txBody>
          </p:sp>
        </mc:Choice>
        <mc:Fallback xmlns="">
          <p:sp>
            <p:nvSpPr>
              <p:cNvPr id="11" name="CuadroTexto 10">
                <a:extLst>
                  <a:ext uri="{FF2B5EF4-FFF2-40B4-BE49-F238E27FC236}">
                    <a16:creationId xmlns:a16="http://schemas.microsoft.com/office/drawing/2014/main" id="{931BA702-D484-4A5D-BA19-A07302790DC5}"/>
                  </a:ext>
                </a:extLst>
              </p:cNvPr>
              <p:cNvSpPr txBox="1">
                <a:spLocks noRot="1" noChangeAspect="1" noMove="1" noResize="1" noEditPoints="1" noAdjustHandles="1" noChangeArrowheads="1" noChangeShapeType="1" noTextEdit="1"/>
              </p:cNvSpPr>
              <p:nvPr/>
            </p:nvSpPr>
            <p:spPr>
              <a:xfrm>
                <a:off x="910590" y="3709991"/>
                <a:ext cx="1569853" cy="524439"/>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D6A36D97-993B-4DC5-BCAB-34EAE6DE0A32}"/>
                  </a:ext>
                </a:extLst>
              </p:cNvPr>
              <p:cNvSpPr txBox="1"/>
              <p:nvPr/>
            </p:nvSpPr>
            <p:spPr>
              <a:xfrm>
                <a:off x="3374267" y="3528504"/>
                <a:ext cx="1408783" cy="5638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i="1" smtClean="0">
                          <a:latin typeface="Cambria Math" panose="02040503050406030204" pitchFamily="18" charset="0"/>
                        </a:rPr>
                        <m:t>𝑅</m:t>
                      </m:r>
                      <m:r>
                        <a:rPr lang="es-ES" i="1" smtClean="0">
                          <a:latin typeface="Cambria Math" panose="02040503050406030204" pitchFamily="18" charset="0"/>
                        </a:rPr>
                        <m:t>=</m:t>
                      </m:r>
                      <m:f>
                        <m:fPr>
                          <m:ctrlPr>
                            <a:rPr lang="es-ES" i="1" smtClean="0">
                              <a:solidFill>
                                <a:srgbClr val="836967"/>
                              </a:solidFill>
                              <a:latin typeface="Cambria Math" panose="02040503050406030204" pitchFamily="18" charset="0"/>
                            </a:rPr>
                          </m:ctrlPr>
                        </m:fPr>
                        <m:num>
                          <m:r>
                            <a:rPr lang="es-ES" i="1" smtClean="0">
                              <a:latin typeface="Cambria Math" panose="02040503050406030204" pitchFamily="18" charset="0"/>
                            </a:rPr>
                            <m:t>𝐿</m:t>
                          </m:r>
                        </m:num>
                        <m:den>
                          <m:r>
                            <a:rPr lang="es-ES" i="1" smtClean="0">
                              <a:latin typeface="Cambria Math" panose="02040503050406030204" pitchFamily="18" charset="0"/>
                            </a:rPr>
                            <m:t>2</m:t>
                          </m:r>
                        </m:den>
                      </m:f>
                      <m:f>
                        <m:fPr>
                          <m:ctrlPr>
                            <a:rPr lang="es-ES" i="1" smtClean="0">
                              <a:solidFill>
                                <a:srgbClr val="836967"/>
                              </a:solidFill>
                              <a:latin typeface="Cambria Math" panose="02040503050406030204" pitchFamily="18" charset="0"/>
                            </a:rPr>
                          </m:ctrlPr>
                        </m:fPr>
                        <m:num>
                          <m:sSub>
                            <m:sSubPr>
                              <m:ctrlPr>
                                <a:rPr lang="es-ES" i="1" smtClean="0">
                                  <a:solidFill>
                                    <a:srgbClr val="836967"/>
                                  </a:solidFill>
                                  <a:latin typeface="Cambria Math" panose="02040503050406030204" pitchFamily="18" charset="0"/>
                                </a:rPr>
                              </m:ctrlPr>
                            </m:sSubPr>
                            <m:e>
                              <m:r>
                                <a:rPr lang="es-ES" b="0" i="1" smtClean="0">
                                  <a:latin typeface="Cambria Math" panose="02040503050406030204" pitchFamily="18" charset="0"/>
                                </a:rPr>
                                <m:t>𝑉</m:t>
                              </m:r>
                            </m:e>
                            <m:sub>
                              <m:r>
                                <a:rPr lang="es-ES" b="0" i="1" smtClean="0">
                                  <a:latin typeface="Cambria Math" panose="02040503050406030204" pitchFamily="18" charset="0"/>
                                </a:rPr>
                                <m:t>𝑅</m:t>
                              </m:r>
                            </m:sub>
                          </m:sSub>
                          <m:r>
                            <a:rPr lang="es-ES" i="1" smtClean="0">
                              <a:latin typeface="Cambria Math" panose="02040503050406030204" pitchFamily="18" charset="0"/>
                            </a:rPr>
                            <m:t>+</m:t>
                          </m:r>
                          <m:sSub>
                            <m:sSubPr>
                              <m:ctrlPr>
                                <a:rPr lang="es-ES" i="1" smtClean="0">
                                  <a:solidFill>
                                    <a:srgbClr val="836967"/>
                                  </a:solidFill>
                                  <a:latin typeface="Cambria Math" panose="02040503050406030204" pitchFamily="18" charset="0"/>
                                </a:rPr>
                              </m:ctrlPr>
                            </m:sSubPr>
                            <m:e>
                              <m:r>
                                <a:rPr lang="es-ES" b="0" i="1" smtClean="0">
                                  <a:solidFill>
                                    <a:srgbClr val="836967"/>
                                  </a:solidFill>
                                  <a:latin typeface="Cambria Math" panose="02040503050406030204" pitchFamily="18" charset="0"/>
                                </a:rPr>
                                <m:t>𝑉</m:t>
                              </m:r>
                            </m:e>
                            <m:sub>
                              <m:r>
                                <a:rPr lang="es-ES" i="1" smtClean="0">
                                  <a:latin typeface="Cambria Math" panose="02040503050406030204" pitchFamily="18" charset="0"/>
                                </a:rPr>
                                <m:t>𝐿</m:t>
                              </m:r>
                            </m:sub>
                          </m:sSub>
                        </m:num>
                        <m:den>
                          <m:sSub>
                            <m:sSubPr>
                              <m:ctrlPr>
                                <a:rPr lang="es-ES" i="1" smtClean="0">
                                  <a:solidFill>
                                    <a:srgbClr val="836967"/>
                                  </a:solidFill>
                                  <a:latin typeface="Cambria Math" panose="02040503050406030204" pitchFamily="18" charset="0"/>
                                </a:rPr>
                              </m:ctrlPr>
                            </m:sSubPr>
                            <m:e>
                              <m:r>
                                <a:rPr lang="es-ES" b="0" i="1" smtClean="0">
                                  <a:solidFill>
                                    <a:srgbClr val="836967"/>
                                  </a:solidFill>
                                  <a:latin typeface="Cambria Math" panose="02040503050406030204" pitchFamily="18" charset="0"/>
                                </a:rPr>
                                <m:t>𝑉</m:t>
                              </m:r>
                            </m:e>
                            <m:sub>
                              <m:r>
                                <a:rPr lang="es-ES" i="1" smtClean="0">
                                  <a:latin typeface="Cambria Math" panose="02040503050406030204" pitchFamily="18" charset="0"/>
                                </a:rPr>
                                <m:t>𝑅</m:t>
                              </m:r>
                            </m:sub>
                          </m:sSub>
                          <m:r>
                            <a:rPr lang="es-ES" i="1" smtClean="0">
                              <a:latin typeface="Cambria Math" panose="02040503050406030204" pitchFamily="18" charset="0"/>
                            </a:rPr>
                            <m:t>−</m:t>
                          </m:r>
                          <m:sSub>
                            <m:sSubPr>
                              <m:ctrlPr>
                                <a:rPr lang="es-ES" i="1" smtClean="0">
                                  <a:solidFill>
                                    <a:srgbClr val="836967"/>
                                  </a:solidFill>
                                  <a:latin typeface="Cambria Math" panose="02040503050406030204" pitchFamily="18" charset="0"/>
                                </a:rPr>
                              </m:ctrlPr>
                            </m:sSubPr>
                            <m:e>
                              <m:r>
                                <a:rPr lang="es-ES" b="0" i="1" smtClean="0">
                                  <a:solidFill>
                                    <a:srgbClr val="836967"/>
                                  </a:solidFill>
                                  <a:latin typeface="Cambria Math" panose="02040503050406030204" pitchFamily="18" charset="0"/>
                                </a:rPr>
                                <m:t>𝑉</m:t>
                              </m:r>
                            </m:e>
                            <m:sub>
                              <m:r>
                                <a:rPr lang="es-ES" b="0" i="1" smtClean="0">
                                  <a:latin typeface="Cambria Math" panose="02040503050406030204" pitchFamily="18" charset="0"/>
                                </a:rPr>
                                <m:t>𝐿</m:t>
                              </m:r>
                            </m:sub>
                          </m:sSub>
                        </m:den>
                      </m:f>
                    </m:oMath>
                  </m:oMathPara>
                </a14:m>
                <a:endParaRPr lang="es-ES" dirty="0"/>
              </a:p>
            </p:txBody>
          </p:sp>
        </mc:Choice>
        <mc:Fallback xmlns="">
          <p:sp>
            <p:nvSpPr>
              <p:cNvPr id="14" name="CuadroTexto 13">
                <a:extLst>
                  <a:ext uri="{FF2B5EF4-FFF2-40B4-BE49-F238E27FC236}">
                    <a16:creationId xmlns:a16="http://schemas.microsoft.com/office/drawing/2014/main" id="{D6A36D97-993B-4DC5-BCAB-34EAE6DE0A32}"/>
                  </a:ext>
                </a:extLst>
              </p:cNvPr>
              <p:cNvSpPr txBox="1">
                <a:spLocks noRot="1" noChangeAspect="1" noMove="1" noResize="1" noEditPoints="1" noAdjustHandles="1" noChangeArrowheads="1" noChangeShapeType="1" noTextEdit="1"/>
              </p:cNvSpPr>
              <p:nvPr/>
            </p:nvSpPr>
            <p:spPr>
              <a:xfrm>
                <a:off x="3374267" y="3528504"/>
                <a:ext cx="1408783" cy="563872"/>
              </a:xfrm>
              <a:prstGeom prst="rect">
                <a:avLst/>
              </a:prstGeom>
              <a:blipFill>
                <a:blip r:embed="rId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9" name="CuadroTexto 18">
                <a:extLst>
                  <a:ext uri="{FF2B5EF4-FFF2-40B4-BE49-F238E27FC236}">
                    <a16:creationId xmlns:a16="http://schemas.microsoft.com/office/drawing/2014/main" id="{FE06A172-84F2-468A-AF3D-A12DFE569907}"/>
                  </a:ext>
                </a:extLst>
              </p:cNvPr>
              <p:cNvSpPr txBox="1"/>
              <p:nvPr/>
            </p:nvSpPr>
            <p:spPr>
              <a:xfrm>
                <a:off x="3455374" y="2663343"/>
                <a:ext cx="1239442" cy="5167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𝑉</m:t>
                      </m:r>
                      <m:r>
                        <a:rPr lang="es-ES" i="1" smtClean="0">
                          <a:latin typeface="Cambria Math" panose="02040503050406030204" pitchFamily="18" charset="0"/>
                        </a:rPr>
                        <m:t>=</m:t>
                      </m:r>
                      <m:f>
                        <m:fPr>
                          <m:ctrlPr>
                            <a:rPr lang="es-ES" i="1" smtClean="0">
                              <a:solidFill>
                                <a:srgbClr val="836967"/>
                              </a:solidFill>
                              <a:latin typeface="Cambria Math" panose="02040503050406030204" pitchFamily="18" charset="0"/>
                            </a:rPr>
                          </m:ctrlPr>
                        </m:fPr>
                        <m:num>
                          <m:sSub>
                            <m:sSubPr>
                              <m:ctrlPr>
                                <a:rPr lang="es-ES" i="1" smtClean="0">
                                  <a:solidFill>
                                    <a:srgbClr val="836967"/>
                                  </a:solidFill>
                                  <a:latin typeface="Cambria Math" panose="02040503050406030204" pitchFamily="18" charset="0"/>
                                </a:rPr>
                              </m:ctrlPr>
                            </m:sSubPr>
                            <m:e>
                              <m:r>
                                <a:rPr lang="es-ES" b="0" i="1" smtClean="0">
                                  <a:solidFill>
                                    <a:srgbClr val="836967"/>
                                  </a:solidFill>
                                  <a:latin typeface="Cambria Math" panose="02040503050406030204" pitchFamily="18" charset="0"/>
                                </a:rPr>
                                <m:t>𝑉</m:t>
                              </m:r>
                            </m:e>
                            <m:sub>
                              <m:r>
                                <a:rPr lang="es-ES" i="1" smtClean="0">
                                  <a:latin typeface="Cambria Math" panose="02040503050406030204" pitchFamily="18" charset="0"/>
                                </a:rPr>
                                <m:t>𝑅</m:t>
                              </m:r>
                            </m:sub>
                          </m:sSub>
                          <m:r>
                            <a:rPr lang="es-ES" i="1" smtClean="0">
                              <a:latin typeface="Cambria Math" panose="02040503050406030204" pitchFamily="18" charset="0"/>
                            </a:rPr>
                            <m:t>+</m:t>
                          </m:r>
                          <m:sSub>
                            <m:sSubPr>
                              <m:ctrlPr>
                                <a:rPr lang="es-ES" i="1" smtClean="0">
                                  <a:solidFill>
                                    <a:srgbClr val="836967"/>
                                  </a:solidFill>
                                  <a:latin typeface="Cambria Math" panose="02040503050406030204" pitchFamily="18" charset="0"/>
                                </a:rPr>
                              </m:ctrlPr>
                            </m:sSubPr>
                            <m:e>
                              <m:r>
                                <a:rPr lang="es-ES" b="0" i="1" smtClean="0">
                                  <a:solidFill>
                                    <a:srgbClr val="836967"/>
                                  </a:solidFill>
                                  <a:latin typeface="Cambria Math" panose="02040503050406030204" pitchFamily="18" charset="0"/>
                                </a:rPr>
                                <m:t>𝑉</m:t>
                              </m:r>
                            </m:e>
                            <m:sub>
                              <m:r>
                                <a:rPr lang="es-ES" i="1" smtClean="0">
                                  <a:latin typeface="Cambria Math" panose="02040503050406030204" pitchFamily="18" charset="0"/>
                                </a:rPr>
                                <m:t>𝐿</m:t>
                              </m:r>
                            </m:sub>
                          </m:sSub>
                        </m:num>
                        <m:den>
                          <m:r>
                            <a:rPr lang="es-ES" i="1" smtClean="0">
                              <a:latin typeface="Cambria Math" panose="02040503050406030204" pitchFamily="18" charset="0"/>
                            </a:rPr>
                            <m:t>2</m:t>
                          </m:r>
                        </m:den>
                      </m:f>
                    </m:oMath>
                  </m:oMathPara>
                </a14:m>
                <a:endParaRPr lang="es-ES" dirty="0"/>
              </a:p>
            </p:txBody>
          </p:sp>
        </mc:Choice>
        <mc:Fallback xmlns="">
          <p:sp>
            <p:nvSpPr>
              <p:cNvPr id="19" name="CuadroTexto 18">
                <a:extLst>
                  <a:ext uri="{FF2B5EF4-FFF2-40B4-BE49-F238E27FC236}">
                    <a16:creationId xmlns:a16="http://schemas.microsoft.com/office/drawing/2014/main" id="{FE06A172-84F2-468A-AF3D-A12DFE569907}"/>
                  </a:ext>
                </a:extLst>
              </p:cNvPr>
              <p:cNvSpPr txBox="1">
                <a:spLocks noRot="1" noChangeAspect="1" noMove="1" noResize="1" noEditPoints="1" noAdjustHandles="1" noChangeArrowheads="1" noChangeShapeType="1" noTextEdit="1"/>
              </p:cNvSpPr>
              <p:nvPr/>
            </p:nvSpPr>
            <p:spPr>
              <a:xfrm>
                <a:off x="3455374" y="2663343"/>
                <a:ext cx="1239442" cy="516745"/>
              </a:xfrm>
              <a:prstGeom prst="rect">
                <a:avLst/>
              </a:prstGeom>
              <a:blipFill>
                <a:blip r:embed="rId9"/>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6" name="CuadroTexto 15">
                <a:extLst>
                  <a:ext uri="{FF2B5EF4-FFF2-40B4-BE49-F238E27FC236}">
                    <a16:creationId xmlns:a16="http://schemas.microsoft.com/office/drawing/2014/main" id="{35F32494-87A4-42C7-9F73-540744A7FE38}"/>
                  </a:ext>
                </a:extLst>
              </p:cNvPr>
              <p:cNvSpPr txBox="1"/>
              <p:nvPr/>
            </p:nvSpPr>
            <p:spPr>
              <a:xfrm>
                <a:off x="3435177" y="4494089"/>
                <a:ext cx="1259639" cy="5167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i="1" smtClean="0">
                          <a:latin typeface="Cambria Math" panose="02040503050406030204" pitchFamily="18" charset="0"/>
                        </a:rPr>
                        <m:t>𝜔</m:t>
                      </m:r>
                      <m:r>
                        <a:rPr lang="es-ES" i="1" smtClean="0">
                          <a:latin typeface="Cambria Math" panose="02040503050406030204" pitchFamily="18" charset="0"/>
                        </a:rPr>
                        <m:t>=</m:t>
                      </m:r>
                      <m:f>
                        <m:fPr>
                          <m:ctrlPr>
                            <a:rPr lang="es-ES" i="1" smtClean="0">
                              <a:solidFill>
                                <a:srgbClr val="836967"/>
                              </a:solidFill>
                              <a:latin typeface="Cambria Math" panose="02040503050406030204" pitchFamily="18" charset="0"/>
                            </a:rPr>
                          </m:ctrlPr>
                        </m:fPr>
                        <m:num>
                          <m:sSub>
                            <m:sSubPr>
                              <m:ctrlPr>
                                <a:rPr lang="es-ES" i="1" smtClean="0">
                                  <a:solidFill>
                                    <a:srgbClr val="836967"/>
                                  </a:solidFill>
                                  <a:latin typeface="Cambria Math" panose="02040503050406030204" pitchFamily="18" charset="0"/>
                                </a:rPr>
                              </m:ctrlPr>
                            </m:sSubPr>
                            <m:e>
                              <m:r>
                                <a:rPr lang="es-ES" b="0" i="1" smtClean="0">
                                  <a:latin typeface="Cambria Math" panose="02040503050406030204" pitchFamily="18" charset="0"/>
                                </a:rPr>
                                <m:t>𝑉</m:t>
                              </m:r>
                            </m:e>
                            <m:sub>
                              <m:r>
                                <a:rPr lang="es-ES" i="1" smtClean="0">
                                  <a:latin typeface="Cambria Math" panose="02040503050406030204" pitchFamily="18" charset="0"/>
                                </a:rPr>
                                <m:t>𝑅</m:t>
                              </m:r>
                            </m:sub>
                          </m:sSub>
                          <m:r>
                            <a:rPr lang="es-ES" i="1" smtClean="0">
                              <a:latin typeface="Cambria Math" panose="02040503050406030204" pitchFamily="18" charset="0"/>
                            </a:rPr>
                            <m:t>−</m:t>
                          </m:r>
                          <m:sSub>
                            <m:sSubPr>
                              <m:ctrlPr>
                                <a:rPr lang="es-ES" i="1" smtClean="0">
                                  <a:solidFill>
                                    <a:srgbClr val="836967"/>
                                  </a:solidFill>
                                  <a:latin typeface="Cambria Math" panose="02040503050406030204" pitchFamily="18" charset="0"/>
                                </a:rPr>
                              </m:ctrlPr>
                            </m:sSubPr>
                            <m:e>
                              <m:r>
                                <a:rPr lang="es-ES" b="0" i="1" smtClean="0">
                                  <a:solidFill>
                                    <a:srgbClr val="836967"/>
                                  </a:solidFill>
                                  <a:latin typeface="Cambria Math" panose="02040503050406030204" pitchFamily="18" charset="0"/>
                                </a:rPr>
                                <m:t>𝑉</m:t>
                              </m:r>
                            </m:e>
                            <m:sub>
                              <m:r>
                                <a:rPr lang="es-ES" i="1" smtClean="0">
                                  <a:latin typeface="Cambria Math" panose="02040503050406030204" pitchFamily="18" charset="0"/>
                                </a:rPr>
                                <m:t>𝐿</m:t>
                              </m:r>
                            </m:sub>
                          </m:sSub>
                        </m:num>
                        <m:den>
                          <m:r>
                            <a:rPr lang="es-ES" i="1" smtClean="0">
                              <a:latin typeface="Cambria Math" panose="02040503050406030204" pitchFamily="18" charset="0"/>
                            </a:rPr>
                            <m:t>𝐿</m:t>
                          </m:r>
                        </m:den>
                      </m:f>
                    </m:oMath>
                  </m:oMathPara>
                </a14:m>
                <a:endParaRPr lang="es-ES" dirty="0"/>
              </a:p>
            </p:txBody>
          </p:sp>
        </mc:Choice>
        <mc:Fallback xmlns="">
          <p:sp>
            <p:nvSpPr>
              <p:cNvPr id="16" name="CuadroTexto 15">
                <a:extLst>
                  <a:ext uri="{FF2B5EF4-FFF2-40B4-BE49-F238E27FC236}">
                    <a16:creationId xmlns:a16="http://schemas.microsoft.com/office/drawing/2014/main" id="{35F32494-87A4-42C7-9F73-540744A7FE38}"/>
                  </a:ext>
                </a:extLst>
              </p:cNvPr>
              <p:cNvSpPr txBox="1">
                <a:spLocks noRot="1" noChangeAspect="1" noMove="1" noResize="1" noEditPoints="1" noAdjustHandles="1" noChangeArrowheads="1" noChangeShapeType="1" noTextEdit="1"/>
              </p:cNvSpPr>
              <p:nvPr/>
            </p:nvSpPr>
            <p:spPr>
              <a:xfrm>
                <a:off x="3435177" y="4494089"/>
                <a:ext cx="1259639" cy="516745"/>
              </a:xfrm>
              <a:prstGeom prst="rect">
                <a:avLst/>
              </a:prstGeom>
              <a:blipFill>
                <a:blip r:embed="rId10"/>
                <a:stretch>
                  <a:fillRect/>
                </a:stretch>
              </a:blipFill>
            </p:spPr>
            <p:txBody>
              <a:bodyPr/>
              <a:lstStyle/>
              <a:p>
                <a:r>
                  <a:rPr lang="es-ES">
                    <a:noFill/>
                  </a:rPr>
                  <a:t> </a:t>
                </a:r>
              </a:p>
            </p:txBody>
          </p:sp>
        </mc:Fallback>
      </mc:AlternateContent>
      <p:sp>
        <p:nvSpPr>
          <p:cNvPr id="21" name="Cerrar llave 20">
            <a:extLst>
              <a:ext uri="{FF2B5EF4-FFF2-40B4-BE49-F238E27FC236}">
                <a16:creationId xmlns:a16="http://schemas.microsoft.com/office/drawing/2014/main" id="{F891414C-592A-4112-88C4-F2A41967754B}"/>
              </a:ext>
            </a:extLst>
          </p:cNvPr>
          <p:cNvSpPr/>
          <p:nvPr/>
        </p:nvSpPr>
        <p:spPr>
          <a:xfrm>
            <a:off x="2529906" y="2921715"/>
            <a:ext cx="289560" cy="1414065"/>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
          </a:p>
        </p:txBody>
      </p:sp>
      <p:grpSp>
        <p:nvGrpSpPr>
          <p:cNvPr id="26" name="Grupo 25">
            <a:extLst>
              <a:ext uri="{FF2B5EF4-FFF2-40B4-BE49-F238E27FC236}">
                <a16:creationId xmlns:a16="http://schemas.microsoft.com/office/drawing/2014/main" id="{FEDFBC7F-8E4D-4D33-84DE-9CA79642C203}"/>
              </a:ext>
            </a:extLst>
          </p:cNvPr>
          <p:cNvGrpSpPr/>
          <p:nvPr/>
        </p:nvGrpSpPr>
        <p:grpSpPr>
          <a:xfrm>
            <a:off x="5936042" y="3163375"/>
            <a:ext cx="2880360" cy="2774463"/>
            <a:chOff x="5333237" y="2318768"/>
            <a:chExt cx="2880360" cy="2774463"/>
          </a:xfrm>
        </p:grpSpPr>
        <p:pic>
          <p:nvPicPr>
            <p:cNvPr id="27" name="Imagen 26">
              <a:extLst>
                <a:ext uri="{FF2B5EF4-FFF2-40B4-BE49-F238E27FC236}">
                  <a16:creationId xmlns:a16="http://schemas.microsoft.com/office/drawing/2014/main" id="{57356584-9195-4F03-94EF-9CBEABB99B6C}"/>
                </a:ext>
              </a:extLst>
            </p:cNvPr>
            <p:cNvPicPr>
              <a:picLocks noChangeAspect="1"/>
            </p:cNvPicPr>
            <p:nvPr/>
          </p:nvPicPr>
          <p:blipFill>
            <a:blip r:embed="rId11"/>
            <a:stretch>
              <a:fillRect/>
            </a:stretch>
          </p:blipFill>
          <p:spPr>
            <a:xfrm>
              <a:off x="5333237" y="2503434"/>
              <a:ext cx="2880360" cy="2589797"/>
            </a:xfrm>
            <a:prstGeom prst="rect">
              <a:avLst/>
            </a:prstGeom>
          </p:spPr>
        </p:pic>
        <mc:AlternateContent xmlns:mc="http://schemas.openxmlformats.org/markup-compatibility/2006" xmlns:a14="http://schemas.microsoft.com/office/drawing/2010/main">
          <mc:Choice Requires="a14">
            <p:sp>
              <p:nvSpPr>
                <p:cNvPr id="28" name="Rectángulo 27">
                  <a:extLst>
                    <a:ext uri="{FF2B5EF4-FFF2-40B4-BE49-F238E27FC236}">
                      <a16:creationId xmlns:a16="http://schemas.microsoft.com/office/drawing/2014/main" id="{91D2903E-7A18-4836-8D6E-D0FA52D164D6}"/>
                    </a:ext>
                  </a:extLst>
                </p:cNvPr>
                <p:cNvSpPr/>
                <p:nvPr/>
              </p:nvSpPr>
              <p:spPr>
                <a:xfrm>
                  <a:off x="6948061" y="2318768"/>
                  <a:ext cx="40934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rPr>
                          <m:t>𝜔</m:t>
                        </m:r>
                      </m:oMath>
                    </m:oMathPara>
                  </a14:m>
                  <a:endParaRPr lang="es-ES" dirty="0"/>
                </a:p>
              </p:txBody>
            </p:sp>
          </mc:Choice>
          <mc:Fallback xmlns="">
            <p:sp>
              <p:nvSpPr>
                <p:cNvPr id="9" name="Rectángulo 8">
                  <a:extLst>
                    <a:ext uri="{FF2B5EF4-FFF2-40B4-BE49-F238E27FC236}">
                      <a16:creationId xmlns:a16="http://schemas.microsoft.com/office/drawing/2014/main" id="{A31C3826-697D-4E44-8FF9-F9F14BA9F481}"/>
                    </a:ext>
                  </a:extLst>
                </p:cNvPr>
                <p:cNvSpPr>
                  <a:spLocks noRot="1" noChangeAspect="1" noMove="1" noResize="1" noEditPoints="1" noAdjustHandles="1" noChangeArrowheads="1" noChangeShapeType="1" noTextEdit="1"/>
                </p:cNvSpPr>
                <p:nvPr/>
              </p:nvSpPr>
              <p:spPr>
                <a:xfrm>
                  <a:off x="6948061" y="2318768"/>
                  <a:ext cx="409343" cy="369332"/>
                </a:xfrm>
                <a:prstGeom prst="rect">
                  <a:avLst/>
                </a:prstGeom>
                <a:blipFill>
                  <a:blip r:embed="rId12"/>
                  <a:stretch>
                    <a:fillRect/>
                  </a:stretch>
                </a:blipFill>
              </p:spPr>
              <p:txBody>
                <a:bodyPr/>
                <a:lstStyle/>
                <a:p>
                  <a:r>
                    <a:rPr lang="es-ES">
                      <a:noFill/>
                    </a:rPr>
                    <a:t> </a:t>
                  </a:r>
                </a:p>
              </p:txBody>
            </p:sp>
          </mc:Fallback>
        </mc:AlternateContent>
        <p:cxnSp>
          <p:nvCxnSpPr>
            <p:cNvPr id="29" name="Conector recto de flecha 28">
              <a:extLst>
                <a:ext uri="{FF2B5EF4-FFF2-40B4-BE49-F238E27FC236}">
                  <a16:creationId xmlns:a16="http://schemas.microsoft.com/office/drawing/2014/main" id="{8FF3E4BB-580E-41BD-B01B-A53B565FE851}"/>
                </a:ext>
              </a:extLst>
            </p:cNvPr>
            <p:cNvCxnSpPr/>
            <p:nvPr/>
          </p:nvCxnSpPr>
          <p:spPr>
            <a:xfrm flipV="1">
              <a:off x="7528560" y="2743200"/>
              <a:ext cx="0" cy="11201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0" name="Rectángulo 29">
                  <a:extLst>
                    <a:ext uri="{FF2B5EF4-FFF2-40B4-BE49-F238E27FC236}">
                      <a16:creationId xmlns:a16="http://schemas.microsoft.com/office/drawing/2014/main" id="{5A004F17-0D24-48DE-898D-AF6E0B4B34E5}"/>
                    </a:ext>
                  </a:extLst>
                </p:cNvPr>
                <p:cNvSpPr/>
                <p:nvPr/>
              </p:nvSpPr>
              <p:spPr>
                <a:xfrm>
                  <a:off x="7459980" y="2509157"/>
                  <a:ext cx="38914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𝑉</m:t>
                        </m:r>
                      </m:oMath>
                    </m:oMathPara>
                  </a14:m>
                  <a:endParaRPr lang="es-ES" dirty="0"/>
                </a:p>
              </p:txBody>
            </p:sp>
          </mc:Choice>
          <mc:Fallback xmlns="">
            <p:sp>
              <p:nvSpPr>
                <p:cNvPr id="15" name="Rectángulo 14">
                  <a:extLst>
                    <a:ext uri="{FF2B5EF4-FFF2-40B4-BE49-F238E27FC236}">
                      <a16:creationId xmlns:a16="http://schemas.microsoft.com/office/drawing/2014/main" id="{3F5990C2-1E3B-4664-9C31-BD08317C24E5}"/>
                    </a:ext>
                  </a:extLst>
                </p:cNvPr>
                <p:cNvSpPr>
                  <a:spLocks noRot="1" noChangeAspect="1" noMove="1" noResize="1" noEditPoints="1" noAdjustHandles="1" noChangeArrowheads="1" noChangeShapeType="1" noTextEdit="1"/>
                </p:cNvSpPr>
                <p:nvPr/>
              </p:nvSpPr>
              <p:spPr>
                <a:xfrm>
                  <a:off x="7459980" y="2509157"/>
                  <a:ext cx="389144" cy="369332"/>
                </a:xfrm>
                <a:prstGeom prst="rect">
                  <a:avLst/>
                </a:prstGeom>
                <a:blipFill>
                  <a:blip r:embed="rId5"/>
                  <a:stretch>
                    <a:fillRect/>
                  </a:stretch>
                </a:blipFill>
              </p:spPr>
              <p:txBody>
                <a:bodyPr/>
                <a:lstStyle/>
                <a:p>
                  <a:r>
                    <a:rPr lang="es-ES">
                      <a:noFill/>
                    </a:rPr>
                    <a:t> </a:t>
                  </a:r>
                </a:p>
              </p:txBody>
            </p:sp>
          </mc:Fallback>
        </mc:AlternateContent>
      </p:grpSp>
    </p:spTree>
    <p:extLst>
      <p:ext uri="{BB962C8B-B14F-4D97-AF65-F5344CB8AC3E}">
        <p14:creationId xmlns:p14="http://schemas.microsoft.com/office/powerpoint/2010/main" val="494592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12</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pPr>
              <a:lnSpc>
                <a:spcPct val="90000"/>
              </a:lnSpc>
            </a:pPr>
            <a:r>
              <a:rPr lang="es-ES" sz="2400" dirty="0"/>
              <a:t>Modelado cinemático de robots diferenciales</a:t>
            </a:r>
          </a:p>
        </p:txBody>
      </p:sp>
      <mc:AlternateContent xmlns:mc="http://schemas.openxmlformats.org/markup-compatibility/2006" xmlns:a14="http://schemas.microsoft.com/office/drawing/2010/main">
        <mc:Choice Requires="a14">
          <p:sp>
            <p:nvSpPr>
              <p:cNvPr id="7" name="Rectángulo 6">
                <a:extLst>
                  <a:ext uri="{FF2B5EF4-FFF2-40B4-BE49-F238E27FC236}">
                    <a16:creationId xmlns:a16="http://schemas.microsoft.com/office/drawing/2014/main" id="{4667390C-BE2D-4AAA-9DFF-C95DB83E0197}"/>
                  </a:ext>
                </a:extLst>
              </p:cNvPr>
              <p:cNvSpPr/>
              <p:nvPr/>
            </p:nvSpPr>
            <p:spPr>
              <a:xfrm>
                <a:off x="457201" y="1397675"/>
                <a:ext cx="8254797" cy="2031325"/>
              </a:xfrm>
              <a:prstGeom prst="rect">
                <a:avLst/>
              </a:prstGeom>
            </p:spPr>
            <p:txBody>
              <a:bodyPr wrap="square">
                <a:spAutoFit/>
              </a:bodyPr>
              <a:lstStyle/>
              <a:p>
                <a:r>
                  <a:rPr lang="es-ES" dirty="0"/>
                  <a:t>Hay tres casos interesantes con este tipo de unidades:</a:t>
                </a:r>
              </a:p>
              <a:p>
                <a:pPr marL="342900" indent="-342900">
                  <a:buFont typeface="+mj-lt"/>
                  <a:buAutoNum type="arabicPeriod"/>
                </a:pPr>
                <a:r>
                  <a:rPr lang="es-ES" dirty="0"/>
                  <a:t>Si </a:t>
                </a:r>
                <a14:m>
                  <m:oMath xmlns:m="http://schemas.openxmlformats.org/officeDocument/2006/math">
                    <m:sSub>
                      <m:sSubPr>
                        <m:ctrlPr>
                          <a:rPr lang="es-ES" i="1">
                            <a:solidFill>
                              <a:srgbClr val="836967"/>
                            </a:solidFill>
                            <a:latin typeface="Cambria Math" panose="02040503050406030204" pitchFamily="18" charset="0"/>
                          </a:rPr>
                        </m:ctrlPr>
                      </m:sSubPr>
                      <m:e>
                        <m:r>
                          <a:rPr lang="es-ES" i="1">
                            <a:solidFill>
                              <a:srgbClr val="836967"/>
                            </a:solidFill>
                            <a:latin typeface="Cambria Math" panose="02040503050406030204" pitchFamily="18" charset="0"/>
                          </a:rPr>
                          <m:t>𝑉</m:t>
                        </m:r>
                      </m:e>
                      <m:sub>
                        <m:r>
                          <a:rPr lang="es-ES" i="1">
                            <a:latin typeface="Cambria Math" panose="02040503050406030204" pitchFamily="18" charset="0"/>
                          </a:rPr>
                          <m:t>𝐿</m:t>
                        </m:r>
                      </m:sub>
                    </m:sSub>
                  </m:oMath>
                </a14:m>
                <a:r>
                  <a:rPr lang="es-ES" dirty="0"/>
                  <a:t> </a:t>
                </a:r>
                <a14:m>
                  <m:oMath xmlns:m="http://schemas.openxmlformats.org/officeDocument/2006/math">
                    <m:r>
                      <a:rPr lang="es-ES" b="0" i="0" smtClean="0">
                        <a:solidFill>
                          <a:srgbClr val="836967"/>
                        </a:solidFill>
                        <a:latin typeface="Cambria Math" panose="02040503050406030204" pitchFamily="18" charset="0"/>
                      </a:rPr>
                      <m:t>=</m:t>
                    </m:r>
                    <m:sSub>
                      <m:sSubPr>
                        <m:ctrlPr>
                          <a:rPr lang="es-ES" i="1">
                            <a:solidFill>
                              <a:srgbClr val="836967"/>
                            </a:solidFill>
                            <a:latin typeface="Cambria Math" panose="02040503050406030204" pitchFamily="18" charset="0"/>
                          </a:rPr>
                        </m:ctrlPr>
                      </m:sSubPr>
                      <m:e>
                        <m:r>
                          <a:rPr lang="es-ES" i="1">
                            <a:latin typeface="Cambria Math" panose="02040503050406030204" pitchFamily="18" charset="0"/>
                          </a:rPr>
                          <m:t>𝑉</m:t>
                        </m:r>
                      </m:e>
                      <m:sub>
                        <m:r>
                          <a:rPr lang="es-ES" i="1">
                            <a:latin typeface="Cambria Math" panose="02040503050406030204" pitchFamily="18" charset="0"/>
                          </a:rPr>
                          <m:t>𝑅</m:t>
                        </m:r>
                      </m:sub>
                    </m:sSub>
                  </m:oMath>
                </a14:m>
                <a:r>
                  <a:rPr lang="es-ES" dirty="0"/>
                  <a:t>, entonces tenemos un movimiento lineal hacia adelante en línea recta. </a:t>
                </a:r>
                <a14:m>
                  <m:oMath xmlns:m="http://schemas.openxmlformats.org/officeDocument/2006/math">
                    <m:r>
                      <a:rPr lang="es-ES" i="1">
                        <a:latin typeface="Cambria Math" panose="02040503050406030204" pitchFamily="18" charset="0"/>
                      </a:rPr>
                      <m:t>𝑅</m:t>
                    </m:r>
                  </m:oMath>
                </a14:m>
                <a:r>
                  <a:rPr lang="es-ES" dirty="0"/>
                  <a:t> se vuelve infinito, y no hay rotación </a:t>
                </a:r>
                <a14:m>
                  <m:oMath xmlns:m="http://schemas.openxmlformats.org/officeDocument/2006/math">
                    <m:r>
                      <a:rPr lang="es-ES" i="1">
                        <a:latin typeface="Cambria Math" panose="02040503050406030204" pitchFamily="18" charset="0"/>
                      </a:rPr>
                      <m:t>𝜔</m:t>
                    </m:r>
                  </m:oMath>
                </a14:m>
                <a:r>
                  <a:rPr lang="es-ES" dirty="0"/>
                  <a:t> es cero.</a:t>
                </a:r>
              </a:p>
              <a:p>
                <a:pPr marL="342900" indent="-342900">
                  <a:buFont typeface="+mj-lt"/>
                  <a:buAutoNum type="arabicPeriod"/>
                </a:pPr>
                <a:r>
                  <a:rPr lang="es-ES" dirty="0"/>
                  <a:t>Si </a:t>
                </a:r>
                <a14:m>
                  <m:oMath xmlns:m="http://schemas.openxmlformats.org/officeDocument/2006/math">
                    <m:sSub>
                      <m:sSubPr>
                        <m:ctrlPr>
                          <a:rPr lang="es-ES" i="1">
                            <a:solidFill>
                              <a:srgbClr val="836967"/>
                            </a:solidFill>
                            <a:latin typeface="Cambria Math" panose="02040503050406030204" pitchFamily="18" charset="0"/>
                          </a:rPr>
                        </m:ctrlPr>
                      </m:sSubPr>
                      <m:e>
                        <m:r>
                          <a:rPr lang="es-ES" i="1">
                            <a:solidFill>
                              <a:srgbClr val="836967"/>
                            </a:solidFill>
                            <a:latin typeface="Cambria Math" panose="02040503050406030204" pitchFamily="18" charset="0"/>
                          </a:rPr>
                          <m:t>𝑉</m:t>
                        </m:r>
                      </m:e>
                      <m:sub>
                        <m:r>
                          <a:rPr lang="es-ES" i="1">
                            <a:latin typeface="Cambria Math" panose="02040503050406030204" pitchFamily="18" charset="0"/>
                          </a:rPr>
                          <m:t>𝐿</m:t>
                        </m:r>
                      </m:sub>
                    </m:sSub>
                    <m:r>
                      <a:rPr lang="es-ES" b="0" i="1" smtClean="0">
                        <a:latin typeface="Cambria Math" panose="02040503050406030204" pitchFamily="18" charset="0"/>
                      </a:rPr>
                      <m:t>=</m:t>
                    </m:r>
                  </m:oMath>
                </a14:m>
                <a:r>
                  <a:rPr lang="es-ES" dirty="0"/>
                  <a:t> - </a:t>
                </a:r>
                <a14:m>
                  <m:oMath xmlns:m="http://schemas.openxmlformats.org/officeDocument/2006/math">
                    <m:sSub>
                      <m:sSubPr>
                        <m:ctrlPr>
                          <a:rPr lang="es-ES" i="1">
                            <a:solidFill>
                              <a:srgbClr val="836967"/>
                            </a:solidFill>
                            <a:latin typeface="Cambria Math" panose="02040503050406030204" pitchFamily="18" charset="0"/>
                          </a:rPr>
                        </m:ctrlPr>
                      </m:sSubPr>
                      <m:e>
                        <m:r>
                          <a:rPr lang="es-ES" i="1">
                            <a:latin typeface="Cambria Math" panose="02040503050406030204" pitchFamily="18" charset="0"/>
                          </a:rPr>
                          <m:t>𝑉</m:t>
                        </m:r>
                      </m:e>
                      <m:sub>
                        <m:r>
                          <a:rPr lang="es-ES" i="1">
                            <a:latin typeface="Cambria Math" panose="02040503050406030204" pitchFamily="18" charset="0"/>
                          </a:rPr>
                          <m:t>𝑅</m:t>
                        </m:r>
                      </m:sub>
                    </m:sSub>
                  </m:oMath>
                </a14:m>
                <a:r>
                  <a:rPr lang="es-ES" dirty="0"/>
                  <a:t>, entonces </a:t>
                </a:r>
                <a14:m>
                  <m:oMath xmlns:m="http://schemas.openxmlformats.org/officeDocument/2006/math">
                    <m:r>
                      <a:rPr lang="es-ES" i="1">
                        <a:latin typeface="Cambria Math" panose="02040503050406030204" pitchFamily="18" charset="0"/>
                      </a:rPr>
                      <m:t>𝑅</m:t>
                    </m:r>
                    <m:r>
                      <a:rPr lang="es-ES" b="0" i="1" smtClean="0">
                        <a:latin typeface="Cambria Math" panose="02040503050406030204" pitchFamily="18" charset="0"/>
                      </a:rPr>
                      <m:t>=0</m:t>
                    </m:r>
                  </m:oMath>
                </a14:m>
                <a:r>
                  <a:rPr lang="es-ES" dirty="0"/>
                  <a:t>, y tenemos una rotación alrededor del punto medio del eje de las ruedas, y por lo tanto girará en si mismo.</a:t>
                </a:r>
              </a:p>
              <a:p>
                <a:pPr marL="342900" indent="-342900">
                  <a:buFont typeface="+mj-lt"/>
                  <a:buAutoNum type="arabicPeriod"/>
                </a:pPr>
                <a:r>
                  <a:rPr lang="es-ES" dirty="0"/>
                  <a:t>Si </a:t>
                </a:r>
                <a14:m>
                  <m:oMath xmlns:m="http://schemas.openxmlformats.org/officeDocument/2006/math">
                    <m:sSub>
                      <m:sSubPr>
                        <m:ctrlPr>
                          <a:rPr lang="es-ES" i="1">
                            <a:solidFill>
                              <a:srgbClr val="836967"/>
                            </a:solidFill>
                            <a:latin typeface="Cambria Math" panose="02040503050406030204" pitchFamily="18" charset="0"/>
                          </a:rPr>
                        </m:ctrlPr>
                      </m:sSubPr>
                      <m:e>
                        <m:r>
                          <a:rPr lang="es-ES" i="1">
                            <a:solidFill>
                              <a:srgbClr val="836967"/>
                            </a:solidFill>
                            <a:latin typeface="Cambria Math" panose="02040503050406030204" pitchFamily="18" charset="0"/>
                          </a:rPr>
                          <m:t>𝑉</m:t>
                        </m:r>
                      </m:e>
                      <m:sub>
                        <m:r>
                          <a:rPr lang="es-ES" i="1">
                            <a:latin typeface="Cambria Math" panose="02040503050406030204" pitchFamily="18" charset="0"/>
                          </a:rPr>
                          <m:t>𝐿</m:t>
                        </m:r>
                      </m:sub>
                    </m:sSub>
                    <m:r>
                      <a:rPr lang="es-ES" i="1">
                        <a:latin typeface="Cambria Math" panose="02040503050406030204" pitchFamily="18" charset="0"/>
                      </a:rPr>
                      <m:t> </m:t>
                    </m:r>
                  </m:oMath>
                </a14:m>
                <a:r>
                  <a:rPr lang="es-ES" dirty="0"/>
                  <a:t>= 0, entonces tenemos rotación alrededor de la rueda izquierda. </a:t>
                </a:r>
              </a:p>
              <a:p>
                <a:r>
                  <a:rPr lang="es-ES" dirty="0"/>
                  <a:t>	En este caso R = </a:t>
                </a:r>
                <a14:m>
                  <m:oMath xmlns:m="http://schemas.openxmlformats.org/officeDocument/2006/math">
                    <m:r>
                      <a:rPr lang="es-ES" i="1">
                        <a:latin typeface="Cambria Math" panose="02040503050406030204" pitchFamily="18" charset="0"/>
                      </a:rPr>
                      <m:t>𝐿</m:t>
                    </m:r>
                    <m:r>
                      <a:rPr lang="es-ES" b="0" i="1" smtClean="0">
                        <a:latin typeface="Cambria Math" panose="02040503050406030204" pitchFamily="18" charset="0"/>
                      </a:rPr>
                      <m:t>/2</m:t>
                    </m:r>
                  </m:oMath>
                </a14:m>
                <a:r>
                  <a:rPr lang="es-ES" dirty="0"/>
                  <a:t>. Lo mismo es cierto si </a:t>
                </a:r>
                <a14:m>
                  <m:oMath xmlns:m="http://schemas.openxmlformats.org/officeDocument/2006/math">
                    <m:sSub>
                      <m:sSubPr>
                        <m:ctrlPr>
                          <a:rPr lang="es-ES" i="1">
                            <a:solidFill>
                              <a:srgbClr val="836967"/>
                            </a:solidFill>
                            <a:latin typeface="Cambria Math" panose="02040503050406030204" pitchFamily="18" charset="0"/>
                          </a:rPr>
                        </m:ctrlPr>
                      </m:sSubPr>
                      <m:e>
                        <m:r>
                          <a:rPr lang="es-ES" i="1">
                            <a:latin typeface="Cambria Math" panose="02040503050406030204" pitchFamily="18" charset="0"/>
                          </a:rPr>
                          <m:t>𝑉</m:t>
                        </m:r>
                      </m:e>
                      <m:sub>
                        <m:r>
                          <a:rPr lang="es-ES" i="1">
                            <a:latin typeface="Cambria Math" panose="02040503050406030204" pitchFamily="18" charset="0"/>
                          </a:rPr>
                          <m:t>𝑅</m:t>
                        </m:r>
                      </m:sub>
                    </m:sSub>
                  </m:oMath>
                </a14:m>
                <a:r>
                  <a:rPr lang="es-ES" dirty="0"/>
                  <a:t> = 0.</a:t>
                </a:r>
              </a:p>
            </p:txBody>
          </p:sp>
        </mc:Choice>
        <mc:Fallback xmlns="">
          <p:sp>
            <p:nvSpPr>
              <p:cNvPr id="7" name="Rectángulo 6">
                <a:extLst>
                  <a:ext uri="{FF2B5EF4-FFF2-40B4-BE49-F238E27FC236}">
                    <a16:creationId xmlns:a16="http://schemas.microsoft.com/office/drawing/2014/main" id="{4667390C-BE2D-4AAA-9DFF-C95DB83E0197}"/>
                  </a:ext>
                </a:extLst>
              </p:cNvPr>
              <p:cNvSpPr>
                <a:spLocks noRot="1" noChangeAspect="1" noMove="1" noResize="1" noEditPoints="1" noAdjustHandles="1" noChangeArrowheads="1" noChangeShapeType="1" noTextEdit="1"/>
              </p:cNvSpPr>
              <p:nvPr/>
            </p:nvSpPr>
            <p:spPr>
              <a:xfrm>
                <a:off x="457201" y="1397675"/>
                <a:ext cx="8254797" cy="2031325"/>
              </a:xfrm>
              <a:prstGeom prst="rect">
                <a:avLst/>
              </a:prstGeom>
              <a:blipFill>
                <a:blip r:embed="rId6"/>
                <a:stretch>
                  <a:fillRect l="-591" t="-1497" b="-3593"/>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D6A36D97-993B-4DC5-BCAB-34EAE6DE0A32}"/>
                  </a:ext>
                </a:extLst>
              </p:cNvPr>
              <p:cNvSpPr txBox="1"/>
              <p:nvPr/>
            </p:nvSpPr>
            <p:spPr>
              <a:xfrm>
                <a:off x="2709772" y="4031172"/>
                <a:ext cx="1408783" cy="5638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i="1" smtClean="0">
                          <a:solidFill>
                            <a:schemeClr val="tx2"/>
                          </a:solidFill>
                          <a:latin typeface="Cambria Math" panose="02040503050406030204" pitchFamily="18" charset="0"/>
                        </a:rPr>
                        <m:t>𝑅</m:t>
                      </m:r>
                      <m:r>
                        <a:rPr lang="es-ES" i="1" smtClean="0">
                          <a:solidFill>
                            <a:schemeClr val="tx2"/>
                          </a:solidFill>
                          <a:latin typeface="Cambria Math" panose="02040503050406030204" pitchFamily="18" charset="0"/>
                        </a:rPr>
                        <m:t>=</m:t>
                      </m:r>
                      <m:f>
                        <m:fPr>
                          <m:ctrlPr>
                            <a:rPr lang="es-ES" i="1" smtClean="0">
                              <a:solidFill>
                                <a:schemeClr val="tx2"/>
                              </a:solidFill>
                              <a:latin typeface="Cambria Math" panose="02040503050406030204" pitchFamily="18" charset="0"/>
                            </a:rPr>
                          </m:ctrlPr>
                        </m:fPr>
                        <m:num>
                          <m:r>
                            <a:rPr lang="es-ES" i="1" smtClean="0">
                              <a:solidFill>
                                <a:schemeClr val="tx2"/>
                              </a:solidFill>
                              <a:latin typeface="Cambria Math" panose="02040503050406030204" pitchFamily="18" charset="0"/>
                            </a:rPr>
                            <m:t>𝐿</m:t>
                          </m:r>
                        </m:num>
                        <m:den>
                          <m:r>
                            <a:rPr lang="es-ES" i="1" smtClean="0">
                              <a:solidFill>
                                <a:schemeClr val="tx2"/>
                              </a:solidFill>
                              <a:latin typeface="Cambria Math" panose="02040503050406030204" pitchFamily="18" charset="0"/>
                            </a:rPr>
                            <m:t>2</m:t>
                          </m:r>
                        </m:den>
                      </m:f>
                      <m:f>
                        <m:fPr>
                          <m:ctrlPr>
                            <a:rPr lang="es-ES" i="1" smtClean="0">
                              <a:solidFill>
                                <a:schemeClr val="tx2"/>
                              </a:solidFill>
                              <a:latin typeface="Cambria Math" panose="02040503050406030204" pitchFamily="18" charset="0"/>
                            </a:rPr>
                          </m:ctrlPr>
                        </m:fPr>
                        <m:num>
                          <m:sSub>
                            <m:sSubPr>
                              <m:ctrlPr>
                                <a:rPr lang="es-ES" i="1" smtClean="0">
                                  <a:solidFill>
                                    <a:schemeClr val="tx2"/>
                                  </a:solidFill>
                                  <a:latin typeface="Cambria Math" panose="02040503050406030204" pitchFamily="18" charset="0"/>
                                </a:rPr>
                              </m:ctrlPr>
                            </m:sSubPr>
                            <m:e>
                              <m:r>
                                <a:rPr lang="es-ES" b="0" i="1" smtClean="0">
                                  <a:solidFill>
                                    <a:schemeClr val="tx2"/>
                                  </a:solidFill>
                                  <a:latin typeface="Cambria Math" panose="02040503050406030204" pitchFamily="18" charset="0"/>
                                </a:rPr>
                                <m:t>𝑉</m:t>
                              </m:r>
                            </m:e>
                            <m:sub>
                              <m:r>
                                <a:rPr lang="es-ES" b="0" i="1" smtClean="0">
                                  <a:solidFill>
                                    <a:schemeClr val="tx2"/>
                                  </a:solidFill>
                                  <a:latin typeface="Cambria Math" panose="02040503050406030204" pitchFamily="18" charset="0"/>
                                </a:rPr>
                                <m:t>𝑅</m:t>
                              </m:r>
                            </m:sub>
                          </m:sSub>
                          <m:r>
                            <a:rPr lang="es-ES" i="1" smtClean="0">
                              <a:solidFill>
                                <a:schemeClr val="tx2"/>
                              </a:solidFill>
                              <a:latin typeface="Cambria Math" panose="02040503050406030204" pitchFamily="18" charset="0"/>
                            </a:rPr>
                            <m:t>+</m:t>
                          </m:r>
                          <m:sSub>
                            <m:sSubPr>
                              <m:ctrlPr>
                                <a:rPr lang="es-ES" i="1" smtClean="0">
                                  <a:solidFill>
                                    <a:schemeClr val="tx2"/>
                                  </a:solidFill>
                                  <a:latin typeface="Cambria Math" panose="02040503050406030204" pitchFamily="18" charset="0"/>
                                </a:rPr>
                              </m:ctrlPr>
                            </m:sSubPr>
                            <m:e>
                              <m:r>
                                <a:rPr lang="es-ES" b="0" i="1" smtClean="0">
                                  <a:solidFill>
                                    <a:schemeClr val="tx2"/>
                                  </a:solidFill>
                                  <a:latin typeface="Cambria Math" panose="02040503050406030204" pitchFamily="18" charset="0"/>
                                </a:rPr>
                                <m:t>𝑉</m:t>
                              </m:r>
                            </m:e>
                            <m:sub>
                              <m:r>
                                <a:rPr lang="es-ES" i="1" smtClean="0">
                                  <a:solidFill>
                                    <a:schemeClr val="tx2"/>
                                  </a:solidFill>
                                  <a:latin typeface="Cambria Math" panose="02040503050406030204" pitchFamily="18" charset="0"/>
                                </a:rPr>
                                <m:t>𝐿</m:t>
                              </m:r>
                            </m:sub>
                          </m:sSub>
                        </m:num>
                        <m:den>
                          <m:sSub>
                            <m:sSubPr>
                              <m:ctrlPr>
                                <a:rPr lang="es-ES" i="1" smtClean="0">
                                  <a:solidFill>
                                    <a:schemeClr val="tx2"/>
                                  </a:solidFill>
                                  <a:latin typeface="Cambria Math" panose="02040503050406030204" pitchFamily="18" charset="0"/>
                                </a:rPr>
                              </m:ctrlPr>
                            </m:sSubPr>
                            <m:e>
                              <m:r>
                                <a:rPr lang="es-ES" b="0" i="1" smtClean="0">
                                  <a:solidFill>
                                    <a:schemeClr val="tx2"/>
                                  </a:solidFill>
                                  <a:latin typeface="Cambria Math" panose="02040503050406030204" pitchFamily="18" charset="0"/>
                                </a:rPr>
                                <m:t>𝑉</m:t>
                              </m:r>
                            </m:e>
                            <m:sub>
                              <m:r>
                                <a:rPr lang="es-ES" i="1" smtClean="0">
                                  <a:solidFill>
                                    <a:schemeClr val="tx2"/>
                                  </a:solidFill>
                                  <a:latin typeface="Cambria Math" panose="02040503050406030204" pitchFamily="18" charset="0"/>
                                </a:rPr>
                                <m:t>𝑅</m:t>
                              </m:r>
                            </m:sub>
                          </m:sSub>
                          <m:r>
                            <a:rPr lang="es-ES" i="1" smtClean="0">
                              <a:solidFill>
                                <a:schemeClr val="tx2"/>
                              </a:solidFill>
                              <a:latin typeface="Cambria Math" panose="02040503050406030204" pitchFamily="18" charset="0"/>
                            </a:rPr>
                            <m:t>−</m:t>
                          </m:r>
                          <m:sSub>
                            <m:sSubPr>
                              <m:ctrlPr>
                                <a:rPr lang="es-ES" i="1" smtClean="0">
                                  <a:solidFill>
                                    <a:schemeClr val="tx2"/>
                                  </a:solidFill>
                                  <a:latin typeface="Cambria Math" panose="02040503050406030204" pitchFamily="18" charset="0"/>
                                </a:rPr>
                              </m:ctrlPr>
                            </m:sSubPr>
                            <m:e>
                              <m:r>
                                <a:rPr lang="es-ES" b="0" i="1" smtClean="0">
                                  <a:solidFill>
                                    <a:schemeClr val="tx2"/>
                                  </a:solidFill>
                                  <a:latin typeface="Cambria Math" panose="02040503050406030204" pitchFamily="18" charset="0"/>
                                </a:rPr>
                                <m:t>𝑉</m:t>
                              </m:r>
                            </m:e>
                            <m:sub>
                              <m:r>
                                <a:rPr lang="es-ES" b="0" i="1" smtClean="0">
                                  <a:solidFill>
                                    <a:schemeClr val="tx2"/>
                                  </a:solidFill>
                                  <a:latin typeface="Cambria Math" panose="02040503050406030204" pitchFamily="18" charset="0"/>
                                </a:rPr>
                                <m:t>𝐿</m:t>
                              </m:r>
                            </m:sub>
                          </m:sSub>
                        </m:den>
                      </m:f>
                    </m:oMath>
                  </m:oMathPara>
                </a14:m>
                <a:endParaRPr lang="es-ES" dirty="0">
                  <a:solidFill>
                    <a:schemeClr val="tx2"/>
                  </a:solidFill>
                </a:endParaRPr>
              </a:p>
            </p:txBody>
          </p:sp>
        </mc:Choice>
        <mc:Fallback xmlns="">
          <p:sp>
            <p:nvSpPr>
              <p:cNvPr id="14" name="CuadroTexto 13">
                <a:extLst>
                  <a:ext uri="{FF2B5EF4-FFF2-40B4-BE49-F238E27FC236}">
                    <a16:creationId xmlns:a16="http://schemas.microsoft.com/office/drawing/2014/main" id="{D6A36D97-993B-4DC5-BCAB-34EAE6DE0A32}"/>
                  </a:ext>
                </a:extLst>
              </p:cNvPr>
              <p:cNvSpPr txBox="1">
                <a:spLocks noRot="1" noChangeAspect="1" noMove="1" noResize="1" noEditPoints="1" noAdjustHandles="1" noChangeArrowheads="1" noChangeShapeType="1" noTextEdit="1"/>
              </p:cNvSpPr>
              <p:nvPr/>
            </p:nvSpPr>
            <p:spPr>
              <a:xfrm>
                <a:off x="2709772" y="4031172"/>
                <a:ext cx="1408783" cy="563872"/>
              </a:xfrm>
              <a:prstGeom prst="rect">
                <a:avLst/>
              </a:prstGeom>
              <a:blipFill>
                <a:blip r:embed="rId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9" name="CuadroTexto 18">
                <a:extLst>
                  <a:ext uri="{FF2B5EF4-FFF2-40B4-BE49-F238E27FC236}">
                    <a16:creationId xmlns:a16="http://schemas.microsoft.com/office/drawing/2014/main" id="{FE06A172-84F2-468A-AF3D-A12DFE569907}"/>
                  </a:ext>
                </a:extLst>
              </p:cNvPr>
              <p:cNvSpPr txBox="1"/>
              <p:nvPr/>
            </p:nvSpPr>
            <p:spPr>
              <a:xfrm>
                <a:off x="1018373" y="4052749"/>
                <a:ext cx="1239442" cy="5167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solidFill>
                            <a:schemeClr val="tx2"/>
                          </a:solidFill>
                          <a:latin typeface="Cambria Math" panose="02040503050406030204" pitchFamily="18" charset="0"/>
                        </a:rPr>
                        <m:t>𝑉</m:t>
                      </m:r>
                      <m:r>
                        <a:rPr lang="es-ES" i="1" smtClean="0">
                          <a:solidFill>
                            <a:schemeClr val="tx2"/>
                          </a:solidFill>
                          <a:latin typeface="Cambria Math" panose="02040503050406030204" pitchFamily="18" charset="0"/>
                        </a:rPr>
                        <m:t>=</m:t>
                      </m:r>
                      <m:f>
                        <m:fPr>
                          <m:ctrlPr>
                            <a:rPr lang="es-ES" i="1" smtClean="0">
                              <a:solidFill>
                                <a:schemeClr val="tx2"/>
                              </a:solidFill>
                              <a:latin typeface="Cambria Math" panose="02040503050406030204" pitchFamily="18" charset="0"/>
                            </a:rPr>
                          </m:ctrlPr>
                        </m:fPr>
                        <m:num>
                          <m:sSub>
                            <m:sSubPr>
                              <m:ctrlPr>
                                <a:rPr lang="es-ES" i="1" smtClean="0">
                                  <a:solidFill>
                                    <a:schemeClr val="tx2"/>
                                  </a:solidFill>
                                  <a:latin typeface="Cambria Math" panose="02040503050406030204" pitchFamily="18" charset="0"/>
                                </a:rPr>
                              </m:ctrlPr>
                            </m:sSubPr>
                            <m:e>
                              <m:r>
                                <a:rPr lang="es-ES" b="0" i="1" smtClean="0">
                                  <a:solidFill>
                                    <a:schemeClr val="tx2"/>
                                  </a:solidFill>
                                  <a:latin typeface="Cambria Math" panose="02040503050406030204" pitchFamily="18" charset="0"/>
                                </a:rPr>
                                <m:t>𝑉</m:t>
                              </m:r>
                            </m:e>
                            <m:sub>
                              <m:r>
                                <a:rPr lang="es-ES" i="1" smtClean="0">
                                  <a:solidFill>
                                    <a:schemeClr val="tx2"/>
                                  </a:solidFill>
                                  <a:latin typeface="Cambria Math" panose="02040503050406030204" pitchFamily="18" charset="0"/>
                                </a:rPr>
                                <m:t>𝑅</m:t>
                              </m:r>
                            </m:sub>
                          </m:sSub>
                          <m:r>
                            <a:rPr lang="es-ES" i="1" smtClean="0">
                              <a:solidFill>
                                <a:schemeClr val="tx2"/>
                              </a:solidFill>
                              <a:latin typeface="Cambria Math" panose="02040503050406030204" pitchFamily="18" charset="0"/>
                            </a:rPr>
                            <m:t>+</m:t>
                          </m:r>
                          <m:sSub>
                            <m:sSubPr>
                              <m:ctrlPr>
                                <a:rPr lang="es-ES" i="1" smtClean="0">
                                  <a:solidFill>
                                    <a:schemeClr val="tx2"/>
                                  </a:solidFill>
                                  <a:latin typeface="Cambria Math" panose="02040503050406030204" pitchFamily="18" charset="0"/>
                                </a:rPr>
                              </m:ctrlPr>
                            </m:sSubPr>
                            <m:e>
                              <m:r>
                                <a:rPr lang="es-ES" b="0" i="1" smtClean="0">
                                  <a:solidFill>
                                    <a:schemeClr val="tx2"/>
                                  </a:solidFill>
                                  <a:latin typeface="Cambria Math" panose="02040503050406030204" pitchFamily="18" charset="0"/>
                                </a:rPr>
                                <m:t>𝑉</m:t>
                              </m:r>
                            </m:e>
                            <m:sub>
                              <m:r>
                                <a:rPr lang="es-ES" i="1" smtClean="0">
                                  <a:solidFill>
                                    <a:schemeClr val="tx2"/>
                                  </a:solidFill>
                                  <a:latin typeface="Cambria Math" panose="02040503050406030204" pitchFamily="18" charset="0"/>
                                </a:rPr>
                                <m:t>𝐿</m:t>
                              </m:r>
                            </m:sub>
                          </m:sSub>
                        </m:num>
                        <m:den>
                          <m:r>
                            <a:rPr lang="es-ES" i="1" smtClean="0">
                              <a:solidFill>
                                <a:schemeClr val="tx2"/>
                              </a:solidFill>
                              <a:latin typeface="Cambria Math" panose="02040503050406030204" pitchFamily="18" charset="0"/>
                            </a:rPr>
                            <m:t>2</m:t>
                          </m:r>
                        </m:den>
                      </m:f>
                    </m:oMath>
                  </m:oMathPara>
                </a14:m>
                <a:endParaRPr lang="es-ES" dirty="0">
                  <a:solidFill>
                    <a:schemeClr val="tx2"/>
                  </a:solidFill>
                </a:endParaRPr>
              </a:p>
            </p:txBody>
          </p:sp>
        </mc:Choice>
        <mc:Fallback xmlns="">
          <p:sp>
            <p:nvSpPr>
              <p:cNvPr id="19" name="CuadroTexto 18">
                <a:extLst>
                  <a:ext uri="{FF2B5EF4-FFF2-40B4-BE49-F238E27FC236}">
                    <a16:creationId xmlns:a16="http://schemas.microsoft.com/office/drawing/2014/main" id="{FE06A172-84F2-468A-AF3D-A12DFE569907}"/>
                  </a:ext>
                </a:extLst>
              </p:cNvPr>
              <p:cNvSpPr txBox="1">
                <a:spLocks noRot="1" noChangeAspect="1" noMove="1" noResize="1" noEditPoints="1" noAdjustHandles="1" noChangeArrowheads="1" noChangeShapeType="1" noTextEdit="1"/>
              </p:cNvSpPr>
              <p:nvPr/>
            </p:nvSpPr>
            <p:spPr>
              <a:xfrm>
                <a:off x="1018373" y="4052749"/>
                <a:ext cx="1239442" cy="516745"/>
              </a:xfrm>
              <a:prstGeom prst="rect">
                <a:avLst/>
              </a:prstGeom>
              <a:blipFill>
                <a:blip r:embed="rId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6" name="CuadroTexto 15">
                <a:extLst>
                  <a:ext uri="{FF2B5EF4-FFF2-40B4-BE49-F238E27FC236}">
                    <a16:creationId xmlns:a16="http://schemas.microsoft.com/office/drawing/2014/main" id="{35F32494-87A4-42C7-9F73-540744A7FE38}"/>
                  </a:ext>
                </a:extLst>
              </p:cNvPr>
              <p:cNvSpPr txBox="1"/>
              <p:nvPr/>
            </p:nvSpPr>
            <p:spPr>
              <a:xfrm>
                <a:off x="4516783" y="4033862"/>
                <a:ext cx="1259639" cy="5167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i="1" smtClean="0">
                          <a:solidFill>
                            <a:schemeClr val="tx2"/>
                          </a:solidFill>
                          <a:latin typeface="Cambria Math" panose="02040503050406030204" pitchFamily="18" charset="0"/>
                        </a:rPr>
                        <m:t>𝜔</m:t>
                      </m:r>
                      <m:r>
                        <a:rPr lang="es-ES" i="1" smtClean="0">
                          <a:solidFill>
                            <a:schemeClr val="tx2"/>
                          </a:solidFill>
                          <a:latin typeface="Cambria Math" panose="02040503050406030204" pitchFamily="18" charset="0"/>
                        </a:rPr>
                        <m:t>=</m:t>
                      </m:r>
                      <m:f>
                        <m:fPr>
                          <m:ctrlPr>
                            <a:rPr lang="es-ES" i="1" smtClean="0">
                              <a:solidFill>
                                <a:schemeClr val="tx2"/>
                              </a:solidFill>
                              <a:latin typeface="Cambria Math" panose="02040503050406030204" pitchFamily="18" charset="0"/>
                            </a:rPr>
                          </m:ctrlPr>
                        </m:fPr>
                        <m:num>
                          <m:sSub>
                            <m:sSubPr>
                              <m:ctrlPr>
                                <a:rPr lang="es-ES" i="1" smtClean="0">
                                  <a:solidFill>
                                    <a:schemeClr val="tx2"/>
                                  </a:solidFill>
                                  <a:latin typeface="Cambria Math" panose="02040503050406030204" pitchFamily="18" charset="0"/>
                                </a:rPr>
                              </m:ctrlPr>
                            </m:sSubPr>
                            <m:e>
                              <m:r>
                                <a:rPr lang="es-ES" b="0" i="1" smtClean="0">
                                  <a:solidFill>
                                    <a:schemeClr val="tx2"/>
                                  </a:solidFill>
                                  <a:latin typeface="Cambria Math" panose="02040503050406030204" pitchFamily="18" charset="0"/>
                                </a:rPr>
                                <m:t>𝑉</m:t>
                              </m:r>
                            </m:e>
                            <m:sub>
                              <m:r>
                                <a:rPr lang="es-ES" i="1" smtClean="0">
                                  <a:solidFill>
                                    <a:schemeClr val="tx2"/>
                                  </a:solidFill>
                                  <a:latin typeface="Cambria Math" panose="02040503050406030204" pitchFamily="18" charset="0"/>
                                </a:rPr>
                                <m:t>𝑅</m:t>
                              </m:r>
                            </m:sub>
                          </m:sSub>
                          <m:r>
                            <a:rPr lang="es-ES" i="1" smtClean="0">
                              <a:solidFill>
                                <a:schemeClr val="tx2"/>
                              </a:solidFill>
                              <a:latin typeface="Cambria Math" panose="02040503050406030204" pitchFamily="18" charset="0"/>
                            </a:rPr>
                            <m:t>−</m:t>
                          </m:r>
                          <m:sSub>
                            <m:sSubPr>
                              <m:ctrlPr>
                                <a:rPr lang="es-ES" i="1" smtClean="0">
                                  <a:solidFill>
                                    <a:schemeClr val="tx2"/>
                                  </a:solidFill>
                                  <a:latin typeface="Cambria Math" panose="02040503050406030204" pitchFamily="18" charset="0"/>
                                </a:rPr>
                              </m:ctrlPr>
                            </m:sSubPr>
                            <m:e>
                              <m:r>
                                <a:rPr lang="es-ES" b="0" i="1" smtClean="0">
                                  <a:solidFill>
                                    <a:schemeClr val="tx2"/>
                                  </a:solidFill>
                                  <a:latin typeface="Cambria Math" panose="02040503050406030204" pitchFamily="18" charset="0"/>
                                </a:rPr>
                                <m:t>𝑉</m:t>
                              </m:r>
                            </m:e>
                            <m:sub>
                              <m:r>
                                <a:rPr lang="es-ES" i="1" smtClean="0">
                                  <a:solidFill>
                                    <a:schemeClr val="tx2"/>
                                  </a:solidFill>
                                  <a:latin typeface="Cambria Math" panose="02040503050406030204" pitchFamily="18" charset="0"/>
                                </a:rPr>
                                <m:t>𝐿</m:t>
                              </m:r>
                            </m:sub>
                          </m:sSub>
                        </m:num>
                        <m:den>
                          <m:r>
                            <a:rPr lang="es-ES" i="1" smtClean="0">
                              <a:solidFill>
                                <a:schemeClr val="tx2"/>
                              </a:solidFill>
                              <a:latin typeface="Cambria Math" panose="02040503050406030204" pitchFamily="18" charset="0"/>
                            </a:rPr>
                            <m:t>𝐿</m:t>
                          </m:r>
                        </m:den>
                      </m:f>
                    </m:oMath>
                  </m:oMathPara>
                </a14:m>
                <a:endParaRPr lang="es-ES" dirty="0">
                  <a:solidFill>
                    <a:schemeClr val="tx2"/>
                  </a:solidFill>
                </a:endParaRPr>
              </a:p>
            </p:txBody>
          </p:sp>
        </mc:Choice>
        <mc:Fallback xmlns="">
          <p:sp>
            <p:nvSpPr>
              <p:cNvPr id="16" name="CuadroTexto 15">
                <a:extLst>
                  <a:ext uri="{FF2B5EF4-FFF2-40B4-BE49-F238E27FC236}">
                    <a16:creationId xmlns:a16="http://schemas.microsoft.com/office/drawing/2014/main" id="{35F32494-87A4-42C7-9F73-540744A7FE38}"/>
                  </a:ext>
                </a:extLst>
              </p:cNvPr>
              <p:cNvSpPr txBox="1">
                <a:spLocks noRot="1" noChangeAspect="1" noMove="1" noResize="1" noEditPoints="1" noAdjustHandles="1" noChangeArrowheads="1" noChangeShapeType="1" noTextEdit="1"/>
              </p:cNvSpPr>
              <p:nvPr/>
            </p:nvSpPr>
            <p:spPr>
              <a:xfrm>
                <a:off x="4516783" y="4033862"/>
                <a:ext cx="1259639" cy="516745"/>
              </a:xfrm>
              <a:prstGeom prst="rect">
                <a:avLst/>
              </a:prstGeom>
              <a:blipFill>
                <a:blip r:embed="rId9"/>
                <a:stretch>
                  <a:fillRect/>
                </a:stretch>
              </a:blipFill>
            </p:spPr>
            <p:txBody>
              <a:bodyPr/>
              <a:lstStyle/>
              <a:p>
                <a:r>
                  <a:rPr lang="es-ES">
                    <a:noFill/>
                  </a:rPr>
                  <a:t> </a:t>
                </a:r>
              </a:p>
            </p:txBody>
          </p:sp>
        </mc:Fallback>
      </mc:AlternateContent>
      <p:grpSp>
        <p:nvGrpSpPr>
          <p:cNvPr id="18" name="Grupo 17">
            <a:extLst>
              <a:ext uri="{FF2B5EF4-FFF2-40B4-BE49-F238E27FC236}">
                <a16:creationId xmlns:a16="http://schemas.microsoft.com/office/drawing/2014/main" id="{504E50A2-BB16-4AA8-89B7-3EC937BD74DC}"/>
              </a:ext>
            </a:extLst>
          </p:cNvPr>
          <p:cNvGrpSpPr/>
          <p:nvPr/>
        </p:nvGrpSpPr>
        <p:grpSpPr>
          <a:xfrm>
            <a:off x="5936042" y="3163375"/>
            <a:ext cx="2880360" cy="2774463"/>
            <a:chOff x="5333237" y="2318768"/>
            <a:chExt cx="2880360" cy="2774463"/>
          </a:xfrm>
        </p:grpSpPr>
        <p:pic>
          <p:nvPicPr>
            <p:cNvPr id="21" name="Imagen 20">
              <a:extLst>
                <a:ext uri="{FF2B5EF4-FFF2-40B4-BE49-F238E27FC236}">
                  <a16:creationId xmlns:a16="http://schemas.microsoft.com/office/drawing/2014/main" id="{B07E40FB-CBC5-4D48-9F57-BC3575BE1D5B}"/>
                </a:ext>
              </a:extLst>
            </p:cNvPr>
            <p:cNvPicPr>
              <a:picLocks noChangeAspect="1"/>
            </p:cNvPicPr>
            <p:nvPr/>
          </p:nvPicPr>
          <p:blipFill>
            <a:blip r:embed="rId10"/>
            <a:stretch>
              <a:fillRect/>
            </a:stretch>
          </p:blipFill>
          <p:spPr>
            <a:xfrm>
              <a:off x="5333237" y="2503434"/>
              <a:ext cx="2880360" cy="2589797"/>
            </a:xfrm>
            <a:prstGeom prst="rect">
              <a:avLst/>
            </a:prstGeom>
          </p:spPr>
        </p:pic>
        <mc:AlternateContent xmlns:mc="http://schemas.openxmlformats.org/markup-compatibility/2006" xmlns:a14="http://schemas.microsoft.com/office/drawing/2010/main">
          <mc:Choice Requires="a14">
            <p:sp>
              <p:nvSpPr>
                <p:cNvPr id="22" name="Rectángulo 21">
                  <a:extLst>
                    <a:ext uri="{FF2B5EF4-FFF2-40B4-BE49-F238E27FC236}">
                      <a16:creationId xmlns:a16="http://schemas.microsoft.com/office/drawing/2014/main" id="{CD18E016-8CCE-48F6-B74E-B5A665D1B346}"/>
                    </a:ext>
                  </a:extLst>
                </p:cNvPr>
                <p:cNvSpPr/>
                <p:nvPr/>
              </p:nvSpPr>
              <p:spPr>
                <a:xfrm>
                  <a:off x="6948061" y="2318768"/>
                  <a:ext cx="40934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rPr>
                          <m:t>𝜔</m:t>
                        </m:r>
                      </m:oMath>
                    </m:oMathPara>
                  </a14:m>
                  <a:endParaRPr lang="es-ES" dirty="0"/>
                </a:p>
              </p:txBody>
            </p:sp>
          </mc:Choice>
          <mc:Fallback xmlns="">
            <p:sp>
              <p:nvSpPr>
                <p:cNvPr id="9" name="Rectángulo 8">
                  <a:extLst>
                    <a:ext uri="{FF2B5EF4-FFF2-40B4-BE49-F238E27FC236}">
                      <a16:creationId xmlns:a16="http://schemas.microsoft.com/office/drawing/2014/main" id="{A31C3826-697D-4E44-8FF9-F9F14BA9F481}"/>
                    </a:ext>
                  </a:extLst>
                </p:cNvPr>
                <p:cNvSpPr>
                  <a:spLocks noRot="1" noChangeAspect="1" noMove="1" noResize="1" noEditPoints="1" noAdjustHandles="1" noChangeArrowheads="1" noChangeShapeType="1" noTextEdit="1"/>
                </p:cNvSpPr>
                <p:nvPr/>
              </p:nvSpPr>
              <p:spPr>
                <a:xfrm>
                  <a:off x="6948061" y="2318768"/>
                  <a:ext cx="409343" cy="369332"/>
                </a:xfrm>
                <a:prstGeom prst="rect">
                  <a:avLst/>
                </a:prstGeom>
                <a:blipFill>
                  <a:blip r:embed="rId4"/>
                  <a:stretch>
                    <a:fillRect/>
                  </a:stretch>
                </a:blipFill>
              </p:spPr>
              <p:txBody>
                <a:bodyPr/>
                <a:lstStyle/>
                <a:p>
                  <a:r>
                    <a:rPr lang="es-ES">
                      <a:noFill/>
                    </a:rPr>
                    <a:t> </a:t>
                  </a:r>
                </a:p>
              </p:txBody>
            </p:sp>
          </mc:Fallback>
        </mc:AlternateContent>
        <p:cxnSp>
          <p:nvCxnSpPr>
            <p:cNvPr id="23" name="Conector recto de flecha 22">
              <a:extLst>
                <a:ext uri="{FF2B5EF4-FFF2-40B4-BE49-F238E27FC236}">
                  <a16:creationId xmlns:a16="http://schemas.microsoft.com/office/drawing/2014/main" id="{3B576268-60D0-4C20-AE57-3597EA0E390F}"/>
                </a:ext>
              </a:extLst>
            </p:cNvPr>
            <p:cNvCxnSpPr/>
            <p:nvPr/>
          </p:nvCxnSpPr>
          <p:spPr>
            <a:xfrm flipV="1">
              <a:off x="7528560" y="2743200"/>
              <a:ext cx="0" cy="11201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4" name="Rectángulo 23">
                  <a:extLst>
                    <a:ext uri="{FF2B5EF4-FFF2-40B4-BE49-F238E27FC236}">
                      <a16:creationId xmlns:a16="http://schemas.microsoft.com/office/drawing/2014/main" id="{E45E3838-30E5-4502-858B-9C43F7A418DC}"/>
                    </a:ext>
                  </a:extLst>
                </p:cNvPr>
                <p:cNvSpPr/>
                <p:nvPr/>
              </p:nvSpPr>
              <p:spPr>
                <a:xfrm>
                  <a:off x="7459980" y="2509157"/>
                  <a:ext cx="38914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𝑉</m:t>
                        </m:r>
                      </m:oMath>
                    </m:oMathPara>
                  </a14:m>
                  <a:endParaRPr lang="es-ES" dirty="0"/>
                </a:p>
              </p:txBody>
            </p:sp>
          </mc:Choice>
          <mc:Fallback xmlns="">
            <p:sp>
              <p:nvSpPr>
                <p:cNvPr id="15" name="Rectángulo 14">
                  <a:extLst>
                    <a:ext uri="{FF2B5EF4-FFF2-40B4-BE49-F238E27FC236}">
                      <a16:creationId xmlns:a16="http://schemas.microsoft.com/office/drawing/2014/main" id="{3F5990C2-1E3B-4664-9C31-BD08317C24E5}"/>
                    </a:ext>
                  </a:extLst>
                </p:cNvPr>
                <p:cNvSpPr>
                  <a:spLocks noRot="1" noChangeAspect="1" noMove="1" noResize="1" noEditPoints="1" noAdjustHandles="1" noChangeArrowheads="1" noChangeShapeType="1" noTextEdit="1"/>
                </p:cNvSpPr>
                <p:nvPr/>
              </p:nvSpPr>
              <p:spPr>
                <a:xfrm>
                  <a:off x="7459980" y="2509157"/>
                  <a:ext cx="389144" cy="369332"/>
                </a:xfrm>
                <a:prstGeom prst="rect">
                  <a:avLst/>
                </a:prstGeom>
                <a:blipFill>
                  <a:blip r:embed="rId5"/>
                  <a:stretch>
                    <a:fillRect/>
                  </a:stretch>
                </a:blipFill>
              </p:spPr>
              <p:txBody>
                <a:bodyPr/>
                <a:lstStyle/>
                <a:p>
                  <a:r>
                    <a:rPr lang="es-ES">
                      <a:noFill/>
                    </a:rPr>
                    <a:t> </a:t>
                  </a:r>
                </a:p>
              </p:txBody>
            </p:sp>
          </mc:Fallback>
        </mc:AlternateContent>
      </p:grpSp>
    </p:spTree>
    <p:extLst>
      <p:ext uri="{BB962C8B-B14F-4D97-AF65-F5344CB8AC3E}">
        <p14:creationId xmlns:p14="http://schemas.microsoft.com/office/powerpoint/2010/main" val="1721189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88110" y="2754427"/>
            <a:ext cx="3834890" cy="1362075"/>
          </a:xfrm>
        </p:spPr>
        <p:txBody>
          <a:bodyPr>
            <a:normAutofit/>
          </a:bodyPr>
          <a:lstStyle/>
          <a:p>
            <a:r>
              <a:rPr lang="es-ES" dirty="0"/>
              <a:t>Caso de estudio </a:t>
            </a:r>
          </a:p>
        </p:txBody>
      </p:sp>
      <p:sp>
        <p:nvSpPr>
          <p:cNvPr id="11" name="Content Placeholder 10"/>
          <p:cNvSpPr>
            <a:spLocks noGrp="1"/>
          </p:cNvSpPr>
          <p:nvPr>
            <p:ph sz="quarter" idx="10"/>
          </p:nvPr>
        </p:nvSpPr>
        <p:spPr/>
        <p:txBody>
          <a:bodyPr/>
          <a:lstStyle/>
          <a:p>
            <a:r>
              <a:rPr lang="es-ES" dirty="0"/>
              <a:t>2</a:t>
            </a:r>
          </a:p>
        </p:txBody>
      </p:sp>
      <p:sp>
        <p:nvSpPr>
          <p:cNvPr id="4" name="Text Placeholder 9">
            <a:extLst>
              <a:ext uri="{FF2B5EF4-FFF2-40B4-BE49-F238E27FC236}">
                <a16:creationId xmlns:a16="http://schemas.microsoft.com/office/drawing/2014/main" id="{BF1D0470-F66C-4CD9-BC57-387925EED0ED}"/>
              </a:ext>
            </a:extLst>
          </p:cNvPr>
          <p:cNvSpPr>
            <a:spLocks noGrp="1"/>
          </p:cNvSpPr>
          <p:nvPr>
            <p:ph type="body" idx="1"/>
          </p:nvPr>
        </p:nvSpPr>
        <p:spPr>
          <a:xfrm>
            <a:off x="2388110" y="4171217"/>
            <a:ext cx="4266690" cy="1184275"/>
          </a:xfrm>
        </p:spPr>
        <p:txBody>
          <a:bodyPr/>
          <a:lstStyle/>
          <a:p>
            <a:r>
              <a:rPr lang="es-ES" dirty="0"/>
              <a:t>Cinemática de avance para robots de accionamiento diferencial</a:t>
            </a:r>
          </a:p>
        </p:txBody>
      </p:sp>
    </p:spTree>
    <p:extLst>
      <p:ext uri="{BB962C8B-B14F-4D97-AF65-F5344CB8AC3E}">
        <p14:creationId xmlns:p14="http://schemas.microsoft.com/office/powerpoint/2010/main" val="4108464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88110" y="2754427"/>
            <a:ext cx="4195570" cy="1362075"/>
          </a:xfrm>
        </p:spPr>
        <p:txBody>
          <a:bodyPr>
            <a:normAutofit fontScale="90000"/>
          </a:bodyPr>
          <a:lstStyle/>
          <a:p>
            <a:r>
              <a:rPr lang="es-ES" dirty="0"/>
              <a:t>Cinemática de avance para robots de accionamiento diferencial </a:t>
            </a:r>
          </a:p>
        </p:txBody>
      </p:sp>
      <p:sp>
        <p:nvSpPr>
          <p:cNvPr id="7" name="Content Placeholder 6"/>
          <p:cNvSpPr>
            <a:spLocks noGrp="1"/>
          </p:cNvSpPr>
          <p:nvPr>
            <p:ph sz="quarter" idx="10"/>
          </p:nvPr>
        </p:nvSpPr>
        <p:spPr/>
        <p:txBody>
          <a:bodyPr>
            <a:normAutofit fontScale="77500" lnSpcReduction="20000"/>
          </a:bodyPr>
          <a:lstStyle/>
          <a:p>
            <a:r>
              <a:rPr lang="en-US" dirty="0"/>
              <a:t>2.1</a:t>
            </a:r>
          </a:p>
        </p:txBody>
      </p:sp>
    </p:spTree>
    <p:extLst>
      <p:ext uri="{BB962C8B-B14F-4D97-AF65-F5344CB8AC3E}">
        <p14:creationId xmlns:p14="http://schemas.microsoft.com/office/powerpoint/2010/main" val="614028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15</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pPr>
              <a:lnSpc>
                <a:spcPct val="90000"/>
              </a:lnSpc>
            </a:pPr>
            <a:r>
              <a:rPr lang="es-ES" sz="2400" dirty="0"/>
              <a:t>Modelado cinemático de robots diferenciales</a:t>
            </a:r>
          </a:p>
        </p:txBody>
      </p:sp>
      <mc:AlternateContent xmlns:mc="http://schemas.openxmlformats.org/markup-compatibility/2006" xmlns:a14="http://schemas.microsoft.com/office/drawing/2010/main">
        <mc:Choice Requires="a14">
          <p:sp>
            <p:nvSpPr>
              <p:cNvPr id="7" name="Rectángulo 6">
                <a:extLst>
                  <a:ext uri="{FF2B5EF4-FFF2-40B4-BE49-F238E27FC236}">
                    <a16:creationId xmlns:a16="http://schemas.microsoft.com/office/drawing/2014/main" id="{4667390C-BE2D-4AAA-9DFF-C95DB83E0197}"/>
                  </a:ext>
                </a:extLst>
              </p:cNvPr>
              <p:cNvSpPr/>
              <p:nvPr/>
            </p:nvSpPr>
            <p:spPr>
              <a:xfrm>
                <a:off x="422032" y="1251205"/>
                <a:ext cx="8425542" cy="1754326"/>
              </a:xfrm>
              <a:prstGeom prst="rect">
                <a:avLst/>
              </a:prstGeom>
            </p:spPr>
            <p:txBody>
              <a:bodyPr wrap="square">
                <a:spAutoFit/>
              </a:bodyPr>
              <a:lstStyle/>
              <a:p>
                <a:r>
                  <a:rPr lang="es-ES" dirty="0"/>
                  <a:t>Supongamos que el robot está en alguna posición (x, y), dirigido en una dirección que forma un ángulo con el eje X y que el robot está centrado en un punto a la mitad del eje de la rueda. </a:t>
                </a:r>
              </a:p>
              <a:p>
                <a:endParaRPr lang="es-ES" dirty="0"/>
              </a:p>
              <a:p>
                <a:r>
                  <a:rPr lang="es-ES" dirty="0"/>
                  <a:t>Manipulando los parámetros de control </a:t>
                </a:r>
                <a14:m>
                  <m:oMath xmlns:m="http://schemas.openxmlformats.org/officeDocument/2006/math">
                    <m:sSub>
                      <m:sSubPr>
                        <m:ctrlPr>
                          <a:rPr lang="es-ES" i="1">
                            <a:solidFill>
                              <a:srgbClr val="836967"/>
                            </a:solidFill>
                            <a:latin typeface="Cambria Math" panose="02040503050406030204" pitchFamily="18" charset="0"/>
                          </a:rPr>
                        </m:ctrlPr>
                      </m:sSubPr>
                      <m:e>
                        <m:r>
                          <a:rPr lang="es-ES" i="1">
                            <a:latin typeface="Cambria Math" panose="02040503050406030204" pitchFamily="18" charset="0"/>
                          </a:rPr>
                          <m:t>𝑉</m:t>
                        </m:r>
                      </m:e>
                      <m:sub>
                        <m:r>
                          <a:rPr lang="es-ES" i="1">
                            <a:latin typeface="Cambria Math" panose="02040503050406030204" pitchFamily="18" charset="0"/>
                          </a:rPr>
                          <m:t>𝑅</m:t>
                        </m:r>
                      </m:sub>
                    </m:sSub>
                    <m:sSub>
                      <m:sSubPr>
                        <m:ctrlPr>
                          <a:rPr lang="es-ES" i="1">
                            <a:solidFill>
                              <a:srgbClr val="836967"/>
                            </a:solidFill>
                            <a:latin typeface="Cambria Math" panose="02040503050406030204" pitchFamily="18" charset="0"/>
                          </a:rPr>
                        </m:ctrlPr>
                      </m:sSubPr>
                      <m:e>
                        <m:r>
                          <a:rPr lang="es-ES" b="0" i="1" smtClean="0">
                            <a:solidFill>
                              <a:srgbClr val="836967"/>
                            </a:solidFill>
                            <a:latin typeface="Cambria Math" panose="02040503050406030204" pitchFamily="18" charset="0"/>
                          </a:rPr>
                          <m:t> ,</m:t>
                        </m:r>
                        <m:r>
                          <a:rPr lang="es-ES" i="1">
                            <a:latin typeface="Cambria Math" panose="02040503050406030204" pitchFamily="18" charset="0"/>
                          </a:rPr>
                          <m:t>𝑉</m:t>
                        </m:r>
                      </m:e>
                      <m:sub>
                        <m:r>
                          <a:rPr lang="es-ES" b="0" i="1" smtClean="0">
                            <a:latin typeface="Cambria Math" panose="02040503050406030204" pitchFamily="18" charset="0"/>
                          </a:rPr>
                          <m:t>𝐿</m:t>
                        </m:r>
                      </m:sub>
                    </m:sSub>
                  </m:oMath>
                </a14:m>
                <a:r>
                  <a:rPr lang="es-ES" dirty="0"/>
                  <a:t>, podemos hacer que el robot se mueva a diferentes posiciones y orientaciones.</a:t>
                </a:r>
              </a:p>
            </p:txBody>
          </p:sp>
        </mc:Choice>
        <mc:Fallback xmlns="">
          <p:sp>
            <p:nvSpPr>
              <p:cNvPr id="7" name="Rectángulo 6">
                <a:extLst>
                  <a:ext uri="{FF2B5EF4-FFF2-40B4-BE49-F238E27FC236}">
                    <a16:creationId xmlns:a16="http://schemas.microsoft.com/office/drawing/2014/main" id="{4667390C-BE2D-4AAA-9DFF-C95DB83E0197}"/>
                  </a:ext>
                </a:extLst>
              </p:cNvPr>
              <p:cNvSpPr>
                <a:spLocks noRot="1" noChangeAspect="1" noMove="1" noResize="1" noEditPoints="1" noAdjustHandles="1" noChangeArrowheads="1" noChangeShapeType="1" noTextEdit="1"/>
              </p:cNvSpPr>
              <p:nvPr/>
            </p:nvSpPr>
            <p:spPr>
              <a:xfrm>
                <a:off x="422032" y="1251205"/>
                <a:ext cx="8425542" cy="1754326"/>
              </a:xfrm>
              <a:prstGeom prst="rect">
                <a:avLst/>
              </a:prstGeom>
              <a:blipFill>
                <a:blip r:embed="rId3"/>
                <a:stretch>
                  <a:fillRect l="-579" t="-1736" r="-362" b="-4514"/>
                </a:stretch>
              </a:blipFill>
            </p:spPr>
            <p:txBody>
              <a:bodyPr/>
              <a:lstStyle/>
              <a:p>
                <a:r>
                  <a:rPr lang="es-ES">
                    <a:noFill/>
                  </a:rPr>
                  <a:t> </a:t>
                </a:r>
              </a:p>
            </p:txBody>
          </p:sp>
        </mc:Fallback>
      </mc:AlternateContent>
      <p:grpSp>
        <p:nvGrpSpPr>
          <p:cNvPr id="17" name="Grupo 16">
            <a:extLst>
              <a:ext uri="{FF2B5EF4-FFF2-40B4-BE49-F238E27FC236}">
                <a16:creationId xmlns:a16="http://schemas.microsoft.com/office/drawing/2014/main" id="{F205760B-B4D2-4EB3-BF61-9510B1E699CE}"/>
              </a:ext>
            </a:extLst>
          </p:cNvPr>
          <p:cNvGrpSpPr/>
          <p:nvPr/>
        </p:nvGrpSpPr>
        <p:grpSpPr>
          <a:xfrm>
            <a:off x="5206365" y="2664069"/>
            <a:ext cx="2880360" cy="2774463"/>
            <a:chOff x="5333237" y="2318768"/>
            <a:chExt cx="2880360" cy="2774463"/>
          </a:xfrm>
        </p:grpSpPr>
        <p:pic>
          <p:nvPicPr>
            <p:cNvPr id="20" name="Imagen 19">
              <a:extLst>
                <a:ext uri="{FF2B5EF4-FFF2-40B4-BE49-F238E27FC236}">
                  <a16:creationId xmlns:a16="http://schemas.microsoft.com/office/drawing/2014/main" id="{44B2B7D2-D390-427C-99A3-39F7EEFBE9BF}"/>
                </a:ext>
              </a:extLst>
            </p:cNvPr>
            <p:cNvPicPr>
              <a:picLocks noChangeAspect="1"/>
            </p:cNvPicPr>
            <p:nvPr/>
          </p:nvPicPr>
          <p:blipFill>
            <a:blip r:embed="rId4"/>
            <a:stretch>
              <a:fillRect/>
            </a:stretch>
          </p:blipFill>
          <p:spPr>
            <a:xfrm>
              <a:off x="5333237" y="2503434"/>
              <a:ext cx="2880360" cy="2589797"/>
            </a:xfrm>
            <a:prstGeom prst="rect">
              <a:avLst/>
            </a:prstGeom>
          </p:spPr>
        </p:pic>
        <mc:AlternateContent xmlns:mc="http://schemas.openxmlformats.org/markup-compatibility/2006" xmlns:a14="http://schemas.microsoft.com/office/drawing/2010/main">
          <mc:Choice Requires="a14">
            <p:sp>
              <p:nvSpPr>
                <p:cNvPr id="9" name="Rectángulo 8">
                  <a:extLst>
                    <a:ext uri="{FF2B5EF4-FFF2-40B4-BE49-F238E27FC236}">
                      <a16:creationId xmlns:a16="http://schemas.microsoft.com/office/drawing/2014/main" id="{A31C3826-697D-4E44-8FF9-F9F14BA9F481}"/>
                    </a:ext>
                  </a:extLst>
                </p:cNvPr>
                <p:cNvSpPr/>
                <p:nvPr/>
              </p:nvSpPr>
              <p:spPr>
                <a:xfrm>
                  <a:off x="6948061" y="2318768"/>
                  <a:ext cx="40934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rPr>
                          <m:t>𝜔</m:t>
                        </m:r>
                      </m:oMath>
                    </m:oMathPara>
                  </a14:m>
                  <a:endParaRPr lang="es-ES" dirty="0"/>
                </a:p>
              </p:txBody>
            </p:sp>
          </mc:Choice>
          <mc:Fallback xmlns="">
            <p:sp>
              <p:nvSpPr>
                <p:cNvPr id="9" name="Rectángulo 8">
                  <a:extLst>
                    <a:ext uri="{FF2B5EF4-FFF2-40B4-BE49-F238E27FC236}">
                      <a16:creationId xmlns:a16="http://schemas.microsoft.com/office/drawing/2014/main" id="{A31C3826-697D-4E44-8FF9-F9F14BA9F481}"/>
                    </a:ext>
                  </a:extLst>
                </p:cNvPr>
                <p:cNvSpPr>
                  <a:spLocks noRot="1" noChangeAspect="1" noMove="1" noResize="1" noEditPoints="1" noAdjustHandles="1" noChangeArrowheads="1" noChangeShapeType="1" noTextEdit="1"/>
                </p:cNvSpPr>
                <p:nvPr/>
              </p:nvSpPr>
              <p:spPr>
                <a:xfrm>
                  <a:off x="6948061" y="2318768"/>
                  <a:ext cx="409343" cy="369332"/>
                </a:xfrm>
                <a:prstGeom prst="rect">
                  <a:avLst/>
                </a:prstGeom>
                <a:blipFill>
                  <a:blip r:embed="rId6"/>
                  <a:stretch>
                    <a:fillRect/>
                  </a:stretch>
                </a:blipFill>
              </p:spPr>
              <p:txBody>
                <a:bodyPr/>
                <a:lstStyle/>
                <a:p>
                  <a:r>
                    <a:rPr lang="es-ES">
                      <a:noFill/>
                    </a:rPr>
                    <a:t> </a:t>
                  </a:r>
                </a:p>
              </p:txBody>
            </p:sp>
          </mc:Fallback>
        </mc:AlternateContent>
        <p:cxnSp>
          <p:nvCxnSpPr>
            <p:cNvPr id="12" name="Conector recto de flecha 11">
              <a:extLst>
                <a:ext uri="{FF2B5EF4-FFF2-40B4-BE49-F238E27FC236}">
                  <a16:creationId xmlns:a16="http://schemas.microsoft.com/office/drawing/2014/main" id="{6A3A3DA7-F308-404D-8E70-4DC6011B8477}"/>
                </a:ext>
              </a:extLst>
            </p:cNvPr>
            <p:cNvCxnSpPr/>
            <p:nvPr/>
          </p:nvCxnSpPr>
          <p:spPr>
            <a:xfrm flipV="1">
              <a:off x="7528560" y="2743200"/>
              <a:ext cx="0" cy="11201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Rectángulo 14">
                  <a:extLst>
                    <a:ext uri="{FF2B5EF4-FFF2-40B4-BE49-F238E27FC236}">
                      <a16:creationId xmlns:a16="http://schemas.microsoft.com/office/drawing/2014/main" id="{3F5990C2-1E3B-4664-9C31-BD08317C24E5}"/>
                    </a:ext>
                  </a:extLst>
                </p:cNvPr>
                <p:cNvSpPr/>
                <p:nvPr/>
              </p:nvSpPr>
              <p:spPr>
                <a:xfrm>
                  <a:off x="7459980" y="2509157"/>
                  <a:ext cx="38914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𝑉</m:t>
                        </m:r>
                      </m:oMath>
                    </m:oMathPara>
                  </a14:m>
                  <a:endParaRPr lang="es-ES" dirty="0"/>
                </a:p>
              </p:txBody>
            </p:sp>
          </mc:Choice>
          <mc:Fallback xmlns="">
            <p:sp>
              <p:nvSpPr>
                <p:cNvPr id="15" name="Rectángulo 14">
                  <a:extLst>
                    <a:ext uri="{FF2B5EF4-FFF2-40B4-BE49-F238E27FC236}">
                      <a16:creationId xmlns:a16="http://schemas.microsoft.com/office/drawing/2014/main" id="{3F5990C2-1E3B-4664-9C31-BD08317C24E5}"/>
                    </a:ext>
                  </a:extLst>
                </p:cNvPr>
                <p:cNvSpPr>
                  <a:spLocks noRot="1" noChangeAspect="1" noMove="1" noResize="1" noEditPoints="1" noAdjustHandles="1" noChangeArrowheads="1" noChangeShapeType="1" noTextEdit="1"/>
                </p:cNvSpPr>
                <p:nvPr/>
              </p:nvSpPr>
              <p:spPr>
                <a:xfrm>
                  <a:off x="7459980" y="2509157"/>
                  <a:ext cx="389144" cy="369332"/>
                </a:xfrm>
                <a:prstGeom prst="rect">
                  <a:avLst/>
                </a:prstGeom>
                <a:blipFill>
                  <a:blip r:embed="rId7"/>
                  <a:stretch>
                    <a:fillRect/>
                  </a:stretch>
                </a:blipFill>
              </p:spPr>
              <p:txBody>
                <a:bodyPr/>
                <a:lstStyle/>
                <a:p>
                  <a:r>
                    <a:rPr lang="es-ES">
                      <a:noFill/>
                    </a:rPr>
                    <a:t> </a:t>
                  </a:r>
                </a:p>
              </p:txBody>
            </p:sp>
          </mc:Fallback>
        </mc:AlternateContent>
      </p:grpSp>
      <mc:AlternateContent xmlns:mc="http://schemas.openxmlformats.org/markup-compatibility/2006" xmlns:a14="http://schemas.microsoft.com/office/drawing/2010/main">
        <mc:Choice Requires="a14">
          <p:sp>
            <p:nvSpPr>
              <p:cNvPr id="26" name="Rectángulo 25">
                <a:extLst>
                  <a:ext uri="{FF2B5EF4-FFF2-40B4-BE49-F238E27FC236}">
                    <a16:creationId xmlns:a16="http://schemas.microsoft.com/office/drawing/2014/main" id="{F6C288D7-9161-4264-A716-1DD7C5B95673}"/>
                  </a:ext>
                </a:extLst>
              </p:cNvPr>
              <p:cNvSpPr/>
              <p:nvPr/>
            </p:nvSpPr>
            <p:spPr>
              <a:xfrm>
                <a:off x="457201" y="3321823"/>
                <a:ext cx="4079629" cy="646331"/>
              </a:xfrm>
              <a:prstGeom prst="rect">
                <a:avLst/>
              </a:prstGeom>
            </p:spPr>
            <p:txBody>
              <a:bodyPr wrap="square">
                <a:spAutoFit/>
              </a:bodyPr>
              <a:lstStyle/>
              <a:p>
                <a:r>
                  <a:rPr lang="es-ES" dirty="0"/>
                  <a:t>Sabiendo las velocidades </a:t>
                </a:r>
                <a14:m>
                  <m:oMath xmlns:m="http://schemas.openxmlformats.org/officeDocument/2006/math">
                    <m:sSub>
                      <m:sSubPr>
                        <m:ctrlPr>
                          <a:rPr lang="es-ES" i="1">
                            <a:solidFill>
                              <a:srgbClr val="836967"/>
                            </a:solidFill>
                            <a:latin typeface="Cambria Math" panose="02040503050406030204" pitchFamily="18" charset="0"/>
                          </a:rPr>
                        </m:ctrlPr>
                      </m:sSubPr>
                      <m:e>
                        <m:r>
                          <a:rPr lang="es-ES" i="1">
                            <a:latin typeface="Cambria Math" panose="02040503050406030204" pitchFamily="18" charset="0"/>
                          </a:rPr>
                          <m:t>𝑉</m:t>
                        </m:r>
                      </m:e>
                      <m:sub>
                        <m:r>
                          <a:rPr lang="es-ES" i="1">
                            <a:latin typeface="Cambria Math" panose="02040503050406030204" pitchFamily="18" charset="0"/>
                          </a:rPr>
                          <m:t>𝑅</m:t>
                        </m:r>
                      </m:sub>
                    </m:sSub>
                    <m:sSub>
                      <m:sSubPr>
                        <m:ctrlPr>
                          <a:rPr lang="es-ES" i="1">
                            <a:solidFill>
                              <a:srgbClr val="836967"/>
                            </a:solidFill>
                            <a:latin typeface="Cambria Math" panose="02040503050406030204" pitchFamily="18" charset="0"/>
                          </a:rPr>
                        </m:ctrlPr>
                      </m:sSubPr>
                      <m:e>
                        <m:r>
                          <a:rPr lang="es-ES" i="1">
                            <a:solidFill>
                              <a:srgbClr val="836967"/>
                            </a:solidFill>
                            <a:latin typeface="Cambria Math" panose="02040503050406030204" pitchFamily="18" charset="0"/>
                          </a:rPr>
                          <m:t> ,</m:t>
                        </m:r>
                        <m:r>
                          <a:rPr lang="es-ES" i="1">
                            <a:latin typeface="Cambria Math" panose="02040503050406030204" pitchFamily="18" charset="0"/>
                          </a:rPr>
                          <m:t>𝑉</m:t>
                        </m:r>
                      </m:e>
                      <m:sub>
                        <m:r>
                          <a:rPr lang="es-ES" i="1">
                            <a:latin typeface="Cambria Math" panose="02040503050406030204" pitchFamily="18" charset="0"/>
                          </a:rPr>
                          <m:t>𝐿</m:t>
                        </m:r>
                      </m:sub>
                    </m:sSub>
                  </m:oMath>
                </a14:m>
                <a:r>
                  <a:rPr lang="es-ES" dirty="0"/>
                  <a:t>, podemos calcular el punto ICC mediante:</a:t>
                </a:r>
              </a:p>
            </p:txBody>
          </p:sp>
        </mc:Choice>
        <mc:Fallback xmlns="">
          <p:sp>
            <p:nvSpPr>
              <p:cNvPr id="26" name="Rectángulo 25">
                <a:extLst>
                  <a:ext uri="{FF2B5EF4-FFF2-40B4-BE49-F238E27FC236}">
                    <a16:creationId xmlns:a16="http://schemas.microsoft.com/office/drawing/2014/main" id="{F6C288D7-9161-4264-A716-1DD7C5B95673}"/>
                  </a:ext>
                </a:extLst>
              </p:cNvPr>
              <p:cNvSpPr>
                <a:spLocks noRot="1" noChangeAspect="1" noMove="1" noResize="1" noEditPoints="1" noAdjustHandles="1" noChangeArrowheads="1" noChangeShapeType="1" noTextEdit="1"/>
              </p:cNvSpPr>
              <p:nvPr/>
            </p:nvSpPr>
            <p:spPr>
              <a:xfrm>
                <a:off x="457201" y="3321823"/>
                <a:ext cx="4079629" cy="646331"/>
              </a:xfrm>
              <a:prstGeom prst="rect">
                <a:avLst/>
              </a:prstGeom>
              <a:blipFill>
                <a:blip r:embed="rId8"/>
                <a:stretch>
                  <a:fillRect l="-1196" t="-5660" b="-14151"/>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D926CABC-F41D-4964-A7A2-3A8F41349A39}"/>
                  </a:ext>
                </a:extLst>
              </p:cNvPr>
              <p:cNvSpPr txBox="1"/>
              <p:nvPr/>
            </p:nvSpPr>
            <p:spPr>
              <a:xfrm>
                <a:off x="678340" y="4202305"/>
                <a:ext cx="3430363" cy="276999"/>
              </a:xfrm>
              <a:prstGeom prst="rect">
                <a:avLst/>
              </a:prstGeom>
              <a:noFill/>
            </p:spPr>
            <p:txBody>
              <a:bodyPr wrap="none" lIns="0" tIns="0" rIns="0" bIns="0" rtlCol="0">
                <a:spAutoFit/>
              </a:bodyPr>
              <a:lstStyle/>
              <a:p>
                <a14:m>
                  <m:oMath xmlns:m="http://schemas.openxmlformats.org/officeDocument/2006/math">
                    <m:r>
                      <a:rPr lang="es-ES" i="1" smtClean="0">
                        <a:latin typeface="Cambria Math" panose="02040503050406030204" pitchFamily="18" charset="0"/>
                      </a:rPr>
                      <m:t>𝐼𝐶𝐶</m:t>
                    </m:r>
                    <m:r>
                      <a:rPr lang="es-ES" i="1" smtClean="0">
                        <a:latin typeface="Cambria Math" panose="02040503050406030204" pitchFamily="18" charset="0"/>
                      </a:rPr>
                      <m:t>=</m:t>
                    </m:r>
                  </m:oMath>
                </a14:m>
                <a:r>
                  <a:rPr lang="es-ES" dirty="0"/>
                  <a:t> </a:t>
                </a:r>
                <a14:m>
                  <m:oMath xmlns:m="http://schemas.openxmlformats.org/officeDocument/2006/math">
                    <m:r>
                      <a:rPr lang="es-ES" b="0" i="0" smtClean="0">
                        <a:latin typeface="Cambria Math" panose="02040503050406030204" pitchFamily="18" charset="0"/>
                      </a:rPr>
                      <m:t>[</m:t>
                    </m:r>
                    <m:r>
                      <a:rPr lang="es-ES" i="1">
                        <a:latin typeface="Cambria Math" panose="02040503050406030204" pitchFamily="18" charset="0"/>
                      </a:rPr>
                      <m:t>𝑥</m:t>
                    </m:r>
                    <m:r>
                      <a:rPr lang="es-ES" i="1">
                        <a:latin typeface="Cambria Math" panose="02040503050406030204" pitchFamily="18" charset="0"/>
                      </a:rPr>
                      <m:t>−</m:t>
                    </m:r>
                    <m:r>
                      <a:rPr lang="es-ES" i="1">
                        <a:latin typeface="Cambria Math" panose="02040503050406030204" pitchFamily="18" charset="0"/>
                      </a:rPr>
                      <m:t>𝑅</m:t>
                    </m:r>
                    <m:func>
                      <m:funcPr>
                        <m:ctrlPr>
                          <a:rPr lang="es-ES" i="1">
                            <a:latin typeface="Cambria Math" panose="02040503050406030204" pitchFamily="18" charset="0"/>
                          </a:rPr>
                        </m:ctrlPr>
                      </m:funcPr>
                      <m:fName>
                        <m:r>
                          <m:rPr>
                            <m:sty m:val="p"/>
                          </m:rPr>
                          <a:rPr lang="es-ES" i="1">
                            <a:latin typeface="Cambria Math" panose="02040503050406030204" pitchFamily="18" charset="0"/>
                          </a:rPr>
                          <m:t>sin</m:t>
                        </m:r>
                      </m:fName>
                      <m:e>
                        <m:d>
                          <m:dPr>
                            <m:ctrlPr>
                              <a:rPr lang="es-ES" i="1">
                                <a:solidFill>
                                  <a:srgbClr val="836967"/>
                                </a:solidFill>
                                <a:latin typeface="Cambria Math" panose="02040503050406030204" pitchFamily="18" charset="0"/>
                              </a:rPr>
                            </m:ctrlPr>
                          </m:dPr>
                          <m:e>
                            <m:r>
                              <a:rPr lang="es-ES" i="1">
                                <a:latin typeface="Cambria Math" panose="02040503050406030204" pitchFamily="18" charset="0"/>
                              </a:rPr>
                              <m:t>𝜃</m:t>
                            </m:r>
                          </m:e>
                        </m:d>
                      </m:e>
                    </m:func>
                    <m:r>
                      <a:rPr lang="es-ES" i="1">
                        <a:latin typeface="Cambria Math" panose="02040503050406030204" pitchFamily="18" charset="0"/>
                      </a:rPr>
                      <m:t>, </m:t>
                    </m:r>
                    <m:r>
                      <a:rPr lang="es-ES" i="1">
                        <a:latin typeface="Cambria Math" panose="02040503050406030204" pitchFamily="18" charset="0"/>
                      </a:rPr>
                      <m:t>𝑦</m:t>
                    </m:r>
                    <m:r>
                      <a:rPr lang="es-ES" i="1">
                        <a:latin typeface="Cambria Math" panose="02040503050406030204" pitchFamily="18" charset="0"/>
                      </a:rPr>
                      <m:t>+</m:t>
                    </m:r>
                    <m:r>
                      <a:rPr lang="es-ES" i="1">
                        <a:latin typeface="Cambria Math" panose="02040503050406030204" pitchFamily="18" charset="0"/>
                      </a:rPr>
                      <m:t>𝑅</m:t>
                    </m:r>
                    <m:func>
                      <m:funcPr>
                        <m:ctrlPr>
                          <a:rPr lang="es-ES" i="1">
                            <a:latin typeface="Cambria Math" panose="02040503050406030204" pitchFamily="18" charset="0"/>
                          </a:rPr>
                        </m:ctrlPr>
                      </m:funcPr>
                      <m:fName>
                        <m:r>
                          <a:rPr lang="es-ES" i="1">
                            <a:latin typeface="Cambria Math" panose="02040503050406030204" pitchFamily="18" charset="0"/>
                          </a:rPr>
                          <m:t>𝑐𝑜𝑠</m:t>
                        </m:r>
                      </m:fName>
                      <m:e>
                        <m:d>
                          <m:dPr>
                            <m:ctrlPr>
                              <a:rPr lang="es-ES" i="1">
                                <a:solidFill>
                                  <a:srgbClr val="836967"/>
                                </a:solidFill>
                                <a:latin typeface="Cambria Math" panose="02040503050406030204" pitchFamily="18" charset="0"/>
                              </a:rPr>
                            </m:ctrlPr>
                          </m:dPr>
                          <m:e>
                            <m:r>
                              <a:rPr lang="es-ES" i="1">
                                <a:latin typeface="Cambria Math" panose="02040503050406030204" pitchFamily="18" charset="0"/>
                              </a:rPr>
                              <m:t>𝜃</m:t>
                            </m:r>
                          </m:e>
                        </m:d>
                        <m:r>
                          <a:rPr lang="es-ES" b="0" i="1" smtClean="0">
                            <a:latin typeface="Cambria Math" panose="02040503050406030204" pitchFamily="18" charset="0"/>
                          </a:rPr>
                          <m:t>]</m:t>
                        </m:r>
                      </m:e>
                    </m:func>
                  </m:oMath>
                </a14:m>
                <a:endParaRPr lang="es-ES" dirty="0"/>
              </a:p>
            </p:txBody>
          </p:sp>
        </mc:Choice>
        <mc:Fallback xmlns="">
          <p:sp>
            <p:nvSpPr>
              <p:cNvPr id="6" name="CuadroTexto 5">
                <a:extLst>
                  <a:ext uri="{FF2B5EF4-FFF2-40B4-BE49-F238E27FC236}">
                    <a16:creationId xmlns:a16="http://schemas.microsoft.com/office/drawing/2014/main" id="{D926CABC-F41D-4964-A7A2-3A8F41349A39}"/>
                  </a:ext>
                </a:extLst>
              </p:cNvPr>
              <p:cNvSpPr txBox="1">
                <a:spLocks noRot="1" noChangeAspect="1" noMove="1" noResize="1" noEditPoints="1" noAdjustHandles="1" noChangeArrowheads="1" noChangeShapeType="1" noTextEdit="1"/>
              </p:cNvSpPr>
              <p:nvPr/>
            </p:nvSpPr>
            <p:spPr>
              <a:xfrm>
                <a:off x="678340" y="4202305"/>
                <a:ext cx="3430363" cy="276999"/>
              </a:xfrm>
              <a:prstGeom prst="rect">
                <a:avLst/>
              </a:prstGeom>
              <a:blipFill>
                <a:blip r:embed="rId9"/>
                <a:stretch>
                  <a:fillRect l="-2309" t="-2174" r="-2842" b="-36957"/>
                </a:stretch>
              </a:blipFill>
            </p:spPr>
            <p:txBody>
              <a:bodyPr/>
              <a:lstStyle/>
              <a:p>
                <a:r>
                  <a:rPr lang="es-ES">
                    <a:noFill/>
                  </a:rPr>
                  <a:t> </a:t>
                </a:r>
              </a:p>
            </p:txBody>
          </p:sp>
        </mc:Fallback>
      </mc:AlternateContent>
    </p:spTree>
    <p:extLst>
      <p:ext uri="{BB962C8B-B14F-4D97-AF65-F5344CB8AC3E}">
        <p14:creationId xmlns:p14="http://schemas.microsoft.com/office/powerpoint/2010/main" val="2820902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16</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pPr>
              <a:lnSpc>
                <a:spcPct val="90000"/>
              </a:lnSpc>
            </a:pPr>
            <a:r>
              <a:rPr lang="es-ES" sz="2400" dirty="0"/>
              <a:t>Modelado cinemático de robots diferenciales</a:t>
            </a:r>
          </a:p>
        </p:txBody>
      </p:sp>
      <p:sp>
        <p:nvSpPr>
          <p:cNvPr id="7" name="Rectángulo 6">
            <a:extLst>
              <a:ext uri="{FF2B5EF4-FFF2-40B4-BE49-F238E27FC236}">
                <a16:creationId xmlns:a16="http://schemas.microsoft.com/office/drawing/2014/main" id="{4667390C-BE2D-4AAA-9DFF-C95DB83E0197}"/>
              </a:ext>
            </a:extLst>
          </p:cNvPr>
          <p:cNvSpPr/>
          <p:nvPr/>
        </p:nvSpPr>
        <p:spPr>
          <a:xfrm>
            <a:off x="422032" y="1047044"/>
            <a:ext cx="8425542" cy="369332"/>
          </a:xfrm>
          <a:prstGeom prst="rect">
            <a:avLst/>
          </a:prstGeom>
        </p:spPr>
        <p:txBody>
          <a:bodyPr wrap="square">
            <a:spAutoFit/>
          </a:bodyPr>
          <a:lstStyle/>
          <a:p>
            <a:r>
              <a:rPr lang="es-ES" dirty="0"/>
              <a:t>Una manera de entender el movimiento del robot es la siguiente:</a:t>
            </a:r>
          </a:p>
        </p:txBody>
      </p:sp>
      <p:grpSp>
        <p:nvGrpSpPr>
          <p:cNvPr id="17" name="Grupo 16">
            <a:extLst>
              <a:ext uri="{FF2B5EF4-FFF2-40B4-BE49-F238E27FC236}">
                <a16:creationId xmlns:a16="http://schemas.microsoft.com/office/drawing/2014/main" id="{F205760B-B4D2-4EB3-BF61-9510B1E699CE}"/>
              </a:ext>
            </a:extLst>
          </p:cNvPr>
          <p:cNvGrpSpPr/>
          <p:nvPr/>
        </p:nvGrpSpPr>
        <p:grpSpPr>
          <a:xfrm>
            <a:off x="6762467" y="4221144"/>
            <a:ext cx="1870563" cy="1766510"/>
            <a:chOff x="5333237" y="2263626"/>
            <a:chExt cx="2880360" cy="2829605"/>
          </a:xfrm>
        </p:grpSpPr>
        <p:pic>
          <p:nvPicPr>
            <p:cNvPr id="20" name="Imagen 19">
              <a:extLst>
                <a:ext uri="{FF2B5EF4-FFF2-40B4-BE49-F238E27FC236}">
                  <a16:creationId xmlns:a16="http://schemas.microsoft.com/office/drawing/2014/main" id="{44B2B7D2-D390-427C-99A3-39F7EEFBE9BF}"/>
                </a:ext>
              </a:extLst>
            </p:cNvPr>
            <p:cNvPicPr>
              <a:picLocks noChangeAspect="1"/>
            </p:cNvPicPr>
            <p:nvPr/>
          </p:nvPicPr>
          <p:blipFill>
            <a:blip r:embed="rId3"/>
            <a:stretch>
              <a:fillRect/>
            </a:stretch>
          </p:blipFill>
          <p:spPr>
            <a:xfrm>
              <a:off x="5333237" y="2503434"/>
              <a:ext cx="2880360" cy="2589797"/>
            </a:xfrm>
            <a:prstGeom prst="rect">
              <a:avLst/>
            </a:prstGeom>
          </p:spPr>
        </p:pic>
        <mc:AlternateContent xmlns:mc="http://schemas.openxmlformats.org/markup-compatibility/2006" xmlns:a14="http://schemas.microsoft.com/office/drawing/2010/main">
          <mc:Choice Requires="a14">
            <p:sp>
              <p:nvSpPr>
                <p:cNvPr id="9" name="Rectángulo 8">
                  <a:extLst>
                    <a:ext uri="{FF2B5EF4-FFF2-40B4-BE49-F238E27FC236}">
                      <a16:creationId xmlns:a16="http://schemas.microsoft.com/office/drawing/2014/main" id="{A31C3826-697D-4E44-8FF9-F9F14BA9F481}"/>
                    </a:ext>
                  </a:extLst>
                </p:cNvPr>
                <p:cNvSpPr/>
                <p:nvPr/>
              </p:nvSpPr>
              <p:spPr>
                <a:xfrm>
                  <a:off x="6773416" y="2263626"/>
                  <a:ext cx="409342" cy="369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rPr>
                          <m:t>𝜔</m:t>
                        </m:r>
                      </m:oMath>
                    </m:oMathPara>
                  </a14:m>
                  <a:endParaRPr lang="es-ES" dirty="0"/>
                </a:p>
              </p:txBody>
            </p:sp>
          </mc:Choice>
          <mc:Fallback xmlns="">
            <p:sp>
              <p:nvSpPr>
                <p:cNvPr id="9" name="Rectángulo 8">
                  <a:extLst>
                    <a:ext uri="{FF2B5EF4-FFF2-40B4-BE49-F238E27FC236}">
                      <a16:creationId xmlns:a16="http://schemas.microsoft.com/office/drawing/2014/main" id="{A31C3826-697D-4E44-8FF9-F9F14BA9F481}"/>
                    </a:ext>
                  </a:extLst>
                </p:cNvPr>
                <p:cNvSpPr>
                  <a:spLocks noRot="1" noChangeAspect="1" noMove="1" noResize="1" noEditPoints="1" noAdjustHandles="1" noChangeArrowheads="1" noChangeShapeType="1" noTextEdit="1"/>
                </p:cNvSpPr>
                <p:nvPr/>
              </p:nvSpPr>
              <p:spPr>
                <a:xfrm>
                  <a:off x="6773416" y="2263626"/>
                  <a:ext cx="409342" cy="369331"/>
                </a:xfrm>
                <a:prstGeom prst="rect">
                  <a:avLst/>
                </a:prstGeom>
                <a:blipFill>
                  <a:blip r:embed="rId4"/>
                  <a:stretch>
                    <a:fillRect r="-23256" b="-39474"/>
                  </a:stretch>
                </a:blipFill>
              </p:spPr>
              <p:txBody>
                <a:bodyPr/>
                <a:lstStyle/>
                <a:p>
                  <a:r>
                    <a:rPr lang="es-ES">
                      <a:noFill/>
                    </a:rPr>
                    <a:t> </a:t>
                  </a:r>
                </a:p>
              </p:txBody>
            </p:sp>
          </mc:Fallback>
        </mc:AlternateContent>
        <p:cxnSp>
          <p:nvCxnSpPr>
            <p:cNvPr id="12" name="Conector recto de flecha 11">
              <a:extLst>
                <a:ext uri="{FF2B5EF4-FFF2-40B4-BE49-F238E27FC236}">
                  <a16:creationId xmlns:a16="http://schemas.microsoft.com/office/drawing/2014/main" id="{6A3A3DA7-F308-404D-8E70-4DC6011B8477}"/>
                </a:ext>
              </a:extLst>
            </p:cNvPr>
            <p:cNvCxnSpPr/>
            <p:nvPr/>
          </p:nvCxnSpPr>
          <p:spPr>
            <a:xfrm flipV="1">
              <a:off x="7528560" y="2743200"/>
              <a:ext cx="0" cy="11201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Rectángulo 14">
                  <a:extLst>
                    <a:ext uri="{FF2B5EF4-FFF2-40B4-BE49-F238E27FC236}">
                      <a16:creationId xmlns:a16="http://schemas.microsoft.com/office/drawing/2014/main" id="{3F5990C2-1E3B-4664-9C31-BD08317C24E5}"/>
                    </a:ext>
                  </a:extLst>
                </p:cNvPr>
                <p:cNvSpPr/>
                <p:nvPr/>
              </p:nvSpPr>
              <p:spPr>
                <a:xfrm>
                  <a:off x="7478227" y="2693823"/>
                  <a:ext cx="389144" cy="369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𝑉</m:t>
                        </m:r>
                      </m:oMath>
                    </m:oMathPara>
                  </a14:m>
                  <a:endParaRPr lang="es-ES" dirty="0"/>
                </a:p>
              </p:txBody>
            </p:sp>
          </mc:Choice>
          <mc:Fallback xmlns="">
            <p:sp>
              <p:nvSpPr>
                <p:cNvPr id="15" name="Rectángulo 14">
                  <a:extLst>
                    <a:ext uri="{FF2B5EF4-FFF2-40B4-BE49-F238E27FC236}">
                      <a16:creationId xmlns:a16="http://schemas.microsoft.com/office/drawing/2014/main" id="{3F5990C2-1E3B-4664-9C31-BD08317C24E5}"/>
                    </a:ext>
                  </a:extLst>
                </p:cNvPr>
                <p:cNvSpPr>
                  <a:spLocks noRot="1" noChangeAspect="1" noMove="1" noResize="1" noEditPoints="1" noAdjustHandles="1" noChangeArrowheads="1" noChangeShapeType="1" noTextEdit="1"/>
                </p:cNvSpPr>
                <p:nvPr/>
              </p:nvSpPr>
              <p:spPr>
                <a:xfrm>
                  <a:off x="7478227" y="2693823"/>
                  <a:ext cx="389144" cy="369331"/>
                </a:xfrm>
                <a:prstGeom prst="rect">
                  <a:avLst/>
                </a:prstGeom>
                <a:blipFill>
                  <a:blip r:embed="rId5"/>
                  <a:stretch>
                    <a:fillRect r="-26829" b="-51351"/>
                  </a:stretch>
                </a:blipFill>
              </p:spPr>
              <p:txBody>
                <a:bodyPr/>
                <a:lstStyle/>
                <a:p>
                  <a:r>
                    <a:rPr lang="es-ES">
                      <a:noFill/>
                    </a:rPr>
                    <a:t> </a:t>
                  </a:r>
                </a:p>
              </p:txBody>
            </p:sp>
          </mc:Fallback>
        </mc:AlternateContent>
      </p:grpSp>
      <p:sp>
        <p:nvSpPr>
          <p:cNvPr id="26" name="Rectángulo 25">
            <a:extLst>
              <a:ext uri="{FF2B5EF4-FFF2-40B4-BE49-F238E27FC236}">
                <a16:creationId xmlns:a16="http://schemas.microsoft.com/office/drawing/2014/main" id="{F6C288D7-9161-4264-A716-1DD7C5B95673}"/>
              </a:ext>
            </a:extLst>
          </p:cNvPr>
          <p:cNvSpPr/>
          <p:nvPr/>
        </p:nvSpPr>
        <p:spPr>
          <a:xfrm>
            <a:off x="422032" y="1503572"/>
            <a:ext cx="6526029" cy="369332"/>
          </a:xfrm>
          <a:prstGeom prst="rect">
            <a:avLst/>
          </a:prstGeom>
        </p:spPr>
        <p:txBody>
          <a:bodyPr wrap="square">
            <a:spAutoFit/>
          </a:bodyPr>
          <a:lstStyle/>
          <a:p>
            <a:r>
              <a:rPr lang="es-ES" dirty="0"/>
              <a:t>1 – Trasladando el punto ICC al origen del sistema de coordenadas</a:t>
            </a:r>
          </a:p>
        </p:txBody>
      </p:sp>
      <p:grpSp>
        <p:nvGrpSpPr>
          <p:cNvPr id="32" name="Grupo 31">
            <a:extLst>
              <a:ext uri="{FF2B5EF4-FFF2-40B4-BE49-F238E27FC236}">
                <a16:creationId xmlns:a16="http://schemas.microsoft.com/office/drawing/2014/main" id="{FFB4157B-02B7-4914-AF63-D4CBE5589A9F}"/>
              </a:ext>
            </a:extLst>
          </p:cNvPr>
          <p:cNvGrpSpPr/>
          <p:nvPr/>
        </p:nvGrpSpPr>
        <p:grpSpPr>
          <a:xfrm>
            <a:off x="528522" y="2675209"/>
            <a:ext cx="2435468" cy="2122208"/>
            <a:chOff x="457201" y="3490546"/>
            <a:chExt cx="2435468" cy="2122208"/>
          </a:xfrm>
        </p:grpSpPr>
        <p:pic>
          <p:nvPicPr>
            <p:cNvPr id="29" name="Imagen 28">
              <a:extLst>
                <a:ext uri="{FF2B5EF4-FFF2-40B4-BE49-F238E27FC236}">
                  <a16:creationId xmlns:a16="http://schemas.microsoft.com/office/drawing/2014/main" id="{3FC4A49E-26AD-438A-BCB1-549D7694DB88}"/>
                </a:ext>
              </a:extLst>
            </p:cNvPr>
            <p:cNvPicPr>
              <a:picLocks noChangeAspect="1"/>
            </p:cNvPicPr>
            <p:nvPr/>
          </p:nvPicPr>
          <p:blipFill>
            <a:blip r:embed="rId6"/>
            <a:stretch>
              <a:fillRect/>
            </a:stretch>
          </p:blipFill>
          <p:spPr>
            <a:xfrm rot="5400000">
              <a:off x="1191886" y="4447785"/>
              <a:ext cx="462632" cy="357768"/>
            </a:xfrm>
            <a:prstGeom prst="rect">
              <a:avLst/>
            </a:prstGeom>
          </p:spPr>
        </p:pic>
        <p:cxnSp>
          <p:nvCxnSpPr>
            <p:cNvPr id="10" name="Conector recto de flecha 9">
              <a:extLst>
                <a:ext uri="{FF2B5EF4-FFF2-40B4-BE49-F238E27FC236}">
                  <a16:creationId xmlns:a16="http://schemas.microsoft.com/office/drawing/2014/main" id="{C17DCBB9-D06D-4AF2-9F67-44801CA5134B}"/>
                </a:ext>
              </a:extLst>
            </p:cNvPr>
            <p:cNvCxnSpPr>
              <a:cxnSpLocks/>
            </p:cNvCxnSpPr>
            <p:nvPr/>
          </p:nvCxnSpPr>
          <p:spPr>
            <a:xfrm>
              <a:off x="780160" y="5237422"/>
              <a:ext cx="211250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Conector recto de flecha 15">
              <a:extLst>
                <a:ext uri="{FF2B5EF4-FFF2-40B4-BE49-F238E27FC236}">
                  <a16:creationId xmlns:a16="http://schemas.microsoft.com/office/drawing/2014/main" id="{F58531EC-5A2B-4252-AACB-F8C594AA8960}"/>
                </a:ext>
              </a:extLst>
            </p:cNvPr>
            <p:cNvCxnSpPr>
              <a:cxnSpLocks/>
            </p:cNvCxnSpPr>
            <p:nvPr/>
          </p:nvCxnSpPr>
          <p:spPr>
            <a:xfrm flipV="1">
              <a:off x="780160" y="3490546"/>
              <a:ext cx="0" cy="17468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1" name="Rectángulo 20">
                  <a:extLst>
                    <a:ext uri="{FF2B5EF4-FFF2-40B4-BE49-F238E27FC236}">
                      <a16:creationId xmlns:a16="http://schemas.microsoft.com/office/drawing/2014/main" id="{B4373638-918B-49B3-A193-CD7AC3B2FFEB}"/>
                    </a:ext>
                  </a:extLst>
                </p:cNvPr>
                <p:cNvSpPr/>
                <p:nvPr/>
              </p:nvSpPr>
              <p:spPr>
                <a:xfrm>
                  <a:off x="2444455" y="5243422"/>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𝑥</m:t>
                        </m:r>
                      </m:oMath>
                    </m:oMathPara>
                  </a14:m>
                  <a:endParaRPr lang="es-ES" dirty="0"/>
                </a:p>
              </p:txBody>
            </p:sp>
          </mc:Choice>
          <mc:Fallback xmlns="">
            <p:sp>
              <p:nvSpPr>
                <p:cNvPr id="21" name="Rectángulo 20">
                  <a:extLst>
                    <a:ext uri="{FF2B5EF4-FFF2-40B4-BE49-F238E27FC236}">
                      <a16:creationId xmlns:a16="http://schemas.microsoft.com/office/drawing/2014/main" id="{B4373638-918B-49B3-A193-CD7AC3B2FFEB}"/>
                    </a:ext>
                  </a:extLst>
                </p:cNvPr>
                <p:cNvSpPr>
                  <a:spLocks noRot="1" noChangeAspect="1" noMove="1" noResize="1" noEditPoints="1" noAdjustHandles="1" noChangeArrowheads="1" noChangeShapeType="1" noTextEdit="1"/>
                </p:cNvSpPr>
                <p:nvPr/>
              </p:nvSpPr>
              <p:spPr>
                <a:xfrm>
                  <a:off x="2444455" y="5243422"/>
                  <a:ext cx="367985" cy="369332"/>
                </a:xfrm>
                <a:prstGeom prst="rect">
                  <a:avLst/>
                </a:prstGeom>
                <a:blipFill>
                  <a:blip r:embed="rId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2" name="Rectángulo 21">
                  <a:extLst>
                    <a:ext uri="{FF2B5EF4-FFF2-40B4-BE49-F238E27FC236}">
                      <a16:creationId xmlns:a16="http://schemas.microsoft.com/office/drawing/2014/main" id="{EAB5B6BE-2A65-4F27-8013-4EF2A8602BE7}"/>
                    </a:ext>
                  </a:extLst>
                </p:cNvPr>
                <p:cNvSpPr/>
                <p:nvPr/>
              </p:nvSpPr>
              <p:spPr>
                <a:xfrm>
                  <a:off x="457201" y="3524987"/>
                  <a:ext cx="26583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𝑦</m:t>
                        </m:r>
                      </m:oMath>
                    </m:oMathPara>
                  </a14:m>
                  <a:endParaRPr lang="es-ES" dirty="0"/>
                </a:p>
              </p:txBody>
            </p:sp>
          </mc:Choice>
          <mc:Fallback xmlns="">
            <p:sp>
              <p:nvSpPr>
                <p:cNvPr id="22" name="Rectángulo 21">
                  <a:extLst>
                    <a:ext uri="{FF2B5EF4-FFF2-40B4-BE49-F238E27FC236}">
                      <a16:creationId xmlns:a16="http://schemas.microsoft.com/office/drawing/2014/main" id="{EAB5B6BE-2A65-4F27-8013-4EF2A8602BE7}"/>
                    </a:ext>
                  </a:extLst>
                </p:cNvPr>
                <p:cNvSpPr>
                  <a:spLocks noRot="1" noChangeAspect="1" noMove="1" noResize="1" noEditPoints="1" noAdjustHandles="1" noChangeArrowheads="1" noChangeShapeType="1" noTextEdit="1"/>
                </p:cNvSpPr>
                <p:nvPr/>
              </p:nvSpPr>
              <p:spPr>
                <a:xfrm>
                  <a:off x="457201" y="3524987"/>
                  <a:ext cx="265835" cy="369332"/>
                </a:xfrm>
                <a:prstGeom prst="rect">
                  <a:avLst/>
                </a:prstGeom>
                <a:blipFill>
                  <a:blip r:embed="rId8"/>
                  <a:stretch>
                    <a:fillRect r="-16279" b="-6557"/>
                  </a:stretch>
                </a:blipFill>
              </p:spPr>
              <p:txBody>
                <a:bodyPr/>
                <a:lstStyle/>
                <a:p>
                  <a:r>
                    <a:rPr lang="es-ES">
                      <a:noFill/>
                    </a:rPr>
                    <a:t> </a:t>
                  </a:r>
                </a:p>
              </p:txBody>
            </p:sp>
          </mc:Fallback>
        </mc:AlternateContent>
        <p:sp>
          <p:nvSpPr>
            <p:cNvPr id="18" name="Elipse 17">
              <a:extLst>
                <a:ext uri="{FF2B5EF4-FFF2-40B4-BE49-F238E27FC236}">
                  <a16:creationId xmlns:a16="http://schemas.microsoft.com/office/drawing/2014/main" id="{C8602BE1-C42D-4DFE-A9A2-189121347BE0}"/>
                </a:ext>
              </a:extLst>
            </p:cNvPr>
            <p:cNvSpPr/>
            <p:nvPr/>
          </p:nvSpPr>
          <p:spPr>
            <a:xfrm>
              <a:off x="1361291" y="3701057"/>
              <a:ext cx="114296" cy="114300"/>
            </a:xfrm>
            <a:prstGeom prst="ellipse">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mc:AlternateContent xmlns:mc="http://schemas.openxmlformats.org/markup-compatibility/2006" xmlns:a14="http://schemas.microsoft.com/office/drawing/2010/main">
          <mc:Choice Requires="a14">
            <p:sp>
              <p:nvSpPr>
                <p:cNvPr id="23" name="Rectángulo 22">
                  <a:extLst>
                    <a:ext uri="{FF2B5EF4-FFF2-40B4-BE49-F238E27FC236}">
                      <a16:creationId xmlns:a16="http://schemas.microsoft.com/office/drawing/2014/main" id="{8C645C41-D460-4F28-8107-9C0BFD2DFC8F}"/>
                    </a:ext>
                  </a:extLst>
                </p:cNvPr>
                <p:cNvSpPr/>
                <p:nvPr/>
              </p:nvSpPr>
              <p:spPr>
                <a:xfrm>
                  <a:off x="1418439" y="3518653"/>
                  <a:ext cx="11469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𝐼𝐶𝐶</m:t>
                        </m:r>
                        <m:r>
                          <a:rPr lang="es-ES" b="0" i="1" smtClean="0">
                            <a:latin typeface="Cambria Math" panose="02040503050406030204" pitchFamily="18" charset="0"/>
                          </a:rPr>
                          <m:t>(2, 3)</m:t>
                        </m:r>
                      </m:oMath>
                    </m:oMathPara>
                  </a14:m>
                  <a:endParaRPr lang="es-ES" dirty="0"/>
                </a:p>
              </p:txBody>
            </p:sp>
          </mc:Choice>
          <mc:Fallback xmlns="">
            <p:sp>
              <p:nvSpPr>
                <p:cNvPr id="23" name="Rectángulo 22">
                  <a:extLst>
                    <a:ext uri="{FF2B5EF4-FFF2-40B4-BE49-F238E27FC236}">
                      <a16:creationId xmlns:a16="http://schemas.microsoft.com/office/drawing/2014/main" id="{8C645C41-D460-4F28-8107-9C0BFD2DFC8F}"/>
                    </a:ext>
                  </a:extLst>
                </p:cNvPr>
                <p:cNvSpPr>
                  <a:spLocks noRot="1" noChangeAspect="1" noMove="1" noResize="1" noEditPoints="1" noAdjustHandles="1" noChangeArrowheads="1" noChangeShapeType="1" noTextEdit="1"/>
                </p:cNvSpPr>
                <p:nvPr/>
              </p:nvSpPr>
              <p:spPr>
                <a:xfrm>
                  <a:off x="1418439" y="3518653"/>
                  <a:ext cx="1146981" cy="369332"/>
                </a:xfrm>
                <a:prstGeom prst="rect">
                  <a:avLst/>
                </a:prstGeom>
                <a:blipFill>
                  <a:blip r:embed="rId9"/>
                  <a:stretch>
                    <a:fillRect b="-13115"/>
                  </a:stretch>
                </a:blipFill>
              </p:spPr>
              <p:txBody>
                <a:bodyPr/>
                <a:lstStyle/>
                <a:p>
                  <a:r>
                    <a:rPr lang="es-ES">
                      <a:noFill/>
                    </a:rPr>
                    <a:t> </a:t>
                  </a:r>
                </a:p>
              </p:txBody>
            </p:sp>
          </mc:Fallback>
        </mc:AlternateContent>
        <p:cxnSp>
          <p:nvCxnSpPr>
            <p:cNvPr id="27" name="Conector recto 26">
              <a:extLst>
                <a:ext uri="{FF2B5EF4-FFF2-40B4-BE49-F238E27FC236}">
                  <a16:creationId xmlns:a16="http://schemas.microsoft.com/office/drawing/2014/main" id="{29A1BA31-1F94-4AFD-A591-F2CE4202165A}"/>
                </a:ext>
              </a:extLst>
            </p:cNvPr>
            <p:cNvCxnSpPr>
              <a:cxnSpLocks/>
              <a:stCxn id="18" idx="4"/>
            </p:cNvCxnSpPr>
            <p:nvPr/>
          </p:nvCxnSpPr>
          <p:spPr>
            <a:xfrm>
              <a:off x="1418439" y="3815357"/>
              <a:ext cx="0" cy="811312"/>
            </a:xfrm>
            <a:prstGeom prst="line">
              <a:avLst/>
            </a:prstGeom>
            <a:ln w="15875">
              <a:solidFill>
                <a:schemeClr val="bg2"/>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0" name="Rectángulo 29">
                  <a:extLst>
                    <a:ext uri="{FF2B5EF4-FFF2-40B4-BE49-F238E27FC236}">
                      <a16:creationId xmlns:a16="http://schemas.microsoft.com/office/drawing/2014/main" id="{F32606D0-F832-4433-9959-2B3F18FB2A87}"/>
                    </a:ext>
                  </a:extLst>
                </p:cNvPr>
                <p:cNvSpPr/>
                <p:nvPr/>
              </p:nvSpPr>
              <p:spPr>
                <a:xfrm>
                  <a:off x="1605281" y="4442003"/>
                  <a:ext cx="838691" cy="369332"/>
                </a:xfrm>
                <a:prstGeom prst="rect">
                  <a:avLst/>
                </a:prstGeom>
              </p:spPr>
              <p:txBody>
                <a:bodyPr wrap="none">
                  <a:spAutoFit/>
                </a:bodyPr>
                <a:lstStyle/>
                <a:p>
                  <a:r>
                    <a:rPr lang="es-ES" b="0" dirty="0"/>
                    <a:t>P</a:t>
                  </a:r>
                  <a14:m>
                    <m:oMath xmlns:m="http://schemas.openxmlformats.org/officeDocument/2006/math">
                      <m:r>
                        <a:rPr lang="es-ES" b="0" i="1" smtClean="0">
                          <a:latin typeface="Cambria Math" panose="02040503050406030204" pitchFamily="18" charset="0"/>
                        </a:rPr>
                        <m:t>(2, 1)</m:t>
                      </m:r>
                    </m:oMath>
                  </a14:m>
                  <a:endParaRPr lang="es-ES" dirty="0"/>
                </a:p>
              </p:txBody>
            </p:sp>
          </mc:Choice>
          <mc:Fallback xmlns="">
            <p:sp>
              <p:nvSpPr>
                <p:cNvPr id="30" name="Rectángulo 29">
                  <a:extLst>
                    <a:ext uri="{FF2B5EF4-FFF2-40B4-BE49-F238E27FC236}">
                      <a16:creationId xmlns:a16="http://schemas.microsoft.com/office/drawing/2014/main" id="{F32606D0-F832-4433-9959-2B3F18FB2A87}"/>
                    </a:ext>
                  </a:extLst>
                </p:cNvPr>
                <p:cNvSpPr>
                  <a:spLocks noRot="1" noChangeAspect="1" noMove="1" noResize="1" noEditPoints="1" noAdjustHandles="1" noChangeArrowheads="1" noChangeShapeType="1" noTextEdit="1"/>
                </p:cNvSpPr>
                <p:nvPr/>
              </p:nvSpPr>
              <p:spPr>
                <a:xfrm>
                  <a:off x="1605281" y="4442003"/>
                  <a:ext cx="838691" cy="369332"/>
                </a:xfrm>
                <a:prstGeom prst="rect">
                  <a:avLst/>
                </a:prstGeom>
                <a:blipFill>
                  <a:blip r:embed="rId10"/>
                  <a:stretch>
                    <a:fillRect l="-5797" t="-9836" r="-2174" b="-24590"/>
                  </a:stretch>
                </a:blipFill>
              </p:spPr>
              <p:txBody>
                <a:bodyPr/>
                <a:lstStyle/>
                <a:p>
                  <a:r>
                    <a:rPr lang="es-ES">
                      <a:noFill/>
                    </a:rPr>
                    <a:t> </a:t>
                  </a:r>
                </a:p>
              </p:txBody>
            </p:sp>
          </mc:Fallback>
        </mc:AlternateContent>
      </p:grpSp>
      <p:grpSp>
        <p:nvGrpSpPr>
          <p:cNvPr id="50" name="Grupo 49">
            <a:extLst>
              <a:ext uri="{FF2B5EF4-FFF2-40B4-BE49-F238E27FC236}">
                <a16:creationId xmlns:a16="http://schemas.microsoft.com/office/drawing/2014/main" id="{2F31E143-8F52-4921-A9D3-3510404604CD}"/>
              </a:ext>
            </a:extLst>
          </p:cNvPr>
          <p:cNvGrpSpPr/>
          <p:nvPr/>
        </p:nvGrpSpPr>
        <p:grpSpPr>
          <a:xfrm>
            <a:off x="3779281" y="2639482"/>
            <a:ext cx="2435468" cy="2848337"/>
            <a:chOff x="3779281" y="2639482"/>
            <a:chExt cx="2435468" cy="2848337"/>
          </a:xfrm>
        </p:grpSpPr>
        <p:pic>
          <p:nvPicPr>
            <p:cNvPr id="34" name="Imagen 33">
              <a:extLst>
                <a:ext uri="{FF2B5EF4-FFF2-40B4-BE49-F238E27FC236}">
                  <a16:creationId xmlns:a16="http://schemas.microsoft.com/office/drawing/2014/main" id="{E0A63483-B32D-45DB-AE5C-812B15D982FD}"/>
                </a:ext>
              </a:extLst>
            </p:cNvPr>
            <p:cNvPicPr>
              <a:picLocks noChangeAspect="1"/>
            </p:cNvPicPr>
            <p:nvPr/>
          </p:nvPicPr>
          <p:blipFill>
            <a:blip r:embed="rId6"/>
            <a:stretch>
              <a:fillRect/>
            </a:stretch>
          </p:blipFill>
          <p:spPr>
            <a:xfrm rot="5400000">
              <a:off x="3893316" y="5077619"/>
              <a:ext cx="462632" cy="357768"/>
            </a:xfrm>
            <a:prstGeom prst="rect">
              <a:avLst/>
            </a:prstGeom>
          </p:spPr>
        </p:pic>
        <p:cxnSp>
          <p:nvCxnSpPr>
            <p:cNvPr id="35" name="Conector recto de flecha 34">
              <a:extLst>
                <a:ext uri="{FF2B5EF4-FFF2-40B4-BE49-F238E27FC236}">
                  <a16:creationId xmlns:a16="http://schemas.microsoft.com/office/drawing/2014/main" id="{89869E17-51DD-45E6-8ACF-78A7B4B8525C}"/>
                </a:ext>
              </a:extLst>
            </p:cNvPr>
            <p:cNvCxnSpPr>
              <a:cxnSpLocks/>
            </p:cNvCxnSpPr>
            <p:nvPr/>
          </p:nvCxnSpPr>
          <p:spPr>
            <a:xfrm>
              <a:off x="4102240" y="4386358"/>
              <a:ext cx="211250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Conector recto de flecha 35">
              <a:extLst>
                <a:ext uri="{FF2B5EF4-FFF2-40B4-BE49-F238E27FC236}">
                  <a16:creationId xmlns:a16="http://schemas.microsoft.com/office/drawing/2014/main" id="{7B57888D-CA15-4024-A603-690F7C8EF6E2}"/>
                </a:ext>
              </a:extLst>
            </p:cNvPr>
            <p:cNvCxnSpPr>
              <a:cxnSpLocks/>
            </p:cNvCxnSpPr>
            <p:nvPr/>
          </p:nvCxnSpPr>
          <p:spPr>
            <a:xfrm flipV="1">
              <a:off x="4102240" y="2639482"/>
              <a:ext cx="0" cy="17468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7" name="Rectángulo 36">
                  <a:extLst>
                    <a:ext uri="{FF2B5EF4-FFF2-40B4-BE49-F238E27FC236}">
                      <a16:creationId xmlns:a16="http://schemas.microsoft.com/office/drawing/2014/main" id="{32CCD9E5-C78A-4D89-8054-678181F02ECA}"/>
                    </a:ext>
                  </a:extLst>
                </p:cNvPr>
                <p:cNvSpPr/>
                <p:nvPr/>
              </p:nvSpPr>
              <p:spPr>
                <a:xfrm>
                  <a:off x="5766535" y="4392358"/>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𝑥</m:t>
                        </m:r>
                      </m:oMath>
                    </m:oMathPara>
                  </a14:m>
                  <a:endParaRPr lang="es-ES" dirty="0"/>
                </a:p>
              </p:txBody>
            </p:sp>
          </mc:Choice>
          <mc:Fallback xmlns="">
            <p:sp>
              <p:nvSpPr>
                <p:cNvPr id="37" name="Rectángulo 36">
                  <a:extLst>
                    <a:ext uri="{FF2B5EF4-FFF2-40B4-BE49-F238E27FC236}">
                      <a16:creationId xmlns:a16="http://schemas.microsoft.com/office/drawing/2014/main" id="{32CCD9E5-C78A-4D89-8054-678181F02ECA}"/>
                    </a:ext>
                  </a:extLst>
                </p:cNvPr>
                <p:cNvSpPr>
                  <a:spLocks noRot="1" noChangeAspect="1" noMove="1" noResize="1" noEditPoints="1" noAdjustHandles="1" noChangeArrowheads="1" noChangeShapeType="1" noTextEdit="1"/>
                </p:cNvSpPr>
                <p:nvPr/>
              </p:nvSpPr>
              <p:spPr>
                <a:xfrm>
                  <a:off x="5766535" y="4392358"/>
                  <a:ext cx="367985" cy="369332"/>
                </a:xfrm>
                <a:prstGeom prst="rect">
                  <a:avLst/>
                </a:prstGeom>
                <a:blipFill>
                  <a:blip r:embed="rId11"/>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8" name="Rectángulo 37">
                  <a:extLst>
                    <a:ext uri="{FF2B5EF4-FFF2-40B4-BE49-F238E27FC236}">
                      <a16:creationId xmlns:a16="http://schemas.microsoft.com/office/drawing/2014/main" id="{022E5E65-7D33-4629-9B7C-BDA0CF7EB234}"/>
                    </a:ext>
                  </a:extLst>
                </p:cNvPr>
                <p:cNvSpPr/>
                <p:nvPr/>
              </p:nvSpPr>
              <p:spPr>
                <a:xfrm>
                  <a:off x="3779281" y="2673923"/>
                  <a:ext cx="26583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𝑦</m:t>
                        </m:r>
                      </m:oMath>
                    </m:oMathPara>
                  </a14:m>
                  <a:endParaRPr lang="es-ES" dirty="0"/>
                </a:p>
              </p:txBody>
            </p:sp>
          </mc:Choice>
          <mc:Fallback xmlns="">
            <p:sp>
              <p:nvSpPr>
                <p:cNvPr id="38" name="Rectángulo 37">
                  <a:extLst>
                    <a:ext uri="{FF2B5EF4-FFF2-40B4-BE49-F238E27FC236}">
                      <a16:creationId xmlns:a16="http://schemas.microsoft.com/office/drawing/2014/main" id="{022E5E65-7D33-4629-9B7C-BDA0CF7EB234}"/>
                    </a:ext>
                  </a:extLst>
                </p:cNvPr>
                <p:cNvSpPr>
                  <a:spLocks noRot="1" noChangeAspect="1" noMove="1" noResize="1" noEditPoints="1" noAdjustHandles="1" noChangeArrowheads="1" noChangeShapeType="1" noTextEdit="1"/>
                </p:cNvSpPr>
                <p:nvPr/>
              </p:nvSpPr>
              <p:spPr>
                <a:xfrm>
                  <a:off x="3779281" y="2673923"/>
                  <a:ext cx="265835" cy="369332"/>
                </a:xfrm>
                <a:prstGeom prst="rect">
                  <a:avLst/>
                </a:prstGeom>
                <a:blipFill>
                  <a:blip r:embed="rId12"/>
                  <a:stretch>
                    <a:fillRect r="-13636" b="-6667"/>
                  </a:stretch>
                </a:blipFill>
              </p:spPr>
              <p:txBody>
                <a:bodyPr/>
                <a:lstStyle/>
                <a:p>
                  <a:r>
                    <a:rPr lang="es-ES">
                      <a:noFill/>
                    </a:rPr>
                    <a:t> </a:t>
                  </a:r>
                </a:p>
              </p:txBody>
            </p:sp>
          </mc:Fallback>
        </mc:AlternateContent>
        <p:sp>
          <p:nvSpPr>
            <p:cNvPr id="39" name="Elipse 38">
              <a:extLst>
                <a:ext uri="{FF2B5EF4-FFF2-40B4-BE49-F238E27FC236}">
                  <a16:creationId xmlns:a16="http://schemas.microsoft.com/office/drawing/2014/main" id="{5025ADD2-9A52-45CD-B66A-7B405E6FF1A3}"/>
                </a:ext>
              </a:extLst>
            </p:cNvPr>
            <p:cNvSpPr/>
            <p:nvPr/>
          </p:nvSpPr>
          <p:spPr>
            <a:xfrm>
              <a:off x="4062721" y="4330891"/>
              <a:ext cx="114296" cy="114300"/>
            </a:xfrm>
            <a:prstGeom prst="ellipse">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mc:AlternateContent xmlns:mc="http://schemas.openxmlformats.org/markup-compatibility/2006" xmlns:a14="http://schemas.microsoft.com/office/drawing/2010/main">
          <mc:Choice Requires="a14">
            <p:sp>
              <p:nvSpPr>
                <p:cNvPr id="40" name="Rectángulo 39">
                  <a:extLst>
                    <a:ext uri="{FF2B5EF4-FFF2-40B4-BE49-F238E27FC236}">
                      <a16:creationId xmlns:a16="http://schemas.microsoft.com/office/drawing/2014/main" id="{796F8403-F4DA-4EFD-A9C5-4A4BC86B1485}"/>
                    </a:ext>
                  </a:extLst>
                </p:cNvPr>
                <p:cNvSpPr/>
                <p:nvPr/>
              </p:nvSpPr>
              <p:spPr>
                <a:xfrm>
                  <a:off x="4740519" y="2667589"/>
                  <a:ext cx="11469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𝐼𝐶𝐶</m:t>
                        </m:r>
                        <m:r>
                          <a:rPr lang="es-ES" b="0" i="1" smtClean="0">
                            <a:latin typeface="Cambria Math" panose="02040503050406030204" pitchFamily="18" charset="0"/>
                          </a:rPr>
                          <m:t>(2, 3)</m:t>
                        </m:r>
                      </m:oMath>
                    </m:oMathPara>
                  </a14:m>
                  <a:endParaRPr lang="es-ES" dirty="0"/>
                </a:p>
              </p:txBody>
            </p:sp>
          </mc:Choice>
          <mc:Fallback xmlns="">
            <p:sp>
              <p:nvSpPr>
                <p:cNvPr id="40" name="Rectángulo 39">
                  <a:extLst>
                    <a:ext uri="{FF2B5EF4-FFF2-40B4-BE49-F238E27FC236}">
                      <a16:creationId xmlns:a16="http://schemas.microsoft.com/office/drawing/2014/main" id="{796F8403-F4DA-4EFD-A9C5-4A4BC86B1485}"/>
                    </a:ext>
                  </a:extLst>
                </p:cNvPr>
                <p:cNvSpPr>
                  <a:spLocks noRot="1" noChangeAspect="1" noMove="1" noResize="1" noEditPoints="1" noAdjustHandles="1" noChangeArrowheads="1" noChangeShapeType="1" noTextEdit="1"/>
                </p:cNvSpPr>
                <p:nvPr/>
              </p:nvSpPr>
              <p:spPr>
                <a:xfrm>
                  <a:off x="4740519" y="2667589"/>
                  <a:ext cx="1146981" cy="369332"/>
                </a:xfrm>
                <a:prstGeom prst="rect">
                  <a:avLst/>
                </a:prstGeom>
                <a:blipFill>
                  <a:blip r:embed="rId13"/>
                  <a:stretch>
                    <a:fillRect b="-13333"/>
                  </a:stretch>
                </a:blipFill>
              </p:spPr>
              <p:txBody>
                <a:bodyPr/>
                <a:lstStyle/>
                <a:p>
                  <a:r>
                    <a:rPr lang="es-ES">
                      <a:noFill/>
                    </a:rPr>
                    <a:t> </a:t>
                  </a:r>
                </a:p>
              </p:txBody>
            </p:sp>
          </mc:Fallback>
        </mc:AlternateContent>
        <p:cxnSp>
          <p:nvCxnSpPr>
            <p:cNvPr id="41" name="Conector recto 40">
              <a:extLst>
                <a:ext uri="{FF2B5EF4-FFF2-40B4-BE49-F238E27FC236}">
                  <a16:creationId xmlns:a16="http://schemas.microsoft.com/office/drawing/2014/main" id="{C21AD485-2C23-4ED2-8E3E-AC8BCBF197E9}"/>
                </a:ext>
              </a:extLst>
            </p:cNvPr>
            <p:cNvCxnSpPr>
              <a:cxnSpLocks/>
              <a:stCxn id="39" idx="4"/>
            </p:cNvCxnSpPr>
            <p:nvPr/>
          </p:nvCxnSpPr>
          <p:spPr>
            <a:xfrm>
              <a:off x="4119869" y="4445191"/>
              <a:ext cx="0" cy="811312"/>
            </a:xfrm>
            <a:prstGeom prst="line">
              <a:avLst/>
            </a:prstGeom>
            <a:ln w="15875">
              <a:solidFill>
                <a:schemeClr val="bg2"/>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2" name="Rectángulo 41">
                  <a:extLst>
                    <a:ext uri="{FF2B5EF4-FFF2-40B4-BE49-F238E27FC236}">
                      <a16:creationId xmlns:a16="http://schemas.microsoft.com/office/drawing/2014/main" id="{567DFC15-E28C-44B0-812C-61625E36A6FE}"/>
                    </a:ext>
                  </a:extLst>
                </p:cNvPr>
                <p:cNvSpPr/>
                <p:nvPr/>
              </p:nvSpPr>
              <p:spPr>
                <a:xfrm>
                  <a:off x="4306711" y="5071837"/>
                  <a:ext cx="1011815" cy="369332"/>
                </a:xfrm>
                <a:prstGeom prst="rect">
                  <a:avLst/>
                </a:prstGeom>
              </p:spPr>
              <p:txBody>
                <a:bodyPr wrap="none">
                  <a:spAutoFit/>
                </a:bodyPr>
                <a:lstStyle/>
                <a:p>
                  <a:r>
                    <a:rPr lang="es-ES" b="0" dirty="0"/>
                    <a:t>P</a:t>
                  </a:r>
                  <a14:m>
                    <m:oMath xmlns:m="http://schemas.openxmlformats.org/officeDocument/2006/math">
                      <m:r>
                        <a:rPr lang="es-ES" b="0" i="1" smtClean="0">
                          <a:latin typeface="Cambria Math" panose="02040503050406030204" pitchFamily="18" charset="0"/>
                        </a:rPr>
                        <m:t>(0, −2)</m:t>
                      </m:r>
                    </m:oMath>
                  </a14:m>
                  <a:endParaRPr lang="es-ES" dirty="0"/>
                </a:p>
              </p:txBody>
            </p:sp>
          </mc:Choice>
          <mc:Fallback xmlns="">
            <p:sp>
              <p:nvSpPr>
                <p:cNvPr id="42" name="Rectángulo 41">
                  <a:extLst>
                    <a:ext uri="{FF2B5EF4-FFF2-40B4-BE49-F238E27FC236}">
                      <a16:creationId xmlns:a16="http://schemas.microsoft.com/office/drawing/2014/main" id="{567DFC15-E28C-44B0-812C-61625E36A6FE}"/>
                    </a:ext>
                  </a:extLst>
                </p:cNvPr>
                <p:cNvSpPr>
                  <a:spLocks noRot="1" noChangeAspect="1" noMove="1" noResize="1" noEditPoints="1" noAdjustHandles="1" noChangeArrowheads="1" noChangeShapeType="1" noTextEdit="1"/>
                </p:cNvSpPr>
                <p:nvPr/>
              </p:nvSpPr>
              <p:spPr>
                <a:xfrm>
                  <a:off x="4306711" y="5071837"/>
                  <a:ext cx="1011815" cy="369332"/>
                </a:xfrm>
                <a:prstGeom prst="rect">
                  <a:avLst/>
                </a:prstGeom>
                <a:blipFill>
                  <a:blip r:embed="rId14"/>
                  <a:stretch>
                    <a:fillRect l="-4819" t="-9836" r="-1807" b="-24590"/>
                  </a:stretch>
                </a:blipFill>
              </p:spPr>
              <p:txBody>
                <a:bodyPr/>
                <a:lstStyle/>
                <a:p>
                  <a:r>
                    <a:rPr lang="es-ES">
                      <a:noFill/>
                    </a:rPr>
                    <a:t> </a:t>
                  </a:r>
                </a:p>
              </p:txBody>
            </p:sp>
          </mc:Fallback>
        </mc:AlternateContent>
        <p:sp>
          <p:nvSpPr>
            <p:cNvPr id="43" name="Elipse 42">
              <a:extLst>
                <a:ext uri="{FF2B5EF4-FFF2-40B4-BE49-F238E27FC236}">
                  <a16:creationId xmlns:a16="http://schemas.microsoft.com/office/drawing/2014/main" id="{C3DA6553-0E32-485E-A366-45A59855F3D7}"/>
                </a:ext>
              </a:extLst>
            </p:cNvPr>
            <p:cNvSpPr/>
            <p:nvPr/>
          </p:nvSpPr>
          <p:spPr>
            <a:xfrm>
              <a:off x="4688345" y="2892264"/>
              <a:ext cx="114296" cy="114300"/>
            </a:xfrm>
            <a:prstGeom prst="ellipse">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cxnSp>
          <p:nvCxnSpPr>
            <p:cNvPr id="45" name="Conector recto 44">
              <a:extLst>
                <a:ext uri="{FF2B5EF4-FFF2-40B4-BE49-F238E27FC236}">
                  <a16:creationId xmlns:a16="http://schemas.microsoft.com/office/drawing/2014/main" id="{FB8000F9-B5FA-4606-8710-69D4D4A7128A}"/>
                </a:ext>
              </a:extLst>
            </p:cNvPr>
            <p:cNvCxnSpPr>
              <a:stCxn id="43" idx="3"/>
              <a:endCxn id="39" idx="7"/>
            </p:cNvCxnSpPr>
            <p:nvPr/>
          </p:nvCxnSpPr>
          <p:spPr>
            <a:xfrm flipH="1">
              <a:off x="4160279" y="2989825"/>
              <a:ext cx="544804" cy="1357805"/>
            </a:xfrm>
            <a:prstGeom prst="line">
              <a:avLst/>
            </a:prstGeom>
            <a:ln>
              <a:prstDash val="sysDot"/>
              <a:tailEnd type="triangle"/>
            </a:ln>
          </p:spPr>
          <p:style>
            <a:lnRef idx="2">
              <a:schemeClr val="accent1"/>
            </a:lnRef>
            <a:fillRef idx="0">
              <a:schemeClr val="accent1"/>
            </a:fillRef>
            <a:effectRef idx="1">
              <a:schemeClr val="accent1"/>
            </a:effectRef>
            <a:fontRef idx="minor">
              <a:schemeClr val="tx1"/>
            </a:fontRef>
          </p:style>
        </p:cxnSp>
      </p:grpSp>
      <p:sp>
        <p:nvSpPr>
          <p:cNvPr id="48" name="Rectángulo 47">
            <a:extLst>
              <a:ext uri="{FF2B5EF4-FFF2-40B4-BE49-F238E27FC236}">
                <a16:creationId xmlns:a16="http://schemas.microsoft.com/office/drawing/2014/main" id="{5D975DD2-66DF-4C5D-8A52-1B78EA760E1B}"/>
              </a:ext>
            </a:extLst>
          </p:cNvPr>
          <p:cNvSpPr/>
          <p:nvPr/>
        </p:nvSpPr>
        <p:spPr>
          <a:xfrm>
            <a:off x="764921" y="2105471"/>
            <a:ext cx="2596658" cy="369332"/>
          </a:xfrm>
          <a:prstGeom prst="rect">
            <a:avLst/>
          </a:prstGeom>
        </p:spPr>
        <p:txBody>
          <a:bodyPr wrap="square">
            <a:spAutoFit/>
          </a:bodyPr>
          <a:lstStyle/>
          <a:p>
            <a:r>
              <a:rPr lang="es-ES" dirty="0"/>
              <a:t>a) Posición inicial:</a:t>
            </a:r>
          </a:p>
        </p:txBody>
      </p:sp>
      <p:sp>
        <p:nvSpPr>
          <p:cNvPr id="49" name="Rectángulo 48">
            <a:extLst>
              <a:ext uri="{FF2B5EF4-FFF2-40B4-BE49-F238E27FC236}">
                <a16:creationId xmlns:a16="http://schemas.microsoft.com/office/drawing/2014/main" id="{708BDED5-C00B-42D2-A0F7-569B991416F3}"/>
              </a:ext>
            </a:extLst>
          </p:cNvPr>
          <p:cNvSpPr/>
          <p:nvPr/>
        </p:nvSpPr>
        <p:spPr>
          <a:xfrm>
            <a:off x="3779040" y="2103848"/>
            <a:ext cx="2596658" cy="369332"/>
          </a:xfrm>
          <a:prstGeom prst="rect">
            <a:avLst/>
          </a:prstGeom>
        </p:spPr>
        <p:txBody>
          <a:bodyPr wrap="square">
            <a:spAutoFit/>
          </a:bodyPr>
          <a:lstStyle/>
          <a:p>
            <a:r>
              <a:rPr lang="es-ES" dirty="0"/>
              <a:t>b) Traslación al origen</a:t>
            </a:r>
          </a:p>
        </p:txBody>
      </p:sp>
    </p:spTree>
    <p:extLst>
      <p:ext uri="{BB962C8B-B14F-4D97-AF65-F5344CB8AC3E}">
        <p14:creationId xmlns:p14="http://schemas.microsoft.com/office/powerpoint/2010/main" val="3733094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17</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pPr>
              <a:lnSpc>
                <a:spcPct val="90000"/>
              </a:lnSpc>
            </a:pPr>
            <a:r>
              <a:rPr lang="es-ES" sz="2400" dirty="0"/>
              <a:t>Modelado cinemático de robots diferenciales</a:t>
            </a:r>
          </a:p>
        </p:txBody>
      </p:sp>
      <p:grpSp>
        <p:nvGrpSpPr>
          <p:cNvPr id="17" name="Grupo 16">
            <a:extLst>
              <a:ext uri="{FF2B5EF4-FFF2-40B4-BE49-F238E27FC236}">
                <a16:creationId xmlns:a16="http://schemas.microsoft.com/office/drawing/2014/main" id="{F205760B-B4D2-4EB3-BF61-9510B1E699CE}"/>
              </a:ext>
            </a:extLst>
          </p:cNvPr>
          <p:cNvGrpSpPr/>
          <p:nvPr/>
        </p:nvGrpSpPr>
        <p:grpSpPr>
          <a:xfrm>
            <a:off x="6762467" y="4221144"/>
            <a:ext cx="1870563" cy="1766510"/>
            <a:chOff x="5333237" y="2263626"/>
            <a:chExt cx="2880360" cy="2829605"/>
          </a:xfrm>
        </p:grpSpPr>
        <p:pic>
          <p:nvPicPr>
            <p:cNvPr id="20" name="Imagen 19">
              <a:extLst>
                <a:ext uri="{FF2B5EF4-FFF2-40B4-BE49-F238E27FC236}">
                  <a16:creationId xmlns:a16="http://schemas.microsoft.com/office/drawing/2014/main" id="{44B2B7D2-D390-427C-99A3-39F7EEFBE9BF}"/>
                </a:ext>
              </a:extLst>
            </p:cNvPr>
            <p:cNvPicPr>
              <a:picLocks noChangeAspect="1"/>
            </p:cNvPicPr>
            <p:nvPr/>
          </p:nvPicPr>
          <p:blipFill>
            <a:blip r:embed="rId3"/>
            <a:stretch>
              <a:fillRect/>
            </a:stretch>
          </p:blipFill>
          <p:spPr>
            <a:xfrm>
              <a:off x="5333237" y="2503434"/>
              <a:ext cx="2880360" cy="2589797"/>
            </a:xfrm>
            <a:prstGeom prst="rect">
              <a:avLst/>
            </a:prstGeom>
          </p:spPr>
        </p:pic>
        <mc:AlternateContent xmlns:mc="http://schemas.openxmlformats.org/markup-compatibility/2006" xmlns:a14="http://schemas.microsoft.com/office/drawing/2010/main">
          <mc:Choice Requires="a14">
            <p:sp>
              <p:nvSpPr>
                <p:cNvPr id="9" name="Rectángulo 8">
                  <a:extLst>
                    <a:ext uri="{FF2B5EF4-FFF2-40B4-BE49-F238E27FC236}">
                      <a16:creationId xmlns:a16="http://schemas.microsoft.com/office/drawing/2014/main" id="{A31C3826-697D-4E44-8FF9-F9F14BA9F481}"/>
                    </a:ext>
                  </a:extLst>
                </p:cNvPr>
                <p:cNvSpPr/>
                <p:nvPr/>
              </p:nvSpPr>
              <p:spPr>
                <a:xfrm>
                  <a:off x="6773416" y="2263626"/>
                  <a:ext cx="409342" cy="369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rPr>
                          <m:t>𝜔</m:t>
                        </m:r>
                      </m:oMath>
                    </m:oMathPara>
                  </a14:m>
                  <a:endParaRPr lang="es-ES" dirty="0"/>
                </a:p>
              </p:txBody>
            </p:sp>
          </mc:Choice>
          <mc:Fallback xmlns="">
            <p:sp>
              <p:nvSpPr>
                <p:cNvPr id="9" name="Rectángulo 8">
                  <a:extLst>
                    <a:ext uri="{FF2B5EF4-FFF2-40B4-BE49-F238E27FC236}">
                      <a16:creationId xmlns:a16="http://schemas.microsoft.com/office/drawing/2014/main" id="{A31C3826-697D-4E44-8FF9-F9F14BA9F481}"/>
                    </a:ext>
                  </a:extLst>
                </p:cNvPr>
                <p:cNvSpPr>
                  <a:spLocks noRot="1" noChangeAspect="1" noMove="1" noResize="1" noEditPoints="1" noAdjustHandles="1" noChangeArrowheads="1" noChangeShapeType="1" noTextEdit="1"/>
                </p:cNvSpPr>
                <p:nvPr/>
              </p:nvSpPr>
              <p:spPr>
                <a:xfrm>
                  <a:off x="6773416" y="2263626"/>
                  <a:ext cx="409342" cy="369331"/>
                </a:xfrm>
                <a:prstGeom prst="rect">
                  <a:avLst/>
                </a:prstGeom>
                <a:blipFill>
                  <a:blip r:embed="rId4"/>
                  <a:stretch>
                    <a:fillRect r="-23256" b="-39474"/>
                  </a:stretch>
                </a:blipFill>
              </p:spPr>
              <p:txBody>
                <a:bodyPr/>
                <a:lstStyle/>
                <a:p>
                  <a:r>
                    <a:rPr lang="es-ES">
                      <a:noFill/>
                    </a:rPr>
                    <a:t> </a:t>
                  </a:r>
                </a:p>
              </p:txBody>
            </p:sp>
          </mc:Fallback>
        </mc:AlternateContent>
        <p:cxnSp>
          <p:nvCxnSpPr>
            <p:cNvPr id="12" name="Conector recto de flecha 11">
              <a:extLst>
                <a:ext uri="{FF2B5EF4-FFF2-40B4-BE49-F238E27FC236}">
                  <a16:creationId xmlns:a16="http://schemas.microsoft.com/office/drawing/2014/main" id="{6A3A3DA7-F308-404D-8E70-4DC6011B8477}"/>
                </a:ext>
              </a:extLst>
            </p:cNvPr>
            <p:cNvCxnSpPr/>
            <p:nvPr/>
          </p:nvCxnSpPr>
          <p:spPr>
            <a:xfrm flipV="1">
              <a:off x="7528560" y="2743200"/>
              <a:ext cx="0" cy="11201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Rectángulo 14">
                  <a:extLst>
                    <a:ext uri="{FF2B5EF4-FFF2-40B4-BE49-F238E27FC236}">
                      <a16:creationId xmlns:a16="http://schemas.microsoft.com/office/drawing/2014/main" id="{3F5990C2-1E3B-4664-9C31-BD08317C24E5}"/>
                    </a:ext>
                  </a:extLst>
                </p:cNvPr>
                <p:cNvSpPr/>
                <p:nvPr/>
              </p:nvSpPr>
              <p:spPr>
                <a:xfrm>
                  <a:off x="7478227" y="2693823"/>
                  <a:ext cx="389144" cy="369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𝑉</m:t>
                        </m:r>
                      </m:oMath>
                    </m:oMathPara>
                  </a14:m>
                  <a:endParaRPr lang="es-ES" dirty="0"/>
                </a:p>
              </p:txBody>
            </p:sp>
          </mc:Choice>
          <mc:Fallback xmlns="">
            <p:sp>
              <p:nvSpPr>
                <p:cNvPr id="15" name="Rectángulo 14">
                  <a:extLst>
                    <a:ext uri="{FF2B5EF4-FFF2-40B4-BE49-F238E27FC236}">
                      <a16:creationId xmlns:a16="http://schemas.microsoft.com/office/drawing/2014/main" id="{3F5990C2-1E3B-4664-9C31-BD08317C24E5}"/>
                    </a:ext>
                  </a:extLst>
                </p:cNvPr>
                <p:cNvSpPr>
                  <a:spLocks noRot="1" noChangeAspect="1" noMove="1" noResize="1" noEditPoints="1" noAdjustHandles="1" noChangeArrowheads="1" noChangeShapeType="1" noTextEdit="1"/>
                </p:cNvSpPr>
                <p:nvPr/>
              </p:nvSpPr>
              <p:spPr>
                <a:xfrm>
                  <a:off x="7478227" y="2693823"/>
                  <a:ext cx="389144" cy="369331"/>
                </a:xfrm>
                <a:prstGeom prst="rect">
                  <a:avLst/>
                </a:prstGeom>
                <a:blipFill>
                  <a:blip r:embed="rId5"/>
                  <a:stretch>
                    <a:fillRect r="-26829" b="-51351"/>
                  </a:stretch>
                </a:blipFill>
              </p:spPr>
              <p:txBody>
                <a:bodyPr/>
                <a:lstStyle/>
                <a:p>
                  <a:r>
                    <a:rPr lang="es-ES">
                      <a:noFill/>
                    </a:rPr>
                    <a:t> </a:t>
                  </a:r>
                </a:p>
              </p:txBody>
            </p:sp>
          </mc:Fallback>
        </mc:AlternateContent>
      </p:grpSp>
      <mc:AlternateContent xmlns:mc="http://schemas.openxmlformats.org/markup-compatibility/2006" xmlns:a14="http://schemas.microsoft.com/office/drawing/2010/main">
        <mc:Choice Requires="a14">
          <p:sp>
            <p:nvSpPr>
              <p:cNvPr id="26" name="Rectángulo 25">
                <a:extLst>
                  <a:ext uri="{FF2B5EF4-FFF2-40B4-BE49-F238E27FC236}">
                    <a16:creationId xmlns:a16="http://schemas.microsoft.com/office/drawing/2014/main" id="{F6C288D7-9161-4264-A716-1DD7C5B95673}"/>
                  </a:ext>
                </a:extLst>
              </p:cNvPr>
              <p:cNvSpPr/>
              <p:nvPr/>
            </p:nvSpPr>
            <p:spPr>
              <a:xfrm>
                <a:off x="422032" y="1503572"/>
                <a:ext cx="6526029" cy="369332"/>
              </a:xfrm>
              <a:prstGeom prst="rect">
                <a:avLst/>
              </a:prstGeom>
            </p:spPr>
            <p:txBody>
              <a:bodyPr wrap="square">
                <a:spAutoFit/>
              </a:bodyPr>
              <a:lstStyle/>
              <a:p>
                <a:r>
                  <a:rPr lang="es-ES" dirty="0"/>
                  <a:t>2 – Girando alrededor del origen por un ángulo </a:t>
                </a:r>
                <a14:m>
                  <m:oMath xmlns:m="http://schemas.openxmlformats.org/officeDocument/2006/math">
                    <m:r>
                      <a:rPr lang="es-ES" i="1">
                        <a:latin typeface="Cambria Math" panose="02040503050406030204" pitchFamily="18" charset="0"/>
                      </a:rPr>
                      <m:t>𝜃</m:t>
                    </m:r>
                  </m:oMath>
                </a14:m>
                <a:r>
                  <a:rPr lang="es-ES" dirty="0"/>
                  <a:t> </a:t>
                </a:r>
                <a14:m>
                  <m:oMath xmlns:m="http://schemas.openxmlformats.org/officeDocument/2006/math">
                    <m:r>
                      <a:rPr lang="es-ES" b="0" i="0" smtClean="0">
                        <a:latin typeface="Cambria Math" panose="02040503050406030204" pitchFamily="18" charset="0"/>
                      </a:rPr>
                      <m:t>(</m:t>
                    </m:r>
                    <m:r>
                      <a:rPr lang="es-ES" i="1">
                        <a:latin typeface="Cambria Math" panose="02040503050406030204" pitchFamily="18" charset="0"/>
                      </a:rPr>
                      <m:t>𝜔</m:t>
                    </m:r>
                    <m:r>
                      <a:rPr lang="es-ES" b="0" i="1" smtClean="0">
                        <a:latin typeface="Cambria Math" panose="02040503050406030204" pitchFamily="18" charset="0"/>
                      </a:rPr>
                      <m:t>𝑑𝑡</m:t>
                    </m:r>
                    <m:r>
                      <a:rPr lang="es-ES" b="0" i="1" smtClean="0">
                        <a:latin typeface="Cambria Math" panose="02040503050406030204" pitchFamily="18" charset="0"/>
                      </a:rPr>
                      <m:t>)</m:t>
                    </m:r>
                  </m:oMath>
                </a14:m>
                <a:r>
                  <a:rPr lang="es-ES" dirty="0"/>
                  <a:t> </a:t>
                </a:r>
              </a:p>
            </p:txBody>
          </p:sp>
        </mc:Choice>
        <mc:Fallback xmlns="">
          <p:sp>
            <p:nvSpPr>
              <p:cNvPr id="26" name="Rectángulo 25">
                <a:extLst>
                  <a:ext uri="{FF2B5EF4-FFF2-40B4-BE49-F238E27FC236}">
                    <a16:creationId xmlns:a16="http://schemas.microsoft.com/office/drawing/2014/main" id="{F6C288D7-9161-4264-A716-1DD7C5B95673}"/>
                  </a:ext>
                </a:extLst>
              </p:cNvPr>
              <p:cNvSpPr>
                <a:spLocks noRot="1" noChangeAspect="1" noMove="1" noResize="1" noEditPoints="1" noAdjustHandles="1" noChangeArrowheads="1" noChangeShapeType="1" noTextEdit="1"/>
              </p:cNvSpPr>
              <p:nvPr/>
            </p:nvSpPr>
            <p:spPr>
              <a:xfrm>
                <a:off x="422032" y="1503572"/>
                <a:ext cx="6526029" cy="369332"/>
              </a:xfrm>
              <a:prstGeom prst="rect">
                <a:avLst/>
              </a:prstGeom>
              <a:blipFill>
                <a:blip r:embed="rId6"/>
                <a:stretch>
                  <a:fillRect l="-747" t="-10000" b="-26667"/>
                </a:stretch>
              </a:blipFill>
            </p:spPr>
            <p:txBody>
              <a:bodyPr/>
              <a:lstStyle/>
              <a:p>
                <a:r>
                  <a:rPr lang="es-ES">
                    <a:noFill/>
                  </a:rPr>
                  <a:t> </a:t>
                </a:r>
              </a:p>
            </p:txBody>
          </p:sp>
        </mc:Fallback>
      </mc:AlternateContent>
      <p:grpSp>
        <p:nvGrpSpPr>
          <p:cNvPr id="8" name="Grupo 7">
            <a:extLst>
              <a:ext uri="{FF2B5EF4-FFF2-40B4-BE49-F238E27FC236}">
                <a16:creationId xmlns:a16="http://schemas.microsoft.com/office/drawing/2014/main" id="{F1C98280-B9E7-4CBB-86D6-AADC9CB7D8A9}"/>
              </a:ext>
            </a:extLst>
          </p:cNvPr>
          <p:cNvGrpSpPr/>
          <p:nvPr/>
        </p:nvGrpSpPr>
        <p:grpSpPr>
          <a:xfrm>
            <a:off x="4075039" y="2623978"/>
            <a:ext cx="2435468" cy="2285210"/>
            <a:chOff x="4075039" y="2623978"/>
            <a:chExt cx="2435468" cy="2285210"/>
          </a:xfrm>
        </p:grpSpPr>
        <p:cxnSp>
          <p:nvCxnSpPr>
            <p:cNvPr id="35" name="Conector recto de flecha 34">
              <a:extLst>
                <a:ext uri="{FF2B5EF4-FFF2-40B4-BE49-F238E27FC236}">
                  <a16:creationId xmlns:a16="http://schemas.microsoft.com/office/drawing/2014/main" id="{89869E17-51DD-45E6-8ACF-78A7B4B8525C}"/>
                </a:ext>
              </a:extLst>
            </p:cNvPr>
            <p:cNvCxnSpPr>
              <a:cxnSpLocks/>
            </p:cNvCxnSpPr>
            <p:nvPr/>
          </p:nvCxnSpPr>
          <p:spPr>
            <a:xfrm>
              <a:off x="4397998" y="4370854"/>
              <a:ext cx="211250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34" name="Imagen 33">
              <a:extLst>
                <a:ext uri="{FF2B5EF4-FFF2-40B4-BE49-F238E27FC236}">
                  <a16:creationId xmlns:a16="http://schemas.microsoft.com/office/drawing/2014/main" id="{E0A63483-B32D-45DB-AE5C-812B15D982FD}"/>
                </a:ext>
              </a:extLst>
            </p:cNvPr>
            <p:cNvPicPr>
              <a:picLocks noChangeAspect="1"/>
            </p:cNvPicPr>
            <p:nvPr/>
          </p:nvPicPr>
          <p:blipFill>
            <a:blip r:embed="rId7"/>
            <a:stretch>
              <a:fillRect/>
            </a:stretch>
          </p:blipFill>
          <p:spPr>
            <a:xfrm>
              <a:off x="4998980" y="4191729"/>
              <a:ext cx="462632" cy="357768"/>
            </a:xfrm>
            <a:prstGeom prst="rect">
              <a:avLst/>
            </a:prstGeom>
          </p:spPr>
        </p:pic>
        <p:cxnSp>
          <p:nvCxnSpPr>
            <p:cNvPr id="36" name="Conector recto de flecha 35">
              <a:extLst>
                <a:ext uri="{FF2B5EF4-FFF2-40B4-BE49-F238E27FC236}">
                  <a16:creationId xmlns:a16="http://schemas.microsoft.com/office/drawing/2014/main" id="{7B57888D-CA15-4024-A603-690F7C8EF6E2}"/>
                </a:ext>
              </a:extLst>
            </p:cNvPr>
            <p:cNvCxnSpPr>
              <a:cxnSpLocks/>
            </p:cNvCxnSpPr>
            <p:nvPr/>
          </p:nvCxnSpPr>
          <p:spPr>
            <a:xfrm flipV="1">
              <a:off x="4397998" y="2623978"/>
              <a:ext cx="0" cy="17468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7" name="Rectángulo 36">
                  <a:extLst>
                    <a:ext uri="{FF2B5EF4-FFF2-40B4-BE49-F238E27FC236}">
                      <a16:creationId xmlns:a16="http://schemas.microsoft.com/office/drawing/2014/main" id="{32CCD9E5-C78A-4D89-8054-678181F02ECA}"/>
                    </a:ext>
                  </a:extLst>
                </p:cNvPr>
                <p:cNvSpPr/>
                <p:nvPr/>
              </p:nvSpPr>
              <p:spPr>
                <a:xfrm>
                  <a:off x="6062293" y="4376854"/>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𝑥</m:t>
                        </m:r>
                      </m:oMath>
                    </m:oMathPara>
                  </a14:m>
                  <a:endParaRPr lang="es-ES" dirty="0"/>
                </a:p>
              </p:txBody>
            </p:sp>
          </mc:Choice>
          <mc:Fallback xmlns="">
            <p:sp>
              <p:nvSpPr>
                <p:cNvPr id="37" name="Rectángulo 36">
                  <a:extLst>
                    <a:ext uri="{FF2B5EF4-FFF2-40B4-BE49-F238E27FC236}">
                      <a16:creationId xmlns:a16="http://schemas.microsoft.com/office/drawing/2014/main" id="{32CCD9E5-C78A-4D89-8054-678181F02ECA}"/>
                    </a:ext>
                  </a:extLst>
                </p:cNvPr>
                <p:cNvSpPr>
                  <a:spLocks noRot="1" noChangeAspect="1" noMove="1" noResize="1" noEditPoints="1" noAdjustHandles="1" noChangeArrowheads="1" noChangeShapeType="1" noTextEdit="1"/>
                </p:cNvSpPr>
                <p:nvPr/>
              </p:nvSpPr>
              <p:spPr>
                <a:xfrm>
                  <a:off x="6062293" y="4376854"/>
                  <a:ext cx="367985" cy="369332"/>
                </a:xfrm>
                <a:prstGeom prst="rect">
                  <a:avLst/>
                </a:prstGeom>
                <a:blipFill>
                  <a:blip r:embed="rId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8" name="Rectángulo 37">
                  <a:extLst>
                    <a:ext uri="{FF2B5EF4-FFF2-40B4-BE49-F238E27FC236}">
                      <a16:creationId xmlns:a16="http://schemas.microsoft.com/office/drawing/2014/main" id="{022E5E65-7D33-4629-9B7C-BDA0CF7EB234}"/>
                    </a:ext>
                  </a:extLst>
                </p:cNvPr>
                <p:cNvSpPr/>
                <p:nvPr/>
              </p:nvSpPr>
              <p:spPr>
                <a:xfrm>
                  <a:off x="4075039" y="2658419"/>
                  <a:ext cx="26583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𝑦</m:t>
                        </m:r>
                      </m:oMath>
                    </m:oMathPara>
                  </a14:m>
                  <a:endParaRPr lang="es-ES" dirty="0"/>
                </a:p>
              </p:txBody>
            </p:sp>
          </mc:Choice>
          <mc:Fallback xmlns="">
            <p:sp>
              <p:nvSpPr>
                <p:cNvPr id="38" name="Rectángulo 37">
                  <a:extLst>
                    <a:ext uri="{FF2B5EF4-FFF2-40B4-BE49-F238E27FC236}">
                      <a16:creationId xmlns:a16="http://schemas.microsoft.com/office/drawing/2014/main" id="{022E5E65-7D33-4629-9B7C-BDA0CF7EB234}"/>
                    </a:ext>
                  </a:extLst>
                </p:cNvPr>
                <p:cNvSpPr>
                  <a:spLocks noRot="1" noChangeAspect="1" noMove="1" noResize="1" noEditPoints="1" noAdjustHandles="1" noChangeArrowheads="1" noChangeShapeType="1" noTextEdit="1"/>
                </p:cNvSpPr>
                <p:nvPr/>
              </p:nvSpPr>
              <p:spPr>
                <a:xfrm>
                  <a:off x="4075039" y="2658419"/>
                  <a:ext cx="265835" cy="369332"/>
                </a:xfrm>
                <a:prstGeom prst="rect">
                  <a:avLst/>
                </a:prstGeom>
                <a:blipFill>
                  <a:blip r:embed="rId9"/>
                  <a:stretch>
                    <a:fillRect r="-13636" b="-6557"/>
                  </a:stretch>
                </a:blipFill>
              </p:spPr>
              <p:txBody>
                <a:bodyPr/>
                <a:lstStyle/>
                <a:p>
                  <a:r>
                    <a:rPr lang="es-ES">
                      <a:noFill/>
                    </a:rPr>
                    <a:t> </a:t>
                  </a:r>
                </a:p>
              </p:txBody>
            </p:sp>
          </mc:Fallback>
        </mc:AlternateContent>
        <p:sp>
          <p:nvSpPr>
            <p:cNvPr id="39" name="Elipse 38">
              <a:extLst>
                <a:ext uri="{FF2B5EF4-FFF2-40B4-BE49-F238E27FC236}">
                  <a16:creationId xmlns:a16="http://schemas.microsoft.com/office/drawing/2014/main" id="{5025ADD2-9A52-45CD-B66A-7B405E6FF1A3}"/>
                </a:ext>
              </a:extLst>
            </p:cNvPr>
            <p:cNvSpPr/>
            <p:nvPr/>
          </p:nvSpPr>
          <p:spPr>
            <a:xfrm>
              <a:off x="4358479" y="4315387"/>
              <a:ext cx="114296" cy="114300"/>
            </a:xfrm>
            <a:prstGeom prst="ellipse">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mc:AlternateContent xmlns:mc="http://schemas.openxmlformats.org/markup-compatibility/2006" xmlns:a14="http://schemas.microsoft.com/office/drawing/2010/main">
          <mc:Choice Requires="a14">
            <p:sp>
              <p:nvSpPr>
                <p:cNvPr id="40" name="Rectángulo 39">
                  <a:extLst>
                    <a:ext uri="{FF2B5EF4-FFF2-40B4-BE49-F238E27FC236}">
                      <a16:creationId xmlns:a16="http://schemas.microsoft.com/office/drawing/2014/main" id="{796F8403-F4DA-4EFD-A9C5-4A4BC86B1485}"/>
                    </a:ext>
                  </a:extLst>
                </p:cNvPr>
                <p:cNvSpPr/>
                <p:nvPr/>
              </p:nvSpPr>
              <p:spPr>
                <a:xfrm>
                  <a:off x="5036277" y="2652085"/>
                  <a:ext cx="11469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𝐼𝐶𝐶</m:t>
                        </m:r>
                        <m:r>
                          <a:rPr lang="es-ES" b="0" i="1" smtClean="0">
                            <a:latin typeface="Cambria Math" panose="02040503050406030204" pitchFamily="18" charset="0"/>
                          </a:rPr>
                          <m:t>(2, 3)</m:t>
                        </m:r>
                      </m:oMath>
                    </m:oMathPara>
                  </a14:m>
                  <a:endParaRPr lang="es-ES" dirty="0"/>
                </a:p>
              </p:txBody>
            </p:sp>
          </mc:Choice>
          <mc:Fallback xmlns="">
            <p:sp>
              <p:nvSpPr>
                <p:cNvPr id="40" name="Rectángulo 39">
                  <a:extLst>
                    <a:ext uri="{FF2B5EF4-FFF2-40B4-BE49-F238E27FC236}">
                      <a16:creationId xmlns:a16="http://schemas.microsoft.com/office/drawing/2014/main" id="{796F8403-F4DA-4EFD-A9C5-4A4BC86B1485}"/>
                    </a:ext>
                  </a:extLst>
                </p:cNvPr>
                <p:cNvSpPr>
                  <a:spLocks noRot="1" noChangeAspect="1" noMove="1" noResize="1" noEditPoints="1" noAdjustHandles="1" noChangeArrowheads="1" noChangeShapeType="1" noTextEdit="1"/>
                </p:cNvSpPr>
                <p:nvPr/>
              </p:nvSpPr>
              <p:spPr>
                <a:xfrm>
                  <a:off x="5036277" y="2652085"/>
                  <a:ext cx="1146981" cy="369332"/>
                </a:xfrm>
                <a:prstGeom prst="rect">
                  <a:avLst/>
                </a:prstGeom>
                <a:blipFill>
                  <a:blip r:embed="rId10"/>
                  <a:stretch>
                    <a:fillRect b="-13115"/>
                  </a:stretch>
                </a:blipFill>
              </p:spPr>
              <p:txBody>
                <a:bodyPr/>
                <a:lstStyle/>
                <a:p>
                  <a:r>
                    <a:rPr lang="es-ES">
                      <a:noFill/>
                    </a:rPr>
                    <a:t> </a:t>
                  </a:r>
                </a:p>
              </p:txBody>
            </p:sp>
          </mc:Fallback>
        </mc:AlternateContent>
        <p:cxnSp>
          <p:nvCxnSpPr>
            <p:cNvPr id="41" name="Conector recto 40">
              <a:extLst>
                <a:ext uri="{FF2B5EF4-FFF2-40B4-BE49-F238E27FC236}">
                  <a16:creationId xmlns:a16="http://schemas.microsoft.com/office/drawing/2014/main" id="{C21AD485-2C23-4ED2-8E3E-AC8BCBF197E9}"/>
                </a:ext>
              </a:extLst>
            </p:cNvPr>
            <p:cNvCxnSpPr>
              <a:cxnSpLocks/>
            </p:cNvCxnSpPr>
            <p:nvPr/>
          </p:nvCxnSpPr>
          <p:spPr>
            <a:xfrm flipV="1">
              <a:off x="4468939" y="4369824"/>
              <a:ext cx="748085" cy="789"/>
            </a:xfrm>
            <a:prstGeom prst="line">
              <a:avLst/>
            </a:prstGeom>
            <a:ln w="15875">
              <a:solidFill>
                <a:schemeClr val="bg2"/>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2" name="Rectángulo 41">
                  <a:extLst>
                    <a:ext uri="{FF2B5EF4-FFF2-40B4-BE49-F238E27FC236}">
                      <a16:creationId xmlns:a16="http://schemas.microsoft.com/office/drawing/2014/main" id="{567DFC15-E28C-44B0-812C-61625E36A6FE}"/>
                    </a:ext>
                  </a:extLst>
                </p:cNvPr>
                <p:cNvSpPr/>
                <p:nvPr/>
              </p:nvSpPr>
              <p:spPr>
                <a:xfrm>
                  <a:off x="5078650" y="4539856"/>
                  <a:ext cx="838691" cy="369332"/>
                </a:xfrm>
                <a:prstGeom prst="rect">
                  <a:avLst/>
                </a:prstGeom>
              </p:spPr>
              <p:txBody>
                <a:bodyPr wrap="none">
                  <a:spAutoFit/>
                </a:bodyPr>
                <a:lstStyle/>
                <a:p>
                  <a:r>
                    <a:rPr lang="es-ES" b="0" dirty="0"/>
                    <a:t>P</a:t>
                  </a:r>
                  <a14:m>
                    <m:oMath xmlns:m="http://schemas.openxmlformats.org/officeDocument/2006/math">
                      <m:r>
                        <a:rPr lang="es-ES" b="0" i="1" smtClean="0">
                          <a:latin typeface="Cambria Math" panose="02040503050406030204" pitchFamily="18" charset="0"/>
                        </a:rPr>
                        <m:t>(2, 0)</m:t>
                      </m:r>
                    </m:oMath>
                  </a14:m>
                  <a:endParaRPr lang="es-ES" dirty="0"/>
                </a:p>
              </p:txBody>
            </p:sp>
          </mc:Choice>
          <mc:Fallback xmlns="">
            <p:sp>
              <p:nvSpPr>
                <p:cNvPr id="42" name="Rectángulo 41">
                  <a:extLst>
                    <a:ext uri="{FF2B5EF4-FFF2-40B4-BE49-F238E27FC236}">
                      <a16:creationId xmlns:a16="http://schemas.microsoft.com/office/drawing/2014/main" id="{567DFC15-E28C-44B0-812C-61625E36A6FE}"/>
                    </a:ext>
                  </a:extLst>
                </p:cNvPr>
                <p:cNvSpPr>
                  <a:spLocks noRot="1" noChangeAspect="1" noMove="1" noResize="1" noEditPoints="1" noAdjustHandles="1" noChangeArrowheads="1" noChangeShapeType="1" noTextEdit="1"/>
                </p:cNvSpPr>
                <p:nvPr/>
              </p:nvSpPr>
              <p:spPr>
                <a:xfrm>
                  <a:off x="5078650" y="4539856"/>
                  <a:ext cx="838691" cy="369332"/>
                </a:xfrm>
                <a:prstGeom prst="rect">
                  <a:avLst/>
                </a:prstGeom>
                <a:blipFill>
                  <a:blip r:embed="rId11"/>
                  <a:stretch>
                    <a:fillRect l="-5797" t="-10000" r="-2174" b="-26667"/>
                  </a:stretch>
                </a:blipFill>
              </p:spPr>
              <p:txBody>
                <a:bodyPr/>
                <a:lstStyle/>
                <a:p>
                  <a:r>
                    <a:rPr lang="es-ES">
                      <a:noFill/>
                    </a:rPr>
                    <a:t> </a:t>
                  </a:r>
                </a:p>
              </p:txBody>
            </p:sp>
          </mc:Fallback>
        </mc:AlternateContent>
        <p:sp>
          <p:nvSpPr>
            <p:cNvPr id="43" name="Elipse 42">
              <a:extLst>
                <a:ext uri="{FF2B5EF4-FFF2-40B4-BE49-F238E27FC236}">
                  <a16:creationId xmlns:a16="http://schemas.microsoft.com/office/drawing/2014/main" id="{C3DA6553-0E32-485E-A366-45A59855F3D7}"/>
                </a:ext>
              </a:extLst>
            </p:cNvPr>
            <p:cNvSpPr/>
            <p:nvPr/>
          </p:nvSpPr>
          <p:spPr>
            <a:xfrm>
              <a:off x="4984103" y="2876760"/>
              <a:ext cx="114296" cy="114300"/>
            </a:xfrm>
            <a:prstGeom prst="ellipse">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cxnSp>
          <p:nvCxnSpPr>
            <p:cNvPr id="45" name="Conector recto 44">
              <a:extLst>
                <a:ext uri="{FF2B5EF4-FFF2-40B4-BE49-F238E27FC236}">
                  <a16:creationId xmlns:a16="http://schemas.microsoft.com/office/drawing/2014/main" id="{FB8000F9-B5FA-4606-8710-69D4D4A7128A}"/>
                </a:ext>
              </a:extLst>
            </p:cNvPr>
            <p:cNvCxnSpPr>
              <a:stCxn id="43" idx="3"/>
              <a:endCxn id="39" idx="7"/>
            </p:cNvCxnSpPr>
            <p:nvPr/>
          </p:nvCxnSpPr>
          <p:spPr>
            <a:xfrm flipH="1">
              <a:off x="4456037" y="2974321"/>
              <a:ext cx="544804" cy="1357805"/>
            </a:xfrm>
            <a:prstGeom prst="line">
              <a:avLst/>
            </a:prstGeom>
            <a:ln>
              <a:prstDash val="sysDot"/>
              <a:tailEnd type="triangle"/>
            </a:ln>
          </p:spPr>
          <p:style>
            <a:lnRef idx="2">
              <a:schemeClr val="accent1"/>
            </a:lnRef>
            <a:fillRef idx="0">
              <a:schemeClr val="accent1"/>
            </a:fillRef>
            <a:effectRef idx="1">
              <a:schemeClr val="accent1"/>
            </a:effectRef>
            <a:fontRef idx="minor">
              <a:schemeClr val="tx1"/>
            </a:fontRef>
          </p:style>
        </p:cxnSp>
      </p:grpSp>
      <p:sp>
        <p:nvSpPr>
          <p:cNvPr id="48" name="Rectángulo 47">
            <a:extLst>
              <a:ext uri="{FF2B5EF4-FFF2-40B4-BE49-F238E27FC236}">
                <a16:creationId xmlns:a16="http://schemas.microsoft.com/office/drawing/2014/main" id="{5D975DD2-66DF-4C5D-8A52-1B78EA760E1B}"/>
              </a:ext>
            </a:extLst>
          </p:cNvPr>
          <p:cNvSpPr/>
          <p:nvPr/>
        </p:nvSpPr>
        <p:spPr>
          <a:xfrm>
            <a:off x="764921" y="2105471"/>
            <a:ext cx="2596658" cy="369332"/>
          </a:xfrm>
          <a:prstGeom prst="rect">
            <a:avLst/>
          </a:prstGeom>
        </p:spPr>
        <p:txBody>
          <a:bodyPr wrap="square">
            <a:spAutoFit/>
          </a:bodyPr>
          <a:lstStyle/>
          <a:p>
            <a:r>
              <a:rPr lang="es-ES" dirty="0"/>
              <a:t>b) Trasladado al origen</a:t>
            </a:r>
          </a:p>
        </p:txBody>
      </p:sp>
      <p:sp>
        <p:nvSpPr>
          <p:cNvPr id="49" name="Rectángulo 48">
            <a:extLst>
              <a:ext uri="{FF2B5EF4-FFF2-40B4-BE49-F238E27FC236}">
                <a16:creationId xmlns:a16="http://schemas.microsoft.com/office/drawing/2014/main" id="{708BDED5-C00B-42D2-A0F7-569B991416F3}"/>
              </a:ext>
            </a:extLst>
          </p:cNvPr>
          <p:cNvSpPr/>
          <p:nvPr/>
        </p:nvSpPr>
        <p:spPr>
          <a:xfrm>
            <a:off x="3779039" y="2103848"/>
            <a:ext cx="3772419" cy="369332"/>
          </a:xfrm>
          <a:prstGeom prst="rect">
            <a:avLst/>
          </a:prstGeom>
        </p:spPr>
        <p:txBody>
          <a:bodyPr wrap="square">
            <a:spAutoFit/>
          </a:bodyPr>
          <a:lstStyle/>
          <a:p>
            <a:r>
              <a:rPr lang="es-ES" dirty="0"/>
              <a:t>c) Rotación de 90º respecto del eje Z</a:t>
            </a:r>
          </a:p>
        </p:txBody>
      </p:sp>
      <p:grpSp>
        <p:nvGrpSpPr>
          <p:cNvPr id="6" name="Grupo 5">
            <a:extLst>
              <a:ext uri="{FF2B5EF4-FFF2-40B4-BE49-F238E27FC236}">
                <a16:creationId xmlns:a16="http://schemas.microsoft.com/office/drawing/2014/main" id="{F150BCBB-0051-4508-9872-6CE9EB31A66E}"/>
              </a:ext>
            </a:extLst>
          </p:cNvPr>
          <p:cNvGrpSpPr/>
          <p:nvPr/>
        </p:nvGrpSpPr>
        <p:grpSpPr>
          <a:xfrm>
            <a:off x="775285" y="2647225"/>
            <a:ext cx="2435468" cy="2848337"/>
            <a:chOff x="775285" y="2647225"/>
            <a:chExt cx="2435468" cy="2848337"/>
          </a:xfrm>
        </p:grpSpPr>
        <p:pic>
          <p:nvPicPr>
            <p:cNvPr id="44" name="Imagen 43">
              <a:extLst>
                <a:ext uri="{FF2B5EF4-FFF2-40B4-BE49-F238E27FC236}">
                  <a16:creationId xmlns:a16="http://schemas.microsoft.com/office/drawing/2014/main" id="{932F931B-C2E6-40BE-B29A-B50DE66B8649}"/>
                </a:ext>
              </a:extLst>
            </p:cNvPr>
            <p:cNvPicPr>
              <a:picLocks noChangeAspect="1"/>
            </p:cNvPicPr>
            <p:nvPr/>
          </p:nvPicPr>
          <p:blipFill>
            <a:blip r:embed="rId7"/>
            <a:stretch>
              <a:fillRect/>
            </a:stretch>
          </p:blipFill>
          <p:spPr>
            <a:xfrm rot="5400000">
              <a:off x="889320" y="5085362"/>
              <a:ext cx="462632" cy="357768"/>
            </a:xfrm>
            <a:prstGeom prst="rect">
              <a:avLst/>
            </a:prstGeom>
          </p:spPr>
        </p:pic>
        <p:cxnSp>
          <p:nvCxnSpPr>
            <p:cNvPr id="46" name="Conector recto de flecha 45">
              <a:extLst>
                <a:ext uri="{FF2B5EF4-FFF2-40B4-BE49-F238E27FC236}">
                  <a16:creationId xmlns:a16="http://schemas.microsoft.com/office/drawing/2014/main" id="{B734691D-3F5B-40A5-9535-3F0C016CB7AA}"/>
                </a:ext>
              </a:extLst>
            </p:cNvPr>
            <p:cNvCxnSpPr>
              <a:cxnSpLocks/>
            </p:cNvCxnSpPr>
            <p:nvPr/>
          </p:nvCxnSpPr>
          <p:spPr>
            <a:xfrm>
              <a:off x="1098244" y="4394101"/>
              <a:ext cx="211250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7" name="Conector recto de flecha 46">
              <a:extLst>
                <a:ext uri="{FF2B5EF4-FFF2-40B4-BE49-F238E27FC236}">
                  <a16:creationId xmlns:a16="http://schemas.microsoft.com/office/drawing/2014/main" id="{25086F54-B834-45FA-B75C-AA2E061954F8}"/>
                </a:ext>
              </a:extLst>
            </p:cNvPr>
            <p:cNvCxnSpPr>
              <a:cxnSpLocks/>
            </p:cNvCxnSpPr>
            <p:nvPr/>
          </p:nvCxnSpPr>
          <p:spPr>
            <a:xfrm flipV="1">
              <a:off x="1098244" y="2647225"/>
              <a:ext cx="0" cy="17468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0" name="Rectángulo 49">
                  <a:extLst>
                    <a:ext uri="{FF2B5EF4-FFF2-40B4-BE49-F238E27FC236}">
                      <a16:creationId xmlns:a16="http://schemas.microsoft.com/office/drawing/2014/main" id="{6DE2B93D-827C-44A4-830C-3F90C2FACCBD}"/>
                    </a:ext>
                  </a:extLst>
                </p:cNvPr>
                <p:cNvSpPr/>
                <p:nvPr/>
              </p:nvSpPr>
              <p:spPr>
                <a:xfrm>
                  <a:off x="2762539" y="4400101"/>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𝑥</m:t>
                        </m:r>
                      </m:oMath>
                    </m:oMathPara>
                  </a14:m>
                  <a:endParaRPr lang="es-ES" dirty="0"/>
                </a:p>
              </p:txBody>
            </p:sp>
          </mc:Choice>
          <mc:Fallback xmlns="">
            <p:sp>
              <p:nvSpPr>
                <p:cNvPr id="50" name="Rectángulo 49">
                  <a:extLst>
                    <a:ext uri="{FF2B5EF4-FFF2-40B4-BE49-F238E27FC236}">
                      <a16:creationId xmlns:a16="http://schemas.microsoft.com/office/drawing/2014/main" id="{6DE2B93D-827C-44A4-830C-3F90C2FACCBD}"/>
                    </a:ext>
                  </a:extLst>
                </p:cNvPr>
                <p:cNvSpPr>
                  <a:spLocks noRot="1" noChangeAspect="1" noMove="1" noResize="1" noEditPoints="1" noAdjustHandles="1" noChangeArrowheads="1" noChangeShapeType="1" noTextEdit="1"/>
                </p:cNvSpPr>
                <p:nvPr/>
              </p:nvSpPr>
              <p:spPr>
                <a:xfrm>
                  <a:off x="2762539" y="4400101"/>
                  <a:ext cx="367985" cy="369332"/>
                </a:xfrm>
                <a:prstGeom prst="rect">
                  <a:avLst/>
                </a:prstGeom>
                <a:blipFill>
                  <a:blip r:embed="rId1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1" name="Rectángulo 50">
                  <a:extLst>
                    <a:ext uri="{FF2B5EF4-FFF2-40B4-BE49-F238E27FC236}">
                      <a16:creationId xmlns:a16="http://schemas.microsoft.com/office/drawing/2014/main" id="{D71FD819-F6AF-4372-B9A2-1343263F74E5}"/>
                    </a:ext>
                  </a:extLst>
                </p:cNvPr>
                <p:cNvSpPr/>
                <p:nvPr/>
              </p:nvSpPr>
              <p:spPr>
                <a:xfrm>
                  <a:off x="775285" y="2681666"/>
                  <a:ext cx="26583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𝑦</m:t>
                        </m:r>
                      </m:oMath>
                    </m:oMathPara>
                  </a14:m>
                  <a:endParaRPr lang="es-ES" dirty="0"/>
                </a:p>
              </p:txBody>
            </p:sp>
          </mc:Choice>
          <mc:Fallback xmlns="">
            <p:sp>
              <p:nvSpPr>
                <p:cNvPr id="51" name="Rectángulo 50">
                  <a:extLst>
                    <a:ext uri="{FF2B5EF4-FFF2-40B4-BE49-F238E27FC236}">
                      <a16:creationId xmlns:a16="http://schemas.microsoft.com/office/drawing/2014/main" id="{D71FD819-F6AF-4372-B9A2-1343263F74E5}"/>
                    </a:ext>
                  </a:extLst>
                </p:cNvPr>
                <p:cNvSpPr>
                  <a:spLocks noRot="1" noChangeAspect="1" noMove="1" noResize="1" noEditPoints="1" noAdjustHandles="1" noChangeArrowheads="1" noChangeShapeType="1" noTextEdit="1"/>
                </p:cNvSpPr>
                <p:nvPr/>
              </p:nvSpPr>
              <p:spPr>
                <a:xfrm>
                  <a:off x="775285" y="2681666"/>
                  <a:ext cx="265835" cy="369332"/>
                </a:xfrm>
                <a:prstGeom prst="rect">
                  <a:avLst/>
                </a:prstGeom>
                <a:blipFill>
                  <a:blip r:embed="rId13"/>
                  <a:stretch>
                    <a:fillRect r="-13636" b="-6667"/>
                  </a:stretch>
                </a:blipFill>
              </p:spPr>
              <p:txBody>
                <a:bodyPr/>
                <a:lstStyle/>
                <a:p>
                  <a:r>
                    <a:rPr lang="es-ES">
                      <a:noFill/>
                    </a:rPr>
                    <a:t> </a:t>
                  </a:r>
                </a:p>
              </p:txBody>
            </p:sp>
          </mc:Fallback>
        </mc:AlternateContent>
        <p:sp>
          <p:nvSpPr>
            <p:cNvPr id="52" name="Elipse 51">
              <a:extLst>
                <a:ext uri="{FF2B5EF4-FFF2-40B4-BE49-F238E27FC236}">
                  <a16:creationId xmlns:a16="http://schemas.microsoft.com/office/drawing/2014/main" id="{9C1A8B13-00A4-4A84-B9C7-EAF20F301526}"/>
                </a:ext>
              </a:extLst>
            </p:cNvPr>
            <p:cNvSpPr/>
            <p:nvPr/>
          </p:nvSpPr>
          <p:spPr>
            <a:xfrm>
              <a:off x="1058725" y="4338634"/>
              <a:ext cx="114296" cy="114300"/>
            </a:xfrm>
            <a:prstGeom prst="ellipse">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mc:AlternateContent xmlns:mc="http://schemas.openxmlformats.org/markup-compatibility/2006" xmlns:a14="http://schemas.microsoft.com/office/drawing/2010/main">
          <mc:Choice Requires="a14">
            <p:sp>
              <p:nvSpPr>
                <p:cNvPr id="53" name="Rectángulo 52">
                  <a:extLst>
                    <a:ext uri="{FF2B5EF4-FFF2-40B4-BE49-F238E27FC236}">
                      <a16:creationId xmlns:a16="http://schemas.microsoft.com/office/drawing/2014/main" id="{CF3AEC27-D91F-49C8-8668-2544AD5B1C87}"/>
                    </a:ext>
                  </a:extLst>
                </p:cNvPr>
                <p:cNvSpPr/>
                <p:nvPr/>
              </p:nvSpPr>
              <p:spPr>
                <a:xfrm>
                  <a:off x="1736523" y="2675332"/>
                  <a:ext cx="11469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𝐼𝐶𝐶</m:t>
                        </m:r>
                        <m:r>
                          <a:rPr lang="es-ES" b="0" i="1" smtClean="0">
                            <a:latin typeface="Cambria Math" panose="02040503050406030204" pitchFamily="18" charset="0"/>
                          </a:rPr>
                          <m:t>(2, 3)</m:t>
                        </m:r>
                      </m:oMath>
                    </m:oMathPara>
                  </a14:m>
                  <a:endParaRPr lang="es-ES" dirty="0"/>
                </a:p>
              </p:txBody>
            </p:sp>
          </mc:Choice>
          <mc:Fallback xmlns="">
            <p:sp>
              <p:nvSpPr>
                <p:cNvPr id="53" name="Rectángulo 52">
                  <a:extLst>
                    <a:ext uri="{FF2B5EF4-FFF2-40B4-BE49-F238E27FC236}">
                      <a16:creationId xmlns:a16="http://schemas.microsoft.com/office/drawing/2014/main" id="{CF3AEC27-D91F-49C8-8668-2544AD5B1C87}"/>
                    </a:ext>
                  </a:extLst>
                </p:cNvPr>
                <p:cNvSpPr>
                  <a:spLocks noRot="1" noChangeAspect="1" noMove="1" noResize="1" noEditPoints="1" noAdjustHandles="1" noChangeArrowheads="1" noChangeShapeType="1" noTextEdit="1"/>
                </p:cNvSpPr>
                <p:nvPr/>
              </p:nvSpPr>
              <p:spPr>
                <a:xfrm>
                  <a:off x="1736523" y="2675332"/>
                  <a:ext cx="1146981" cy="369332"/>
                </a:xfrm>
                <a:prstGeom prst="rect">
                  <a:avLst/>
                </a:prstGeom>
                <a:blipFill>
                  <a:blip r:embed="rId14"/>
                  <a:stretch>
                    <a:fillRect b="-13333"/>
                  </a:stretch>
                </a:blipFill>
              </p:spPr>
              <p:txBody>
                <a:bodyPr/>
                <a:lstStyle/>
                <a:p>
                  <a:r>
                    <a:rPr lang="es-ES">
                      <a:noFill/>
                    </a:rPr>
                    <a:t> </a:t>
                  </a:r>
                </a:p>
              </p:txBody>
            </p:sp>
          </mc:Fallback>
        </mc:AlternateContent>
        <p:cxnSp>
          <p:nvCxnSpPr>
            <p:cNvPr id="54" name="Conector recto 53">
              <a:extLst>
                <a:ext uri="{FF2B5EF4-FFF2-40B4-BE49-F238E27FC236}">
                  <a16:creationId xmlns:a16="http://schemas.microsoft.com/office/drawing/2014/main" id="{2E280724-0884-4683-A988-ED85109802E3}"/>
                </a:ext>
              </a:extLst>
            </p:cNvPr>
            <p:cNvCxnSpPr>
              <a:cxnSpLocks/>
              <a:stCxn id="52" idx="4"/>
            </p:cNvCxnSpPr>
            <p:nvPr/>
          </p:nvCxnSpPr>
          <p:spPr>
            <a:xfrm>
              <a:off x="1115873" y="4452934"/>
              <a:ext cx="0" cy="811312"/>
            </a:xfrm>
            <a:prstGeom prst="line">
              <a:avLst/>
            </a:prstGeom>
            <a:ln w="15875">
              <a:solidFill>
                <a:schemeClr val="bg2"/>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5" name="Rectángulo 54">
                  <a:extLst>
                    <a:ext uri="{FF2B5EF4-FFF2-40B4-BE49-F238E27FC236}">
                      <a16:creationId xmlns:a16="http://schemas.microsoft.com/office/drawing/2014/main" id="{ADF9043A-062D-45AB-A2EA-11FFFC80B42D}"/>
                    </a:ext>
                  </a:extLst>
                </p:cNvPr>
                <p:cNvSpPr/>
                <p:nvPr/>
              </p:nvSpPr>
              <p:spPr>
                <a:xfrm>
                  <a:off x="1302715" y="5079580"/>
                  <a:ext cx="1011815" cy="369332"/>
                </a:xfrm>
                <a:prstGeom prst="rect">
                  <a:avLst/>
                </a:prstGeom>
              </p:spPr>
              <p:txBody>
                <a:bodyPr wrap="none">
                  <a:spAutoFit/>
                </a:bodyPr>
                <a:lstStyle/>
                <a:p>
                  <a:r>
                    <a:rPr lang="es-ES" b="0" dirty="0"/>
                    <a:t>P</a:t>
                  </a:r>
                  <a14:m>
                    <m:oMath xmlns:m="http://schemas.openxmlformats.org/officeDocument/2006/math">
                      <m:r>
                        <a:rPr lang="es-ES" b="0" i="1" smtClean="0">
                          <a:latin typeface="Cambria Math" panose="02040503050406030204" pitchFamily="18" charset="0"/>
                        </a:rPr>
                        <m:t>(0, −2)</m:t>
                      </m:r>
                    </m:oMath>
                  </a14:m>
                  <a:endParaRPr lang="es-ES" dirty="0"/>
                </a:p>
              </p:txBody>
            </p:sp>
          </mc:Choice>
          <mc:Fallback xmlns="">
            <p:sp>
              <p:nvSpPr>
                <p:cNvPr id="55" name="Rectángulo 54">
                  <a:extLst>
                    <a:ext uri="{FF2B5EF4-FFF2-40B4-BE49-F238E27FC236}">
                      <a16:creationId xmlns:a16="http://schemas.microsoft.com/office/drawing/2014/main" id="{ADF9043A-062D-45AB-A2EA-11FFFC80B42D}"/>
                    </a:ext>
                  </a:extLst>
                </p:cNvPr>
                <p:cNvSpPr>
                  <a:spLocks noRot="1" noChangeAspect="1" noMove="1" noResize="1" noEditPoints="1" noAdjustHandles="1" noChangeArrowheads="1" noChangeShapeType="1" noTextEdit="1"/>
                </p:cNvSpPr>
                <p:nvPr/>
              </p:nvSpPr>
              <p:spPr>
                <a:xfrm>
                  <a:off x="1302715" y="5079580"/>
                  <a:ext cx="1011815" cy="369332"/>
                </a:xfrm>
                <a:prstGeom prst="rect">
                  <a:avLst/>
                </a:prstGeom>
                <a:blipFill>
                  <a:blip r:embed="rId15"/>
                  <a:stretch>
                    <a:fillRect l="-5422" t="-8197" r="-1807" b="-24590"/>
                  </a:stretch>
                </a:blipFill>
              </p:spPr>
              <p:txBody>
                <a:bodyPr/>
                <a:lstStyle/>
                <a:p>
                  <a:r>
                    <a:rPr lang="es-ES">
                      <a:noFill/>
                    </a:rPr>
                    <a:t> </a:t>
                  </a:r>
                </a:p>
              </p:txBody>
            </p:sp>
          </mc:Fallback>
        </mc:AlternateContent>
        <p:sp>
          <p:nvSpPr>
            <p:cNvPr id="56" name="Elipse 55">
              <a:extLst>
                <a:ext uri="{FF2B5EF4-FFF2-40B4-BE49-F238E27FC236}">
                  <a16:creationId xmlns:a16="http://schemas.microsoft.com/office/drawing/2014/main" id="{A8DC72E1-E66D-45EE-B6B1-91B912B6FF29}"/>
                </a:ext>
              </a:extLst>
            </p:cNvPr>
            <p:cNvSpPr/>
            <p:nvPr/>
          </p:nvSpPr>
          <p:spPr>
            <a:xfrm>
              <a:off x="1684349" y="2900007"/>
              <a:ext cx="114296" cy="114300"/>
            </a:xfrm>
            <a:prstGeom prst="ellipse">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cxnSp>
          <p:nvCxnSpPr>
            <p:cNvPr id="57" name="Conector recto 56">
              <a:extLst>
                <a:ext uri="{FF2B5EF4-FFF2-40B4-BE49-F238E27FC236}">
                  <a16:creationId xmlns:a16="http://schemas.microsoft.com/office/drawing/2014/main" id="{08DA1229-5DE4-423C-B0EE-1138CDF66828}"/>
                </a:ext>
              </a:extLst>
            </p:cNvPr>
            <p:cNvCxnSpPr>
              <a:stCxn id="56" idx="3"/>
              <a:endCxn id="52" idx="7"/>
            </p:cNvCxnSpPr>
            <p:nvPr/>
          </p:nvCxnSpPr>
          <p:spPr>
            <a:xfrm flipH="1">
              <a:off x="1156283" y="2997568"/>
              <a:ext cx="544804" cy="1357805"/>
            </a:xfrm>
            <a:prstGeom prst="line">
              <a:avLst/>
            </a:prstGeom>
            <a:ln>
              <a:prstDash val="sysDot"/>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884334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18</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pPr>
              <a:lnSpc>
                <a:spcPct val="90000"/>
              </a:lnSpc>
            </a:pPr>
            <a:r>
              <a:rPr lang="es-ES" sz="2400" dirty="0"/>
              <a:t>Modelado cinemático de robots diferenciales</a:t>
            </a:r>
          </a:p>
        </p:txBody>
      </p:sp>
      <p:grpSp>
        <p:nvGrpSpPr>
          <p:cNvPr id="17" name="Grupo 16">
            <a:extLst>
              <a:ext uri="{FF2B5EF4-FFF2-40B4-BE49-F238E27FC236}">
                <a16:creationId xmlns:a16="http://schemas.microsoft.com/office/drawing/2014/main" id="{F205760B-B4D2-4EB3-BF61-9510B1E699CE}"/>
              </a:ext>
            </a:extLst>
          </p:cNvPr>
          <p:cNvGrpSpPr/>
          <p:nvPr/>
        </p:nvGrpSpPr>
        <p:grpSpPr>
          <a:xfrm>
            <a:off x="6762467" y="4221144"/>
            <a:ext cx="1870563" cy="1766510"/>
            <a:chOff x="5333237" y="2263626"/>
            <a:chExt cx="2880360" cy="2829605"/>
          </a:xfrm>
        </p:grpSpPr>
        <p:pic>
          <p:nvPicPr>
            <p:cNvPr id="20" name="Imagen 19">
              <a:extLst>
                <a:ext uri="{FF2B5EF4-FFF2-40B4-BE49-F238E27FC236}">
                  <a16:creationId xmlns:a16="http://schemas.microsoft.com/office/drawing/2014/main" id="{44B2B7D2-D390-427C-99A3-39F7EEFBE9BF}"/>
                </a:ext>
              </a:extLst>
            </p:cNvPr>
            <p:cNvPicPr>
              <a:picLocks noChangeAspect="1"/>
            </p:cNvPicPr>
            <p:nvPr/>
          </p:nvPicPr>
          <p:blipFill>
            <a:blip r:embed="rId3"/>
            <a:stretch>
              <a:fillRect/>
            </a:stretch>
          </p:blipFill>
          <p:spPr>
            <a:xfrm>
              <a:off x="5333237" y="2503434"/>
              <a:ext cx="2880360" cy="2589797"/>
            </a:xfrm>
            <a:prstGeom prst="rect">
              <a:avLst/>
            </a:prstGeom>
          </p:spPr>
        </p:pic>
        <mc:AlternateContent xmlns:mc="http://schemas.openxmlformats.org/markup-compatibility/2006" xmlns:a14="http://schemas.microsoft.com/office/drawing/2010/main">
          <mc:Choice Requires="a14">
            <p:sp>
              <p:nvSpPr>
                <p:cNvPr id="9" name="Rectángulo 8">
                  <a:extLst>
                    <a:ext uri="{FF2B5EF4-FFF2-40B4-BE49-F238E27FC236}">
                      <a16:creationId xmlns:a16="http://schemas.microsoft.com/office/drawing/2014/main" id="{A31C3826-697D-4E44-8FF9-F9F14BA9F481}"/>
                    </a:ext>
                  </a:extLst>
                </p:cNvPr>
                <p:cNvSpPr/>
                <p:nvPr/>
              </p:nvSpPr>
              <p:spPr>
                <a:xfrm>
                  <a:off x="6773416" y="2263626"/>
                  <a:ext cx="409342" cy="369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rPr>
                          <m:t>𝜔</m:t>
                        </m:r>
                      </m:oMath>
                    </m:oMathPara>
                  </a14:m>
                  <a:endParaRPr lang="es-ES" dirty="0"/>
                </a:p>
              </p:txBody>
            </p:sp>
          </mc:Choice>
          <mc:Fallback xmlns="">
            <p:sp>
              <p:nvSpPr>
                <p:cNvPr id="9" name="Rectángulo 8">
                  <a:extLst>
                    <a:ext uri="{FF2B5EF4-FFF2-40B4-BE49-F238E27FC236}">
                      <a16:creationId xmlns:a16="http://schemas.microsoft.com/office/drawing/2014/main" id="{A31C3826-697D-4E44-8FF9-F9F14BA9F481}"/>
                    </a:ext>
                  </a:extLst>
                </p:cNvPr>
                <p:cNvSpPr>
                  <a:spLocks noRot="1" noChangeAspect="1" noMove="1" noResize="1" noEditPoints="1" noAdjustHandles="1" noChangeArrowheads="1" noChangeShapeType="1" noTextEdit="1"/>
                </p:cNvSpPr>
                <p:nvPr/>
              </p:nvSpPr>
              <p:spPr>
                <a:xfrm>
                  <a:off x="6773416" y="2263626"/>
                  <a:ext cx="409342" cy="369331"/>
                </a:xfrm>
                <a:prstGeom prst="rect">
                  <a:avLst/>
                </a:prstGeom>
                <a:blipFill>
                  <a:blip r:embed="rId4"/>
                  <a:stretch>
                    <a:fillRect r="-23256" b="-39474"/>
                  </a:stretch>
                </a:blipFill>
              </p:spPr>
              <p:txBody>
                <a:bodyPr/>
                <a:lstStyle/>
                <a:p>
                  <a:r>
                    <a:rPr lang="es-ES">
                      <a:noFill/>
                    </a:rPr>
                    <a:t> </a:t>
                  </a:r>
                </a:p>
              </p:txBody>
            </p:sp>
          </mc:Fallback>
        </mc:AlternateContent>
        <p:cxnSp>
          <p:nvCxnSpPr>
            <p:cNvPr id="12" name="Conector recto de flecha 11">
              <a:extLst>
                <a:ext uri="{FF2B5EF4-FFF2-40B4-BE49-F238E27FC236}">
                  <a16:creationId xmlns:a16="http://schemas.microsoft.com/office/drawing/2014/main" id="{6A3A3DA7-F308-404D-8E70-4DC6011B8477}"/>
                </a:ext>
              </a:extLst>
            </p:cNvPr>
            <p:cNvCxnSpPr/>
            <p:nvPr/>
          </p:nvCxnSpPr>
          <p:spPr>
            <a:xfrm flipV="1">
              <a:off x="7528560" y="2743200"/>
              <a:ext cx="0" cy="11201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Rectángulo 14">
                  <a:extLst>
                    <a:ext uri="{FF2B5EF4-FFF2-40B4-BE49-F238E27FC236}">
                      <a16:creationId xmlns:a16="http://schemas.microsoft.com/office/drawing/2014/main" id="{3F5990C2-1E3B-4664-9C31-BD08317C24E5}"/>
                    </a:ext>
                  </a:extLst>
                </p:cNvPr>
                <p:cNvSpPr/>
                <p:nvPr/>
              </p:nvSpPr>
              <p:spPr>
                <a:xfrm>
                  <a:off x="7478227" y="2693823"/>
                  <a:ext cx="389144" cy="369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𝑉</m:t>
                        </m:r>
                      </m:oMath>
                    </m:oMathPara>
                  </a14:m>
                  <a:endParaRPr lang="es-ES" dirty="0"/>
                </a:p>
              </p:txBody>
            </p:sp>
          </mc:Choice>
          <mc:Fallback xmlns="">
            <p:sp>
              <p:nvSpPr>
                <p:cNvPr id="15" name="Rectángulo 14">
                  <a:extLst>
                    <a:ext uri="{FF2B5EF4-FFF2-40B4-BE49-F238E27FC236}">
                      <a16:creationId xmlns:a16="http://schemas.microsoft.com/office/drawing/2014/main" id="{3F5990C2-1E3B-4664-9C31-BD08317C24E5}"/>
                    </a:ext>
                  </a:extLst>
                </p:cNvPr>
                <p:cNvSpPr>
                  <a:spLocks noRot="1" noChangeAspect="1" noMove="1" noResize="1" noEditPoints="1" noAdjustHandles="1" noChangeArrowheads="1" noChangeShapeType="1" noTextEdit="1"/>
                </p:cNvSpPr>
                <p:nvPr/>
              </p:nvSpPr>
              <p:spPr>
                <a:xfrm>
                  <a:off x="7478227" y="2693823"/>
                  <a:ext cx="389144" cy="369331"/>
                </a:xfrm>
                <a:prstGeom prst="rect">
                  <a:avLst/>
                </a:prstGeom>
                <a:blipFill>
                  <a:blip r:embed="rId5"/>
                  <a:stretch>
                    <a:fillRect r="-26829" b="-51351"/>
                  </a:stretch>
                </a:blipFill>
              </p:spPr>
              <p:txBody>
                <a:bodyPr/>
                <a:lstStyle/>
                <a:p>
                  <a:r>
                    <a:rPr lang="es-ES">
                      <a:noFill/>
                    </a:rPr>
                    <a:t> </a:t>
                  </a:r>
                </a:p>
              </p:txBody>
            </p:sp>
          </mc:Fallback>
        </mc:AlternateContent>
      </p:grpSp>
      <mc:AlternateContent xmlns:mc="http://schemas.openxmlformats.org/markup-compatibility/2006" xmlns:a14="http://schemas.microsoft.com/office/drawing/2010/main">
        <mc:Choice Requires="a14">
          <p:sp>
            <p:nvSpPr>
              <p:cNvPr id="26" name="Rectángulo 25">
                <a:extLst>
                  <a:ext uri="{FF2B5EF4-FFF2-40B4-BE49-F238E27FC236}">
                    <a16:creationId xmlns:a16="http://schemas.microsoft.com/office/drawing/2014/main" id="{F6C288D7-9161-4264-A716-1DD7C5B95673}"/>
                  </a:ext>
                </a:extLst>
              </p:cNvPr>
              <p:cNvSpPr/>
              <p:nvPr/>
            </p:nvSpPr>
            <p:spPr>
              <a:xfrm>
                <a:off x="422032" y="1503572"/>
                <a:ext cx="6526029" cy="369332"/>
              </a:xfrm>
              <a:prstGeom prst="rect">
                <a:avLst/>
              </a:prstGeom>
            </p:spPr>
            <p:txBody>
              <a:bodyPr wrap="square">
                <a:spAutoFit/>
              </a:bodyPr>
              <a:lstStyle/>
              <a:p>
                <a:r>
                  <a:rPr lang="es-ES" dirty="0"/>
                  <a:t>3 – Girando alrededor del origen por un ángulo </a:t>
                </a:r>
                <a14:m>
                  <m:oMath xmlns:m="http://schemas.openxmlformats.org/officeDocument/2006/math">
                    <m:r>
                      <a:rPr lang="es-ES" i="1">
                        <a:latin typeface="Cambria Math" panose="02040503050406030204" pitchFamily="18" charset="0"/>
                      </a:rPr>
                      <m:t>𝜃</m:t>
                    </m:r>
                  </m:oMath>
                </a14:m>
                <a:r>
                  <a:rPr lang="es-ES" dirty="0"/>
                  <a:t> </a:t>
                </a:r>
                <a14:m>
                  <m:oMath xmlns:m="http://schemas.openxmlformats.org/officeDocument/2006/math">
                    <m:r>
                      <a:rPr lang="es-ES" b="0" i="0" smtClean="0">
                        <a:latin typeface="Cambria Math" panose="02040503050406030204" pitchFamily="18" charset="0"/>
                      </a:rPr>
                      <m:t>(</m:t>
                    </m:r>
                    <m:r>
                      <a:rPr lang="es-ES" i="1">
                        <a:latin typeface="Cambria Math" panose="02040503050406030204" pitchFamily="18" charset="0"/>
                      </a:rPr>
                      <m:t>𝜔</m:t>
                    </m:r>
                    <m:r>
                      <a:rPr lang="es-ES" b="0" i="1" smtClean="0">
                        <a:latin typeface="Cambria Math" panose="02040503050406030204" pitchFamily="18" charset="0"/>
                      </a:rPr>
                      <m:t>𝑑𝑡</m:t>
                    </m:r>
                    <m:r>
                      <a:rPr lang="es-ES" b="0" i="1" smtClean="0">
                        <a:latin typeface="Cambria Math" panose="02040503050406030204" pitchFamily="18" charset="0"/>
                      </a:rPr>
                      <m:t>)</m:t>
                    </m:r>
                  </m:oMath>
                </a14:m>
                <a:r>
                  <a:rPr lang="es-ES" dirty="0"/>
                  <a:t> </a:t>
                </a:r>
              </a:p>
            </p:txBody>
          </p:sp>
        </mc:Choice>
        <mc:Fallback xmlns="">
          <p:sp>
            <p:nvSpPr>
              <p:cNvPr id="26" name="Rectángulo 25">
                <a:extLst>
                  <a:ext uri="{FF2B5EF4-FFF2-40B4-BE49-F238E27FC236}">
                    <a16:creationId xmlns:a16="http://schemas.microsoft.com/office/drawing/2014/main" id="{F6C288D7-9161-4264-A716-1DD7C5B95673}"/>
                  </a:ext>
                </a:extLst>
              </p:cNvPr>
              <p:cNvSpPr>
                <a:spLocks noRot="1" noChangeAspect="1" noMove="1" noResize="1" noEditPoints="1" noAdjustHandles="1" noChangeArrowheads="1" noChangeShapeType="1" noTextEdit="1"/>
              </p:cNvSpPr>
              <p:nvPr/>
            </p:nvSpPr>
            <p:spPr>
              <a:xfrm>
                <a:off x="422032" y="1503572"/>
                <a:ext cx="6526029" cy="369332"/>
              </a:xfrm>
              <a:prstGeom prst="rect">
                <a:avLst/>
              </a:prstGeom>
              <a:blipFill>
                <a:blip r:embed="rId6"/>
                <a:stretch>
                  <a:fillRect l="-747" t="-10000" b="-26667"/>
                </a:stretch>
              </a:blipFill>
            </p:spPr>
            <p:txBody>
              <a:bodyPr/>
              <a:lstStyle/>
              <a:p>
                <a:r>
                  <a:rPr lang="es-ES">
                    <a:noFill/>
                  </a:rPr>
                  <a:t> </a:t>
                </a:r>
              </a:p>
            </p:txBody>
          </p:sp>
        </mc:Fallback>
      </mc:AlternateContent>
      <p:grpSp>
        <p:nvGrpSpPr>
          <p:cNvPr id="11" name="Grupo 10">
            <a:extLst>
              <a:ext uri="{FF2B5EF4-FFF2-40B4-BE49-F238E27FC236}">
                <a16:creationId xmlns:a16="http://schemas.microsoft.com/office/drawing/2014/main" id="{FBEBD887-53FE-45B0-A172-9FB424790632}"/>
              </a:ext>
            </a:extLst>
          </p:cNvPr>
          <p:cNvGrpSpPr/>
          <p:nvPr/>
        </p:nvGrpSpPr>
        <p:grpSpPr>
          <a:xfrm>
            <a:off x="4028203" y="2576721"/>
            <a:ext cx="2435468" cy="2224623"/>
            <a:chOff x="4075039" y="2521563"/>
            <a:chExt cx="2435468" cy="2224623"/>
          </a:xfrm>
        </p:grpSpPr>
        <p:cxnSp>
          <p:nvCxnSpPr>
            <p:cNvPr id="35" name="Conector recto de flecha 34">
              <a:extLst>
                <a:ext uri="{FF2B5EF4-FFF2-40B4-BE49-F238E27FC236}">
                  <a16:creationId xmlns:a16="http://schemas.microsoft.com/office/drawing/2014/main" id="{89869E17-51DD-45E6-8ACF-78A7B4B8525C}"/>
                </a:ext>
              </a:extLst>
            </p:cNvPr>
            <p:cNvCxnSpPr>
              <a:cxnSpLocks/>
            </p:cNvCxnSpPr>
            <p:nvPr/>
          </p:nvCxnSpPr>
          <p:spPr>
            <a:xfrm>
              <a:off x="4397998" y="4370854"/>
              <a:ext cx="211250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34" name="Imagen 33">
              <a:extLst>
                <a:ext uri="{FF2B5EF4-FFF2-40B4-BE49-F238E27FC236}">
                  <a16:creationId xmlns:a16="http://schemas.microsoft.com/office/drawing/2014/main" id="{E0A63483-B32D-45DB-AE5C-812B15D982FD}"/>
                </a:ext>
              </a:extLst>
            </p:cNvPr>
            <p:cNvPicPr>
              <a:picLocks noChangeAspect="1"/>
            </p:cNvPicPr>
            <p:nvPr/>
          </p:nvPicPr>
          <p:blipFill>
            <a:blip r:embed="rId7"/>
            <a:stretch>
              <a:fillRect/>
            </a:stretch>
          </p:blipFill>
          <p:spPr>
            <a:xfrm>
              <a:off x="5621642" y="2767171"/>
              <a:ext cx="462632" cy="357768"/>
            </a:xfrm>
            <a:prstGeom prst="rect">
              <a:avLst/>
            </a:prstGeom>
          </p:spPr>
        </p:pic>
        <p:cxnSp>
          <p:nvCxnSpPr>
            <p:cNvPr id="36" name="Conector recto de flecha 35">
              <a:extLst>
                <a:ext uri="{FF2B5EF4-FFF2-40B4-BE49-F238E27FC236}">
                  <a16:creationId xmlns:a16="http://schemas.microsoft.com/office/drawing/2014/main" id="{7B57888D-CA15-4024-A603-690F7C8EF6E2}"/>
                </a:ext>
              </a:extLst>
            </p:cNvPr>
            <p:cNvCxnSpPr>
              <a:cxnSpLocks/>
            </p:cNvCxnSpPr>
            <p:nvPr/>
          </p:nvCxnSpPr>
          <p:spPr>
            <a:xfrm flipV="1">
              <a:off x="4397998" y="2623978"/>
              <a:ext cx="0" cy="17468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7" name="Rectángulo 36">
                  <a:extLst>
                    <a:ext uri="{FF2B5EF4-FFF2-40B4-BE49-F238E27FC236}">
                      <a16:creationId xmlns:a16="http://schemas.microsoft.com/office/drawing/2014/main" id="{32CCD9E5-C78A-4D89-8054-678181F02ECA}"/>
                    </a:ext>
                  </a:extLst>
                </p:cNvPr>
                <p:cNvSpPr/>
                <p:nvPr/>
              </p:nvSpPr>
              <p:spPr>
                <a:xfrm>
                  <a:off x="6062293" y="4376854"/>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𝑥</m:t>
                        </m:r>
                      </m:oMath>
                    </m:oMathPara>
                  </a14:m>
                  <a:endParaRPr lang="es-ES" dirty="0"/>
                </a:p>
              </p:txBody>
            </p:sp>
          </mc:Choice>
          <mc:Fallback xmlns="">
            <p:sp>
              <p:nvSpPr>
                <p:cNvPr id="37" name="Rectángulo 36">
                  <a:extLst>
                    <a:ext uri="{FF2B5EF4-FFF2-40B4-BE49-F238E27FC236}">
                      <a16:creationId xmlns:a16="http://schemas.microsoft.com/office/drawing/2014/main" id="{32CCD9E5-C78A-4D89-8054-678181F02ECA}"/>
                    </a:ext>
                  </a:extLst>
                </p:cNvPr>
                <p:cNvSpPr>
                  <a:spLocks noRot="1" noChangeAspect="1" noMove="1" noResize="1" noEditPoints="1" noAdjustHandles="1" noChangeArrowheads="1" noChangeShapeType="1" noTextEdit="1"/>
                </p:cNvSpPr>
                <p:nvPr/>
              </p:nvSpPr>
              <p:spPr>
                <a:xfrm>
                  <a:off x="6062293" y="4376854"/>
                  <a:ext cx="367985" cy="369332"/>
                </a:xfrm>
                <a:prstGeom prst="rect">
                  <a:avLst/>
                </a:prstGeom>
                <a:blipFill>
                  <a:blip r:embed="rId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8" name="Rectángulo 37">
                  <a:extLst>
                    <a:ext uri="{FF2B5EF4-FFF2-40B4-BE49-F238E27FC236}">
                      <a16:creationId xmlns:a16="http://schemas.microsoft.com/office/drawing/2014/main" id="{022E5E65-7D33-4629-9B7C-BDA0CF7EB234}"/>
                    </a:ext>
                  </a:extLst>
                </p:cNvPr>
                <p:cNvSpPr/>
                <p:nvPr/>
              </p:nvSpPr>
              <p:spPr>
                <a:xfrm>
                  <a:off x="4075039" y="2658419"/>
                  <a:ext cx="26583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𝑦</m:t>
                        </m:r>
                      </m:oMath>
                    </m:oMathPara>
                  </a14:m>
                  <a:endParaRPr lang="es-ES" dirty="0"/>
                </a:p>
              </p:txBody>
            </p:sp>
          </mc:Choice>
          <mc:Fallback xmlns="">
            <p:sp>
              <p:nvSpPr>
                <p:cNvPr id="38" name="Rectángulo 37">
                  <a:extLst>
                    <a:ext uri="{FF2B5EF4-FFF2-40B4-BE49-F238E27FC236}">
                      <a16:creationId xmlns:a16="http://schemas.microsoft.com/office/drawing/2014/main" id="{022E5E65-7D33-4629-9B7C-BDA0CF7EB234}"/>
                    </a:ext>
                  </a:extLst>
                </p:cNvPr>
                <p:cNvSpPr>
                  <a:spLocks noRot="1" noChangeAspect="1" noMove="1" noResize="1" noEditPoints="1" noAdjustHandles="1" noChangeArrowheads="1" noChangeShapeType="1" noTextEdit="1"/>
                </p:cNvSpPr>
                <p:nvPr/>
              </p:nvSpPr>
              <p:spPr>
                <a:xfrm>
                  <a:off x="4075039" y="2658419"/>
                  <a:ext cx="265835" cy="369332"/>
                </a:xfrm>
                <a:prstGeom prst="rect">
                  <a:avLst/>
                </a:prstGeom>
                <a:blipFill>
                  <a:blip r:embed="rId9"/>
                  <a:stretch>
                    <a:fillRect r="-16279" b="-6557"/>
                  </a:stretch>
                </a:blipFill>
              </p:spPr>
              <p:txBody>
                <a:bodyPr/>
                <a:lstStyle/>
                <a:p>
                  <a:r>
                    <a:rPr lang="es-ES">
                      <a:noFill/>
                    </a:rPr>
                    <a:t> </a:t>
                  </a:r>
                </a:p>
              </p:txBody>
            </p:sp>
          </mc:Fallback>
        </mc:AlternateContent>
        <p:sp>
          <p:nvSpPr>
            <p:cNvPr id="39" name="Elipse 38">
              <a:extLst>
                <a:ext uri="{FF2B5EF4-FFF2-40B4-BE49-F238E27FC236}">
                  <a16:creationId xmlns:a16="http://schemas.microsoft.com/office/drawing/2014/main" id="{5025ADD2-9A52-45CD-B66A-7B405E6FF1A3}"/>
                </a:ext>
              </a:extLst>
            </p:cNvPr>
            <p:cNvSpPr/>
            <p:nvPr/>
          </p:nvSpPr>
          <p:spPr>
            <a:xfrm>
              <a:off x="4358479" y="4315387"/>
              <a:ext cx="114296" cy="114300"/>
            </a:xfrm>
            <a:prstGeom prst="ellipse">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mc:AlternateContent xmlns:mc="http://schemas.openxmlformats.org/markup-compatibility/2006" xmlns:a14="http://schemas.microsoft.com/office/drawing/2010/main">
          <mc:Choice Requires="a14">
            <p:sp>
              <p:nvSpPr>
                <p:cNvPr id="40" name="Rectángulo 39">
                  <a:extLst>
                    <a:ext uri="{FF2B5EF4-FFF2-40B4-BE49-F238E27FC236}">
                      <a16:creationId xmlns:a16="http://schemas.microsoft.com/office/drawing/2014/main" id="{796F8403-F4DA-4EFD-A9C5-4A4BC86B1485}"/>
                    </a:ext>
                  </a:extLst>
                </p:cNvPr>
                <p:cNvSpPr/>
                <p:nvPr/>
              </p:nvSpPr>
              <p:spPr>
                <a:xfrm>
                  <a:off x="4524908" y="2521563"/>
                  <a:ext cx="11469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𝐼𝐶𝐶</m:t>
                        </m:r>
                        <m:r>
                          <a:rPr lang="es-ES" b="0" i="1" smtClean="0">
                            <a:latin typeface="Cambria Math" panose="02040503050406030204" pitchFamily="18" charset="0"/>
                          </a:rPr>
                          <m:t>(2, 3)</m:t>
                        </m:r>
                      </m:oMath>
                    </m:oMathPara>
                  </a14:m>
                  <a:endParaRPr lang="es-ES" dirty="0"/>
                </a:p>
              </p:txBody>
            </p:sp>
          </mc:Choice>
          <mc:Fallback xmlns="">
            <p:sp>
              <p:nvSpPr>
                <p:cNvPr id="40" name="Rectángulo 39">
                  <a:extLst>
                    <a:ext uri="{FF2B5EF4-FFF2-40B4-BE49-F238E27FC236}">
                      <a16:creationId xmlns:a16="http://schemas.microsoft.com/office/drawing/2014/main" id="{796F8403-F4DA-4EFD-A9C5-4A4BC86B1485}"/>
                    </a:ext>
                  </a:extLst>
                </p:cNvPr>
                <p:cNvSpPr>
                  <a:spLocks noRot="1" noChangeAspect="1" noMove="1" noResize="1" noEditPoints="1" noAdjustHandles="1" noChangeArrowheads="1" noChangeShapeType="1" noTextEdit="1"/>
                </p:cNvSpPr>
                <p:nvPr/>
              </p:nvSpPr>
              <p:spPr>
                <a:xfrm>
                  <a:off x="4524908" y="2521563"/>
                  <a:ext cx="1146981" cy="369332"/>
                </a:xfrm>
                <a:prstGeom prst="rect">
                  <a:avLst/>
                </a:prstGeom>
                <a:blipFill>
                  <a:blip r:embed="rId10"/>
                  <a:stretch>
                    <a:fillRect b="-13333"/>
                  </a:stretch>
                </a:blipFill>
              </p:spPr>
              <p:txBody>
                <a:bodyPr/>
                <a:lstStyle/>
                <a:p>
                  <a:r>
                    <a:rPr lang="es-ES">
                      <a:noFill/>
                    </a:rPr>
                    <a:t> </a:t>
                  </a:r>
                </a:p>
              </p:txBody>
            </p:sp>
          </mc:Fallback>
        </mc:AlternateContent>
        <p:cxnSp>
          <p:nvCxnSpPr>
            <p:cNvPr id="41" name="Conector recto 40">
              <a:extLst>
                <a:ext uri="{FF2B5EF4-FFF2-40B4-BE49-F238E27FC236}">
                  <a16:creationId xmlns:a16="http://schemas.microsoft.com/office/drawing/2014/main" id="{C21AD485-2C23-4ED2-8E3E-AC8BCBF197E9}"/>
                </a:ext>
              </a:extLst>
            </p:cNvPr>
            <p:cNvCxnSpPr>
              <a:cxnSpLocks/>
            </p:cNvCxnSpPr>
            <p:nvPr/>
          </p:nvCxnSpPr>
          <p:spPr>
            <a:xfrm flipV="1">
              <a:off x="5091601" y="2945266"/>
              <a:ext cx="748085" cy="789"/>
            </a:xfrm>
            <a:prstGeom prst="line">
              <a:avLst/>
            </a:prstGeom>
            <a:ln w="15875">
              <a:solidFill>
                <a:schemeClr val="bg2"/>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2" name="Rectángulo 41">
                  <a:extLst>
                    <a:ext uri="{FF2B5EF4-FFF2-40B4-BE49-F238E27FC236}">
                      <a16:creationId xmlns:a16="http://schemas.microsoft.com/office/drawing/2014/main" id="{567DFC15-E28C-44B0-812C-61625E36A6FE}"/>
                    </a:ext>
                  </a:extLst>
                </p:cNvPr>
                <p:cNvSpPr/>
                <p:nvPr/>
              </p:nvSpPr>
              <p:spPr>
                <a:xfrm>
                  <a:off x="5487978" y="3101951"/>
                  <a:ext cx="838691" cy="369332"/>
                </a:xfrm>
                <a:prstGeom prst="rect">
                  <a:avLst/>
                </a:prstGeom>
              </p:spPr>
              <p:txBody>
                <a:bodyPr wrap="none">
                  <a:spAutoFit/>
                </a:bodyPr>
                <a:lstStyle/>
                <a:p>
                  <a:r>
                    <a:rPr lang="es-ES" b="0" dirty="0"/>
                    <a:t>P</a:t>
                  </a:r>
                  <a14:m>
                    <m:oMath xmlns:m="http://schemas.openxmlformats.org/officeDocument/2006/math">
                      <m:r>
                        <a:rPr lang="es-ES" b="0" i="1" smtClean="0">
                          <a:latin typeface="Cambria Math" panose="02040503050406030204" pitchFamily="18" charset="0"/>
                        </a:rPr>
                        <m:t>(4, 3)</m:t>
                      </m:r>
                    </m:oMath>
                  </a14:m>
                  <a:endParaRPr lang="es-ES" dirty="0"/>
                </a:p>
              </p:txBody>
            </p:sp>
          </mc:Choice>
          <mc:Fallback xmlns="">
            <p:sp>
              <p:nvSpPr>
                <p:cNvPr id="42" name="Rectángulo 41">
                  <a:extLst>
                    <a:ext uri="{FF2B5EF4-FFF2-40B4-BE49-F238E27FC236}">
                      <a16:creationId xmlns:a16="http://schemas.microsoft.com/office/drawing/2014/main" id="{567DFC15-E28C-44B0-812C-61625E36A6FE}"/>
                    </a:ext>
                  </a:extLst>
                </p:cNvPr>
                <p:cNvSpPr>
                  <a:spLocks noRot="1" noChangeAspect="1" noMove="1" noResize="1" noEditPoints="1" noAdjustHandles="1" noChangeArrowheads="1" noChangeShapeType="1" noTextEdit="1"/>
                </p:cNvSpPr>
                <p:nvPr/>
              </p:nvSpPr>
              <p:spPr>
                <a:xfrm>
                  <a:off x="5487978" y="3101951"/>
                  <a:ext cx="838691" cy="369332"/>
                </a:xfrm>
                <a:prstGeom prst="rect">
                  <a:avLst/>
                </a:prstGeom>
                <a:blipFill>
                  <a:blip r:embed="rId11"/>
                  <a:stretch>
                    <a:fillRect l="-6569" t="-10000" r="-2920" b="-26667"/>
                  </a:stretch>
                </a:blipFill>
              </p:spPr>
              <p:txBody>
                <a:bodyPr/>
                <a:lstStyle/>
                <a:p>
                  <a:r>
                    <a:rPr lang="es-ES">
                      <a:noFill/>
                    </a:rPr>
                    <a:t> </a:t>
                  </a:r>
                </a:p>
              </p:txBody>
            </p:sp>
          </mc:Fallback>
        </mc:AlternateContent>
        <p:sp>
          <p:nvSpPr>
            <p:cNvPr id="43" name="Elipse 42">
              <a:extLst>
                <a:ext uri="{FF2B5EF4-FFF2-40B4-BE49-F238E27FC236}">
                  <a16:creationId xmlns:a16="http://schemas.microsoft.com/office/drawing/2014/main" id="{C3DA6553-0E32-485E-A366-45A59855F3D7}"/>
                </a:ext>
              </a:extLst>
            </p:cNvPr>
            <p:cNvSpPr/>
            <p:nvPr/>
          </p:nvSpPr>
          <p:spPr>
            <a:xfrm>
              <a:off x="4984103" y="2876760"/>
              <a:ext cx="114296" cy="114300"/>
            </a:xfrm>
            <a:prstGeom prst="ellipse">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cxnSp>
          <p:nvCxnSpPr>
            <p:cNvPr id="45" name="Conector recto 44">
              <a:extLst>
                <a:ext uri="{FF2B5EF4-FFF2-40B4-BE49-F238E27FC236}">
                  <a16:creationId xmlns:a16="http://schemas.microsoft.com/office/drawing/2014/main" id="{FB8000F9-B5FA-4606-8710-69D4D4A7128A}"/>
                </a:ext>
              </a:extLst>
            </p:cNvPr>
            <p:cNvCxnSpPr>
              <a:stCxn id="43" idx="3"/>
              <a:endCxn id="39" idx="7"/>
            </p:cNvCxnSpPr>
            <p:nvPr/>
          </p:nvCxnSpPr>
          <p:spPr>
            <a:xfrm flipH="1">
              <a:off x="4456037" y="2974321"/>
              <a:ext cx="544804" cy="1357805"/>
            </a:xfrm>
            <a:prstGeom prst="line">
              <a:avLst/>
            </a:prstGeom>
            <a:ln>
              <a:prstDash val="sysDot"/>
              <a:headEnd type="triangle"/>
              <a:tailEnd type="none"/>
            </a:ln>
          </p:spPr>
          <p:style>
            <a:lnRef idx="2">
              <a:schemeClr val="accent1"/>
            </a:lnRef>
            <a:fillRef idx="0">
              <a:schemeClr val="accent1"/>
            </a:fillRef>
            <a:effectRef idx="1">
              <a:schemeClr val="accent1"/>
            </a:effectRef>
            <a:fontRef idx="minor">
              <a:schemeClr val="tx1"/>
            </a:fontRef>
          </p:style>
        </p:cxnSp>
      </p:grpSp>
      <p:sp>
        <p:nvSpPr>
          <p:cNvPr id="48" name="Rectángulo 47">
            <a:extLst>
              <a:ext uri="{FF2B5EF4-FFF2-40B4-BE49-F238E27FC236}">
                <a16:creationId xmlns:a16="http://schemas.microsoft.com/office/drawing/2014/main" id="{5D975DD2-66DF-4C5D-8A52-1B78EA760E1B}"/>
              </a:ext>
            </a:extLst>
          </p:cNvPr>
          <p:cNvSpPr/>
          <p:nvPr/>
        </p:nvSpPr>
        <p:spPr>
          <a:xfrm>
            <a:off x="764920" y="2105471"/>
            <a:ext cx="2824085" cy="369332"/>
          </a:xfrm>
          <a:prstGeom prst="rect">
            <a:avLst/>
          </a:prstGeom>
        </p:spPr>
        <p:txBody>
          <a:bodyPr wrap="square">
            <a:spAutoFit/>
          </a:bodyPr>
          <a:lstStyle/>
          <a:p>
            <a:r>
              <a:rPr lang="es-ES" dirty="0"/>
              <a:t>c) Rotado de 90º</a:t>
            </a:r>
          </a:p>
        </p:txBody>
      </p:sp>
      <p:sp>
        <p:nvSpPr>
          <p:cNvPr id="49" name="Rectángulo 48">
            <a:extLst>
              <a:ext uri="{FF2B5EF4-FFF2-40B4-BE49-F238E27FC236}">
                <a16:creationId xmlns:a16="http://schemas.microsoft.com/office/drawing/2014/main" id="{708BDED5-C00B-42D2-A0F7-569B991416F3}"/>
              </a:ext>
            </a:extLst>
          </p:cNvPr>
          <p:cNvSpPr/>
          <p:nvPr/>
        </p:nvSpPr>
        <p:spPr>
          <a:xfrm>
            <a:off x="3779039" y="2103848"/>
            <a:ext cx="3772419" cy="369332"/>
          </a:xfrm>
          <a:prstGeom prst="rect">
            <a:avLst/>
          </a:prstGeom>
        </p:spPr>
        <p:txBody>
          <a:bodyPr wrap="square">
            <a:spAutoFit/>
          </a:bodyPr>
          <a:lstStyle/>
          <a:p>
            <a:r>
              <a:rPr lang="es-ES" dirty="0"/>
              <a:t>d) Traslación al ICC</a:t>
            </a:r>
          </a:p>
        </p:txBody>
      </p:sp>
      <p:grpSp>
        <p:nvGrpSpPr>
          <p:cNvPr id="58" name="Grupo 57">
            <a:extLst>
              <a:ext uri="{FF2B5EF4-FFF2-40B4-BE49-F238E27FC236}">
                <a16:creationId xmlns:a16="http://schemas.microsoft.com/office/drawing/2014/main" id="{96541870-927A-48FD-BF65-D2C7156D8591}"/>
              </a:ext>
            </a:extLst>
          </p:cNvPr>
          <p:cNvGrpSpPr/>
          <p:nvPr/>
        </p:nvGrpSpPr>
        <p:grpSpPr>
          <a:xfrm>
            <a:off x="797687" y="2569894"/>
            <a:ext cx="2435468" cy="2392849"/>
            <a:chOff x="4075039" y="2532078"/>
            <a:chExt cx="2435468" cy="2392849"/>
          </a:xfrm>
        </p:grpSpPr>
        <p:cxnSp>
          <p:nvCxnSpPr>
            <p:cNvPr id="59" name="Conector recto de flecha 58">
              <a:extLst>
                <a:ext uri="{FF2B5EF4-FFF2-40B4-BE49-F238E27FC236}">
                  <a16:creationId xmlns:a16="http://schemas.microsoft.com/office/drawing/2014/main" id="{592821B3-6DF1-4A02-AB22-3B521A8A8F10}"/>
                </a:ext>
              </a:extLst>
            </p:cNvPr>
            <p:cNvCxnSpPr>
              <a:cxnSpLocks/>
            </p:cNvCxnSpPr>
            <p:nvPr/>
          </p:nvCxnSpPr>
          <p:spPr>
            <a:xfrm>
              <a:off x="4397998" y="4370854"/>
              <a:ext cx="211250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60" name="Imagen 59">
              <a:extLst>
                <a:ext uri="{FF2B5EF4-FFF2-40B4-BE49-F238E27FC236}">
                  <a16:creationId xmlns:a16="http://schemas.microsoft.com/office/drawing/2014/main" id="{09DEFB98-3BFF-4E0C-8628-895697E7E892}"/>
                </a:ext>
              </a:extLst>
            </p:cNvPr>
            <p:cNvPicPr>
              <a:picLocks noChangeAspect="1"/>
            </p:cNvPicPr>
            <p:nvPr/>
          </p:nvPicPr>
          <p:blipFill>
            <a:blip r:embed="rId7"/>
            <a:stretch>
              <a:fillRect/>
            </a:stretch>
          </p:blipFill>
          <p:spPr>
            <a:xfrm>
              <a:off x="4998980" y="4191729"/>
              <a:ext cx="462632" cy="357768"/>
            </a:xfrm>
            <a:prstGeom prst="rect">
              <a:avLst/>
            </a:prstGeom>
          </p:spPr>
        </p:pic>
        <p:cxnSp>
          <p:nvCxnSpPr>
            <p:cNvPr id="61" name="Conector recto de flecha 60">
              <a:extLst>
                <a:ext uri="{FF2B5EF4-FFF2-40B4-BE49-F238E27FC236}">
                  <a16:creationId xmlns:a16="http://schemas.microsoft.com/office/drawing/2014/main" id="{E265005E-9AFD-45AF-82AC-2BE17734FD9A}"/>
                </a:ext>
              </a:extLst>
            </p:cNvPr>
            <p:cNvCxnSpPr>
              <a:cxnSpLocks/>
            </p:cNvCxnSpPr>
            <p:nvPr/>
          </p:nvCxnSpPr>
          <p:spPr>
            <a:xfrm flipV="1">
              <a:off x="4397998" y="2623978"/>
              <a:ext cx="0" cy="17468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2" name="Rectángulo 61">
                  <a:extLst>
                    <a:ext uri="{FF2B5EF4-FFF2-40B4-BE49-F238E27FC236}">
                      <a16:creationId xmlns:a16="http://schemas.microsoft.com/office/drawing/2014/main" id="{1D5BDF95-D98B-43F4-ABA4-1A0E4EC837A9}"/>
                    </a:ext>
                  </a:extLst>
                </p:cNvPr>
                <p:cNvSpPr/>
                <p:nvPr/>
              </p:nvSpPr>
              <p:spPr>
                <a:xfrm>
                  <a:off x="6062293" y="4376854"/>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𝑥</m:t>
                        </m:r>
                      </m:oMath>
                    </m:oMathPara>
                  </a14:m>
                  <a:endParaRPr lang="es-ES" dirty="0"/>
                </a:p>
              </p:txBody>
            </p:sp>
          </mc:Choice>
          <mc:Fallback xmlns="">
            <p:sp>
              <p:nvSpPr>
                <p:cNvPr id="62" name="Rectángulo 61">
                  <a:extLst>
                    <a:ext uri="{FF2B5EF4-FFF2-40B4-BE49-F238E27FC236}">
                      <a16:creationId xmlns:a16="http://schemas.microsoft.com/office/drawing/2014/main" id="{1D5BDF95-D98B-43F4-ABA4-1A0E4EC837A9}"/>
                    </a:ext>
                  </a:extLst>
                </p:cNvPr>
                <p:cNvSpPr>
                  <a:spLocks noRot="1" noChangeAspect="1" noMove="1" noResize="1" noEditPoints="1" noAdjustHandles="1" noChangeArrowheads="1" noChangeShapeType="1" noTextEdit="1"/>
                </p:cNvSpPr>
                <p:nvPr/>
              </p:nvSpPr>
              <p:spPr>
                <a:xfrm>
                  <a:off x="6062293" y="4376854"/>
                  <a:ext cx="367985" cy="369332"/>
                </a:xfrm>
                <a:prstGeom prst="rect">
                  <a:avLst/>
                </a:prstGeom>
                <a:blipFill>
                  <a:blip r:embed="rId1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3" name="Rectángulo 62">
                  <a:extLst>
                    <a:ext uri="{FF2B5EF4-FFF2-40B4-BE49-F238E27FC236}">
                      <a16:creationId xmlns:a16="http://schemas.microsoft.com/office/drawing/2014/main" id="{418EBC17-3572-4574-9807-5BB14C3DA864}"/>
                    </a:ext>
                  </a:extLst>
                </p:cNvPr>
                <p:cNvSpPr/>
                <p:nvPr/>
              </p:nvSpPr>
              <p:spPr>
                <a:xfrm>
                  <a:off x="4075039" y="2658419"/>
                  <a:ext cx="26583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𝑦</m:t>
                        </m:r>
                      </m:oMath>
                    </m:oMathPara>
                  </a14:m>
                  <a:endParaRPr lang="es-ES" dirty="0"/>
                </a:p>
              </p:txBody>
            </p:sp>
          </mc:Choice>
          <mc:Fallback xmlns="">
            <p:sp>
              <p:nvSpPr>
                <p:cNvPr id="63" name="Rectángulo 62">
                  <a:extLst>
                    <a:ext uri="{FF2B5EF4-FFF2-40B4-BE49-F238E27FC236}">
                      <a16:creationId xmlns:a16="http://schemas.microsoft.com/office/drawing/2014/main" id="{418EBC17-3572-4574-9807-5BB14C3DA864}"/>
                    </a:ext>
                  </a:extLst>
                </p:cNvPr>
                <p:cNvSpPr>
                  <a:spLocks noRot="1" noChangeAspect="1" noMove="1" noResize="1" noEditPoints="1" noAdjustHandles="1" noChangeArrowheads="1" noChangeShapeType="1" noTextEdit="1"/>
                </p:cNvSpPr>
                <p:nvPr/>
              </p:nvSpPr>
              <p:spPr>
                <a:xfrm>
                  <a:off x="4075039" y="2658419"/>
                  <a:ext cx="265835" cy="369332"/>
                </a:xfrm>
                <a:prstGeom prst="rect">
                  <a:avLst/>
                </a:prstGeom>
                <a:blipFill>
                  <a:blip r:embed="rId13"/>
                  <a:stretch>
                    <a:fillRect r="-16279" b="-6557"/>
                  </a:stretch>
                </a:blipFill>
              </p:spPr>
              <p:txBody>
                <a:bodyPr/>
                <a:lstStyle/>
                <a:p>
                  <a:r>
                    <a:rPr lang="es-ES">
                      <a:noFill/>
                    </a:rPr>
                    <a:t> </a:t>
                  </a:r>
                </a:p>
              </p:txBody>
            </p:sp>
          </mc:Fallback>
        </mc:AlternateContent>
        <p:sp>
          <p:nvSpPr>
            <p:cNvPr id="64" name="Elipse 63">
              <a:extLst>
                <a:ext uri="{FF2B5EF4-FFF2-40B4-BE49-F238E27FC236}">
                  <a16:creationId xmlns:a16="http://schemas.microsoft.com/office/drawing/2014/main" id="{E2A537BA-963A-4171-AC18-4B0652556EC7}"/>
                </a:ext>
              </a:extLst>
            </p:cNvPr>
            <p:cNvSpPr/>
            <p:nvPr/>
          </p:nvSpPr>
          <p:spPr>
            <a:xfrm>
              <a:off x="4358479" y="4315387"/>
              <a:ext cx="114296" cy="114300"/>
            </a:xfrm>
            <a:prstGeom prst="ellipse">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mc:AlternateContent xmlns:mc="http://schemas.openxmlformats.org/markup-compatibility/2006" xmlns:a14="http://schemas.microsoft.com/office/drawing/2010/main">
          <mc:Choice Requires="a14">
            <p:sp>
              <p:nvSpPr>
                <p:cNvPr id="65" name="Rectángulo 64">
                  <a:extLst>
                    <a:ext uri="{FF2B5EF4-FFF2-40B4-BE49-F238E27FC236}">
                      <a16:creationId xmlns:a16="http://schemas.microsoft.com/office/drawing/2014/main" id="{1B241CC1-A65F-4A47-9921-A4FC98DEBC80}"/>
                    </a:ext>
                  </a:extLst>
                </p:cNvPr>
                <p:cNvSpPr/>
                <p:nvPr/>
              </p:nvSpPr>
              <p:spPr>
                <a:xfrm>
                  <a:off x="4531663" y="2532078"/>
                  <a:ext cx="11469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𝐼𝐶𝐶</m:t>
                        </m:r>
                        <m:r>
                          <a:rPr lang="es-ES" b="0" i="1" smtClean="0">
                            <a:latin typeface="Cambria Math" panose="02040503050406030204" pitchFamily="18" charset="0"/>
                          </a:rPr>
                          <m:t>(2, 3)</m:t>
                        </m:r>
                      </m:oMath>
                    </m:oMathPara>
                  </a14:m>
                  <a:endParaRPr lang="es-ES" dirty="0"/>
                </a:p>
              </p:txBody>
            </p:sp>
          </mc:Choice>
          <mc:Fallback xmlns="">
            <p:sp>
              <p:nvSpPr>
                <p:cNvPr id="65" name="Rectángulo 64">
                  <a:extLst>
                    <a:ext uri="{FF2B5EF4-FFF2-40B4-BE49-F238E27FC236}">
                      <a16:creationId xmlns:a16="http://schemas.microsoft.com/office/drawing/2014/main" id="{1B241CC1-A65F-4A47-9921-A4FC98DEBC80}"/>
                    </a:ext>
                  </a:extLst>
                </p:cNvPr>
                <p:cNvSpPr>
                  <a:spLocks noRot="1" noChangeAspect="1" noMove="1" noResize="1" noEditPoints="1" noAdjustHandles="1" noChangeArrowheads="1" noChangeShapeType="1" noTextEdit="1"/>
                </p:cNvSpPr>
                <p:nvPr/>
              </p:nvSpPr>
              <p:spPr>
                <a:xfrm>
                  <a:off x="4531663" y="2532078"/>
                  <a:ext cx="1146981" cy="369332"/>
                </a:xfrm>
                <a:prstGeom prst="rect">
                  <a:avLst/>
                </a:prstGeom>
                <a:blipFill>
                  <a:blip r:embed="rId14"/>
                  <a:stretch>
                    <a:fillRect b="-13333"/>
                  </a:stretch>
                </a:blipFill>
              </p:spPr>
              <p:txBody>
                <a:bodyPr/>
                <a:lstStyle/>
                <a:p>
                  <a:r>
                    <a:rPr lang="es-ES">
                      <a:noFill/>
                    </a:rPr>
                    <a:t> </a:t>
                  </a:r>
                </a:p>
              </p:txBody>
            </p:sp>
          </mc:Fallback>
        </mc:AlternateContent>
        <p:cxnSp>
          <p:nvCxnSpPr>
            <p:cNvPr id="66" name="Conector recto 65">
              <a:extLst>
                <a:ext uri="{FF2B5EF4-FFF2-40B4-BE49-F238E27FC236}">
                  <a16:creationId xmlns:a16="http://schemas.microsoft.com/office/drawing/2014/main" id="{04EC9A46-6642-4289-8633-76CD1F07C8F1}"/>
                </a:ext>
              </a:extLst>
            </p:cNvPr>
            <p:cNvCxnSpPr>
              <a:cxnSpLocks/>
            </p:cNvCxnSpPr>
            <p:nvPr/>
          </p:nvCxnSpPr>
          <p:spPr>
            <a:xfrm flipV="1">
              <a:off x="4468939" y="4369824"/>
              <a:ext cx="748085" cy="789"/>
            </a:xfrm>
            <a:prstGeom prst="line">
              <a:avLst/>
            </a:prstGeom>
            <a:ln w="15875">
              <a:solidFill>
                <a:schemeClr val="bg2"/>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7" name="Rectángulo 66">
                  <a:extLst>
                    <a:ext uri="{FF2B5EF4-FFF2-40B4-BE49-F238E27FC236}">
                      <a16:creationId xmlns:a16="http://schemas.microsoft.com/office/drawing/2014/main" id="{C4C3060B-F501-4E52-9915-C165E0963D97}"/>
                    </a:ext>
                  </a:extLst>
                </p:cNvPr>
                <p:cNvSpPr/>
                <p:nvPr/>
              </p:nvSpPr>
              <p:spPr>
                <a:xfrm>
                  <a:off x="4860834" y="4555595"/>
                  <a:ext cx="838691" cy="369332"/>
                </a:xfrm>
                <a:prstGeom prst="rect">
                  <a:avLst/>
                </a:prstGeom>
              </p:spPr>
              <p:txBody>
                <a:bodyPr wrap="none">
                  <a:spAutoFit/>
                </a:bodyPr>
                <a:lstStyle/>
                <a:p>
                  <a:r>
                    <a:rPr lang="es-ES" b="0" dirty="0"/>
                    <a:t>P</a:t>
                  </a:r>
                  <a14:m>
                    <m:oMath xmlns:m="http://schemas.openxmlformats.org/officeDocument/2006/math">
                      <m:r>
                        <a:rPr lang="es-ES" b="0" i="1" smtClean="0">
                          <a:latin typeface="Cambria Math" panose="02040503050406030204" pitchFamily="18" charset="0"/>
                        </a:rPr>
                        <m:t>(2, 0)</m:t>
                      </m:r>
                    </m:oMath>
                  </a14:m>
                  <a:endParaRPr lang="es-ES" dirty="0"/>
                </a:p>
              </p:txBody>
            </p:sp>
          </mc:Choice>
          <mc:Fallback xmlns="">
            <p:sp>
              <p:nvSpPr>
                <p:cNvPr id="67" name="Rectángulo 66">
                  <a:extLst>
                    <a:ext uri="{FF2B5EF4-FFF2-40B4-BE49-F238E27FC236}">
                      <a16:creationId xmlns:a16="http://schemas.microsoft.com/office/drawing/2014/main" id="{C4C3060B-F501-4E52-9915-C165E0963D97}"/>
                    </a:ext>
                  </a:extLst>
                </p:cNvPr>
                <p:cNvSpPr>
                  <a:spLocks noRot="1" noChangeAspect="1" noMove="1" noResize="1" noEditPoints="1" noAdjustHandles="1" noChangeArrowheads="1" noChangeShapeType="1" noTextEdit="1"/>
                </p:cNvSpPr>
                <p:nvPr/>
              </p:nvSpPr>
              <p:spPr>
                <a:xfrm>
                  <a:off x="4860834" y="4555595"/>
                  <a:ext cx="838691" cy="369332"/>
                </a:xfrm>
                <a:prstGeom prst="rect">
                  <a:avLst/>
                </a:prstGeom>
                <a:blipFill>
                  <a:blip r:embed="rId15"/>
                  <a:stretch>
                    <a:fillRect l="-6569" t="-10000" r="-2920" b="-26667"/>
                  </a:stretch>
                </a:blipFill>
              </p:spPr>
              <p:txBody>
                <a:bodyPr/>
                <a:lstStyle/>
                <a:p>
                  <a:r>
                    <a:rPr lang="es-ES">
                      <a:noFill/>
                    </a:rPr>
                    <a:t> </a:t>
                  </a:r>
                </a:p>
              </p:txBody>
            </p:sp>
          </mc:Fallback>
        </mc:AlternateContent>
        <p:sp>
          <p:nvSpPr>
            <p:cNvPr id="68" name="Elipse 67">
              <a:extLst>
                <a:ext uri="{FF2B5EF4-FFF2-40B4-BE49-F238E27FC236}">
                  <a16:creationId xmlns:a16="http://schemas.microsoft.com/office/drawing/2014/main" id="{35C4C509-8859-4CFA-9C45-20D6AC1FB5C2}"/>
                </a:ext>
              </a:extLst>
            </p:cNvPr>
            <p:cNvSpPr/>
            <p:nvPr/>
          </p:nvSpPr>
          <p:spPr>
            <a:xfrm>
              <a:off x="4984103" y="2876760"/>
              <a:ext cx="114296" cy="114300"/>
            </a:xfrm>
            <a:prstGeom prst="ellipse">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cxnSp>
          <p:nvCxnSpPr>
            <p:cNvPr id="69" name="Conector recto 68">
              <a:extLst>
                <a:ext uri="{FF2B5EF4-FFF2-40B4-BE49-F238E27FC236}">
                  <a16:creationId xmlns:a16="http://schemas.microsoft.com/office/drawing/2014/main" id="{5A780B30-58AF-45D2-8BA4-3AF004ACE495}"/>
                </a:ext>
              </a:extLst>
            </p:cNvPr>
            <p:cNvCxnSpPr>
              <a:stCxn id="68" idx="3"/>
              <a:endCxn id="64" idx="7"/>
            </p:cNvCxnSpPr>
            <p:nvPr/>
          </p:nvCxnSpPr>
          <p:spPr>
            <a:xfrm flipH="1">
              <a:off x="4456037" y="2974321"/>
              <a:ext cx="544804" cy="1357805"/>
            </a:xfrm>
            <a:prstGeom prst="line">
              <a:avLst/>
            </a:prstGeom>
            <a:ln>
              <a:prstDash val="sysDot"/>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84865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19</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pPr>
              <a:lnSpc>
                <a:spcPct val="90000"/>
              </a:lnSpc>
            </a:pPr>
            <a:r>
              <a:rPr lang="es-ES" sz="2400" dirty="0"/>
              <a:t>Modelado cinemático de robots diferenciales</a:t>
            </a:r>
          </a:p>
        </p:txBody>
      </p:sp>
      <p:grpSp>
        <p:nvGrpSpPr>
          <p:cNvPr id="17" name="Grupo 16">
            <a:extLst>
              <a:ext uri="{FF2B5EF4-FFF2-40B4-BE49-F238E27FC236}">
                <a16:creationId xmlns:a16="http://schemas.microsoft.com/office/drawing/2014/main" id="{F205760B-B4D2-4EB3-BF61-9510B1E699CE}"/>
              </a:ext>
            </a:extLst>
          </p:cNvPr>
          <p:cNvGrpSpPr/>
          <p:nvPr/>
        </p:nvGrpSpPr>
        <p:grpSpPr>
          <a:xfrm>
            <a:off x="6712600" y="1955697"/>
            <a:ext cx="1870563" cy="1766510"/>
            <a:chOff x="5333237" y="2263626"/>
            <a:chExt cx="2880360" cy="2829605"/>
          </a:xfrm>
        </p:grpSpPr>
        <p:pic>
          <p:nvPicPr>
            <p:cNvPr id="20" name="Imagen 19">
              <a:extLst>
                <a:ext uri="{FF2B5EF4-FFF2-40B4-BE49-F238E27FC236}">
                  <a16:creationId xmlns:a16="http://schemas.microsoft.com/office/drawing/2014/main" id="{44B2B7D2-D390-427C-99A3-39F7EEFBE9BF}"/>
                </a:ext>
              </a:extLst>
            </p:cNvPr>
            <p:cNvPicPr>
              <a:picLocks noChangeAspect="1"/>
            </p:cNvPicPr>
            <p:nvPr/>
          </p:nvPicPr>
          <p:blipFill>
            <a:blip r:embed="rId3"/>
            <a:stretch>
              <a:fillRect/>
            </a:stretch>
          </p:blipFill>
          <p:spPr>
            <a:xfrm>
              <a:off x="5333237" y="2503434"/>
              <a:ext cx="2880360" cy="2589797"/>
            </a:xfrm>
            <a:prstGeom prst="rect">
              <a:avLst/>
            </a:prstGeom>
          </p:spPr>
        </p:pic>
        <mc:AlternateContent xmlns:mc="http://schemas.openxmlformats.org/markup-compatibility/2006" xmlns:a14="http://schemas.microsoft.com/office/drawing/2010/main">
          <mc:Choice Requires="a14">
            <p:sp>
              <p:nvSpPr>
                <p:cNvPr id="9" name="Rectángulo 8">
                  <a:extLst>
                    <a:ext uri="{FF2B5EF4-FFF2-40B4-BE49-F238E27FC236}">
                      <a16:creationId xmlns:a16="http://schemas.microsoft.com/office/drawing/2014/main" id="{A31C3826-697D-4E44-8FF9-F9F14BA9F481}"/>
                    </a:ext>
                  </a:extLst>
                </p:cNvPr>
                <p:cNvSpPr/>
                <p:nvPr/>
              </p:nvSpPr>
              <p:spPr>
                <a:xfrm>
                  <a:off x="6773416" y="2263626"/>
                  <a:ext cx="409342" cy="369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rPr>
                          <m:t>𝜔</m:t>
                        </m:r>
                      </m:oMath>
                    </m:oMathPara>
                  </a14:m>
                  <a:endParaRPr lang="es-ES" dirty="0"/>
                </a:p>
              </p:txBody>
            </p:sp>
          </mc:Choice>
          <mc:Fallback xmlns="">
            <p:sp>
              <p:nvSpPr>
                <p:cNvPr id="9" name="Rectángulo 8">
                  <a:extLst>
                    <a:ext uri="{FF2B5EF4-FFF2-40B4-BE49-F238E27FC236}">
                      <a16:creationId xmlns:a16="http://schemas.microsoft.com/office/drawing/2014/main" id="{A31C3826-697D-4E44-8FF9-F9F14BA9F481}"/>
                    </a:ext>
                  </a:extLst>
                </p:cNvPr>
                <p:cNvSpPr>
                  <a:spLocks noRot="1" noChangeAspect="1" noMove="1" noResize="1" noEditPoints="1" noAdjustHandles="1" noChangeArrowheads="1" noChangeShapeType="1" noTextEdit="1"/>
                </p:cNvSpPr>
                <p:nvPr/>
              </p:nvSpPr>
              <p:spPr>
                <a:xfrm>
                  <a:off x="6773416" y="2263626"/>
                  <a:ext cx="409342" cy="369331"/>
                </a:xfrm>
                <a:prstGeom prst="rect">
                  <a:avLst/>
                </a:prstGeom>
                <a:blipFill>
                  <a:blip r:embed="rId4"/>
                  <a:stretch>
                    <a:fillRect r="-23256" b="-36842"/>
                  </a:stretch>
                </a:blipFill>
              </p:spPr>
              <p:txBody>
                <a:bodyPr/>
                <a:lstStyle/>
                <a:p>
                  <a:r>
                    <a:rPr lang="es-ES">
                      <a:noFill/>
                    </a:rPr>
                    <a:t> </a:t>
                  </a:r>
                </a:p>
              </p:txBody>
            </p:sp>
          </mc:Fallback>
        </mc:AlternateContent>
        <p:cxnSp>
          <p:nvCxnSpPr>
            <p:cNvPr id="12" name="Conector recto de flecha 11">
              <a:extLst>
                <a:ext uri="{FF2B5EF4-FFF2-40B4-BE49-F238E27FC236}">
                  <a16:creationId xmlns:a16="http://schemas.microsoft.com/office/drawing/2014/main" id="{6A3A3DA7-F308-404D-8E70-4DC6011B8477}"/>
                </a:ext>
              </a:extLst>
            </p:cNvPr>
            <p:cNvCxnSpPr/>
            <p:nvPr/>
          </p:nvCxnSpPr>
          <p:spPr>
            <a:xfrm flipV="1">
              <a:off x="7528560" y="2743200"/>
              <a:ext cx="0" cy="11201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Rectángulo 14">
                  <a:extLst>
                    <a:ext uri="{FF2B5EF4-FFF2-40B4-BE49-F238E27FC236}">
                      <a16:creationId xmlns:a16="http://schemas.microsoft.com/office/drawing/2014/main" id="{3F5990C2-1E3B-4664-9C31-BD08317C24E5}"/>
                    </a:ext>
                  </a:extLst>
                </p:cNvPr>
                <p:cNvSpPr/>
                <p:nvPr/>
              </p:nvSpPr>
              <p:spPr>
                <a:xfrm>
                  <a:off x="7478227" y="2693823"/>
                  <a:ext cx="389144" cy="369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𝑉</m:t>
                        </m:r>
                      </m:oMath>
                    </m:oMathPara>
                  </a14:m>
                  <a:endParaRPr lang="es-ES" dirty="0"/>
                </a:p>
              </p:txBody>
            </p:sp>
          </mc:Choice>
          <mc:Fallback xmlns="">
            <p:sp>
              <p:nvSpPr>
                <p:cNvPr id="15" name="Rectángulo 14">
                  <a:extLst>
                    <a:ext uri="{FF2B5EF4-FFF2-40B4-BE49-F238E27FC236}">
                      <a16:creationId xmlns:a16="http://schemas.microsoft.com/office/drawing/2014/main" id="{3F5990C2-1E3B-4664-9C31-BD08317C24E5}"/>
                    </a:ext>
                  </a:extLst>
                </p:cNvPr>
                <p:cNvSpPr>
                  <a:spLocks noRot="1" noChangeAspect="1" noMove="1" noResize="1" noEditPoints="1" noAdjustHandles="1" noChangeArrowheads="1" noChangeShapeType="1" noTextEdit="1"/>
                </p:cNvSpPr>
                <p:nvPr/>
              </p:nvSpPr>
              <p:spPr>
                <a:xfrm>
                  <a:off x="7478227" y="2693823"/>
                  <a:ext cx="389144" cy="369331"/>
                </a:xfrm>
                <a:prstGeom prst="rect">
                  <a:avLst/>
                </a:prstGeom>
                <a:blipFill>
                  <a:blip r:embed="rId5"/>
                  <a:stretch>
                    <a:fillRect r="-26829" b="-47368"/>
                  </a:stretch>
                </a:blipFill>
              </p:spPr>
              <p:txBody>
                <a:bodyPr/>
                <a:lstStyle/>
                <a:p>
                  <a:r>
                    <a:rPr lang="es-ES">
                      <a:noFill/>
                    </a:rPr>
                    <a:t> </a:t>
                  </a:r>
                </a:p>
              </p:txBody>
            </p:sp>
          </mc:Fallback>
        </mc:AlternateContent>
      </p:grpSp>
      <mc:AlternateContent xmlns:mc="http://schemas.openxmlformats.org/markup-compatibility/2006" xmlns:a14="http://schemas.microsoft.com/office/drawing/2010/main">
        <mc:Choice Requires="a14">
          <p:sp>
            <p:nvSpPr>
              <p:cNvPr id="26" name="Rectángulo 25">
                <a:extLst>
                  <a:ext uri="{FF2B5EF4-FFF2-40B4-BE49-F238E27FC236}">
                    <a16:creationId xmlns:a16="http://schemas.microsoft.com/office/drawing/2014/main" id="{F6C288D7-9161-4264-A716-1DD7C5B95673}"/>
                  </a:ext>
                </a:extLst>
              </p:cNvPr>
              <p:cNvSpPr/>
              <p:nvPr/>
            </p:nvSpPr>
            <p:spPr>
              <a:xfrm>
                <a:off x="422032" y="1106794"/>
                <a:ext cx="7733433" cy="646331"/>
              </a:xfrm>
              <a:prstGeom prst="rect">
                <a:avLst/>
              </a:prstGeom>
            </p:spPr>
            <p:txBody>
              <a:bodyPr wrap="square">
                <a:spAutoFit/>
              </a:bodyPr>
              <a:lstStyle/>
              <a:p>
                <a:r>
                  <a:rPr lang="es-ES" dirty="0"/>
                  <a:t>La siguiente ecuación describe el movimiento de un robot que gira una distancia </a:t>
                </a:r>
                <a14:m>
                  <m:oMath xmlns:m="http://schemas.openxmlformats.org/officeDocument/2006/math">
                    <m:r>
                      <m:rPr>
                        <m:sty m:val="p"/>
                      </m:rPr>
                      <a:rPr lang="es-ES" b="0" i="0" smtClean="0">
                        <a:latin typeface="Cambria Math" panose="02040503050406030204" pitchFamily="18" charset="0"/>
                      </a:rPr>
                      <m:t>R</m:t>
                    </m:r>
                  </m:oMath>
                </a14:m>
                <a:r>
                  <a:rPr lang="es-ES" dirty="0"/>
                  <a:t> alrededor de su ICC con un velocidad angular de </a:t>
                </a:r>
                <a14:m>
                  <m:oMath xmlns:m="http://schemas.openxmlformats.org/officeDocument/2006/math">
                    <m:r>
                      <a:rPr lang="es-ES" i="1">
                        <a:latin typeface="Cambria Math" panose="02040503050406030204" pitchFamily="18" charset="0"/>
                      </a:rPr>
                      <m:t>𝜔</m:t>
                    </m:r>
                  </m:oMath>
                </a14:m>
                <a:endParaRPr lang="es-ES" dirty="0"/>
              </a:p>
            </p:txBody>
          </p:sp>
        </mc:Choice>
        <mc:Fallback xmlns="">
          <p:sp>
            <p:nvSpPr>
              <p:cNvPr id="26" name="Rectángulo 25">
                <a:extLst>
                  <a:ext uri="{FF2B5EF4-FFF2-40B4-BE49-F238E27FC236}">
                    <a16:creationId xmlns:a16="http://schemas.microsoft.com/office/drawing/2014/main" id="{F6C288D7-9161-4264-A716-1DD7C5B95673}"/>
                  </a:ext>
                </a:extLst>
              </p:cNvPr>
              <p:cNvSpPr>
                <a:spLocks noRot="1" noChangeAspect="1" noMove="1" noResize="1" noEditPoints="1" noAdjustHandles="1" noChangeArrowheads="1" noChangeShapeType="1" noTextEdit="1"/>
              </p:cNvSpPr>
              <p:nvPr/>
            </p:nvSpPr>
            <p:spPr>
              <a:xfrm>
                <a:off x="422032" y="1106794"/>
                <a:ext cx="7733433" cy="646331"/>
              </a:xfrm>
              <a:prstGeom prst="rect">
                <a:avLst/>
              </a:prstGeom>
              <a:blipFill>
                <a:blip r:embed="rId6"/>
                <a:stretch>
                  <a:fillRect l="-630" t="-5660" b="-14151"/>
                </a:stretch>
              </a:blipFill>
            </p:spPr>
            <p:txBody>
              <a:bodyPr/>
              <a:lstStyle/>
              <a:p>
                <a:r>
                  <a:rPr lang="es-ES">
                    <a:noFill/>
                  </a:rPr>
                  <a:t> </a:t>
                </a:r>
              </a:p>
            </p:txBody>
          </p:sp>
        </mc:Fallback>
      </mc:AlternateContent>
      <p:grpSp>
        <p:nvGrpSpPr>
          <p:cNvPr id="44" name="Grupo 43">
            <a:extLst>
              <a:ext uri="{FF2B5EF4-FFF2-40B4-BE49-F238E27FC236}">
                <a16:creationId xmlns:a16="http://schemas.microsoft.com/office/drawing/2014/main" id="{696E6CA2-240D-4DC2-83BB-8EFF3DBA06DC}"/>
              </a:ext>
            </a:extLst>
          </p:cNvPr>
          <p:cNvGrpSpPr/>
          <p:nvPr/>
        </p:nvGrpSpPr>
        <p:grpSpPr>
          <a:xfrm>
            <a:off x="560837" y="2086598"/>
            <a:ext cx="2435468" cy="2122208"/>
            <a:chOff x="457201" y="3490546"/>
            <a:chExt cx="2435468" cy="2122208"/>
          </a:xfrm>
        </p:grpSpPr>
        <p:pic>
          <p:nvPicPr>
            <p:cNvPr id="46" name="Imagen 45">
              <a:extLst>
                <a:ext uri="{FF2B5EF4-FFF2-40B4-BE49-F238E27FC236}">
                  <a16:creationId xmlns:a16="http://schemas.microsoft.com/office/drawing/2014/main" id="{313A6E14-6970-4F04-B729-3D8B066D6CA4}"/>
                </a:ext>
              </a:extLst>
            </p:cNvPr>
            <p:cNvPicPr>
              <a:picLocks noChangeAspect="1"/>
            </p:cNvPicPr>
            <p:nvPr/>
          </p:nvPicPr>
          <p:blipFill>
            <a:blip r:embed="rId7"/>
            <a:stretch>
              <a:fillRect/>
            </a:stretch>
          </p:blipFill>
          <p:spPr>
            <a:xfrm rot="5400000">
              <a:off x="1191886" y="4447785"/>
              <a:ext cx="462632" cy="357768"/>
            </a:xfrm>
            <a:prstGeom prst="rect">
              <a:avLst/>
            </a:prstGeom>
          </p:spPr>
        </p:pic>
        <p:cxnSp>
          <p:nvCxnSpPr>
            <p:cNvPr id="47" name="Conector recto de flecha 46">
              <a:extLst>
                <a:ext uri="{FF2B5EF4-FFF2-40B4-BE49-F238E27FC236}">
                  <a16:creationId xmlns:a16="http://schemas.microsoft.com/office/drawing/2014/main" id="{264B9CD7-D2B6-4485-A24E-0B383C868806}"/>
                </a:ext>
              </a:extLst>
            </p:cNvPr>
            <p:cNvCxnSpPr>
              <a:cxnSpLocks/>
            </p:cNvCxnSpPr>
            <p:nvPr/>
          </p:nvCxnSpPr>
          <p:spPr>
            <a:xfrm>
              <a:off x="780160" y="5237422"/>
              <a:ext cx="211250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Conector recto de flecha 49">
              <a:extLst>
                <a:ext uri="{FF2B5EF4-FFF2-40B4-BE49-F238E27FC236}">
                  <a16:creationId xmlns:a16="http://schemas.microsoft.com/office/drawing/2014/main" id="{30ED07E1-22CA-4676-B108-0A77CC9D4F87}"/>
                </a:ext>
              </a:extLst>
            </p:cNvPr>
            <p:cNvCxnSpPr>
              <a:cxnSpLocks/>
            </p:cNvCxnSpPr>
            <p:nvPr/>
          </p:nvCxnSpPr>
          <p:spPr>
            <a:xfrm flipV="1">
              <a:off x="780160" y="3490546"/>
              <a:ext cx="0" cy="17468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1" name="Rectángulo 50">
                  <a:extLst>
                    <a:ext uri="{FF2B5EF4-FFF2-40B4-BE49-F238E27FC236}">
                      <a16:creationId xmlns:a16="http://schemas.microsoft.com/office/drawing/2014/main" id="{161CAE6B-9C8B-443A-808F-DADDF752B22F}"/>
                    </a:ext>
                  </a:extLst>
                </p:cNvPr>
                <p:cNvSpPr/>
                <p:nvPr/>
              </p:nvSpPr>
              <p:spPr>
                <a:xfrm>
                  <a:off x="2444455" y="5243422"/>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𝑥</m:t>
                        </m:r>
                      </m:oMath>
                    </m:oMathPara>
                  </a14:m>
                  <a:endParaRPr lang="es-ES" dirty="0"/>
                </a:p>
              </p:txBody>
            </p:sp>
          </mc:Choice>
          <mc:Fallback xmlns="">
            <p:sp>
              <p:nvSpPr>
                <p:cNvPr id="51" name="Rectángulo 50">
                  <a:extLst>
                    <a:ext uri="{FF2B5EF4-FFF2-40B4-BE49-F238E27FC236}">
                      <a16:creationId xmlns:a16="http://schemas.microsoft.com/office/drawing/2014/main" id="{161CAE6B-9C8B-443A-808F-DADDF752B22F}"/>
                    </a:ext>
                  </a:extLst>
                </p:cNvPr>
                <p:cNvSpPr>
                  <a:spLocks noRot="1" noChangeAspect="1" noMove="1" noResize="1" noEditPoints="1" noAdjustHandles="1" noChangeArrowheads="1" noChangeShapeType="1" noTextEdit="1"/>
                </p:cNvSpPr>
                <p:nvPr/>
              </p:nvSpPr>
              <p:spPr>
                <a:xfrm>
                  <a:off x="2444455" y="5243422"/>
                  <a:ext cx="367985" cy="369332"/>
                </a:xfrm>
                <a:prstGeom prst="rect">
                  <a:avLst/>
                </a:prstGeom>
                <a:blipFill>
                  <a:blip r:embed="rId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2" name="Rectángulo 51">
                  <a:extLst>
                    <a:ext uri="{FF2B5EF4-FFF2-40B4-BE49-F238E27FC236}">
                      <a16:creationId xmlns:a16="http://schemas.microsoft.com/office/drawing/2014/main" id="{62A17CE9-1EA3-4D52-BDC2-ADD5F92D4FB4}"/>
                    </a:ext>
                  </a:extLst>
                </p:cNvPr>
                <p:cNvSpPr/>
                <p:nvPr/>
              </p:nvSpPr>
              <p:spPr>
                <a:xfrm>
                  <a:off x="457201" y="3524987"/>
                  <a:ext cx="26583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𝑦</m:t>
                        </m:r>
                      </m:oMath>
                    </m:oMathPara>
                  </a14:m>
                  <a:endParaRPr lang="es-ES" dirty="0"/>
                </a:p>
              </p:txBody>
            </p:sp>
          </mc:Choice>
          <mc:Fallback xmlns="">
            <p:sp>
              <p:nvSpPr>
                <p:cNvPr id="52" name="Rectángulo 51">
                  <a:extLst>
                    <a:ext uri="{FF2B5EF4-FFF2-40B4-BE49-F238E27FC236}">
                      <a16:creationId xmlns:a16="http://schemas.microsoft.com/office/drawing/2014/main" id="{62A17CE9-1EA3-4D52-BDC2-ADD5F92D4FB4}"/>
                    </a:ext>
                  </a:extLst>
                </p:cNvPr>
                <p:cNvSpPr>
                  <a:spLocks noRot="1" noChangeAspect="1" noMove="1" noResize="1" noEditPoints="1" noAdjustHandles="1" noChangeArrowheads="1" noChangeShapeType="1" noTextEdit="1"/>
                </p:cNvSpPr>
                <p:nvPr/>
              </p:nvSpPr>
              <p:spPr>
                <a:xfrm>
                  <a:off x="457201" y="3524987"/>
                  <a:ext cx="265835" cy="369332"/>
                </a:xfrm>
                <a:prstGeom prst="rect">
                  <a:avLst/>
                </a:prstGeom>
                <a:blipFill>
                  <a:blip r:embed="rId9"/>
                  <a:stretch>
                    <a:fillRect r="-13636" b="-4918"/>
                  </a:stretch>
                </a:blipFill>
              </p:spPr>
              <p:txBody>
                <a:bodyPr/>
                <a:lstStyle/>
                <a:p>
                  <a:r>
                    <a:rPr lang="es-ES">
                      <a:noFill/>
                    </a:rPr>
                    <a:t> </a:t>
                  </a:r>
                </a:p>
              </p:txBody>
            </p:sp>
          </mc:Fallback>
        </mc:AlternateContent>
        <p:sp>
          <p:nvSpPr>
            <p:cNvPr id="53" name="Elipse 52">
              <a:extLst>
                <a:ext uri="{FF2B5EF4-FFF2-40B4-BE49-F238E27FC236}">
                  <a16:creationId xmlns:a16="http://schemas.microsoft.com/office/drawing/2014/main" id="{7CD5EDD5-6F36-4AF7-A1E6-B13B3FA2E537}"/>
                </a:ext>
              </a:extLst>
            </p:cNvPr>
            <p:cNvSpPr/>
            <p:nvPr/>
          </p:nvSpPr>
          <p:spPr>
            <a:xfrm>
              <a:off x="1361291" y="3701057"/>
              <a:ext cx="114296" cy="114300"/>
            </a:xfrm>
            <a:prstGeom prst="ellipse">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mc:AlternateContent xmlns:mc="http://schemas.openxmlformats.org/markup-compatibility/2006" xmlns:a14="http://schemas.microsoft.com/office/drawing/2010/main">
          <mc:Choice Requires="a14">
            <p:sp>
              <p:nvSpPr>
                <p:cNvPr id="54" name="Rectángulo 53">
                  <a:extLst>
                    <a:ext uri="{FF2B5EF4-FFF2-40B4-BE49-F238E27FC236}">
                      <a16:creationId xmlns:a16="http://schemas.microsoft.com/office/drawing/2014/main" id="{A2B970AB-514D-4B8E-ACCE-8D3C1E9539F5}"/>
                    </a:ext>
                  </a:extLst>
                </p:cNvPr>
                <p:cNvSpPr/>
                <p:nvPr/>
              </p:nvSpPr>
              <p:spPr>
                <a:xfrm>
                  <a:off x="1418439" y="3518653"/>
                  <a:ext cx="11469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𝐼𝐶𝐶</m:t>
                        </m:r>
                        <m:r>
                          <a:rPr lang="es-ES" b="0" i="1" smtClean="0">
                            <a:latin typeface="Cambria Math" panose="02040503050406030204" pitchFamily="18" charset="0"/>
                          </a:rPr>
                          <m:t>(2, 3)</m:t>
                        </m:r>
                      </m:oMath>
                    </m:oMathPara>
                  </a14:m>
                  <a:endParaRPr lang="es-ES" dirty="0"/>
                </a:p>
              </p:txBody>
            </p:sp>
          </mc:Choice>
          <mc:Fallback xmlns="">
            <p:sp>
              <p:nvSpPr>
                <p:cNvPr id="54" name="Rectángulo 53">
                  <a:extLst>
                    <a:ext uri="{FF2B5EF4-FFF2-40B4-BE49-F238E27FC236}">
                      <a16:creationId xmlns:a16="http://schemas.microsoft.com/office/drawing/2014/main" id="{A2B970AB-514D-4B8E-ACCE-8D3C1E9539F5}"/>
                    </a:ext>
                  </a:extLst>
                </p:cNvPr>
                <p:cNvSpPr>
                  <a:spLocks noRot="1" noChangeAspect="1" noMove="1" noResize="1" noEditPoints="1" noAdjustHandles="1" noChangeArrowheads="1" noChangeShapeType="1" noTextEdit="1"/>
                </p:cNvSpPr>
                <p:nvPr/>
              </p:nvSpPr>
              <p:spPr>
                <a:xfrm>
                  <a:off x="1418439" y="3518653"/>
                  <a:ext cx="1146981" cy="369332"/>
                </a:xfrm>
                <a:prstGeom prst="rect">
                  <a:avLst/>
                </a:prstGeom>
                <a:blipFill>
                  <a:blip r:embed="rId10"/>
                  <a:stretch>
                    <a:fillRect b="-13333"/>
                  </a:stretch>
                </a:blipFill>
              </p:spPr>
              <p:txBody>
                <a:bodyPr/>
                <a:lstStyle/>
                <a:p>
                  <a:r>
                    <a:rPr lang="es-ES">
                      <a:noFill/>
                    </a:rPr>
                    <a:t> </a:t>
                  </a:r>
                </a:p>
              </p:txBody>
            </p:sp>
          </mc:Fallback>
        </mc:AlternateContent>
        <p:cxnSp>
          <p:nvCxnSpPr>
            <p:cNvPr id="55" name="Conector recto 54">
              <a:extLst>
                <a:ext uri="{FF2B5EF4-FFF2-40B4-BE49-F238E27FC236}">
                  <a16:creationId xmlns:a16="http://schemas.microsoft.com/office/drawing/2014/main" id="{B789A089-EE16-43C3-A14A-140707880D71}"/>
                </a:ext>
              </a:extLst>
            </p:cNvPr>
            <p:cNvCxnSpPr>
              <a:cxnSpLocks/>
              <a:stCxn id="53" idx="4"/>
            </p:cNvCxnSpPr>
            <p:nvPr/>
          </p:nvCxnSpPr>
          <p:spPr>
            <a:xfrm>
              <a:off x="1418439" y="3815357"/>
              <a:ext cx="0" cy="811312"/>
            </a:xfrm>
            <a:prstGeom prst="line">
              <a:avLst/>
            </a:prstGeom>
            <a:ln w="15875">
              <a:solidFill>
                <a:schemeClr val="bg2"/>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6" name="Rectángulo 55">
                  <a:extLst>
                    <a:ext uri="{FF2B5EF4-FFF2-40B4-BE49-F238E27FC236}">
                      <a16:creationId xmlns:a16="http://schemas.microsoft.com/office/drawing/2014/main" id="{4A37A2C9-A484-4398-990E-1C24DFE47039}"/>
                    </a:ext>
                  </a:extLst>
                </p:cNvPr>
                <p:cNvSpPr/>
                <p:nvPr/>
              </p:nvSpPr>
              <p:spPr>
                <a:xfrm>
                  <a:off x="1605281" y="4442003"/>
                  <a:ext cx="838691" cy="369332"/>
                </a:xfrm>
                <a:prstGeom prst="rect">
                  <a:avLst/>
                </a:prstGeom>
              </p:spPr>
              <p:txBody>
                <a:bodyPr wrap="none">
                  <a:spAutoFit/>
                </a:bodyPr>
                <a:lstStyle/>
                <a:p>
                  <a:r>
                    <a:rPr lang="es-ES" b="0" dirty="0"/>
                    <a:t>P</a:t>
                  </a:r>
                  <a14:m>
                    <m:oMath xmlns:m="http://schemas.openxmlformats.org/officeDocument/2006/math">
                      <m:r>
                        <a:rPr lang="es-ES" b="0" i="1" smtClean="0">
                          <a:latin typeface="Cambria Math" panose="02040503050406030204" pitchFamily="18" charset="0"/>
                        </a:rPr>
                        <m:t>(2, 1)</m:t>
                      </m:r>
                    </m:oMath>
                  </a14:m>
                  <a:endParaRPr lang="es-ES" dirty="0"/>
                </a:p>
              </p:txBody>
            </p:sp>
          </mc:Choice>
          <mc:Fallback xmlns="">
            <p:sp>
              <p:nvSpPr>
                <p:cNvPr id="56" name="Rectángulo 55">
                  <a:extLst>
                    <a:ext uri="{FF2B5EF4-FFF2-40B4-BE49-F238E27FC236}">
                      <a16:creationId xmlns:a16="http://schemas.microsoft.com/office/drawing/2014/main" id="{4A37A2C9-A484-4398-990E-1C24DFE47039}"/>
                    </a:ext>
                  </a:extLst>
                </p:cNvPr>
                <p:cNvSpPr>
                  <a:spLocks noRot="1" noChangeAspect="1" noMove="1" noResize="1" noEditPoints="1" noAdjustHandles="1" noChangeArrowheads="1" noChangeShapeType="1" noTextEdit="1"/>
                </p:cNvSpPr>
                <p:nvPr/>
              </p:nvSpPr>
              <p:spPr>
                <a:xfrm>
                  <a:off x="1605281" y="4442003"/>
                  <a:ext cx="838691" cy="369332"/>
                </a:xfrm>
                <a:prstGeom prst="rect">
                  <a:avLst/>
                </a:prstGeom>
                <a:blipFill>
                  <a:blip r:embed="rId11"/>
                  <a:stretch>
                    <a:fillRect l="-5797" t="-8197" r="-2174" b="-24590"/>
                  </a:stretch>
                </a:blipFill>
              </p:spPr>
              <p:txBody>
                <a:bodyPr/>
                <a:lstStyle/>
                <a:p>
                  <a:r>
                    <a:rPr lang="es-ES">
                      <a:noFill/>
                    </a:rPr>
                    <a:t> </a:t>
                  </a:r>
                </a:p>
              </p:txBody>
            </p:sp>
          </mc:Fallback>
        </mc:AlternateContent>
      </p:grpSp>
      <p:grpSp>
        <p:nvGrpSpPr>
          <p:cNvPr id="57" name="Grupo 56">
            <a:extLst>
              <a:ext uri="{FF2B5EF4-FFF2-40B4-BE49-F238E27FC236}">
                <a16:creationId xmlns:a16="http://schemas.microsoft.com/office/drawing/2014/main" id="{506B6A75-6317-42F4-9BC3-51576882A302}"/>
              </a:ext>
            </a:extLst>
          </p:cNvPr>
          <p:cNvGrpSpPr/>
          <p:nvPr/>
        </p:nvGrpSpPr>
        <p:grpSpPr>
          <a:xfrm>
            <a:off x="3712229" y="1984183"/>
            <a:ext cx="2435468" cy="2224623"/>
            <a:chOff x="4075039" y="2521563"/>
            <a:chExt cx="2435468" cy="2224623"/>
          </a:xfrm>
        </p:grpSpPr>
        <p:cxnSp>
          <p:nvCxnSpPr>
            <p:cNvPr id="70" name="Conector recto de flecha 69">
              <a:extLst>
                <a:ext uri="{FF2B5EF4-FFF2-40B4-BE49-F238E27FC236}">
                  <a16:creationId xmlns:a16="http://schemas.microsoft.com/office/drawing/2014/main" id="{DF9A60AC-9620-474A-9922-330BEB92E736}"/>
                </a:ext>
              </a:extLst>
            </p:cNvPr>
            <p:cNvCxnSpPr>
              <a:cxnSpLocks/>
            </p:cNvCxnSpPr>
            <p:nvPr/>
          </p:nvCxnSpPr>
          <p:spPr>
            <a:xfrm>
              <a:off x="4397998" y="4370854"/>
              <a:ext cx="211250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71" name="Imagen 70">
              <a:extLst>
                <a:ext uri="{FF2B5EF4-FFF2-40B4-BE49-F238E27FC236}">
                  <a16:creationId xmlns:a16="http://schemas.microsoft.com/office/drawing/2014/main" id="{2CBE25FF-6092-424A-AE19-CF1C80D514A7}"/>
                </a:ext>
              </a:extLst>
            </p:cNvPr>
            <p:cNvPicPr>
              <a:picLocks noChangeAspect="1"/>
            </p:cNvPicPr>
            <p:nvPr/>
          </p:nvPicPr>
          <p:blipFill>
            <a:blip r:embed="rId7"/>
            <a:stretch>
              <a:fillRect/>
            </a:stretch>
          </p:blipFill>
          <p:spPr>
            <a:xfrm>
              <a:off x="5621642" y="2767171"/>
              <a:ext cx="462632" cy="357768"/>
            </a:xfrm>
            <a:prstGeom prst="rect">
              <a:avLst/>
            </a:prstGeom>
          </p:spPr>
        </p:pic>
        <p:cxnSp>
          <p:nvCxnSpPr>
            <p:cNvPr id="72" name="Conector recto de flecha 71">
              <a:extLst>
                <a:ext uri="{FF2B5EF4-FFF2-40B4-BE49-F238E27FC236}">
                  <a16:creationId xmlns:a16="http://schemas.microsoft.com/office/drawing/2014/main" id="{580DC695-639D-49F9-835A-8F1D295B2CCA}"/>
                </a:ext>
              </a:extLst>
            </p:cNvPr>
            <p:cNvCxnSpPr>
              <a:cxnSpLocks/>
            </p:cNvCxnSpPr>
            <p:nvPr/>
          </p:nvCxnSpPr>
          <p:spPr>
            <a:xfrm flipV="1">
              <a:off x="4397998" y="2623978"/>
              <a:ext cx="0" cy="17468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73" name="Rectángulo 72">
                  <a:extLst>
                    <a:ext uri="{FF2B5EF4-FFF2-40B4-BE49-F238E27FC236}">
                      <a16:creationId xmlns:a16="http://schemas.microsoft.com/office/drawing/2014/main" id="{E5E0569F-50AA-4A7B-8C28-7EB3EC01538D}"/>
                    </a:ext>
                  </a:extLst>
                </p:cNvPr>
                <p:cNvSpPr/>
                <p:nvPr/>
              </p:nvSpPr>
              <p:spPr>
                <a:xfrm>
                  <a:off x="6062293" y="4376854"/>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𝑥</m:t>
                        </m:r>
                      </m:oMath>
                    </m:oMathPara>
                  </a14:m>
                  <a:endParaRPr lang="es-ES" dirty="0"/>
                </a:p>
              </p:txBody>
            </p:sp>
          </mc:Choice>
          <mc:Fallback xmlns="">
            <p:sp>
              <p:nvSpPr>
                <p:cNvPr id="73" name="Rectángulo 72">
                  <a:extLst>
                    <a:ext uri="{FF2B5EF4-FFF2-40B4-BE49-F238E27FC236}">
                      <a16:creationId xmlns:a16="http://schemas.microsoft.com/office/drawing/2014/main" id="{E5E0569F-50AA-4A7B-8C28-7EB3EC01538D}"/>
                    </a:ext>
                  </a:extLst>
                </p:cNvPr>
                <p:cNvSpPr>
                  <a:spLocks noRot="1" noChangeAspect="1" noMove="1" noResize="1" noEditPoints="1" noAdjustHandles="1" noChangeArrowheads="1" noChangeShapeType="1" noTextEdit="1"/>
                </p:cNvSpPr>
                <p:nvPr/>
              </p:nvSpPr>
              <p:spPr>
                <a:xfrm>
                  <a:off x="6062293" y="4376854"/>
                  <a:ext cx="367985" cy="369332"/>
                </a:xfrm>
                <a:prstGeom prst="rect">
                  <a:avLst/>
                </a:prstGeom>
                <a:blipFill>
                  <a:blip r:embed="rId1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4" name="Rectángulo 73">
                  <a:extLst>
                    <a:ext uri="{FF2B5EF4-FFF2-40B4-BE49-F238E27FC236}">
                      <a16:creationId xmlns:a16="http://schemas.microsoft.com/office/drawing/2014/main" id="{702A0C23-42C1-4658-991F-F8614C467096}"/>
                    </a:ext>
                  </a:extLst>
                </p:cNvPr>
                <p:cNvSpPr/>
                <p:nvPr/>
              </p:nvSpPr>
              <p:spPr>
                <a:xfrm>
                  <a:off x="4075039" y="2658419"/>
                  <a:ext cx="26583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𝑦</m:t>
                        </m:r>
                      </m:oMath>
                    </m:oMathPara>
                  </a14:m>
                  <a:endParaRPr lang="es-ES" dirty="0"/>
                </a:p>
              </p:txBody>
            </p:sp>
          </mc:Choice>
          <mc:Fallback xmlns="">
            <p:sp>
              <p:nvSpPr>
                <p:cNvPr id="74" name="Rectángulo 73">
                  <a:extLst>
                    <a:ext uri="{FF2B5EF4-FFF2-40B4-BE49-F238E27FC236}">
                      <a16:creationId xmlns:a16="http://schemas.microsoft.com/office/drawing/2014/main" id="{702A0C23-42C1-4658-991F-F8614C467096}"/>
                    </a:ext>
                  </a:extLst>
                </p:cNvPr>
                <p:cNvSpPr>
                  <a:spLocks noRot="1" noChangeAspect="1" noMove="1" noResize="1" noEditPoints="1" noAdjustHandles="1" noChangeArrowheads="1" noChangeShapeType="1" noTextEdit="1"/>
                </p:cNvSpPr>
                <p:nvPr/>
              </p:nvSpPr>
              <p:spPr>
                <a:xfrm>
                  <a:off x="4075039" y="2658419"/>
                  <a:ext cx="265835" cy="369332"/>
                </a:xfrm>
                <a:prstGeom prst="rect">
                  <a:avLst/>
                </a:prstGeom>
                <a:blipFill>
                  <a:blip r:embed="rId13"/>
                  <a:stretch>
                    <a:fillRect r="-13636" b="-4918"/>
                  </a:stretch>
                </a:blipFill>
              </p:spPr>
              <p:txBody>
                <a:bodyPr/>
                <a:lstStyle/>
                <a:p>
                  <a:r>
                    <a:rPr lang="es-ES">
                      <a:noFill/>
                    </a:rPr>
                    <a:t> </a:t>
                  </a:r>
                </a:p>
              </p:txBody>
            </p:sp>
          </mc:Fallback>
        </mc:AlternateContent>
        <p:sp>
          <p:nvSpPr>
            <p:cNvPr id="75" name="Elipse 74">
              <a:extLst>
                <a:ext uri="{FF2B5EF4-FFF2-40B4-BE49-F238E27FC236}">
                  <a16:creationId xmlns:a16="http://schemas.microsoft.com/office/drawing/2014/main" id="{2ADCE2E7-90C6-47E7-8841-C46EA0F125ED}"/>
                </a:ext>
              </a:extLst>
            </p:cNvPr>
            <p:cNvSpPr/>
            <p:nvPr/>
          </p:nvSpPr>
          <p:spPr>
            <a:xfrm>
              <a:off x="4358479" y="4315387"/>
              <a:ext cx="114296" cy="114300"/>
            </a:xfrm>
            <a:prstGeom prst="ellipse">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mc:AlternateContent xmlns:mc="http://schemas.openxmlformats.org/markup-compatibility/2006" xmlns:a14="http://schemas.microsoft.com/office/drawing/2010/main">
          <mc:Choice Requires="a14">
            <p:sp>
              <p:nvSpPr>
                <p:cNvPr id="76" name="Rectángulo 75">
                  <a:extLst>
                    <a:ext uri="{FF2B5EF4-FFF2-40B4-BE49-F238E27FC236}">
                      <a16:creationId xmlns:a16="http://schemas.microsoft.com/office/drawing/2014/main" id="{117AC86E-11BC-4970-A5E1-2E219CAFBBE4}"/>
                    </a:ext>
                  </a:extLst>
                </p:cNvPr>
                <p:cNvSpPr/>
                <p:nvPr/>
              </p:nvSpPr>
              <p:spPr>
                <a:xfrm>
                  <a:off x="4524908" y="2521563"/>
                  <a:ext cx="11469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𝐼𝐶𝐶</m:t>
                        </m:r>
                        <m:r>
                          <a:rPr lang="es-ES" b="0" i="1" smtClean="0">
                            <a:latin typeface="Cambria Math" panose="02040503050406030204" pitchFamily="18" charset="0"/>
                          </a:rPr>
                          <m:t>(2, 3)</m:t>
                        </m:r>
                      </m:oMath>
                    </m:oMathPara>
                  </a14:m>
                  <a:endParaRPr lang="es-ES" dirty="0"/>
                </a:p>
              </p:txBody>
            </p:sp>
          </mc:Choice>
          <mc:Fallback xmlns="">
            <p:sp>
              <p:nvSpPr>
                <p:cNvPr id="76" name="Rectángulo 75">
                  <a:extLst>
                    <a:ext uri="{FF2B5EF4-FFF2-40B4-BE49-F238E27FC236}">
                      <a16:creationId xmlns:a16="http://schemas.microsoft.com/office/drawing/2014/main" id="{117AC86E-11BC-4970-A5E1-2E219CAFBBE4}"/>
                    </a:ext>
                  </a:extLst>
                </p:cNvPr>
                <p:cNvSpPr>
                  <a:spLocks noRot="1" noChangeAspect="1" noMove="1" noResize="1" noEditPoints="1" noAdjustHandles="1" noChangeArrowheads="1" noChangeShapeType="1" noTextEdit="1"/>
                </p:cNvSpPr>
                <p:nvPr/>
              </p:nvSpPr>
              <p:spPr>
                <a:xfrm>
                  <a:off x="4524908" y="2521563"/>
                  <a:ext cx="1146981" cy="369332"/>
                </a:xfrm>
                <a:prstGeom prst="rect">
                  <a:avLst/>
                </a:prstGeom>
                <a:blipFill>
                  <a:blip r:embed="rId14"/>
                  <a:stretch>
                    <a:fillRect b="-13115"/>
                  </a:stretch>
                </a:blipFill>
              </p:spPr>
              <p:txBody>
                <a:bodyPr/>
                <a:lstStyle/>
                <a:p>
                  <a:r>
                    <a:rPr lang="es-ES">
                      <a:noFill/>
                    </a:rPr>
                    <a:t> </a:t>
                  </a:r>
                </a:p>
              </p:txBody>
            </p:sp>
          </mc:Fallback>
        </mc:AlternateContent>
        <p:cxnSp>
          <p:nvCxnSpPr>
            <p:cNvPr id="77" name="Conector recto 76">
              <a:extLst>
                <a:ext uri="{FF2B5EF4-FFF2-40B4-BE49-F238E27FC236}">
                  <a16:creationId xmlns:a16="http://schemas.microsoft.com/office/drawing/2014/main" id="{107EDF47-FC4E-43FB-98B6-C514AD521A7E}"/>
                </a:ext>
              </a:extLst>
            </p:cNvPr>
            <p:cNvCxnSpPr>
              <a:cxnSpLocks/>
            </p:cNvCxnSpPr>
            <p:nvPr/>
          </p:nvCxnSpPr>
          <p:spPr>
            <a:xfrm flipV="1">
              <a:off x="5091601" y="2945266"/>
              <a:ext cx="748085" cy="789"/>
            </a:xfrm>
            <a:prstGeom prst="line">
              <a:avLst/>
            </a:prstGeom>
            <a:ln w="15875">
              <a:solidFill>
                <a:schemeClr val="bg2"/>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78" name="Rectángulo 77">
                  <a:extLst>
                    <a:ext uri="{FF2B5EF4-FFF2-40B4-BE49-F238E27FC236}">
                      <a16:creationId xmlns:a16="http://schemas.microsoft.com/office/drawing/2014/main" id="{8D981A7B-BBFF-4792-95EC-CC53D2F5EE41}"/>
                    </a:ext>
                  </a:extLst>
                </p:cNvPr>
                <p:cNvSpPr/>
                <p:nvPr/>
              </p:nvSpPr>
              <p:spPr>
                <a:xfrm>
                  <a:off x="5487978" y="3101951"/>
                  <a:ext cx="838691" cy="369332"/>
                </a:xfrm>
                <a:prstGeom prst="rect">
                  <a:avLst/>
                </a:prstGeom>
              </p:spPr>
              <p:txBody>
                <a:bodyPr wrap="none">
                  <a:spAutoFit/>
                </a:bodyPr>
                <a:lstStyle/>
                <a:p>
                  <a:r>
                    <a:rPr lang="es-ES" b="0" dirty="0"/>
                    <a:t>P</a:t>
                  </a:r>
                  <a14:m>
                    <m:oMath xmlns:m="http://schemas.openxmlformats.org/officeDocument/2006/math">
                      <m:r>
                        <a:rPr lang="es-ES" b="0" i="1" smtClean="0">
                          <a:latin typeface="Cambria Math" panose="02040503050406030204" pitchFamily="18" charset="0"/>
                        </a:rPr>
                        <m:t>(4, 3)</m:t>
                      </m:r>
                    </m:oMath>
                  </a14:m>
                  <a:endParaRPr lang="es-ES" dirty="0"/>
                </a:p>
              </p:txBody>
            </p:sp>
          </mc:Choice>
          <mc:Fallback xmlns="">
            <p:sp>
              <p:nvSpPr>
                <p:cNvPr id="78" name="Rectángulo 77">
                  <a:extLst>
                    <a:ext uri="{FF2B5EF4-FFF2-40B4-BE49-F238E27FC236}">
                      <a16:creationId xmlns:a16="http://schemas.microsoft.com/office/drawing/2014/main" id="{8D981A7B-BBFF-4792-95EC-CC53D2F5EE41}"/>
                    </a:ext>
                  </a:extLst>
                </p:cNvPr>
                <p:cNvSpPr>
                  <a:spLocks noRot="1" noChangeAspect="1" noMove="1" noResize="1" noEditPoints="1" noAdjustHandles="1" noChangeArrowheads="1" noChangeShapeType="1" noTextEdit="1"/>
                </p:cNvSpPr>
                <p:nvPr/>
              </p:nvSpPr>
              <p:spPr>
                <a:xfrm>
                  <a:off x="5487978" y="3101951"/>
                  <a:ext cx="838691" cy="369332"/>
                </a:xfrm>
                <a:prstGeom prst="rect">
                  <a:avLst/>
                </a:prstGeom>
                <a:blipFill>
                  <a:blip r:embed="rId15"/>
                  <a:stretch>
                    <a:fillRect l="-6569" t="-10000" r="-2920" b="-26667"/>
                  </a:stretch>
                </a:blipFill>
              </p:spPr>
              <p:txBody>
                <a:bodyPr/>
                <a:lstStyle/>
                <a:p>
                  <a:r>
                    <a:rPr lang="es-ES">
                      <a:noFill/>
                    </a:rPr>
                    <a:t> </a:t>
                  </a:r>
                </a:p>
              </p:txBody>
            </p:sp>
          </mc:Fallback>
        </mc:AlternateContent>
        <p:sp>
          <p:nvSpPr>
            <p:cNvPr id="79" name="Elipse 78">
              <a:extLst>
                <a:ext uri="{FF2B5EF4-FFF2-40B4-BE49-F238E27FC236}">
                  <a16:creationId xmlns:a16="http://schemas.microsoft.com/office/drawing/2014/main" id="{9A3C001A-5709-400B-989E-DAAE97F5D190}"/>
                </a:ext>
              </a:extLst>
            </p:cNvPr>
            <p:cNvSpPr/>
            <p:nvPr/>
          </p:nvSpPr>
          <p:spPr>
            <a:xfrm>
              <a:off x="4984103" y="2876760"/>
              <a:ext cx="114296" cy="114300"/>
            </a:xfrm>
            <a:prstGeom prst="ellipse">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grpSp>
      <p:pic>
        <p:nvPicPr>
          <p:cNvPr id="10" name="Imagen 9">
            <a:extLst>
              <a:ext uri="{FF2B5EF4-FFF2-40B4-BE49-F238E27FC236}">
                <a16:creationId xmlns:a16="http://schemas.microsoft.com/office/drawing/2014/main" id="{86B633F2-1AD0-43E6-99AA-DCFF523E7880}"/>
              </a:ext>
            </a:extLst>
          </p:cNvPr>
          <p:cNvPicPr>
            <a:picLocks noChangeAspect="1"/>
          </p:cNvPicPr>
          <p:nvPr/>
        </p:nvPicPr>
        <p:blipFill>
          <a:blip r:embed="rId16"/>
          <a:stretch>
            <a:fillRect/>
          </a:stretch>
        </p:blipFill>
        <p:spPr>
          <a:xfrm>
            <a:off x="748818" y="4491758"/>
            <a:ext cx="7551460" cy="1162881"/>
          </a:xfrm>
          <a:prstGeom prst="rect">
            <a:avLst/>
          </a:prstGeom>
        </p:spPr>
      </p:pic>
    </p:spTree>
    <p:extLst>
      <p:ext uri="{BB962C8B-B14F-4D97-AF65-F5344CB8AC3E}">
        <p14:creationId xmlns:p14="http://schemas.microsoft.com/office/powerpoint/2010/main" val="1311195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xfrm>
            <a:off x="3188213" y="2641600"/>
            <a:ext cx="5638546" cy="2528869"/>
          </a:xfrm>
        </p:spPr>
        <p:txBody>
          <a:bodyPr>
            <a:normAutofit fontScale="90000"/>
          </a:bodyPr>
          <a:lstStyle/>
          <a:p>
            <a:r>
              <a:rPr lang="es-ES" dirty="0"/>
              <a:t>Adquiriendo conocimientos de cinemática con robots de con unidad diferencial</a:t>
            </a:r>
            <a:br>
              <a:rPr lang="es-ES" dirty="0"/>
            </a:br>
            <a:endParaRPr lang="en-US" dirty="0"/>
          </a:p>
        </p:txBody>
      </p:sp>
      <p:sp>
        <p:nvSpPr>
          <p:cNvPr id="2" name="Text Placeholder 1"/>
          <p:cNvSpPr>
            <a:spLocks noGrp="1"/>
          </p:cNvSpPr>
          <p:nvPr>
            <p:ph type="body" idx="1"/>
          </p:nvPr>
        </p:nvSpPr>
        <p:spPr/>
        <p:txBody>
          <a:bodyPr/>
          <a:lstStyle/>
          <a:p>
            <a:endParaRPr lang="en-US" dirty="0"/>
          </a:p>
          <a:p>
            <a:endParaRPr lang="en-US" dirty="0"/>
          </a:p>
        </p:txBody>
      </p:sp>
    </p:spTree>
    <p:extLst>
      <p:ext uri="{BB962C8B-B14F-4D97-AF65-F5344CB8AC3E}">
        <p14:creationId xmlns:p14="http://schemas.microsoft.com/office/powerpoint/2010/main" val="3245091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88110" y="2754427"/>
            <a:ext cx="3834890" cy="1362075"/>
          </a:xfrm>
        </p:spPr>
        <p:txBody>
          <a:bodyPr>
            <a:normAutofit/>
          </a:bodyPr>
          <a:lstStyle/>
          <a:p>
            <a:r>
              <a:rPr lang="es-ES" dirty="0"/>
              <a:t>Caso practico</a:t>
            </a:r>
          </a:p>
        </p:txBody>
      </p:sp>
      <p:sp>
        <p:nvSpPr>
          <p:cNvPr id="11" name="Content Placeholder 10"/>
          <p:cNvSpPr>
            <a:spLocks noGrp="1"/>
          </p:cNvSpPr>
          <p:nvPr>
            <p:ph sz="quarter" idx="10"/>
          </p:nvPr>
        </p:nvSpPr>
        <p:spPr/>
        <p:txBody>
          <a:bodyPr/>
          <a:lstStyle/>
          <a:p>
            <a:r>
              <a:rPr lang="es-ES" dirty="0"/>
              <a:t>3</a:t>
            </a:r>
          </a:p>
        </p:txBody>
      </p:sp>
      <p:sp>
        <p:nvSpPr>
          <p:cNvPr id="4" name="Text Placeholder 9">
            <a:extLst>
              <a:ext uri="{FF2B5EF4-FFF2-40B4-BE49-F238E27FC236}">
                <a16:creationId xmlns:a16="http://schemas.microsoft.com/office/drawing/2014/main" id="{BF1D0470-F66C-4CD9-BC57-387925EED0ED}"/>
              </a:ext>
            </a:extLst>
          </p:cNvPr>
          <p:cNvSpPr>
            <a:spLocks noGrp="1"/>
          </p:cNvSpPr>
          <p:nvPr>
            <p:ph type="body" idx="1"/>
          </p:nvPr>
        </p:nvSpPr>
        <p:spPr>
          <a:xfrm>
            <a:off x="2388110" y="4171217"/>
            <a:ext cx="4266690" cy="1184275"/>
          </a:xfrm>
        </p:spPr>
        <p:txBody>
          <a:bodyPr/>
          <a:lstStyle/>
          <a:p>
            <a:r>
              <a:rPr lang="es-ES" dirty="0"/>
              <a:t>Webcam </a:t>
            </a:r>
            <a:r>
              <a:rPr lang="es-ES" dirty="0" err="1"/>
              <a:t>controlled</a:t>
            </a:r>
            <a:r>
              <a:rPr lang="es-ES" dirty="0"/>
              <a:t> </a:t>
            </a:r>
            <a:r>
              <a:rPr lang="es-ES" dirty="0" err="1"/>
              <a:t>rover</a:t>
            </a:r>
            <a:endParaRPr lang="es-ES" dirty="0"/>
          </a:p>
        </p:txBody>
      </p:sp>
    </p:spTree>
    <p:extLst>
      <p:ext uri="{BB962C8B-B14F-4D97-AF65-F5344CB8AC3E}">
        <p14:creationId xmlns:p14="http://schemas.microsoft.com/office/powerpoint/2010/main" val="3856516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88110" y="2754427"/>
            <a:ext cx="4292090" cy="1362075"/>
          </a:xfrm>
        </p:spPr>
        <p:txBody>
          <a:bodyPr/>
          <a:lstStyle/>
          <a:p>
            <a:r>
              <a:rPr lang="es-ES" dirty="0"/>
              <a:t>Presentación del robot</a:t>
            </a:r>
          </a:p>
        </p:txBody>
      </p:sp>
      <p:sp>
        <p:nvSpPr>
          <p:cNvPr id="7" name="Content Placeholder 6"/>
          <p:cNvSpPr>
            <a:spLocks noGrp="1"/>
          </p:cNvSpPr>
          <p:nvPr>
            <p:ph sz="quarter" idx="10"/>
          </p:nvPr>
        </p:nvSpPr>
        <p:spPr/>
        <p:txBody>
          <a:bodyPr>
            <a:normAutofit fontScale="77500" lnSpcReduction="20000"/>
          </a:bodyPr>
          <a:lstStyle/>
          <a:p>
            <a:r>
              <a:rPr lang="en-US" dirty="0"/>
              <a:t>3.1</a:t>
            </a:r>
          </a:p>
        </p:txBody>
      </p:sp>
    </p:spTree>
    <p:extLst>
      <p:ext uri="{BB962C8B-B14F-4D97-AF65-F5344CB8AC3E}">
        <p14:creationId xmlns:p14="http://schemas.microsoft.com/office/powerpoint/2010/main" val="361688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22</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Webcam </a:t>
            </a:r>
            <a:r>
              <a:rPr lang="es-ES" sz="2400" dirty="0" err="1"/>
              <a:t>Controlled</a:t>
            </a:r>
            <a:r>
              <a:rPr lang="es-ES" sz="2400" dirty="0"/>
              <a:t> Rover</a:t>
            </a:r>
          </a:p>
        </p:txBody>
      </p:sp>
      <p:sp>
        <p:nvSpPr>
          <p:cNvPr id="8" name="Content Placeholder 5">
            <a:extLst>
              <a:ext uri="{FF2B5EF4-FFF2-40B4-BE49-F238E27FC236}">
                <a16:creationId xmlns:a16="http://schemas.microsoft.com/office/drawing/2014/main" id="{C2138931-4D32-4DBD-8E06-92DF46E495D7}"/>
              </a:ext>
            </a:extLst>
          </p:cNvPr>
          <p:cNvSpPr>
            <a:spLocks noGrp="1"/>
          </p:cNvSpPr>
          <p:nvPr>
            <p:ph idx="1"/>
          </p:nvPr>
        </p:nvSpPr>
        <p:spPr>
          <a:xfrm>
            <a:off x="422030" y="1463582"/>
            <a:ext cx="3987692" cy="4778597"/>
          </a:xfrm>
        </p:spPr>
        <p:txBody>
          <a:bodyPr>
            <a:normAutofit/>
          </a:bodyPr>
          <a:lstStyle/>
          <a:p>
            <a:pPr marL="0" indent="0">
              <a:lnSpc>
                <a:spcPct val="90000"/>
              </a:lnSpc>
              <a:buNone/>
            </a:pPr>
            <a:r>
              <a:rPr lang="es-ES" dirty="0"/>
              <a:t>El </a:t>
            </a:r>
            <a:r>
              <a:rPr lang="es-ES" dirty="0" err="1"/>
              <a:t>rover</a:t>
            </a:r>
            <a:r>
              <a:rPr lang="es-ES" dirty="0"/>
              <a:t> controlado por webcam trata de un robot programable que con la ayuda de un algoritmo de procesamiento de imágenes puede ser dirigido. </a:t>
            </a:r>
          </a:p>
          <a:p>
            <a:pPr marL="0" indent="0">
              <a:lnSpc>
                <a:spcPct val="90000"/>
              </a:lnSpc>
              <a:buNone/>
            </a:pPr>
            <a:endParaRPr lang="es-ES" dirty="0"/>
          </a:p>
          <a:p>
            <a:pPr marL="0" indent="0">
              <a:lnSpc>
                <a:spcPct val="90000"/>
              </a:lnSpc>
              <a:buNone/>
            </a:pPr>
            <a:r>
              <a:rPr lang="es-ES" dirty="0"/>
              <a:t>En la parte superior del </a:t>
            </a:r>
            <a:r>
              <a:rPr lang="es-ES" dirty="0" err="1"/>
              <a:t>rover</a:t>
            </a:r>
            <a:r>
              <a:rPr lang="es-ES" dirty="0"/>
              <a:t> se instalará una pegatina con un código de colores, que servirá como un marcador que le ayudará al algoritmo de procesamiento de imágenes y a su cámara web a detectar la ubicación y la orientación del robot.</a:t>
            </a:r>
            <a:endParaRPr lang="es-ES" sz="1900" dirty="0"/>
          </a:p>
        </p:txBody>
      </p:sp>
      <p:pic>
        <p:nvPicPr>
          <p:cNvPr id="9" name="Gráfico 8">
            <a:extLst>
              <a:ext uri="{FF2B5EF4-FFF2-40B4-BE49-F238E27FC236}">
                <a16:creationId xmlns:a16="http://schemas.microsoft.com/office/drawing/2014/main" id="{4952AC6D-D39A-479A-AC12-3AA1CB5D650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82747" y="3838207"/>
            <a:ext cx="1571625" cy="323850"/>
          </a:xfrm>
          <a:prstGeom prst="rect">
            <a:avLst/>
          </a:prstGeom>
        </p:spPr>
      </p:pic>
      <p:pic>
        <p:nvPicPr>
          <p:cNvPr id="1026" name="Picture 2" descr="AEK-CH5-SC5.6-RECOMMENDED-POSITION">
            <a:extLst>
              <a:ext uri="{FF2B5EF4-FFF2-40B4-BE49-F238E27FC236}">
                <a16:creationId xmlns:a16="http://schemas.microsoft.com/office/drawing/2014/main" id="{E3192982-2A19-42DA-BE61-A549281F1A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6850" y="1289379"/>
            <a:ext cx="4127232" cy="23215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420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88110" y="2754427"/>
            <a:ext cx="4292090" cy="1362075"/>
          </a:xfrm>
        </p:spPr>
        <p:txBody>
          <a:bodyPr>
            <a:normAutofit fontScale="90000"/>
          </a:bodyPr>
          <a:lstStyle/>
          <a:p>
            <a:r>
              <a:rPr lang="es-ES" dirty="0"/>
              <a:t>Trabajando con MATLAB &amp; </a:t>
            </a:r>
            <a:r>
              <a:rPr lang="es-ES" dirty="0" err="1"/>
              <a:t>Simulink</a:t>
            </a:r>
            <a:endParaRPr lang="es-ES" dirty="0"/>
          </a:p>
        </p:txBody>
      </p:sp>
      <p:sp>
        <p:nvSpPr>
          <p:cNvPr id="7" name="Content Placeholder 6"/>
          <p:cNvSpPr>
            <a:spLocks noGrp="1"/>
          </p:cNvSpPr>
          <p:nvPr>
            <p:ph sz="quarter" idx="10"/>
          </p:nvPr>
        </p:nvSpPr>
        <p:spPr/>
        <p:txBody>
          <a:bodyPr>
            <a:normAutofit fontScale="77500" lnSpcReduction="20000"/>
          </a:bodyPr>
          <a:lstStyle/>
          <a:p>
            <a:r>
              <a:rPr lang="en-US" dirty="0"/>
              <a:t>3.2</a:t>
            </a:r>
          </a:p>
        </p:txBody>
      </p:sp>
    </p:spTree>
    <p:extLst>
      <p:ext uri="{BB962C8B-B14F-4D97-AF65-F5344CB8AC3E}">
        <p14:creationId xmlns:p14="http://schemas.microsoft.com/office/powerpoint/2010/main" val="7856949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24</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Librerías y funciones</a:t>
            </a:r>
          </a:p>
        </p:txBody>
      </p:sp>
      <p:pic>
        <p:nvPicPr>
          <p:cNvPr id="52" name="Imagen 51" descr="Logotipo, nombre de la empresa&#10;&#10;Descripción generada automáticamente">
            <a:extLst>
              <a:ext uri="{FF2B5EF4-FFF2-40B4-BE49-F238E27FC236}">
                <a16:creationId xmlns:a16="http://schemas.microsoft.com/office/drawing/2014/main" id="{74B54450-76CC-4120-845B-BEC9E1563ED3}"/>
              </a:ext>
            </a:extLst>
          </p:cNvPr>
          <p:cNvPicPr>
            <a:picLocks noChangeAspect="1"/>
          </p:cNvPicPr>
          <p:nvPr/>
        </p:nvPicPr>
        <p:blipFill rotWithShape="1">
          <a:blip r:embed="rId3"/>
          <a:srcRect t="31889" b="23023"/>
          <a:stretch/>
        </p:blipFill>
        <p:spPr>
          <a:xfrm>
            <a:off x="123619" y="5700481"/>
            <a:ext cx="3028950" cy="682841"/>
          </a:xfrm>
          <a:prstGeom prst="rect">
            <a:avLst/>
          </a:prstGeom>
        </p:spPr>
      </p:pic>
      <p:pic>
        <p:nvPicPr>
          <p:cNvPr id="56" name="Imagen 55" descr="Texto&#10;&#10;Descripción generada automáticamente">
            <a:extLst>
              <a:ext uri="{FF2B5EF4-FFF2-40B4-BE49-F238E27FC236}">
                <a16:creationId xmlns:a16="http://schemas.microsoft.com/office/drawing/2014/main" id="{90DF6543-FC34-4906-9248-1DA2E9E5C048}"/>
              </a:ext>
            </a:extLst>
          </p:cNvPr>
          <p:cNvPicPr>
            <a:picLocks noChangeAspect="1"/>
          </p:cNvPicPr>
          <p:nvPr/>
        </p:nvPicPr>
        <p:blipFill>
          <a:blip r:embed="rId4"/>
          <a:stretch>
            <a:fillRect/>
          </a:stretch>
        </p:blipFill>
        <p:spPr>
          <a:xfrm>
            <a:off x="3339643" y="5674528"/>
            <a:ext cx="2317930" cy="662266"/>
          </a:xfrm>
          <a:prstGeom prst="rect">
            <a:avLst/>
          </a:prstGeom>
        </p:spPr>
      </p:pic>
      <p:pic>
        <p:nvPicPr>
          <p:cNvPr id="6" name="Imagen 5">
            <a:extLst>
              <a:ext uri="{FF2B5EF4-FFF2-40B4-BE49-F238E27FC236}">
                <a16:creationId xmlns:a16="http://schemas.microsoft.com/office/drawing/2014/main" id="{1D59FC11-E1E6-47AD-AC4F-3D8D4BCF117E}"/>
              </a:ext>
            </a:extLst>
          </p:cNvPr>
          <p:cNvPicPr>
            <a:picLocks noChangeAspect="1"/>
          </p:cNvPicPr>
          <p:nvPr/>
        </p:nvPicPr>
        <p:blipFill>
          <a:blip r:embed="rId5"/>
          <a:stretch>
            <a:fillRect/>
          </a:stretch>
        </p:blipFill>
        <p:spPr>
          <a:xfrm>
            <a:off x="998733" y="1270166"/>
            <a:ext cx="7310726" cy="2442523"/>
          </a:xfrm>
          <a:prstGeom prst="rect">
            <a:avLst/>
          </a:prstGeom>
        </p:spPr>
      </p:pic>
      <p:pic>
        <p:nvPicPr>
          <p:cNvPr id="21" name="Picture 6" descr="AEK-CH5-SC5.2-BASIC-KINEMATICS-DIAGRAM">
            <a:extLst>
              <a:ext uri="{FF2B5EF4-FFF2-40B4-BE49-F238E27FC236}">
                <a16:creationId xmlns:a16="http://schemas.microsoft.com/office/drawing/2014/main" id="{16302F61-BB1D-463F-9F3B-C3F29EA7795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19530" y="4181728"/>
            <a:ext cx="2499744" cy="140610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270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25</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Librerías y funciones</a:t>
            </a:r>
          </a:p>
        </p:txBody>
      </p:sp>
      <p:pic>
        <p:nvPicPr>
          <p:cNvPr id="52" name="Imagen 51" descr="Logotipo, nombre de la empresa&#10;&#10;Descripción generada automáticamente">
            <a:extLst>
              <a:ext uri="{FF2B5EF4-FFF2-40B4-BE49-F238E27FC236}">
                <a16:creationId xmlns:a16="http://schemas.microsoft.com/office/drawing/2014/main" id="{74B54450-76CC-4120-845B-BEC9E1563ED3}"/>
              </a:ext>
            </a:extLst>
          </p:cNvPr>
          <p:cNvPicPr>
            <a:picLocks noChangeAspect="1"/>
          </p:cNvPicPr>
          <p:nvPr/>
        </p:nvPicPr>
        <p:blipFill rotWithShape="1">
          <a:blip r:embed="rId3"/>
          <a:srcRect t="31889" b="23023"/>
          <a:stretch/>
        </p:blipFill>
        <p:spPr>
          <a:xfrm>
            <a:off x="123619" y="5700481"/>
            <a:ext cx="3028950" cy="682841"/>
          </a:xfrm>
          <a:prstGeom prst="rect">
            <a:avLst/>
          </a:prstGeom>
        </p:spPr>
      </p:pic>
      <p:pic>
        <p:nvPicPr>
          <p:cNvPr id="56" name="Imagen 55" descr="Texto&#10;&#10;Descripción generada automáticamente">
            <a:extLst>
              <a:ext uri="{FF2B5EF4-FFF2-40B4-BE49-F238E27FC236}">
                <a16:creationId xmlns:a16="http://schemas.microsoft.com/office/drawing/2014/main" id="{90DF6543-FC34-4906-9248-1DA2E9E5C048}"/>
              </a:ext>
            </a:extLst>
          </p:cNvPr>
          <p:cNvPicPr>
            <a:picLocks noChangeAspect="1"/>
          </p:cNvPicPr>
          <p:nvPr/>
        </p:nvPicPr>
        <p:blipFill>
          <a:blip r:embed="rId4"/>
          <a:stretch>
            <a:fillRect/>
          </a:stretch>
        </p:blipFill>
        <p:spPr>
          <a:xfrm>
            <a:off x="3339643" y="5674528"/>
            <a:ext cx="2317930" cy="662266"/>
          </a:xfrm>
          <a:prstGeom prst="rect">
            <a:avLst/>
          </a:prstGeom>
        </p:spPr>
      </p:pic>
      <p:pic>
        <p:nvPicPr>
          <p:cNvPr id="21" name="Picture 6" descr="AEK-CH5-SC5.2-BASIC-KINEMATICS-DIAGRAM">
            <a:extLst>
              <a:ext uri="{FF2B5EF4-FFF2-40B4-BE49-F238E27FC236}">
                <a16:creationId xmlns:a16="http://schemas.microsoft.com/office/drawing/2014/main" id="{16302F61-BB1D-463F-9F3B-C3F29EA779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9530" y="4268422"/>
            <a:ext cx="2499744" cy="140610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DBD115C2-B2CE-47C8-BF4B-C1A7C95B7142}"/>
              </a:ext>
            </a:extLst>
          </p:cNvPr>
          <p:cNvPicPr>
            <a:picLocks noChangeAspect="1"/>
          </p:cNvPicPr>
          <p:nvPr/>
        </p:nvPicPr>
        <p:blipFill>
          <a:blip r:embed="rId6"/>
          <a:stretch>
            <a:fillRect/>
          </a:stretch>
        </p:blipFill>
        <p:spPr>
          <a:xfrm>
            <a:off x="799805" y="1963462"/>
            <a:ext cx="5419725" cy="2181225"/>
          </a:xfrm>
          <a:prstGeom prst="rect">
            <a:avLst/>
          </a:prstGeom>
          <a:ln w="3175" cap="sq">
            <a:solidFill>
              <a:srgbClr val="000000"/>
            </a:solidFill>
            <a:miter lim="800000"/>
          </a:ln>
          <a:effectLst>
            <a:outerShdw blurRad="57150" dist="50800" dir="2700000" algn="tl" rotWithShape="0">
              <a:srgbClr val="000000">
                <a:alpha val="40000"/>
              </a:srgbClr>
            </a:outerShdw>
          </a:effectLst>
        </p:spPr>
      </p:pic>
      <p:pic>
        <p:nvPicPr>
          <p:cNvPr id="11" name="Imagen 10">
            <a:extLst>
              <a:ext uri="{FF2B5EF4-FFF2-40B4-BE49-F238E27FC236}">
                <a16:creationId xmlns:a16="http://schemas.microsoft.com/office/drawing/2014/main" id="{0487208A-E7FA-40C7-B9A5-E6E91F70CE65}"/>
              </a:ext>
            </a:extLst>
          </p:cNvPr>
          <p:cNvPicPr>
            <a:picLocks noChangeAspect="1"/>
          </p:cNvPicPr>
          <p:nvPr/>
        </p:nvPicPr>
        <p:blipFill>
          <a:blip r:embed="rId7"/>
          <a:stretch>
            <a:fillRect/>
          </a:stretch>
        </p:blipFill>
        <p:spPr>
          <a:xfrm>
            <a:off x="5567304" y="1463546"/>
            <a:ext cx="2761513" cy="922625"/>
          </a:xfrm>
          <a:prstGeom prst="rect">
            <a:avLst/>
          </a:prstGeom>
        </p:spPr>
      </p:pic>
    </p:spTree>
    <p:extLst>
      <p:ext uri="{BB962C8B-B14F-4D97-AF65-F5344CB8AC3E}">
        <p14:creationId xmlns:p14="http://schemas.microsoft.com/office/powerpoint/2010/main" val="1836853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26</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Modelado del movimiento diferencial</a:t>
            </a:r>
          </a:p>
        </p:txBody>
      </p:sp>
      <p:pic>
        <p:nvPicPr>
          <p:cNvPr id="52" name="Imagen 51" descr="Logotipo, nombre de la empresa&#10;&#10;Descripción generada automáticamente">
            <a:extLst>
              <a:ext uri="{FF2B5EF4-FFF2-40B4-BE49-F238E27FC236}">
                <a16:creationId xmlns:a16="http://schemas.microsoft.com/office/drawing/2014/main" id="{74B54450-76CC-4120-845B-BEC9E1563ED3}"/>
              </a:ext>
            </a:extLst>
          </p:cNvPr>
          <p:cNvPicPr>
            <a:picLocks noChangeAspect="1"/>
          </p:cNvPicPr>
          <p:nvPr/>
        </p:nvPicPr>
        <p:blipFill rotWithShape="1">
          <a:blip r:embed="rId3"/>
          <a:srcRect t="31889" b="23023"/>
          <a:stretch/>
        </p:blipFill>
        <p:spPr>
          <a:xfrm>
            <a:off x="123619" y="5700481"/>
            <a:ext cx="3028950" cy="682841"/>
          </a:xfrm>
          <a:prstGeom prst="rect">
            <a:avLst/>
          </a:prstGeom>
        </p:spPr>
      </p:pic>
      <p:pic>
        <p:nvPicPr>
          <p:cNvPr id="56" name="Imagen 55" descr="Texto&#10;&#10;Descripción generada automáticamente">
            <a:extLst>
              <a:ext uri="{FF2B5EF4-FFF2-40B4-BE49-F238E27FC236}">
                <a16:creationId xmlns:a16="http://schemas.microsoft.com/office/drawing/2014/main" id="{90DF6543-FC34-4906-9248-1DA2E9E5C048}"/>
              </a:ext>
            </a:extLst>
          </p:cNvPr>
          <p:cNvPicPr>
            <a:picLocks noChangeAspect="1"/>
          </p:cNvPicPr>
          <p:nvPr/>
        </p:nvPicPr>
        <p:blipFill>
          <a:blip r:embed="rId4"/>
          <a:stretch>
            <a:fillRect/>
          </a:stretch>
        </p:blipFill>
        <p:spPr>
          <a:xfrm>
            <a:off x="3339643" y="5674528"/>
            <a:ext cx="2317930" cy="662266"/>
          </a:xfrm>
          <a:prstGeom prst="rect">
            <a:avLst/>
          </a:prstGeom>
        </p:spPr>
      </p:pic>
      <p:sp>
        <p:nvSpPr>
          <p:cNvPr id="10" name="Content Placeholder 5">
            <a:extLst>
              <a:ext uri="{FF2B5EF4-FFF2-40B4-BE49-F238E27FC236}">
                <a16:creationId xmlns:a16="http://schemas.microsoft.com/office/drawing/2014/main" id="{85E3C277-344E-456F-ABEC-D0196D0C6135}"/>
              </a:ext>
            </a:extLst>
          </p:cNvPr>
          <p:cNvSpPr txBox="1">
            <a:spLocks/>
          </p:cNvSpPr>
          <p:nvPr/>
        </p:nvSpPr>
        <p:spPr>
          <a:xfrm>
            <a:off x="492370" y="1237881"/>
            <a:ext cx="7841638" cy="394454"/>
          </a:xfrm>
          <a:prstGeom prst="rect">
            <a:avLst/>
          </a:prstGeom>
          <a:solidFill>
            <a:schemeClr val="accent6">
              <a:lumMod val="20000"/>
              <a:lumOff val="80000"/>
            </a:schemeClr>
          </a:solidFill>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s-ES" sz="1900" b="1" dirty="0">
                <a:solidFill>
                  <a:srgbClr val="00A3AD"/>
                </a:solidFill>
                <a:latin typeface="Arial Black" charset="0"/>
              </a:rPr>
              <a:t>Propuesta de ejercicio:</a:t>
            </a:r>
            <a:endParaRPr lang="es-ES" sz="1900" dirty="0"/>
          </a:p>
        </p:txBody>
      </p:sp>
      <p:sp>
        <p:nvSpPr>
          <p:cNvPr id="11" name="Content Placeholder 5">
            <a:extLst>
              <a:ext uri="{FF2B5EF4-FFF2-40B4-BE49-F238E27FC236}">
                <a16:creationId xmlns:a16="http://schemas.microsoft.com/office/drawing/2014/main" id="{72BAC3CB-5B8F-44EE-AB8A-DFA977B4158C}"/>
              </a:ext>
            </a:extLst>
          </p:cNvPr>
          <p:cNvSpPr txBox="1">
            <a:spLocks/>
          </p:cNvSpPr>
          <p:nvPr/>
        </p:nvSpPr>
        <p:spPr>
          <a:xfrm>
            <a:off x="422031" y="1940743"/>
            <a:ext cx="6706557" cy="1426065"/>
          </a:xfrm>
          <a:prstGeom prst="rect">
            <a:avLst/>
          </a:prstGeom>
        </p:spPr>
        <p:txBody>
          <a:bodyPr vert="horz" lIns="91440" tIns="45720" rIns="91440" bIns="45720" rtlCol="0">
            <a:normAutofit fontScale="92500" lnSpcReduction="20000"/>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s-ES" sz="1800" dirty="0"/>
              <a:t>Abre el modelo de </a:t>
            </a:r>
            <a:r>
              <a:rPr lang="es-ES" sz="1800" dirty="0" err="1"/>
              <a:t>Simulink</a:t>
            </a:r>
            <a:r>
              <a:rPr lang="es-ES" sz="1800" dirty="0"/>
              <a:t> “Rover </a:t>
            </a:r>
            <a:r>
              <a:rPr lang="es-ES" sz="1800" dirty="0" err="1"/>
              <a:t>Diferential</a:t>
            </a:r>
            <a:r>
              <a:rPr lang="es-ES" sz="1800" dirty="0"/>
              <a:t> Drive”. En el encontraras un bloque llamado “</a:t>
            </a:r>
            <a:r>
              <a:rPr lang="es-ES" sz="1800" dirty="0" err="1"/>
              <a:t>Signal</a:t>
            </a:r>
            <a:r>
              <a:rPr lang="es-ES" sz="1800" dirty="0"/>
              <a:t> </a:t>
            </a:r>
            <a:r>
              <a:rPr lang="es-ES" sz="1800" dirty="0" err="1"/>
              <a:t>Builder</a:t>
            </a:r>
            <a:r>
              <a:rPr lang="es-ES" sz="1800" dirty="0"/>
              <a:t>” con el que podrás definir la distancia que el </a:t>
            </a:r>
            <a:r>
              <a:rPr lang="es-ES" sz="1800" dirty="0" err="1"/>
              <a:t>rover</a:t>
            </a:r>
            <a:r>
              <a:rPr lang="es-ES" sz="1800" dirty="0"/>
              <a:t> a de realizar. Ejecuta el modelo con o sin ángulo de giro. El modelo realizará los cálculos necesarios para aumentar o disminuir la velocidad de cada eje.</a:t>
            </a:r>
          </a:p>
          <a:p>
            <a:pPr marL="0" indent="0">
              <a:lnSpc>
                <a:spcPct val="90000"/>
              </a:lnSpc>
              <a:buFont typeface="Arial" panose="020B0604020202020204" pitchFamily="34" charset="0"/>
              <a:buNone/>
            </a:pPr>
            <a:endParaRPr lang="es-ES" sz="1900" dirty="0"/>
          </a:p>
        </p:txBody>
      </p:sp>
      <p:pic>
        <p:nvPicPr>
          <p:cNvPr id="14" name="Imagen 13">
            <a:extLst>
              <a:ext uri="{FF2B5EF4-FFF2-40B4-BE49-F238E27FC236}">
                <a16:creationId xmlns:a16="http://schemas.microsoft.com/office/drawing/2014/main" id="{3B8639A0-3331-4F5C-A3CA-119E786A1AEA}"/>
              </a:ext>
            </a:extLst>
          </p:cNvPr>
          <p:cNvPicPr>
            <a:picLocks noChangeAspect="1"/>
          </p:cNvPicPr>
          <p:nvPr/>
        </p:nvPicPr>
        <p:blipFill>
          <a:blip r:embed="rId5"/>
          <a:stretch>
            <a:fillRect/>
          </a:stretch>
        </p:blipFill>
        <p:spPr>
          <a:xfrm>
            <a:off x="7128588" y="1902404"/>
            <a:ext cx="1093996" cy="1464404"/>
          </a:xfrm>
          <a:prstGeom prst="rect">
            <a:avLst/>
          </a:prstGeom>
        </p:spPr>
      </p:pic>
      <p:pic>
        <p:nvPicPr>
          <p:cNvPr id="7" name="Imagen 6">
            <a:extLst>
              <a:ext uri="{FF2B5EF4-FFF2-40B4-BE49-F238E27FC236}">
                <a16:creationId xmlns:a16="http://schemas.microsoft.com/office/drawing/2014/main" id="{19D94CBE-E469-4D08-B6A0-640EE74E9A15}"/>
              </a:ext>
            </a:extLst>
          </p:cNvPr>
          <p:cNvPicPr>
            <a:picLocks noChangeAspect="1"/>
          </p:cNvPicPr>
          <p:nvPr/>
        </p:nvPicPr>
        <p:blipFill>
          <a:blip r:embed="rId6"/>
          <a:stretch>
            <a:fillRect/>
          </a:stretch>
        </p:blipFill>
        <p:spPr>
          <a:xfrm>
            <a:off x="1177811" y="3429000"/>
            <a:ext cx="6288833" cy="1985273"/>
          </a:xfrm>
          <a:prstGeom prst="rect">
            <a:avLst/>
          </a:prstGeom>
        </p:spPr>
      </p:pic>
    </p:spTree>
    <p:extLst>
      <p:ext uri="{BB962C8B-B14F-4D97-AF65-F5344CB8AC3E}">
        <p14:creationId xmlns:p14="http://schemas.microsoft.com/office/powerpoint/2010/main" val="9927141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7100" y="4812626"/>
            <a:ext cx="2672863" cy="1150681"/>
          </a:xfrm>
        </p:spPr>
        <p:txBody>
          <a:bodyPr/>
          <a:lstStyle/>
          <a:p>
            <a:pPr lvl="0"/>
            <a:r>
              <a:rPr lang="es-ES" dirty="0" err="1"/>
              <a:t>Loramendi</a:t>
            </a:r>
            <a:r>
              <a:rPr lang="es-ES" dirty="0"/>
              <a:t>, 4. Apartado 23</a:t>
            </a:r>
          </a:p>
          <a:p>
            <a:pPr lvl="0"/>
            <a:r>
              <a:rPr lang="es-ES" dirty="0"/>
              <a:t>20500 </a:t>
            </a:r>
            <a:r>
              <a:rPr lang="es-ES" dirty="0" err="1"/>
              <a:t>Arrasate</a:t>
            </a:r>
            <a:r>
              <a:rPr lang="es-ES" dirty="0"/>
              <a:t> </a:t>
            </a:r>
            <a:r>
              <a:rPr lang="mr-IN" dirty="0"/>
              <a:t>–</a:t>
            </a:r>
            <a:r>
              <a:rPr lang="es-ES" dirty="0"/>
              <a:t> </a:t>
            </a:r>
            <a:r>
              <a:rPr lang="es-ES" dirty="0" err="1"/>
              <a:t>Mondragon</a:t>
            </a:r>
            <a:endParaRPr lang="es-ES" dirty="0"/>
          </a:p>
          <a:p>
            <a:pPr lvl="0"/>
            <a:r>
              <a:rPr lang="es-ES" dirty="0"/>
              <a:t>T. 943 71 21 85</a:t>
            </a:r>
          </a:p>
          <a:p>
            <a:pPr lvl="0"/>
            <a:r>
              <a:rPr lang="es-ES" dirty="0" err="1"/>
              <a:t>info@mondragon.edu</a:t>
            </a:r>
            <a:endParaRPr lang="en-US" dirty="0"/>
          </a:p>
        </p:txBody>
      </p:sp>
      <p:sp>
        <p:nvSpPr>
          <p:cNvPr id="4" name="Marcador de contenido 1"/>
          <p:cNvSpPr txBox="1">
            <a:spLocks/>
          </p:cNvSpPr>
          <p:nvPr/>
        </p:nvSpPr>
        <p:spPr>
          <a:xfrm>
            <a:off x="3255254" y="2648673"/>
            <a:ext cx="2895602" cy="1150681"/>
          </a:xfrm>
          <a:prstGeom prst="rect">
            <a:avLst/>
          </a:prstGeom>
        </p:spPr>
        <p:txBody>
          <a:bodyPr vert="horz" lIns="91440" tIns="45720" rIns="91440" bIns="45720" rtlCol="0">
            <a:noAutofit/>
          </a:bodyPr>
          <a:lstStyle>
            <a:lvl1pPr marL="0"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400" b="0" i="0" kern="1200" noProof="0">
                <a:solidFill>
                  <a:srgbClr val="FFFFFF"/>
                </a:solidFill>
                <a:latin typeface="Arial Nova Light" charset="0"/>
                <a:ea typeface="Arial Nova Light" charset="0"/>
                <a:cs typeface="Arial Nova Light" charset="0"/>
              </a:defRPr>
            </a:lvl1pPr>
            <a:lvl2pPr marL="457188"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200" b="0" i="0" kern="1200" noProof="0">
                <a:solidFill>
                  <a:srgbClr val="FFFFFF"/>
                </a:solidFill>
                <a:latin typeface="Arial Nova Light" charset="0"/>
                <a:ea typeface="Arial Nova Light" charset="0"/>
                <a:cs typeface="Arial Nova Light" charset="0"/>
              </a:defRPr>
            </a:lvl2pPr>
            <a:lvl3pPr marL="914377"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100" b="0" i="0" kern="1200" noProof="0">
                <a:solidFill>
                  <a:srgbClr val="FFFFFF"/>
                </a:solidFill>
                <a:latin typeface="Arial Nova Light" charset="0"/>
                <a:ea typeface="Arial Nova Light" charset="0"/>
                <a:cs typeface="Arial Nova Light" charset="0"/>
              </a:defRPr>
            </a:lvl3pPr>
            <a:lvl4pPr marL="1371566"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050" b="0" i="0" kern="1200" noProof="0">
                <a:solidFill>
                  <a:srgbClr val="FFFFFF"/>
                </a:solidFill>
                <a:latin typeface="Arial Nova Light" charset="0"/>
                <a:ea typeface="Arial Nova Light" charset="0"/>
                <a:cs typeface="Arial Nova Light" charset="0"/>
              </a:defRPr>
            </a:lvl4pPr>
            <a:lvl5pPr marL="1828755" marR="0" indent="0" algn="l" defTabSz="457189" rtl="0" eaLnBrk="1" fontAlgn="auto" latinLnBrk="0" hangingPunct="1">
              <a:lnSpc>
                <a:spcPct val="100000"/>
              </a:lnSpc>
              <a:spcBef>
                <a:spcPct val="20000"/>
              </a:spcBef>
              <a:spcAft>
                <a:spcPts val="0"/>
              </a:spcAft>
              <a:buClr>
                <a:srgbClr val="00A3AE"/>
              </a:buClr>
              <a:buSzTx/>
              <a:buFont typeface="Arial"/>
              <a:buNone/>
              <a:tabLst/>
              <a:defRPr lang="en-US" sz="1050" b="0" i="0" kern="1200" noProof="0">
                <a:solidFill>
                  <a:srgbClr val="FFFFFF"/>
                </a:solidFill>
                <a:latin typeface="Arial Nova Light" charset="0"/>
                <a:ea typeface="Arial Nova Light" charset="0"/>
                <a:cs typeface="Arial Nova Light"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s-ES" sz="2400" b="1" dirty="0" err="1"/>
              <a:t>Eskerrik</a:t>
            </a:r>
            <a:r>
              <a:rPr lang="es-ES" sz="2400" b="1" dirty="0"/>
              <a:t> </a:t>
            </a:r>
            <a:r>
              <a:rPr lang="es-ES" sz="2400" b="1" dirty="0" err="1"/>
              <a:t>asko</a:t>
            </a:r>
            <a:endParaRPr lang="es-ES" sz="2400" b="1" dirty="0"/>
          </a:p>
          <a:p>
            <a:pPr algn="ctr"/>
            <a:r>
              <a:rPr lang="es-ES" sz="2400" b="1" dirty="0"/>
              <a:t>Muchas gracias</a:t>
            </a:r>
          </a:p>
          <a:p>
            <a:pPr algn="ctr"/>
            <a:r>
              <a:rPr lang="es-ES" sz="2400" b="1" dirty="0" err="1"/>
              <a:t>Thank</a:t>
            </a:r>
            <a:r>
              <a:rPr lang="es-ES" sz="2400" b="1" dirty="0"/>
              <a:t> </a:t>
            </a:r>
            <a:r>
              <a:rPr lang="es-ES" sz="2400" b="1" dirty="0" err="1"/>
              <a:t>you</a:t>
            </a:r>
            <a:endParaRPr lang="es-ES" sz="2400" b="1" dirty="0"/>
          </a:p>
        </p:txBody>
      </p:sp>
    </p:spTree>
    <p:extLst>
      <p:ext uri="{BB962C8B-B14F-4D97-AF65-F5344CB8AC3E}">
        <p14:creationId xmlns:p14="http://schemas.microsoft.com/office/powerpoint/2010/main" val="997440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3</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pPr>
              <a:lnSpc>
                <a:spcPct val="90000"/>
              </a:lnSpc>
            </a:pPr>
            <a:r>
              <a:rPr lang="es-ES" dirty="0"/>
              <a:t>Introducción</a:t>
            </a:r>
          </a:p>
        </p:txBody>
      </p:sp>
      <p:sp>
        <p:nvSpPr>
          <p:cNvPr id="10" name="Content Placeholder 5">
            <a:extLst>
              <a:ext uri="{FF2B5EF4-FFF2-40B4-BE49-F238E27FC236}">
                <a16:creationId xmlns:a16="http://schemas.microsoft.com/office/drawing/2014/main" id="{015EAE2D-3649-4D63-AE52-25D910C8FE98}"/>
              </a:ext>
            </a:extLst>
          </p:cNvPr>
          <p:cNvSpPr txBox="1">
            <a:spLocks/>
          </p:cNvSpPr>
          <p:nvPr/>
        </p:nvSpPr>
        <p:spPr>
          <a:xfrm>
            <a:off x="422032" y="4683774"/>
            <a:ext cx="8208784" cy="394454"/>
          </a:xfrm>
          <a:prstGeom prst="rect">
            <a:avLst/>
          </a:prstGeom>
          <a:solidFill>
            <a:schemeClr val="accent6">
              <a:lumMod val="20000"/>
              <a:lumOff val="80000"/>
            </a:schemeClr>
          </a:solidFill>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s-ES" sz="1900" b="1" dirty="0">
                <a:solidFill>
                  <a:srgbClr val="00A3AD"/>
                </a:solidFill>
                <a:latin typeface="Arial Black" charset="0"/>
              </a:rPr>
              <a:t>Archivos necesarios:</a:t>
            </a:r>
            <a:endParaRPr lang="es-ES" sz="1900" dirty="0"/>
          </a:p>
        </p:txBody>
      </p:sp>
      <p:sp>
        <p:nvSpPr>
          <p:cNvPr id="13" name="Content Placeholder 5">
            <a:extLst>
              <a:ext uri="{FF2B5EF4-FFF2-40B4-BE49-F238E27FC236}">
                <a16:creationId xmlns:a16="http://schemas.microsoft.com/office/drawing/2014/main" id="{156B81ED-9769-4DA6-B0BC-3E2208A2679C}"/>
              </a:ext>
            </a:extLst>
          </p:cNvPr>
          <p:cNvSpPr txBox="1">
            <a:spLocks/>
          </p:cNvSpPr>
          <p:nvPr/>
        </p:nvSpPr>
        <p:spPr>
          <a:xfrm>
            <a:off x="422032" y="1032044"/>
            <a:ext cx="8208784" cy="394454"/>
          </a:xfrm>
          <a:prstGeom prst="rect">
            <a:avLst/>
          </a:prstGeom>
          <a:solidFill>
            <a:schemeClr val="accent6">
              <a:lumMod val="20000"/>
              <a:lumOff val="80000"/>
            </a:schemeClr>
          </a:solidFill>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s-ES" sz="1900" b="1" dirty="0">
                <a:solidFill>
                  <a:srgbClr val="00A3AD"/>
                </a:solidFill>
                <a:latin typeface="Arial Black" charset="0"/>
              </a:rPr>
              <a:t>Competencias</a:t>
            </a:r>
            <a:endParaRPr lang="es-ES" sz="1900" dirty="0"/>
          </a:p>
        </p:txBody>
      </p:sp>
      <p:sp>
        <p:nvSpPr>
          <p:cNvPr id="14" name="Content Placeholder 5">
            <a:extLst>
              <a:ext uri="{FF2B5EF4-FFF2-40B4-BE49-F238E27FC236}">
                <a16:creationId xmlns:a16="http://schemas.microsoft.com/office/drawing/2014/main" id="{1C0FFC7A-2086-41D2-8F55-71D479408594}"/>
              </a:ext>
            </a:extLst>
          </p:cNvPr>
          <p:cNvSpPr txBox="1">
            <a:spLocks/>
          </p:cNvSpPr>
          <p:nvPr/>
        </p:nvSpPr>
        <p:spPr>
          <a:xfrm>
            <a:off x="422032" y="2331605"/>
            <a:ext cx="8208784" cy="394454"/>
          </a:xfrm>
          <a:prstGeom prst="rect">
            <a:avLst/>
          </a:prstGeom>
          <a:solidFill>
            <a:schemeClr val="accent6">
              <a:lumMod val="20000"/>
              <a:lumOff val="80000"/>
            </a:schemeClr>
          </a:solidFill>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s-ES" sz="1900" b="1" dirty="0">
                <a:solidFill>
                  <a:srgbClr val="00A3AD"/>
                </a:solidFill>
                <a:latin typeface="Arial Black" charset="0"/>
              </a:rPr>
              <a:t>Aprendiendo con Kits Arduino </a:t>
            </a:r>
            <a:r>
              <a:rPr lang="es-ES" sz="1900" b="1" dirty="0" err="1">
                <a:solidFill>
                  <a:srgbClr val="00A3AD"/>
                </a:solidFill>
                <a:latin typeface="Arial Black" charset="0"/>
              </a:rPr>
              <a:t>Engineering</a:t>
            </a:r>
            <a:r>
              <a:rPr lang="es-ES" sz="1900" b="1" dirty="0">
                <a:solidFill>
                  <a:srgbClr val="00A3AD"/>
                </a:solidFill>
                <a:latin typeface="Arial Black" charset="0"/>
              </a:rPr>
              <a:t>…</a:t>
            </a:r>
            <a:endParaRPr lang="es-ES" sz="1900" dirty="0"/>
          </a:p>
        </p:txBody>
      </p:sp>
      <p:pic>
        <p:nvPicPr>
          <p:cNvPr id="15" name="Imagen 14">
            <a:extLst>
              <a:ext uri="{FF2B5EF4-FFF2-40B4-BE49-F238E27FC236}">
                <a16:creationId xmlns:a16="http://schemas.microsoft.com/office/drawing/2014/main" id="{FD8C400D-3F46-442A-AC49-54547EC1DF9F}"/>
              </a:ext>
            </a:extLst>
          </p:cNvPr>
          <p:cNvPicPr>
            <a:picLocks noChangeAspect="1"/>
          </p:cNvPicPr>
          <p:nvPr/>
        </p:nvPicPr>
        <p:blipFill>
          <a:blip r:embed="rId3">
            <a:alphaModFix amt="25000"/>
          </a:blip>
          <a:stretch>
            <a:fillRect/>
          </a:stretch>
        </p:blipFill>
        <p:spPr>
          <a:xfrm>
            <a:off x="633046" y="3231373"/>
            <a:ext cx="2266217" cy="1302229"/>
          </a:xfrm>
          <a:prstGeom prst="rect">
            <a:avLst/>
          </a:prstGeom>
          <a:ln>
            <a:noFill/>
          </a:ln>
          <a:effectLst>
            <a:softEdge rad="112500"/>
          </a:effectLst>
        </p:spPr>
      </p:pic>
      <p:sp>
        <p:nvSpPr>
          <p:cNvPr id="18" name="CuadroTexto 17">
            <a:extLst>
              <a:ext uri="{FF2B5EF4-FFF2-40B4-BE49-F238E27FC236}">
                <a16:creationId xmlns:a16="http://schemas.microsoft.com/office/drawing/2014/main" id="{0339FFDA-262A-4CB9-95D5-29BBA776C1A1}"/>
              </a:ext>
            </a:extLst>
          </p:cNvPr>
          <p:cNvSpPr txBox="1"/>
          <p:nvPr/>
        </p:nvSpPr>
        <p:spPr>
          <a:xfrm>
            <a:off x="587253" y="2725737"/>
            <a:ext cx="2435469" cy="523220"/>
          </a:xfrm>
          <a:prstGeom prst="rect">
            <a:avLst/>
          </a:prstGeom>
          <a:noFill/>
        </p:spPr>
        <p:txBody>
          <a:bodyPr wrap="square">
            <a:spAutoFit/>
          </a:bodyPr>
          <a:lstStyle/>
          <a:p>
            <a:pPr algn="ctr"/>
            <a:r>
              <a:rPr lang="es-ES" sz="1400" b="0" i="0" cap="all" dirty="0">
                <a:solidFill>
                  <a:srgbClr val="434F54"/>
                </a:solidFill>
                <a:effectLst/>
                <a:latin typeface="Open Sans" panose="020B0606030504020204" pitchFamily="34" charset="0"/>
              </a:rPr>
              <a:t>MOTOCICLETA </a:t>
            </a:r>
          </a:p>
          <a:p>
            <a:pPr algn="ctr"/>
            <a:r>
              <a:rPr lang="es-ES" sz="1400" b="0" i="0" cap="all" dirty="0">
                <a:solidFill>
                  <a:srgbClr val="434F54"/>
                </a:solidFill>
                <a:effectLst/>
                <a:latin typeface="Open Sans" panose="020B0606030504020204" pitchFamily="34" charset="0"/>
              </a:rPr>
              <a:t>AUTOEQUILIBRANTE</a:t>
            </a:r>
          </a:p>
        </p:txBody>
      </p:sp>
      <p:pic>
        <p:nvPicPr>
          <p:cNvPr id="19" name="Imagen 18">
            <a:extLst>
              <a:ext uri="{FF2B5EF4-FFF2-40B4-BE49-F238E27FC236}">
                <a16:creationId xmlns:a16="http://schemas.microsoft.com/office/drawing/2014/main" id="{A6BBE5B7-C288-4235-A2B8-6604299EB4F9}"/>
              </a:ext>
            </a:extLst>
          </p:cNvPr>
          <p:cNvPicPr>
            <a:picLocks noChangeAspect="1"/>
          </p:cNvPicPr>
          <p:nvPr/>
        </p:nvPicPr>
        <p:blipFill>
          <a:blip r:embed="rId4"/>
          <a:stretch>
            <a:fillRect/>
          </a:stretch>
        </p:blipFill>
        <p:spPr>
          <a:xfrm>
            <a:off x="3356603" y="3249279"/>
            <a:ext cx="2105620" cy="1302229"/>
          </a:xfrm>
          <a:prstGeom prst="rect">
            <a:avLst/>
          </a:prstGeom>
          <a:ln>
            <a:noFill/>
          </a:ln>
          <a:effectLst>
            <a:softEdge rad="76200"/>
          </a:effectLst>
        </p:spPr>
      </p:pic>
      <p:sp>
        <p:nvSpPr>
          <p:cNvPr id="22" name="CuadroTexto 21">
            <a:extLst>
              <a:ext uri="{FF2B5EF4-FFF2-40B4-BE49-F238E27FC236}">
                <a16:creationId xmlns:a16="http://schemas.microsoft.com/office/drawing/2014/main" id="{EF079624-E8E2-4E2E-A892-3B3D66F18BFB}"/>
              </a:ext>
            </a:extLst>
          </p:cNvPr>
          <p:cNvSpPr txBox="1"/>
          <p:nvPr/>
        </p:nvSpPr>
        <p:spPr>
          <a:xfrm>
            <a:off x="3194537" y="2743643"/>
            <a:ext cx="2435469" cy="523220"/>
          </a:xfrm>
          <a:prstGeom prst="rect">
            <a:avLst/>
          </a:prstGeom>
          <a:noFill/>
        </p:spPr>
        <p:txBody>
          <a:bodyPr wrap="square">
            <a:spAutoFit/>
          </a:bodyPr>
          <a:lstStyle/>
          <a:p>
            <a:pPr algn="ctr"/>
            <a:r>
              <a:rPr lang="pt-BR" sz="1400" b="0" i="0" cap="all" dirty="0">
                <a:solidFill>
                  <a:srgbClr val="434F54"/>
                </a:solidFill>
                <a:effectLst/>
                <a:latin typeface="Open Sans" panose="020B0606030504020204" pitchFamily="34" charset="0"/>
              </a:rPr>
              <a:t>ROVER CONTROLADO POR CÁMARA WEB</a:t>
            </a:r>
          </a:p>
        </p:txBody>
      </p:sp>
      <p:pic>
        <p:nvPicPr>
          <p:cNvPr id="23" name="Imagen 22">
            <a:extLst>
              <a:ext uri="{FF2B5EF4-FFF2-40B4-BE49-F238E27FC236}">
                <a16:creationId xmlns:a16="http://schemas.microsoft.com/office/drawing/2014/main" id="{E091B452-AD8B-443E-AC92-ABA6A4F700BC}"/>
              </a:ext>
            </a:extLst>
          </p:cNvPr>
          <p:cNvPicPr>
            <a:picLocks noChangeAspect="1"/>
          </p:cNvPicPr>
          <p:nvPr/>
        </p:nvPicPr>
        <p:blipFill>
          <a:blip r:embed="rId5">
            <a:alphaModFix amt="25000"/>
          </a:blip>
          <a:stretch>
            <a:fillRect/>
          </a:stretch>
        </p:blipFill>
        <p:spPr>
          <a:xfrm>
            <a:off x="5921723" y="3301472"/>
            <a:ext cx="2261716" cy="1232129"/>
          </a:xfrm>
          <a:prstGeom prst="rect">
            <a:avLst/>
          </a:prstGeom>
          <a:ln>
            <a:noFill/>
          </a:ln>
          <a:effectLst>
            <a:softEdge rad="112500"/>
          </a:effectLst>
        </p:spPr>
      </p:pic>
      <p:sp>
        <p:nvSpPr>
          <p:cNvPr id="24" name="CuadroTexto 23">
            <a:extLst>
              <a:ext uri="{FF2B5EF4-FFF2-40B4-BE49-F238E27FC236}">
                <a16:creationId xmlns:a16="http://schemas.microsoft.com/office/drawing/2014/main" id="{5D38C98A-7800-484B-8A3A-4F796F614282}"/>
              </a:ext>
            </a:extLst>
          </p:cNvPr>
          <p:cNvSpPr txBox="1"/>
          <p:nvPr/>
        </p:nvSpPr>
        <p:spPr>
          <a:xfrm>
            <a:off x="5992157" y="2808797"/>
            <a:ext cx="2094568" cy="307777"/>
          </a:xfrm>
          <a:prstGeom prst="rect">
            <a:avLst/>
          </a:prstGeom>
          <a:noFill/>
        </p:spPr>
        <p:txBody>
          <a:bodyPr wrap="square">
            <a:spAutoFit/>
          </a:bodyPr>
          <a:lstStyle/>
          <a:p>
            <a:pPr algn="ctr"/>
            <a:r>
              <a:rPr lang="es-ES" sz="1400" b="0" i="0" cap="all" dirty="0">
                <a:solidFill>
                  <a:srgbClr val="434F54"/>
                </a:solidFill>
                <a:effectLst/>
                <a:latin typeface="Open Sans" panose="020B0606030504020204" pitchFamily="34" charset="0"/>
              </a:rPr>
              <a:t>ROBOT DIBUJANTE</a:t>
            </a:r>
          </a:p>
        </p:txBody>
      </p:sp>
      <p:sp>
        <p:nvSpPr>
          <p:cNvPr id="26" name="CuadroTexto 25">
            <a:extLst>
              <a:ext uri="{FF2B5EF4-FFF2-40B4-BE49-F238E27FC236}">
                <a16:creationId xmlns:a16="http://schemas.microsoft.com/office/drawing/2014/main" id="{C8591FBC-EE2E-4FA9-868B-0C2903D07C07}"/>
              </a:ext>
            </a:extLst>
          </p:cNvPr>
          <p:cNvSpPr txBox="1"/>
          <p:nvPr/>
        </p:nvSpPr>
        <p:spPr>
          <a:xfrm>
            <a:off x="723534" y="1558348"/>
            <a:ext cx="4598376" cy="369332"/>
          </a:xfrm>
          <a:prstGeom prst="rect">
            <a:avLst/>
          </a:prstGeom>
          <a:noFill/>
        </p:spPr>
        <p:txBody>
          <a:bodyPr wrap="square">
            <a:spAutoFit/>
          </a:bodyPr>
          <a:lstStyle/>
          <a:p>
            <a:pPr marL="285750" indent="-285750">
              <a:buFont typeface="Arial" panose="020B0604020202020204" pitchFamily="34" charset="0"/>
              <a:buChar char="•"/>
            </a:pPr>
            <a:r>
              <a:rPr lang="es-ES" dirty="0"/>
              <a:t>Cinemática diferencial</a:t>
            </a:r>
          </a:p>
        </p:txBody>
      </p:sp>
      <p:pic>
        <p:nvPicPr>
          <p:cNvPr id="7" name="Imagen 6">
            <a:extLst>
              <a:ext uri="{FF2B5EF4-FFF2-40B4-BE49-F238E27FC236}">
                <a16:creationId xmlns:a16="http://schemas.microsoft.com/office/drawing/2014/main" id="{0825C4DA-A2B2-47CE-8FE3-27BBFAC2D284}"/>
              </a:ext>
            </a:extLst>
          </p:cNvPr>
          <p:cNvPicPr>
            <a:picLocks noChangeAspect="1"/>
          </p:cNvPicPr>
          <p:nvPr/>
        </p:nvPicPr>
        <p:blipFill>
          <a:blip r:embed="rId6"/>
          <a:stretch>
            <a:fillRect/>
          </a:stretch>
        </p:blipFill>
        <p:spPr>
          <a:xfrm>
            <a:off x="3979426" y="5078228"/>
            <a:ext cx="1093996" cy="1464404"/>
          </a:xfrm>
          <a:prstGeom prst="rect">
            <a:avLst/>
          </a:prstGeom>
        </p:spPr>
      </p:pic>
    </p:spTree>
    <p:extLst>
      <p:ext uri="{BB962C8B-B14F-4D97-AF65-F5344CB8AC3E}">
        <p14:creationId xmlns:p14="http://schemas.microsoft.com/office/powerpoint/2010/main" val="1364637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s-ES" dirty="0"/>
              <a:t>Fundamentos </a:t>
            </a:r>
          </a:p>
        </p:txBody>
      </p:sp>
      <p:sp>
        <p:nvSpPr>
          <p:cNvPr id="11" name="Content Placeholder 10"/>
          <p:cNvSpPr>
            <a:spLocks noGrp="1"/>
          </p:cNvSpPr>
          <p:nvPr>
            <p:ph sz="quarter" idx="10"/>
          </p:nvPr>
        </p:nvSpPr>
        <p:spPr/>
        <p:txBody>
          <a:bodyPr/>
          <a:lstStyle/>
          <a:p>
            <a:r>
              <a:rPr lang="es-ES"/>
              <a:t>1</a:t>
            </a:r>
          </a:p>
        </p:txBody>
      </p:sp>
    </p:spTree>
    <p:extLst>
      <p:ext uri="{BB962C8B-B14F-4D97-AF65-F5344CB8AC3E}">
        <p14:creationId xmlns:p14="http://schemas.microsoft.com/office/powerpoint/2010/main" val="1295944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88109" y="2754427"/>
            <a:ext cx="4964413" cy="1362075"/>
          </a:xfrm>
        </p:spPr>
        <p:txBody>
          <a:bodyPr>
            <a:normAutofit/>
          </a:bodyPr>
          <a:lstStyle/>
          <a:p>
            <a:r>
              <a:rPr lang="en-US" dirty="0" err="1"/>
              <a:t>Funcionamiento</a:t>
            </a:r>
            <a:r>
              <a:rPr lang="en-US" dirty="0"/>
              <a:t> de un </a:t>
            </a:r>
            <a:r>
              <a:rPr lang="en-US" dirty="0" err="1"/>
              <a:t>diferencial</a:t>
            </a:r>
            <a:endParaRPr lang="en-US" dirty="0"/>
          </a:p>
        </p:txBody>
      </p:sp>
      <p:sp>
        <p:nvSpPr>
          <p:cNvPr id="7" name="Content Placeholder 6"/>
          <p:cNvSpPr>
            <a:spLocks noGrp="1"/>
          </p:cNvSpPr>
          <p:nvPr>
            <p:ph sz="quarter" idx="10"/>
          </p:nvPr>
        </p:nvSpPr>
        <p:spPr/>
        <p:txBody>
          <a:bodyPr>
            <a:normAutofit fontScale="77500" lnSpcReduction="20000"/>
          </a:bodyPr>
          <a:lstStyle/>
          <a:p>
            <a:r>
              <a:rPr lang="en-US"/>
              <a:t>1.1</a:t>
            </a:r>
            <a:endParaRPr lang="en-US" dirty="0"/>
          </a:p>
        </p:txBody>
      </p:sp>
    </p:spTree>
    <p:extLst>
      <p:ext uri="{BB962C8B-B14F-4D97-AF65-F5344CB8AC3E}">
        <p14:creationId xmlns:p14="http://schemas.microsoft.com/office/powerpoint/2010/main" val="2050859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22029" y="1364829"/>
            <a:ext cx="4280599" cy="2656665"/>
          </a:xfrm>
        </p:spPr>
        <p:txBody>
          <a:bodyPr>
            <a:normAutofit/>
          </a:bodyPr>
          <a:lstStyle/>
          <a:p>
            <a:pPr algn="just">
              <a:lnSpc>
                <a:spcPct val="90000"/>
              </a:lnSpc>
            </a:pPr>
            <a:endParaRPr lang="en-US" sz="1900" dirty="0"/>
          </a:p>
          <a:p>
            <a:pPr marL="0" indent="0" algn="just">
              <a:lnSpc>
                <a:spcPct val="90000"/>
              </a:lnSpc>
              <a:buNone/>
            </a:pPr>
            <a:r>
              <a:rPr lang="es-ES" sz="1900" dirty="0"/>
              <a:t>Generalmente un diferencial cumple la función de permitir la transmisión de fuerza de giro a un </a:t>
            </a:r>
            <a:r>
              <a:rPr lang="es-ES" sz="1900" b="1" dirty="0"/>
              <a:t>par de ejes que no giran solidarios</a:t>
            </a:r>
            <a:r>
              <a:rPr lang="es-ES" sz="1900" dirty="0"/>
              <a:t>, esto sirve para compensar la diferencia de metros que recorre una rueda respecto la otra en una curva.</a:t>
            </a:r>
            <a:endParaRPr lang="en-US" sz="1900" dirty="0"/>
          </a:p>
        </p:txBody>
      </p:sp>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6</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El diferencial</a:t>
            </a:r>
          </a:p>
        </p:txBody>
      </p:sp>
      <p:pic>
        <p:nvPicPr>
          <p:cNvPr id="8" name="Imagen 7" descr="Forma, Círculo&#10;&#10;Descripción generada automáticamente">
            <a:extLst>
              <a:ext uri="{FF2B5EF4-FFF2-40B4-BE49-F238E27FC236}">
                <a16:creationId xmlns:a16="http://schemas.microsoft.com/office/drawing/2014/main" id="{4EE8E695-7475-4490-B685-A457F1D76553}"/>
              </a:ext>
            </a:extLst>
          </p:cNvPr>
          <p:cNvPicPr>
            <a:picLocks noChangeAspect="1"/>
          </p:cNvPicPr>
          <p:nvPr/>
        </p:nvPicPr>
        <p:blipFill>
          <a:blip r:embed="rId3"/>
          <a:stretch>
            <a:fillRect/>
          </a:stretch>
        </p:blipFill>
        <p:spPr>
          <a:xfrm>
            <a:off x="4982547" y="1149911"/>
            <a:ext cx="3302422" cy="3546683"/>
          </a:xfrm>
          <a:prstGeom prst="rect">
            <a:avLst/>
          </a:prstGeom>
        </p:spPr>
      </p:pic>
    </p:spTree>
    <p:extLst>
      <p:ext uri="{BB962C8B-B14F-4D97-AF65-F5344CB8AC3E}">
        <p14:creationId xmlns:p14="http://schemas.microsoft.com/office/powerpoint/2010/main" val="24937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22030" y="1364829"/>
            <a:ext cx="7970856" cy="1837455"/>
          </a:xfrm>
        </p:spPr>
        <p:txBody>
          <a:bodyPr>
            <a:normAutofit/>
          </a:bodyPr>
          <a:lstStyle/>
          <a:p>
            <a:pPr>
              <a:lnSpc>
                <a:spcPct val="90000"/>
              </a:lnSpc>
            </a:pPr>
            <a:endParaRPr lang="en-US" sz="1900" dirty="0"/>
          </a:p>
          <a:p>
            <a:pPr marL="0" indent="0">
              <a:lnSpc>
                <a:spcPct val="90000"/>
              </a:lnSpc>
              <a:buNone/>
            </a:pPr>
            <a:r>
              <a:rPr lang="es-ES" sz="1900" dirty="0"/>
              <a:t>Durante el movimiento del vehículo las ruedas se mueven a velocidades diferentes para poder mantener una trayectoria circular</a:t>
            </a:r>
          </a:p>
        </p:txBody>
      </p:sp>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7</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Trayectoria circular</a:t>
            </a:r>
          </a:p>
        </p:txBody>
      </p:sp>
      <p:pic>
        <p:nvPicPr>
          <p:cNvPr id="7" name="Imagen 6">
            <a:extLst>
              <a:ext uri="{FF2B5EF4-FFF2-40B4-BE49-F238E27FC236}">
                <a16:creationId xmlns:a16="http://schemas.microsoft.com/office/drawing/2014/main" id="{DFF31495-C1FA-4A23-83D2-563C458EBB09}"/>
              </a:ext>
            </a:extLst>
          </p:cNvPr>
          <p:cNvPicPr>
            <a:picLocks noChangeAspect="1"/>
          </p:cNvPicPr>
          <p:nvPr/>
        </p:nvPicPr>
        <p:blipFill>
          <a:blip r:embed="rId3"/>
          <a:stretch>
            <a:fillRect/>
          </a:stretch>
        </p:blipFill>
        <p:spPr>
          <a:xfrm>
            <a:off x="5577536" y="2416532"/>
            <a:ext cx="3141738" cy="2883159"/>
          </a:xfrm>
          <a:prstGeom prst="rect">
            <a:avLst/>
          </a:prstGeom>
        </p:spPr>
      </p:pic>
      <p:sp>
        <p:nvSpPr>
          <p:cNvPr id="8" name="Rectángulo 7">
            <a:extLst>
              <a:ext uri="{FF2B5EF4-FFF2-40B4-BE49-F238E27FC236}">
                <a16:creationId xmlns:a16="http://schemas.microsoft.com/office/drawing/2014/main" id="{17AD7563-1027-4981-81EE-C4ABCB388D51}"/>
              </a:ext>
            </a:extLst>
          </p:cNvPr>
          <p:cNvSpPr/>
          <p:nvPr/>
        </p:nvSpPr>
        <p:spPr>
          <a:xfrm>
            <a:off x="431180" y="2389646"/>
            <a:ext cx="4572000" cy="2554545"/>
          </a:xfrm>
          <a:prstGeom prst="rect">
            <a:avLst/>
          </a:prstGeom>
        </p:spPr>
        <p:txBody>
          <a:bodyPr>
            <a:spAutoFit/>
          </a:bodyPr>
          <a:lstStyle/>
          <a:p>
            <a:r>
              <a:rPr lang="es-ES" sz="2000" dirty="0"/>
              <a:t>La velocidad la rueda exterior de la curva rotará a mayor velocidad que la rueda del interior.</a:t>
            </a:r>
          </a:p>
          <a:p>
            <a:r>
              <a:rPr lang="es-ES" sz="2000" dirty="0"/>
              <a:t>Esta diferencia de velocidades es dado por la diferencia del desplazamiento que se debe de dar al disponer radios diferentes en base a las posiciones de las ruedas respecto al centro de la curva.</a:t>
            </a:r>
          </a:p>
        </p:txBody>
      </p:sp>
    </p:spTree>
    <p:extLst>
      <p:ext uri="{BB962C8B-B14F-4D97-AF65-F5344CB8AC3E}">
        <p14:creationId xmlns:p14="http://schemas.microsoft.com/office/powerpoint/2010/main" val="3221789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88110" y="2754427"/>
            <a:ext cx="3704780" cy="1362075"/>
          </a:xfrm>
        </p:spPr>
        <p:txBody>
          <a:bodyPr>
            <a:normAutofit fontScale="90000"/>
          </a:bodyPr>
          <a:lstStyle/>
          <a:p>
            <a:r>
              <a:rPr lang="es-ES" dirty="0"/>
              <a:t>Cinemática del diferencial del robot</a:t>
            </a:r>
          </a:p>
        </p:txBody>
      </p:sp>
      <p:sp>
        <p:nvSpPr>
          <p:cNvPr id="7" name="Content Placeholder 6"/>
          <p:cNvSpPr>
            <a:spLocks noGrp="1"/>
          </p:cNvSpPr>
          <p:nvPr>
            <p:ph sz="quarter" idx="10"/>
          </p:nvPr>
        </p:nvSpPr>
        <p:spPr/>
        <p:txBody>
          <a:bodyPr>
            <a:normAutofit fontScale="77500" lnSpcReduction="20000"/>
          </a:bodyPr>
          <a:lstStyle/>
          <a:p>
            <a:r>
              <a:rPr lang="es-ES" dirty="0"/>
              <a:t>1.3</a:t>
            </a:r>
          </a:p>
        </p:txBody>
      </p:sp>
    </p:spTree>
    <p:extLst>
      <p:ext uri="{BB962C8B-B14F-4D97-AF65-F5344CB8AC3E}">
        <p14:creationId xmlns:p14="http://schemas.microsoft.com/office/powerpoint/2010/main" val="3220867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9</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pPr>
              <a:lnSpc>
                <a:spcPct val="90000"/>
              </a:lnSpc>
            </a:pPr>
            <a:r>
              <a:rPr lang="es-ES" sz="2400" dirty="0"/>
              <a:t>Ventajas e inconvenientes de la cinemática diferencial</a:t>
            </a:r>
          </a:p>
        </p:txBody>
      </p:sp>
      <p:graphicFrame>
        <p:nvGraphicFramePr>
          <p:cNvPr id="6" name="Diagrama 5">
            <a:extLst>
              <a:ext uri="{FF2B5EF4-FFF2-40B4-BE49-F238E27FC236}">
                <a16:creationId xmlns:a16="http://schemas.microsoft.com/office/drawing/2014/main" id="{0034BE72-6258-486E-8D48-988DFA7C246B}"/>
              </a:ext>
            </a:extLst>
          </p:cNvPr>
          <p:cNvGraphicFramePr/>
          <p:nvPr>
            <p:extLst>
              <p:ext uri="{D42A27DB-BD31-4B8C-83A1-F6EECF244321}">
                <p14:modId xmlns:p14="http://schemas.microsoft.com/office/powerpoint/2010/main" val="508938963"/>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00517191"/>
      </p:ext>
    </p:extLst>
  </p:cSld>
  <p:clrMapOvr>
    <a:masterClrMapping/>
  </p:clrMapOvr>
</p:sld>
</file>

<file path=ppt/theme/theme1.xml><?xml version="1.0" encoding="utf-8"?>
<a:theme xmlns:a="http://schemas.openxmlformats.org/drawingml/2006/main" name="MU Theme">
  <a:themeElements>
    <a:clrScheme name="Goi Eskola Politeknikoa">
      <a:dk1>
        <a:srgbClr val="004851"/>
      </a:dk1>
      <a:lt1>
        <a:srgbClr val="FFFFFF"/>
      </a:lt1>
      <a:dk2>
        <a:srgbClr val="000000"/>
      </a:dk2>
      <a:lt2>
        <a:srgbClr val="FFC72C"/>
      </a:lt2>
      <a:accent1>
        <a:srgbClr val="004851"/>
      </a:accent1>
      <a:accent2>
        <a:srgbClr val="00A3AD"/>
      </a:accent2>
      <a:accent3>
        <a:srgbClr val="B33D26"/>
      </a:accent3>
      <a:accent4>
        <a:srgbClr val="DC6B2F"/>
      </a:accent4>
      <a:accent5>
        <a:srgbClr val="ED8B00"/>
      </a:accent5>
      <a:accent6>
        <a:srgbClr val="F6C580"/>
      </a:accent6>
      <a:hlink>
        <a:srgbClr val="FFC72C"/>
      </a:hlink>
      <a:folHlink>
        <a:srgbClr val="00485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A3AD"/>
        </a:solidFill>
        <a:ln>
          <a:noFill/>
        </a:ln>
        <a:effectLst/>
      </a:spPr>
      <a:bodyPr rtlCol="0"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oloVerde_MGEP" id="{912D819A-F009-0D4F-A6F2-06FA7B853B4A}" vid="{A10D757F-8599-0D45-BE73-313E7C3AB0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2072</TotalTime>
  <Words>1151</Words>
  <Application>Microsoft Office PowerPoint</Application>
  <PresentationFormat>Presentación en pantalla (4:3)</PresentationFormat>
  <Paragraphs>225</Paragraphs>
  <Slides>27</Slides>
  <Notes>16</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27</vt:i4>
      </vt:variant>
    </vt:vector>
  </HeadingPairs>
  <TitlesOfParts>
    <vt:vector size="35" baseType="lpstr">
      <vt:lpstr>AppleSymbols</vt:lpstr>
      <vt:lpstr>Arial</vt:lpstr>
      <vt:lpstr>Arial Black</vt:lpstr>
      <vt:lpstr>Arial Nova Light</vt:lpstr>
      <vt:lpstr>Calibri</vt:lpstr>
      <vt:lpstr>Cambria Math</vt:lpstr>
      <vt:lpstr>Open Sans</vt:lpstr>
      <vt:lpstr>MU Theme</vt:lpstr>
      <vt:lpstr> Cinemática diferencial</vt:lpstr>
      <vt:lpstr>Adquiriendo conocimientos de cinemática con robots de con unidad diferencial </vt:lpstr>
      <vt:lpstr>Introducción</vt:lpstr>
      <vt:lpstr>Fundamentos </vt:lpstr>
      <vt:lpstr>Funcionamiento de un diferencial</vt:lpstr>
      <vt:lpstr>El diferencial</vt:lpstr>
      <vt:lpstr>Trayectoria circular</vt:lpstr>
      <vt:lpstr>Cinemática del diferencial del robot</vt:lpstr>
      <vt:lpstr>Ventajas e inconvenientes de la cinemática diferencial</vt:lpstr>
      <vt:lpstr>Modelado cinemático de robots diferenciales</vt:lpstr>
      <vt:lpstr>Modelado cinemático de robots diferenciales</vt:lpstr>
      <vt:lpstr>Modelado cinemático de robots diferenciales</vt:lpstr>
      <vt:lpstr>Caso de estudio </vt:lpstr>
      <vt:lpstr>Cinemática de avance para robots de accionamiento diferencial </vt:lpstr>
      <vt:lpstr>Modelado cinemático de robots diferenciales</vt:lpstr>
      <vt:lpstr>Modelado cinemático de robots diferenciales</vt:lpstr>
      <vt:lpstr>Modelado cinemático de robots diferenciales</vt:lpstr>
      <vt:lpstr>Modelado cinemático de robots diferenciales</vt:lpstr>
      <vt:lpstr>Modelado cinemático de robots diferenciales</vt:lpstr>
      <vt:lpstr>Caso practico</vt:lpstr>
      <vt:lpstr>Presentación del robot</vt:lpstr>
      <vt:lpstr>Webcam Controlled Rover</vt:lpstr>
      <vt:lpstr>Trabajando con MATLAB &amp; Simulink</vt:lpstr>
      <vt:lpstr>Librerías y funciones</vt:lpstr>
      <vt:lpstr>Librerías y funciones</vt:lpstr>
      <vt:lpstr>Modelado del movimiento diferencial</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and knowledge transfer</dc:title>
  <dc:creator>Uribeetxeberria, Roberto</dc:creator>
  <cp:lastModifiedBy>Gaizka Bellido</cp:lastModifiedBy>
  <cp:revision>263</cp:revision>
  <cp:lastPrinted>2021-06-16T15:13:38Z</cp:lastPrinted>
  <dcterms:created xsi:type="dcterms:W3CDTF">2017-11-28T21:27:45Z</dcterms:created>
  <dcterms:modified xsi:type="dcterms:W3CDTF">2022-02-22T01:20:19Z</dcterms:modified>
</cp:coreProperties>
</file>