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329" r:id="rId2"/>
    <p:sldId id="378" r:id="rId3"/>
    <p:sldId id="402" r:id="rId4"/>
    <p:sldId id="399" r:id="rId5"/>
    <p:sldId id="336" r:id="rId6"/>
    <p:sldId id="356" r:id="rId7"/>
    <p:sldId id="386" r:id="rId8"/>
    <p:sldId id="390" r:id="rId9"/>
    <p:sldId id="387" r:id="rId10"/>
    <p:sldId id="392" r:id="rId11"/>
    <p:sldId id="393" r:id="rId12"/>
    <p:sldId id="394" r:id="rId13"/>
    <p:sldId id="391" r:id="rId14"/>
    <p:sldId id="395" r:id="rId15"/>
    <p:sldId id="396" r:id="rId16"/>
    <p:sldId id="397" r:id="rId17"/>
    <p:sldId id="400" r:id="rId18"/>
    <p:sldId id="351" r:id="rId19"/>
    <p:sldId id="352" r:id="rId20"/>
    <p:sldId id="340" r:id="rId21"/>
    <p:sldId id="353" r:id="rId22"/>
    <p:sldId id="404" r:id="rId23"/>
    <p:sldId id="401" r:id="rId24"/>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22/02/2022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22/02/2022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133548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22</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4</a:t>
            </a:fld>
            <a:endParaRPr lang="en-US"/>
          </a:p>
        </p:txBody>
      </p:sp>
    </p:spTree>
    <p:extLst>
      <p:ext uri="{BB962C8B-B14F-4D97-AF65-F5344CB8AC3E}">
        <p14:creationId xmlns:p14="http://schemas.microsoft.com/office/powerpoint/2010/main" val="4153497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70875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162758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39592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111364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96537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973722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1663562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22.02.22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es.mathworks.com/matlabcentral/fileexchange/64902-path-following-using-matlab-and-simulink"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hyperlink" Target="https://es.mathworks.com/help/nav/ug/path-following-with-obstacle-avoidance-in-simulink.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9.jpeg"/><Relationship Id="rId4" Type="http://schemas.openxmlformats.org/officeDocument/2006/relationships/image" Target="../media/image28.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s-ES" dirty="0" err="1"/>
              <a:t>Path</a:t>
            </a:r>
            <a:r>
              <a:rPr lang="es-ES" dirty="0"/>
              <a:t> </a:t>
            </a:r>
            <a:r>
              <a:rPr lang="es-ES" dirty="0" err="1"/>
              <a:t>following</a:t>
            </a:r>
            <a:r>
              <a:rPr lang="es-ES" dirty="0"/>
              <a:t> </a:t>
            </a:r>
            <a:r>
              <a:rPr lang="es-ES" dirty="0" err="1"/>
              <a:t>algorithm</a:t>
            </a:r>
            <a:endParaRPr lang="en-US" dirty="0"/>
          </a:p>
        </p:txBody>
      </p:sp>
    </p:spTree>
    <p:extLst>
      <p:ext uri="{BB962C8B-B14F-4D97-AF65-F5344CB8AC3E}">
        <p14:creationId xmlns:p14="http://schemas.microsoft.com/office/powerpoint/2010/main" val="1164228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779168"/>
          </a:xfrm>
        </p:spPr>
        <p:txBody>
          <a:bodyPr anchor="ctr">
            <a:normAutofit fontScale="90000"/>
          </a:bodyPr>
          <a:lstStyle/>
          <a:p>
            <a:r>
              <a:rPr lang="en-US" dirty="0"/>
              <a:t>Define the route tracking handler: Pure Pursuit </a:t>
            </a:r>
            <a:endParaRPr lang="es-ES" dirty="0"/>
          </a:p>
        </p:txBody>
      </p:sp>
      <p:sp>
        <p:nvSpPr>
          <p:cNvPr id="7" name="Rectángulo 6">
            <a:extLst>
              <a:ext uri="{FF2B5EF4-FFF2-40B4-BE49-F238E27FC236}">
                <a16:creationId xmlns:a16="http://schemas.microsoft.com/office/drawing/2014/main" id="{B4EEEE7E-E1B4-4D8E-B6C8-263224D2EB45}"/>
              </a:ext>
            </a:extLst>
          </p:cNvPr>
          <p:cNvSpPr/>
          <p:nvPr/>
        </p:nvSpPr>
        <p:spPr>
          <a:xfrm>
            <a:off x="422032" y="1251205"/>
            <a:ext cx="8425542" cy="3139321"/>
          </a:xfrm>
          <a:prstGeom prst="rect">
            <a:avLst/>
          </a:prstGeom>
        </p:spPr>
        <p:txBody>
          <a:bodyPr wrap="square">
            <a:spAutoFit/>
          </a:bodyPr>
          <a:lstStyle/>
          <a:p>
            <a:pPr marL="342900" indent="-342900">
              <a:buFont typeface="Arial" panose="020B0604020202020204" pitchFamily="34" charset="0"/>
              <a:buChar char="•"/>
            </a:pPr>
            <a:r>
              <a:rPr lang="en-US" dirty="0"/>
              <a:t>Pure Pursuit is a route tracking algorithm.</a:t>
            </a:r>
            <a:r>
              <a:rPr lang="es-ES" dirty="0"/>
              <a:t> </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n-US" dirty="0"/>
              <a:t>Calculates the angular velocity that moves the robot from its current position to reach some point forward in the robot's path. 
The linear velocity is assumed constant. </a:t>
            </a:r>
            <a:endParaRPr lang="es-ES" dirty="0"/>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n-US" dirty="0"/>
              <a:t>We may think that the robot will constantly be chasing a new position on the path in front of it, but the </a:t>
            </a:r>
            <a:r>
              <a:rPr lang="en-US" b="1" dirty="0" err="1"/>
              <a:t>LookAheadDistance</a:t>
            </a:r>
            <a:r>
              <a:rPr lang="en-US" dirty="0"/>
              <a:t> property decides how far the lookahead is placed.</a:t>
            </a:r>
            <a:endParaRPr lang="es-ES" dirty="0"/>
          </a:p>
          <a:p>
            <a:pPr marL="342900" indent="-342900">
              <a:buFont typeface="Arial" panose="020B0604020202020204" pitchFamily="34" charset="0"/>
              <a:buChar char="•"/>
            </a:pPr>
            <a:r>
              <a:rPr lang="en-US" b="1" dirty="0" err="1"/>
              <a:t>LookAheadDistance</a:t>
            </a:r>
            <a:r>
              <a:rPr lang="en-US" b="1" dirty="0"/>
              <a:t> </a:t>
            </a:r>
            <a:r>
              <a:rPr lang="en-US" dirty="0"/>
              <a:t>calculates a search point on the defined route, which is a local target for the vehicle. The angular velocity is calculated based on this target. </a:t>
            </a:r>
            <a:endParaRPr lang="es-ES" dirty="0"/>
          </a:p>
        </p:txBody>
      </p:sp>
      <p:pic>
        <p:nvPicPr>
          <p:cNvPr id="2051" name="Picture 3">
            <a:extLst>
              <a:ext uri="{FF2B5EF4-FFF2-40B4-BE49-F238E27FC236}">
                <a16:creationId xmlns:a16="http://schemas.microsoft.com/office/drawing/2014/main" id="{4AA6265C-47ED-4E27-A132-A08A8633C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315" y="4706682"/>
            <a:ext cx="55149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5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779168"/>
          </a:xfrm>
        </p:spPr>
        <p:txBody>
          <a:bodyPr anchor="ctr">
            <a:normAutofit fontScale="90000"/>
          </a:bodyPr>
          <a:lstStyle/>
          <a:p>
            <a:r>
              <a:rPr lang="en-US" dirty="0"/>
              <a:t>Define the route tracking handler: Pure Pursuit </a:t>
            </a:r>
            <a:endParaRPr lang="es-ES" dirty="0"/>
          </a:p>
        </p:txBody>
      </p:sp>
      <p:sp>
        <p:nvSpPr>
          <p:cNvPr id="7" name="Rectángulo 6">
            <a:extLst>
              <a:ext uri="{FF2B5EF4-FFF2-40B4-BE49-F238E27FC236}">
                <a16:creationId xmlns:a16="http://schemas.microsoft.com/office/drawing/2014/main" id="{B4EEEE7E-E1B4-4D8E-B6C8-263224D2EB45}"/>
              </a:ext>
            </a:extLst>
          </p:cNvPr>
          <p:cNvSpPr/>
          <p:nvPr/>
        </p:nvSpPr>
        <p:spPr>
          <a:xfrm>
            <a:off x="422032" y="1444636"/>
            <a:ext cx="8425542" cy="3693319"/>
          </a:xfrm>
          <a:prstGeom prst="rect">
            <a:avLst/>
          </a:prstGeom>
        </p:spPr>
        <p:txBody>
          <a:bodyPr wrap="square">
            <a:spAutoFit/>
          </a:bodyPr>
          <a:lstStyle/>
          <a:p>
            <a:pPr marL="342900" indent="-342900">
              <a:buFont typeface="Arial" panose="020B0604020202020204" pitchFamily="34" charset="0"/>
              <a:buChar char="•"/>
            </a:pPr>
            <a:r>
              <a:rPr lang="en-US" dirty="0"/>
              <a:t>Depending on the value defined it can have a significant impact on the performance of the algorithm</a:t>
            </a:r>
            <a:r>
              <a:rPr lang="es-ES" dirty="0"/>
              <a:t>. </a:t>
            </a:r>
          </a:p>
          <a:p>
            <a:pPr marL="800100" lvl="1" indent="-342900">
              <a:buFont typeface="Arial" panose="020B0604020202020204" pitchFamily="34" charset="0"/>
              <a:buChar char="•"/>
            </a:pPr>
            <a:r>
              <a:rPr lang="en-US" dirty="0"/>
              <a:t>A longer forward search distance results in a smoother trajectory for the vehicle but can cause the vehicle to cut corners along the path</a:t>
            </a:r>
            <a:r>
              <a:rPr lang="es-ES" dirty="0"/>
              <a:t>. </a:t>
            </a:r>
          </a:p>
          <a:p>
            <a:pPr marL="800100" lvl="1" indent="-342900">
              <a:buFont typeface="Arial" panose="020B0604020202020204" pitchFamily="34" charset="0"/>
              <a:buChar char="•"/>
            </a:pPr>
            <a:endParaRPr lang="es-ES" dirty="0"/>
          </a:p>
          <a:p>
            <a:pPr marL="800100" lvl="1" indent="-342900">
              <a:buFont typeface="Arial" panose="020B0604020202020204" pitchFamily="34" charset="0"/>
              <a:buChar char="•"/>
            </a:pPr>
            <a:endParaRPr lang="es-ES" dirty="0"/>
          </a:p>
          <a:p>
            <a:pPr marL="800100" lvl="1" indent="-342900">
              <a:buFont typeface="Arial" panose="020B0604020202020204" pitchFamily="34" charset="0"/>
              <a:buChar char="•"/>
            </a:pPr>
            <a:endParaRPr lang="es-ES" dirty="0"/>
          </a:p>
          <a:p>
            <a:pPr marL="800100" lvl="1" indent="-342900">
              <a:buFont typeface="Arial" panose="020B0604020202020204" pitchFamily="34" charset="0"/>
              <a:buChar char="•"/>
            </a:pPr>
            <a:endParaRPr lang="es-ES" dirty="0"/>
          </a:p>
          <a:p>
            <a:pPr marL="800100" lvl="1" indent="-342900">
              <a:buFont typeface="Arial" panose="020B0604020202020204" pitchFamily="34" charset="0"/>
              <a:buChar char="•"/>
            </a:pPr>
            <a:endParaRPr lang="es-ES" dirty="0"/>
          </a:p>
          <a:p>
            <a:pPr marL="800100" lvl="1" indent="-342900">
              <a:buFont typeface="Arial" panose="020B0604020202020204" pitchFamily="34" charset="0"/>
              <a:buChar char="•"/>
            </a:pPr>
            <a:endParaRPr lang="es-ES" dirty="0"/>
          </a:p>
          <a:p>
            <a:pPr marL="800100" lvl="1" indent="-342900">
              <a:buFont typeface="Arial" panose="020B0604020202020204" pitchFamily="34" charset="0"/>
              <a:buChar char="•"/>
            </a:pPr>
            <a:endParaRPr lang="es-ES" dirty="0"/>
          </a:p>
          <a:p>
            <a:pPr marL="800100" lvl="1" indent="-342900">
              <a:buFont typeface="Arial" panose="020B0604020202020204" pitchFamily="34" charset="0"/>
              <a:buChar char="•"/>
            </a:pPr>
            <a:r>
              <a:rPr lang="en-US" dirty="0"/>
              <a:t>A low look-ahead distance can lead to oscillations in route tracking, causing unstable behavior</a:t>
            </a:r>
            <a:r>
              <a:rPr lang="es-ES" dirty="0"/>
              <a:t>.</a:t>
            </a:r>
          </a:p>
        </p:txBody>
      </p:sp>
      <p:pic>
        <p:nvPicPr>
          <p:cNvPr id="6" name="Imagen 5">
            <a:extLst>
              <a:ext uri="{FF2B5EF4-FFF2-40B4-BE49-F238E27FC236}">
                <a16:creationId xmlns:a16="http://schemas.microsoft.com/office/drawing/2014/main" id="{847F490E-60FE-4C79-AFB4-243912B5B39E}"/>
              </a:ext>
            </a:extLst>
          </p:cNvPr>
          <p:cNvPicPr>
            <a:picLocks noChangeAspect="1"/>
          </p:cNvPicPr>
          <p:nvPr/>
        </p:nvPicPr>
        <p:blipFill>
          <a:blip r:embed="rId3"/>
          <a:stretch>
            <a:fillRect/>
          </a:stretch>
        </p:blipFill>
        <p:spPr>
          <a:xfrm>
            <a:off x="2393647" y="2973870"/>
            <a:ext cx="4556980" cy="1411810"/>
          </a:xfrm>
          <a:prstGeom prst="rect">
            <a:avLst/>
          </a:prstGeom>
        </p:spPr>
      </p:pic>
      <p:pic>
        <p:nvPicPr>
          <p:cNvPr id="8" name="Imagen 7">
            <a:extLst>
              <a:ext uri="{FF2B5EF4-FFF2-40B4-BE49-F238E27FC236}">
                <a16:creationId xmlns:a16="http://schemas.microsoft.com/office/drawing/2014/main" id="{F65973DF-E538-49A9-BFD9-14735773A567}"/>
              </a:ext>
            </a:extLst>
          </p:cNvPr>
          <p:cNvPicPr>
            <a:picLocks noChangeAspect="1"/>
          </p:cNvPicPr>
          <p:nvPr/>
        </p:nvPicPr>
        <p:blipFill>
          <a:blip r:embed="rId4"/>
          <a:stretch>
            <a:fillRect/>
          </a:stretch>
        </p:blipFill>
        <p:spPr>
          <a:xfrm>
            <a:off x="2391081" y="5125367"/>
            <a:ext cx="4556980" cy="944374"/>
          </a:xfrm>
          <a:prstGeom prst="rect">
            <a:avLst/>
          </a:prstGeom>
        </p:spPr>
      </p:pic>
    </p:spTree>
    <p:extLst>
      <p:ext uri="{BB962C8B-B14F-4D97-AF65-F5344CB8AC3E}">
        <p14:creationId xmlns:p14="http://schemas.microsoft.com/office/powerpoint/2010/main" val="4392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779168"/>
          </a:xfrm>
        </p:spPr>
        <p:txBody>
          <a:bodyPr anchor="ctr">
            <a:normAutofit fontScale="90000"/>
          </a:bodyPr>
          <a:lstStyle/>
          <a:p>
            <a:r>
              <a:rPr lang="es-ES" dirty="0" err="1"/>
              <a:t>Route</a:t>
            </a:r>
            <a:r>
              <a:rPr lang="es-ES" dirty="0"/>
              <a:t> Tracking Driver: Pure </a:t>
            </a:r>
            <a:r>
              <a:rPr lang="es-ES" dirty="0" err="1"/>
              <a:t>Pursuit</a:t>
            </a:r>
            <a:r>
              <a:rPr lang="es-ES" dirty="0"/>
              <a:t> - </a:t>
            </a:r>
            <a:r>
              <a:rPr lang="es-ES" dirty="0" err="1"/>
              <a:t>Limitations</a:t>
            </a:r>
            <a:endParaRPr lang="es-ES" dirty="0"/>
          </a:p>
        </p:txBody>
      </p:sp>
      <p:sp>
        <p:nvSpPr>
          <p:cNvPr id="7" name="Rectángulo 6">
            <a:extLst>
              <a:ext uri="{FF2B5EF4-FFF2-40B4-BE49-F238E27FC236}">
                <a16:creationId xmlns:a16="http://schemas.microsoft.com/office/drawing/2014/main" id="{B4EEEE7E-E1B4-4D8E-B6C8-263224D2EB45}"/>
              </a:ext>
            </a:extLst>
          </p:cNvPr>
          <p:cNvSpPr/>
          <p:nvPr/>
        </p:nvSpPr>
        <p:spPr>
          <a:xfrm>
            <a:off x="422032" y="1444636"/>
            <a:ext cx="8425542" cy="2585323"/>
          </a:xfrm>
          <a:prstGeom prst="rect">
            <a:avLst/>
          </a:prstGeom>
        </p:spPr>
        <p:txBody>
          <a:bodyPr wrap="square">
            <a:spAutoFit/>
          </a:bodyPr>
          <a:lstStyle/>
          <a:p>
            <a:endParaRPr lang="es-ES" dirty="0"/>
          </a:p>
          <a:p>
            <a:r>
              <a:rPr lang="en-US" dirty="0"/>
              <a:t>There are limitations to keep in mind about this pure search algorithm:
</a:t>
            </a:r>
            <a:endParaRPr lang="es-ES" dirty="0"/>
          </a:p>
          <a:p>
            <a:pPr marL="285750" indent="-285750">
              <a:buFont typeface="Arial" panose="020B0604020202020204" pitchFamily="34" charset="0"/>
              <a:buChar char="•"/>
            </a:pPr>
            <a:r>
              <a:rPr lang="en-US" dirty="0"/>
              <a:t>The controller cannot exactly track the direct paths between the points that define the route. Parameters must be adjusted to optimize performance</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n-US" dirty="0"/>
              <a:t>This pure pursuit algorithm does not stabilize the robot at one point. During application, a permissive distance threshold (</a:t>
            </a:r>
            <a:r>
              <a:rPr lang="en-US" b="1" dirty="0" err="1"/>
              <a:t>GoalRadius</a:t>
            </a:r>
            <a:r>
              <a:rPr lang="en-US" dirty="0"/>
              <a:t>) should be applied in order to stop the robot as close as possible to the final destination position.</a:t>
            </a:r>
            <a:endParaRPr lang="es-ES" dirty="0"/>
          </a:p>
        </p:txBody>
      </p:sp>
    </p:spTree>
    <p:extLst>
      <p:ext uri="{BB962C8B-B14F-4D97-AF65-F5344CB8AC3E}">
        <p14:creationId xmlns:p14="http://schemas.microsoft.com/office/powerpoint/2010/main" val="268560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7" name="Rectángulo 6">
            <a:extLst>
              <a:ext uri="{FF2B5EF4-FFF2-40B4-BE49-F238E27FC236}">
                <a16:creationId xmlns:a16="http://schemas.microsoft.com/office/drawing/2014/main" id="{B4EEEE7E-E1B4-4D8E-B6C8-263224D2EB45}"/>
              </a:ext>
            </a:extLst>
          </p:cNvPr>
          <p:cNvSpPr/>
          <p:nvPr/>
        </p:nvSpPr>
        <p:spPr>
          <a:xfrm>
            <a:off x="422032" y="1251205"/>
            <a:ext cx="8425542" cy="2308324"/>
          </a:xfrm>
          <a:prstGeom prst="rect">
            <a:avLst/>
          </a:prstGeom>
        </p:spPr>
        <p:txBody>
          <a:bodyPr wrap="square">
            <a:spAutoFit/>
          </a:bodyPr>
          <a:lstStyle/>
          <a:p>
            <a:pPr marL="342900" indent="-342900">
              <a:buFont typeface="Arial" panose="020B0604020202020204" pitchFamily="34" charset="0"/>
              <a:buChar char="•"/>
            </a:pPr>
            <a:r>
              <a:rPr lang="en-US" dirty="0"/>
              <a:t>The route tracking controller model provides input control data for the robot, which the robot uses to drive itself along the desired route</a:t>
            </a:r>
            <a:r>
              <a:rPr lang="es-ES" dirty="0"/>
              <a:t>. </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n-US" dirty="0"/>
              <a:t>A target radius is defined, which is the desired distance threshold between the robot's final location and the target location. Once the robot is at this distance from the finish line, it will stop. </a:t>
            </a:r>
            <a:endParaRPr lang="es-ES" dirty="0"/>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
        <p:nvSpPr>
          <p:cNvPr id="8" name="Rectángulo 7">
            <a:extLst>
              <a:ext uri="{FF2B5EF4-FFF2-40B4-BE49-F238E27FC236}">
                <a16:creationId xmlns:a16="http://schemas.microsoft.com/office/drawing/2014/main" id="{CE26B07B-26CD-4052-9541-CBE8CFE4E0C8}"/>
              </a:ext>
            </a:extLst>
          </p:cNvPr>
          <p:cNvSpPr/>
          <p:nvPr/>
        </p:nvSpPr>
        <p:spPr>
          <a:xfrm>
            <a:off x="754899" y="3066534"/>
            <a:ext cx="5171116" cy="369332"/>
          </a:xfrm>
          <a:prstGeom prst="rect">
            <a:avLst/>
          </a:prstGeom>
        </p:spPr>
        <p:txBody>
          <a:bodyPr wrap="square">
            <a:spAutoFit/>
          </a:bodyPr>
          <a:lstStyle/>
          <a:p>
            <a:r>
              <a:rPr lang="es-ES" dirty="0" err="1">
                <a:latin typeface="Consolas" panose="020B0609020204030204" pitchFamily="49" charset="0"/>
              </a:rPr>
              <a:t>GoalRadius</a:t>
            </a:r>
            <a:r>
              <a:rPr lang="es-ES" dirty="0">
                <a:latin typeface="Consolas" panose="020B0609020204030204" pitchFamily="49" charset="0"/>
              </a:rPr>
              <a:t> = 0.5;</a:t>
            </a:r>
          </a:p>
        </p:txBody>
      </p:sp>
      <p:sp>
        <p:nvSpPr>
          <p:cNvPr id="11" name="Rectángulo 10">
            <a:extLst>
              <a:ext uri="{FF2B5EF4-FFF2-40B4-BE49-F238E27FC236}">
                <a16:creationId xmlns:a16="http://schemas.microsoft.com/office/drawing/2014/main" id="{3612C6EF-DD60-4B90-9011-41F8204A0820}"/>
              </a:ext>
            </a:extLst>
          </p:cNvPr>
          <p:cNvSpPr/>
          <p:nvPr/>
        </p:nvSpPr>
        <p:spPr>
          <a:xfrm>
            <a:off x="440963" y="3739361"/>
            <a:ext cx="8262073" cy="1200329"/>
          </a:xfrm>
          <a:prstGeom prst="rect">
            <a:avLst/>
          </a:prstGeom>
        </p:spPr>
        <p:txBody>
          <a:bodyPr wrap="square">
            <a:spAutoFit/>
          </a:bodyPr>
          <a:lstStyle/>
          <a:p>
            <a:pPr marL="342900" indent="-342900">
              <a:buFont typeface="Arial" panose="020B0604020202020204" pitchFamily="34" charset="0"/>
              <a:buChar char="•"/>
            </a:pPr>
            <a:r>
              <a:rPr lang="en-US" dirty="0"/>
              <a:t>In addition, it calculates the current distance between the location of the robot and the location of the target. This distance is continuously compared to the radius of the goal and the robot stops when this distance is less than the radius of the goal</a:t>
            </a:r>
            <a:r>
              <a:rPr lang="es-ES" dirty="0"/>
              <a:t>.</a:t>
            </a:r>
          </a:p>
        </p:txBody>
      </p:sp>
      <p:sp>
        <p:nvSpPr>
          <p:cNvPr id="15" name="Rectángulo 14">
            <a:extLst>
              <a:ext uri="{FF2B5EF4-FFF2-40B4-BE49-F238E27FC236}">
                <a16:creationId xmlns:a16="http://schemas.microsoft.com/office/drawing/2014/main" id="{7F6C0C40-546D-45FD-834B-0912572D3CEB}"/>
              </a:ext>
            </a:extLst>
          </p:cNvPr>
          <p:cNvSpPr/>
          <p:nvPr/>
        </p:nvSpPr>
        <p:spPr>
          <a:xfrm>
            <a:off x="754898" y="4940809"/>
            <a:ext cx="6604263" cy="369332"/>
          </a:xfrm>
          <a:prstGeom prst="rect">
            <a:avLst/>
          </a:prstGeom>
        </p:spPr>
        <p:txBody>
          <a:bodyPr wrap="square">
            <a:spAutoFit/>
          </a:bodyPr>
          <a:lstStyle/>
          <a:p>
            <a:r>
              <a:rPr lang="es-ES" dirty="0" err="1"/>
              <a:t>distanceToGoal</a:t>
            </a:r>
            <a:r>
              <a:rPr lang="es-ES" dirty="0"/>
              <a:t> = </a:t>
            </a:r>
            <a:r>
              <a:rPr lang="es-ES" dirty="0" err="1"/>
              <a:t>norm</a:t>
            </a:r>
            <a:r>
              <a:rPr lang="es-ES" dirty="0"/>
              <a:t>(</a:t>
            </a:r>
            <a:r>
              <a:rPr lang="es-ES" dirty="0" err="1"/>
              <a:t>robotInitialLocation</a:t>
            </a:r>
            <a:r>
              <a:rPr lang="es-ES" dirty="0"/>
              <a:t> - </a:t>
            </a:r>
            <a:r>
              <a:rPr lang="es-ES" dirty="0" err="1"/>
              <a:t>robotGoal</a:t>
            </a:r>
            <a:r>
              <a:rPr lang="es-ES" dirty="0"/>
              <a:t>);</a:t>
            </a:r>
          </a:p>
        </p:txBody>
      </p:sp>
      <p:sp>
        <p:nvSpPr>
          <p:cNvPr id="19" name="Title 4">
            <a:extLst>
              <a:ext uri="{FF2B5EF4-FFF2-40B4-BE49-F238E27FC236}">
                <a16:creationId xmlns:a16="http://schemas.microsoft.com/office/drawing/2014/main" id="{5BE81DEA-BE2E-4DC2-B5F7-6F03391B82A4}"/>
              </a:ext>
            </a:extLst>
          </p:cNvPr>
          <p:cNvSpPr>
            <a:spLocks noGrp="1"/>
          </p:cNvSpPr>
          <p:nvPr>
            <p:ph type="title"/>
          </p:nvPr>
        </p:nvSpPr>
        <p:spPr>
          <a:xfrm>
            <a:off x="422032" y="472037"/>
            <a:ext cx="7664693" cy="779168"/>
          </a:xfrm>
        </p:spPr>
        <p:txBody>
          <a:bodyPr anchor="ctr">
            <a:normAutofit/>
          </a:bodyPr>
          <a:lstStyle/>
          <a:p>
            <a:r>
              <a:rPr lang="en-US" dirty="0"/>
              <a:t>Defining the Route Trace Handler</a:t>
            </a:r>
            <a:endParaRPr lang="es-ES" dirty="0"/>
          </a:p>
        </p:txBody>
      </p:sp>
    </p:spTree>
    <p:extLst>
      <p:ext uri="{BB962C8B-B14F-4D97-AF65-F5344CB8AC3E}">
        <p14:creationId xmlns:p14="http://schemas.microsoft.com/office/powerpoint/2010/main" val="359413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14</a:t>
            </a:fld>
            <a:endParaRPr lang="en-US"/>
          </a:p>
        </p:txBody>
      </p:sp>
      <p:sp>
        <p:nvSpPr>
          <p:cNvPr id="19" name="Title 4">
            <a:extLst>
              <a:ext uri="{FF2B5EF4-FFF2-40B4-BE49-F238E27FC236}">
                <a16:creationId xmlns:a16="http://schemas.microsoft.com/office/drawing/2014/main" id="{5BE81DEA-BE2E-4DC2-B5F7-6F03391B82A4}"/>
              </a:ext>
            </a:extLst>
          </p:cNvPr>
          <p:cNvSpPr>
            <a:spLocks noGrp="1"/>
          </p:cNvSpPr>
          <p:nvPr>
            <p:ph type="title"/>
          </p:nvPr>
        </p:nvSpPr>
        <p:spPr>
          <a:xfrm>
            <a:off x="422032" y="472037"/>
            <a:ext cx="7664693" cy="779168"/>
          </a:xfrm>
        </p:spPr>
        <p:txBody>
          <a:bodyPr anchor="ctr">
            <a:normAutofit fontScale="90000"/>
          </a:bodyPr>
          <a:lstStyle/>
          <a:p>
            <a:r>
              <a:rPr lang="en-US" dirty="0"/>
              <a:t>Driving the robot over the desired route points</a:t>
            </a:r>
            <a:endParaRPr lang="es-ES" dirty="0"/>
          </a:p>
        </p:txBody>
      </p:sp>
      <p:pic>
        <p:nvPicPr>
          <p:cNvPr id="9" name="Imagen 8" descr="Diagrama&#10;&#10;Descripción generada automáticamente">
            <a:extLst>
              <a:ext uri="{FF2B5EF4-FFF2-40B4-BE49-F238E27FC236}">
                <a16:creationId xmlns:a16="http://schemas.microsoft.com/office/drawing/2014/main" id="{3575F606-8F3B-4B46-80C4-F673B2B691F5}"/>
              </a:ext>
            </a:extLst>
          </p:cNvPr>
          <p:cNvPicPr>
            <a:picLocks noChangeAspect="1"/>
          </p:cNvPicPr>
          <p:nvPr/>
        </p:nvPicPr>
        <p:blipFill>
          <a:blip r:embed="rId3"/>
          <a:stretch>
            <a:fillRect/>
          </a:stretch>
        </p:blipFill>
        <p:spPr>
          <a:xfrm>
            <a:off x="0" y="1199744"/>
            <a:ext cx="9144000" cy="4458511"/>
          </a:xfrm>
          <a:prstGeom prst="rect">
            <a:avLst/>
          </a:prstGeom>
        </p:spPr>
      </p:pic>
    </p:spTree>
    <p:extLst>
      <p:ext uri="{BB962C8B-B14F-4D97-AF65-F5344CB8AC3E}">
        <p14:creationId xmlns:p14="http://schemas.microsoft.com/office/powerpoint/2010/main" val="245543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28149" y="2754427"/>
            <a:ext cx="4642278" cy="2160473"/>
          </a:xfrm>
        </p:spPr>
        <p:txBody>
          <a:bodyPr>
            <a:normAutofit/>
          </a:bodyPr>
          <a:lstStyle/>
          <a:p>
            <a:r>
              <a:rPr lang="en-US" dirty="0"/>
              <a:t>Path Following with MATLAB &amp; Simulink</a:t>
            </a:r>
            <a:br>
              <a:rPr lang="en-US" dirty="0"/>
            </a:br>
            <a:br>
              <a:rPr lang="es-ES" dirty="0"/>
            </a:br>
            <a:endParaRPr lang="es-ES" dirty="0"/>
          </a:p>
        </p:txBody>
      </p:sp>
      <p:sp>
        <p:nvSpPr>
          <p:cNvPr id="11" name="Content Placeholder 10"/>
          <p:cNvSpPr>
            <a:spLocks noGrp="1"/>
          </p:cNvSpPr>
          <p:nvPr>
            <p:ph sz="quarter" idx="10"/>
          </p:nvPr>
        </p:nvSpPr>
        <p:spPr/>
        <p:txBody>
          <a:bodyPr/>
          <a:lstStyle/>
          <a:p>
            <a:r>
              <a:rPr lang="es-ES" dirty="0"/>
              <a:t>2</a:t>
            </a:r>
          </a:p>
        </p:txBody>
      </p:sp>
    </p:spTree>
    <p:extLst>
      <p:ext uri="{BB962C8B-B14F-4D97-AF65-F5344CB8AC3E}">
        <p14:creationId xmlns:p14="http://schemas.microsoft.com/office/powerpoint/2010/main" val="271125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195570" cy="1362075"/>
          </a:xfrm>
        </p:spPr>
        <p:txBody>
          <a:bodyPr>
            <a:normAutofit/>
          </a:bodyPr>
          <a:lstStyle/>
          <a:p>
            <a:r>
              <a:rPr lang="es-ES" dirty="0" err="1"/>
              <a:t>Available</a:t>
            </a:r>
            <a:r>
              <a:rPr lang="es-ES" dirty="0"/>
              <a:t> </a:t>
            </a:r>
            <a:r>
              <a:rPr lang="es-ES" dirty="0" err="1"/>
              <a:t>models</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147245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8"/>
            <a:ext cx="8488706" cy="4868917"/>
          </a:xfrm>
        </p:spPr>
        <p:txBody>
          <a:bodyPr>
            <a:normAutofit fontScale="92500" lnSpcReduction="10000"/>
          </a:bodyPr>
          <a:lstStyle/>
          <a:p>
            <a:pPr marL="0" indent="0">
              <a:lnSpc>
                <a:spcPct val="90000"/>
              </a:lnSpc>
              <a:buNone/>
            </a:pPr>
            <a:r>
              <a:rPr lang="en-US" dirty="0"/>
              <a:t>Path following model</a:t>
            </a:r>
          </a:p>
          <a:p>
            <a:pPr lvl="1">
              <a:lnSpc>
                <a:spcPct val="90000"/>
              </a:lnSpc>
            </a:pPr>
            <a:r>
              <a:rPr lang="en-US" dirty="0">
                <a:solidFill>
                  <a:srgbClr val="00A3AD"/>
                </a:solidFill>
                <a:hlinkClick r:id="rId3">
                  <a:extLst>
                    <a:ext uri="{A12FA001-AC4F-418D-AE19-62706E023703}">
                      <ahyp:hlinkClr xmlns:ahyp="http://schemas.microsoft.com/office/drawing/2018/hyperlinkcolor" val="tx"/>
                    </a:ext>
                  </a:extLst>
                </a:hlinkClick>
              </a:rPr>
              <a:t>https://es.mathworks.com/matlabcentral/fileexchange/64902-path-following-using-matlab-and-simulink</a:t>
            </a:r>
            <a:endParaRPr lang="en-US" dirty="0">
              <a:solidFill>
                <a:srgbClr val="00A3AD"/>
              </a:solidFill>
            </a:endParaRPr>
          </a:p>
          <a:p>
            <a:pPr marL="0" indent="0">
              <a:lnSpc>
                <a:spcPct val="90000"/>
              </a:lnSpc>
              <a:buNone/>
            </a:pPr>
            <a:endParaRPr lang="en-US" dirty="0"/>
          </a:p>
          <a:p>
            <a:pPr marL="0" indent="0">
              <a:lnSpc>
                <a:spcPct val="90000"/>
              </a:lnSpc>
              <a:buNone/>
            </a:pPr>
            <a:r>
              <a:rPr lang="en-US" dirty="0"/>
              <a:t>Path Following for a Differential Drive Robot</a:t>
            </a:r>
          </a:p>
          <a:p>
            <a:pPr lvl="1">
              <a:lnSpc>
                <a:spcPct val="90000"/>
              </a:lnSpc>
            </a:pPr>
            <a:r>
              <a:rPr lang="en-US" dirty="0">
                <a:solidFill>
                  <a:srgbClr val="00A3AD"/>
                </a:solidFill>
              </a:rPr>
              <a:t>https://es.mathworks.com/help/robotics/ug/path-following-for-differential-drive-robot.html</a:t>
            </a:r>
          </a:p>
          <a:p>
            <a:pPr marL="0" indent="0">
              <a:lnSpc>
                <a:spcPct val="90000"/>
              </a:lnSpc>
              <a:buNone/>
            </a:pPr>
            <a:r>
              <a:rPr lang="en-US" dirty="0"/>
              <a:t>Pure Pursuit based path following algorithm </a:t>
            </a:r>
          </a:p>
          <a:p>
            <a:pPr lvl="1">
              <a:lnSpc>
                <a:spcPct val="90000"/>
              </a:lnSpc>
            </a:pPr>
            <a:r>
              <a:rPr lang="en-US" dirty="0">
                <a:solidFill>
                  <a:srgbClr val="00A3AD"/>
                </a:solidFill>
              </a:rPr>
              <a:t>https://es.mathworks.com/help/robotics/ug/pure-pursuit-controller.html?searchHighlight=Pure%20Pursuit%20&amp;s_tid=srchtitle</a:t>
            </a:r>
          </a:p>
          <a:p>
            <a:pPr>
              <a:lnSpc>
                <a:spcPct val="90000"/>
              </a:lnSpc>
            </a:pPr>
            <a:endParaRPr lang="en-US" dirty="0"/>
          </a:p>
          <a:p>
            <a:pPr marL="0" indent="0">
              <a:lnSpc>
                <a:spcPct val="90000"/>
              </a:lnSpc>
              <a:buNone/>
            </a:pPr>
            <a:r>
              <a:rPr lang="en-US" dirty="0"/>
              <a:t>Path following algorithm with obstacle detection and collision avoidance</a:t>
            </a:r>
          </a:p>
          <a:p>
            <a:pPr lvl="1">
              <a:lnSpc>
                <a:spcPct val="90000"/>
              </a:lnSpc>
            </a:pPr>
            <a:r>
              <a:rPr lang="en-US" dirty="0">
                <a:solidFill>
                  <a:srgbClr val="00A3AD"/>
                </a:solidFill>
                <a:hlinkClick r:id="rId4">
                  <a:extLst>
                    <a:ext uri="{A12FA001-AC4F-418D-AE19-62706E023703}">
                      <ahyp:hlinkClr xmlns:ahyp="http://schemas.microsoft.com/office/drawing/2018/hyperlinkcolor" val="tx"/>
                    </a:ext>
                  </a:extLst>
                </a:hlinkClick>
              </a:rPr>
              <a:t>https://es.mathworks.com/help/nav/ug/path-following-with-obstacle-avoidance-in-simulink.html</a:t>
            </a:r>
            <a:endParaRPr lang="en-US" dirty="0">
              <a:solidFill>
                <a:srgbClr val="00A3AD"/>
              </a:solidFill>
            </a:endParaRPr>
          </a:p>
          <a:p>
            <a:pPr marL="457188" lvl="1" indent="0">
              <a:lnSpc>
                <a:spcPct val="90000"/>
              </a:lnSpc>
              <a:buNone/>
            </a:pPr>
            <a:endParaRPr lang="en-US" dirty="0"/>
          </a:p>
          <a:p>
            <a:pPr marL="0" indent="0">
              <a:lnSpc>
                <a:spcPct val="90000"/>
              </a:lnSpc>
              <a:buNone/>
            </a:pPr>
            <a:r>
              <a:rPr lang="es-ES" dirty="0" err="1"/>
              <a:t>Vision-based</a:t>
            </a:r>
            <a:r>
              <a:rPr lang="es-ES" dirty="0"/>
              <a:t> </a:t>
            </a:r>
            <a:r>
              <a:rPr lang="es-ES" dirty="0" err="1"/>
              <a:t>path</a:t>
            </a:r>
            <a:r>
              <a:rPr lang="es-ES" dirty="0"/>
              <a:t> </a:t>
            </a:r>
            <a:r>
              <a:rPr lang="es-ES" dirty="0" err="1"/>
              <a:t>following</a:t>
            </a:r>
            <a:r>
              <a:rPr lang="es-ES" dirty="0"/>
              <a:t> </a:t>
            </a:r>
            <a:r>
              <a:rPr lang="es-ES" dirty="0" err="1"/>
              <a:t>algorithms</a:t>
            </a:r>
            <a:endParaRPr lang="es-ES" dirty="0"/>
          </a:p>
          <a:p>
            <a:pPr lvl="1">
              <a:lnSpc>
                <a:spcPct val="90000"/>
              </a:lnSpc>
            </a:pPr>
            <a:r>
              <a:rPr lang="es-ES" dirty="0">
                <a:solidFill>
                  <a:srgbClr val="00A3AD"/>
                </a:solidFill>
              </a:rPr>
              <a:t>https://es.mathworks.com/matlabcentral/fileexchange/91475-vision-based-path-following-algorithm</a:t>
            </a:r>
          </a:p>
          <a:p>
            <a:pPr>
              <a:lnSpc>
                <a:spcPct val="90000"/>
              </a:lnSpc>
            </a:pPr>
            <a:endParaRPr lang="es-ES" dirty="0"/>
          </a:p>
          <a:p>
            <a:pPr>
              <a:lnSpc>
                <a:spcPct val="90000"/>
              </a:lnSpc>
            </a:pPr>
            <a:endParaRPr lang="es-ES"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Models and algorithms available online</a:t>
            </a:r>
            <a:endParaRPr lang="es-ES" sz="2400" dirty="0"/>
          </a:p>
        </p:txBody>
      </p:sp>
    </p:spTree>
    <p:extLst>
      <p:ext uri="{BB962C8B-B14F-4D97-AF65-F5344CB8AC3E}">
        <p14:creationId xmlns:p14="http://schemas.microsoft.com/office/powerpoint/2010/main" val="96017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a:t>Webcam controlled rover
</a:t>
            </a:r>
            <a:endParaRPr lang="es-ES" dirty="0"/>
          </a:p>
        </p:txBody>
      </p:sp>
    </p:spTree>
    <p:extLst>
      <p:ext uri="{BB962C8B-B14F-4D97-AF65-F5344CB8AC3E}">
        <p14:creationId xmlns:p14="http://schemas.microsoft.com/office/powerpoint/2010/main" val="3856516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Introduction</a:t>
            </a:r>
            <a:r>
              <a:rPr lang="es-ES" dirty="0"/>
              <a:t> </a:t>
            </a:r>
            <a:r>
              <a:rPr lang="es-ES" dirty="0" err="1"/>
              <a:t>of</a:t>
            </a:r>
            <a:r>
              <a:rPr lang="es-ES" dirty="0"/>
              <a:t> </a:t>
            </a:r>
            <a:r>
              <a:rPr lang="es-ES" dirty="0" err="1"/>
              <a:t>the</a:t>
            </a:r>
            <a:r>
              <a:rPr lang="es-ES" dirty="0"/>
              <a:t> robot</a:t>
            </a:r>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36168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s-ES" dirty="0" err="1"/>
              <a:t>Acquiring</a:t>
            </a:r>
            <a:r>
              <a:rPr lang="es-ES" dirty="0"/>
              <a:t> </a:t>
            </a:r>
            <a:r>
              <a:rPr lang="es-ES" dirty="0" err="1"/>
              <a:t>knowledge</a:t>
            </a:r>
            <a:r>
              <a:rPr lang="es-ES" dirty="0"/>
              <a:t> </a:t>
            </a:r>
            <a:r>
              <a:rPr lang="es-ES" dirty="0" err="1"/>
              <a:t>of</a:t>
            </a:r>
            <a:r>
              <a:rPr lang="es-ES" dirty="0"/>
              <a:t> </a:t>
            </a:r>
            <a:r>
              <a:rPr lang="es-ES" dirty="0" err="1"/>
              <a:t>path</a:t>
            </a:r>
            <a:r>
              <a:rPr lang="es-ES" dirty="0"/>
              <a:t> </a:t>
            </a:r>
            <a:r>
              <a:rPr lang="es-ES" dirty="0" err="1"/>
              <a:t>following</a:t>
            </a:r>
            <a:r>
              <a:rPr lang="es-ES" dirty="0"/>
              <a:t> </a:t>
            </a:r>
            <a:r>
              <a:rPr lang="es-ES" dirty="0" err="1"/>
              <a:t>algorithm</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2821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Webcam </a:t>
            </a:r>
            <a:r>
              <a:rPr lang="es-ES" sz="2400" dirty="0" err="1"/>
              <a:t>Controlled</a:t>
            </a:r>
            <a:r>
              <a:rPr lang="es-ES" sz="2400" dirty="0"/>
              <a:t> Rover</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463582"/>
            <a:ext cx="3987692" cy="4778597"/>
          </a:xfrm>
        </p:spPr>
        <p:txBody>
          <a:bodyPr>
            <a:normAutofit/>
          </a:bodyPr>
          <a:lstStyle/>
          <a:p>
            <a:pPr marL="0" indent="0">
              <a:lnSpc>
                <a:spcPct val="90000"/>
              </a:lnSpc>
              <a:buNone/>
            </a:pPr>
            <a:r>
              <a:rPr lang="en-US" dirty="0"/>
              <a:t>The webcam-controlled rover is about a programmable robot that with the help of an image processing algorithm can be targeted. </a:t>
            </a:r>
          </a:p>
          <a:p>
            <a:pPr marL="0" indent="0">
              <a:lnSpc>
                <a:spcPct val="90000"/>
              </a:lnSpc>
              <a:buNone/>
            </a:pPr>
            <a:r>
              <a:rPr lang="en-US" dirty="0"/>
              <a:t>
A </a:t>
            </a:r>
            <a:r>
              <a:rPr lang="en-US" dirty="0" err="1"/>
              <a:t>colour</a:t>
            </a:r>
            <a:r>
              <a:rPr lang="en-US" dirty="0"/>
              <a:t>-coded sticker will be installed on top of the rover, which will serve as a marker that will help the image processing algorithm and its webcam detect the robot's location and orientation.
</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747" y="3838207"/>
            <a:ext cx="1571625" cy="323850"/>
          </a:xfrm>
          <a:prstGeom prst="rect">
            <a:avLst/>
          </a:prstGeom>
        </p:spPr>
      </p:pic>
      <p:pic>
        <p:nvPicPr>
          <p:cNvPr id="1026" name="Picture 2" descr="AEK-CH5-SC5.6-RECOMMENDED-POSITION">
            <a:extLst>
              <a:ext uri="{FF2B5EF4-FFF2-40B4-BE49-F238E27FC236}">
                <a16:creationId xmlns:a16="http://schemas.microsoft.com/office/drawing/2014/main" id="{E3192982-2A19-42DA-BE61-A549281F1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850" y="1289379"/>
            <a:ext cx="4127232" cy="2321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78569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Definition of points on the path</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18977" y="1303118"/>
            <a:ext cx="8155855"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457201" y="1930829"/>
            <a:ext cx="7819289" cy="2367324"/>
          </a:xfrm>
          <a:prstGeom prst="rect">
            <a:avLst/>
          </a:prstGeom>
        </p:spPr>
        <p:txBody>
          <a:bodyPr vert="horz" lIns="91440" tIns="45720" rIns="91440" bIns="45720" rtlCol="0">
            <a:normAutofit fontScale="925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a:t>Opens the MATLAB Live Script “Path Following Controller” and the “Example Maps” data holder. In the latter it defines a map in binary form inside an array. The '1' define obstacles, the '0' define the traversable area. Below you can choose two ways to define the points that will make up the route that the rover 1- You can define the route by specifying the points where the rover will travel.</a:t>
            </a:r>
          </a:p>
          <a:p>
            <a:pPr marL="0" indent="0">
              <a:lnSpc>
                <a:spcPct val="120000"/>
              </a:lnSpc>
              <a:buFont typeface="Arial" panose="020B0604020202020204" pitchFamily="34" charset="0"/>
              <a:buNone/>
            </a:pPr>
            <a:r>
              <a:rPr lang="en-US" sz="1800" dirty="0"/>
              <a:t>2- Or you can simply define the origin and destination and run the PRM path planning algorithm to create the route points.</a:t>
            </a:r>
            <a:endParaRPr lang="es-ES" sz="1800" dirty="0"/>
          </a:p>
          <a:p>
            <a:pPr marL="0" indent="0">
              <a:lnSpc>
                <a:spcPct val="120000"/>
              </a:lnSpc>
              <a:buFont typeface="Arial" panose="020B0604020202020204" pitchFamily="34" charset="0"/>
              <a:buNone/>
            </a:pPr>
            <a:endParaRPr lang="es-ES" sz="1900" dirty="0"/>
          </a:p>
        </p:txBody>
      </p:sp>
      <p:pic>
        <p:nvPicPr>
          <p:cNvPr id="7" name="Imagen 6">
            <a:extLst>
              <a:ext uri="{FF2B5EF4-FFF2-40B4-BE49-F238E27FC236}">
                <a16:creationId xmlns:a16="http://schemas.microsoft.com/office/drawing/2014/main" id="{01CC8C81-3F11-4A51-A9EB-E9B0DCA346B5}"/>
              </a:ext>
            </a:extLst>
          </p:cNvPr>
          <p:cNvPicPr>
            <a:picLocks noChangeAspect="1"/>
          </p:cNvPicPr>
          <p:nvPr/>
        </p:nvPicPr>
        <p:blipFill>
          <a:blip r:embed="rId5"/>
          <a:stretch>
            <a:fillRect/>
          </a:stretch>
        </p:blipFill>
        <p:spPr>
          <a:xfrm>
            <a:off x="6416121" y="4312433"/>
            <a:ext cx="1956810" cy="1260436"/>
          </a:xfrm>
          <a:prstGeom prst="rect">
            <a:avLst/>
          </a:prstGeom>
        </p:spPr>
      </p:pic>
      <p:sp>
        <p:nvSpPr>
          <p:cNvPr id="13" name="Content Placeholder 5">
            <a:extLst>
              <a:ext uri="{FF2B5EF4-FFF2-40B4-BE49-F238E27FC236}">
                <a16:creationId xmlns:a16="http://schemas.microsoft.com/office/drawing/2014/main" id="{F438BF37-36E0-447C-9B40-2E95AA6F5BF5}"/>
              </a:ext>
            </a:extLst>
          </p:cNvPr>
          <p:cNvSpPr txBox="1">
            <a:spLocks/>
          </p:cNvSpPr>
          <p:nvPr/>
        </p:nvSpPr>
        <p:spPr>
          <a:xfrm>
            <a:off x="457201" y="4312777"/>
            <a:ext cx="5958920" cy="1138991"/>
          </a:xfrm>
          <a:prstGeom prst="rect">
            <a:avLst/>
          </a:prstGeom>
        </p:spPr>
        <p:txBody>
          <a:bodyPr vert="horz" lIns="91440" tIns="45720" rIns="91440" bIns="45720" rtlCol="0">
            <a:normAutofit fontScale="92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a:t>As a curiosity, if in both methods you define the same origin and the same destination, you will be able to assess if the route you defined by hand is as optimal as the one generated by the PRM algorithm.</a:t>
            </a:r>
            <a:endParaRPr lang="es-ES" sz="1900" dirty="0"/>
          </a:p>
        </p:txBody>
      </p:sp>
    </p:spTree>
    <p:extLst>
      <p:ext uri="{BB962C8B-B14F-4D97-AF65-F5344CB8AC3E}">
        <p14:creationId xmlns:p14="http://schemas.microsoft.com/office/powerpoint/2010/main" val="99271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293490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Kits…</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alphaModFix amt="25000"/>
          </a:blip>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alphaModFix amt="25000"/>
          </a:blip>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s-ES" dirty="0" err="1"/>
              <a:t>Path</a:t>
            </a:r>
            <a:r>
              <a:rPr lang="es-ES" dirty="0"/>
              <a:t> </a:t>
            </a:r>
            <a:r>
              <a:rPr lang="es-ES" dirty="0" err="1"/>
              <a:t>following</a:t>
            </a:r>
            <a:r>
              <a:rPr lang="es-ES" dirty="0"/>
              <a:t> </a:t>
            </a:r>
            <a:r>
              <a:rPr lang="es-ES" dirty="0" err="1"/>
              <a:t>algorithm</a:t>
            </a:r>
            <a:endParaRPr lang="es-ES" dirty="0"/>
          </a:p>
        </p:txBody>
      </p:sp>
      <p:pic>
        <p:nvPicPr>
          <p:cNvPr id="17" name="Imagen 16">
            <a:extLst>
              <a:ext uri="{FF2B5EF4-FFF2-40B4-BE49-F238E27FC236}">
                <a16:creationId xmlns:a16="http://schemas.microsoft.com/office/drawing/2014/main" id="{7AD3CC09-1258-450C-B6F5-9B66BA0D8239}"/>
              </a:ext>
            </a:extLst>
          </p:cNvPr>
          <p:cNvPicPr>
            <a:picLocks noChangeAspect="1"/>
          </p:cNvPicPr>
          <p:nvPr/>
        </p:nvPicPr>
        <p:blipFill rotWithShape="1">
          <a:blip r:embed="rId6"/>
          <a:srcRect b="10990"/>
          <a:stretch/>
        </p:blipFill>
        <p:spPr>
          <a:xfrm>
            <a:off x="3263729" y="5102002"/>
            <a:ext cx="2525389" cy="1447908"/>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Before</a:t>
            </a:r>
            <a:r>
              <a:rPr lang="es-ES" sz="2400" dirty="0"/>
              <a:t> </a:t>
            </a:r>
            <a:r>
              <a:rPr lang="es-ES" sz="2400" dirty="0" err="1"/>
              <a:t>we</a:t>
            </a:r>
            <a:r>
              <a:rPr lang="es-ES" sz="2400" dirty="0"/>
              <a:t> </a:t>
            </a:r>
            <a:r>
              <a:rPr lang="es-ES" sz="2400" dirty="0" err="1"/>
              <a:t>begin</a:t>
            </a:r>
            <a:r>
              <a:rPr lang="es-ES" sz="2400" dirty="0"/>
              <a:t>...</a:t>
            </a:r>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2862322"/>
          </a:xfrm>
          <a:prstGeom prst="rect">
            <a:avLst/>
          </a:prstGeom>
        </p:spPr>
        <p:txBody>
          <a:bodyPr wrap="square">
            <a:spAutoFit/>
          </a:bodyPr>
          <a:lstStyle/>
          <a:p>
            <a:pPr marL="342900" indent="-342900">
              <a:buFont typeface="Arial" panose="020B0604020202020204" pitchFamily="34" charset="0"/>
              <a:buChar char="•"/>
            </a:pPr>
            <a:r>
              <a:rPr lang="en-US" dirty="0"/>
              <a:t>The following algorithm shows how to control a robot to follow the desired path using a robot</a:t>
            </a:r>
            <a:r>
              <a:rPr lang="es-ES" dirty="0"/>
              <a:t>. </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n-US" dirty="0"/>
              <a:t>This algorithm uses the pure chase route tracking controller to drive a robot along a predetermined route.</a:t>
            </a:r>
            <a:r>
              <a:rPr lang="es-ES" dirty="0"/>
              <a:t> </a:t>
            </a:r>
          </a:p>
          <a:p>
            <a:pPr marL="800100" lvl="1" indent="-342900">
              <a:buFont typeface="Arial" panose="020B0604020202020204" pitchFamily="34" charset="0"/>
              <a:buChar char="•"/>
            </a:pPr>
            <a:r>
              <a:rPr lang="en-US" dirty="0"/>
              <a:t>A default route is a set of waypoints explicitly defined or calculated by a route planner</a:t>
            </a:r>
            <a:r>
              <a:rPr lang="es-ES" dirty="0"/>
              <a:t>.</a:t>
            </a:r>
          </a:p>
          <a:p>
            <a:pPr marL="800100" lvl="1" indent="-342900">
              <a:buFont typeface="Arial" panose="020B0604020202020204" pitchFamily="34" charset="0"/>
              <a:buChar char="•"/>
            </a:pPr>
            <a:endParaRPr lang="es-ES" dirty="0"/>
          </a:p>
          <a:p>
            <a:pPr marL="342900" indent="-342900">
              <a:buFont typeface="Arial" panose="020B0604020202020204" pitchFamily="34" charset="0"/>
              <a:buChar char="•"/>
            </a:pPr>
            <a:r>
              <a:rPr lang="en-US" dirty="0"/>
              <a:t>It creates a Pure Pursuit path controller for a differential unit robot and calculates the control commands to follow a given path. </a:t>
            </a:r>
            <a:endParaRPr lang="es-ES" dirty="0"/>
          </a:p>
        </p:txBody>
      </p:sp>
    </p:spTree>
    <p:extLst>
      <p:ext uri="{BB962C8B-B14F-4D97-AF65-F5344CB8AC3E}">
        <p14:creationId xmlns:p14="http://schemas.microsoft.com/office/powerpoint/2010/main" val="103138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4267667" cy="2160473"/>
          </a:xfrm>
        </p:spPr>
        <p:txBody>
          <a:bodyPr>
            <a:normAutofit/>
          </a:bodyPr>
          <a:lstStyle/>
          <a:p>
            <a:r>
              <a:rPr lang="en-US" dirty="0"/>
              <a:t>Route tracking for a differential drive robot
</a:t>
            </a:r>
            <a:endParaRPr lang="es-ES" dirty="0"/>
          </a:p>
        </p:txBody>
      </p:sp>
      <p:sp>
        <p:nvSpPr>
          <p:cNvPr id="11" name="Content Placeholder 10"/>
          <p:cNvSpPr>
            <a:spLocks noGrp="1"/>
          </p:cNvSpPr>
          <p:nvPr>
            <p:ph sz="quarter" idx="10"/>
          </p:nvPr>
        </p:nvSpPr>
        <p:spPr/>
        <p:txBody>
          <a:bodyPr/>
          <a:lstStyle/>
          <a:p>
            <a:r>
              <a:rPr lang="es-ES" dirty="0"/>
              <a:t>1</a:t>
            </a:r>
          </a:p>
        </p:txBody>
      </p:sp>
    </p:spTree>
    <p:extLst>
      <p:ext uri="{BB962C8B-B14F-4D97-AF65-F5344CB8AC3E}">
        <p14:creationId xmlns:p14="http://schemas.microsoft.com/office/powerpoint/2010/main" val="410846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195570" cy="1362075"/>
          </a:xfrm>
        </p:spPr>
        <p:txBody>
          <a:bodyPr>
            <a:normAutofit/>
          </a:bodyPr>
          <a:lstStyle/>
          <a:p>
            <a:r>
              <a:rPr lang="es-ES" b="1" dirty="0" err="1"/>
              <a:t>Algorithm</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1.1</a:t>
            </a:r>
          </a:p>
        </p:txBody>
      </p:sp>
    </p:spTree>
    <p:extLst>
      <p:ext uri="{BB962C8B-B14F-4D97-AF65-F5344CB8AC3E}">
        <p14:creationId xmlns:p14="http://schemas.microsoft.com/office/powerpoint/2010/main" val="61402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r>
              <a:rPr lang="en-US" dirty="0"/>
              <a:t>Define waypoints and initial </a:t>
            </a:r>
            <a:r>
              <a:rPr lang="en-US" dirty="0" err="1"/>
              <a:t>preración</a:t>
            </a:r>
            <a:endParaRPr lang="es-ES" dirty="0"/>
          </a:p>
        </p:txBody>
      </p:sp>
      <p:sp>
        <p:nvSpPr>
          <p:cNvPr id="8" name="Rectángulo 7">
            <a:extLst>
              <a:ext uri="{FF2B5EF4-FFF2-40B4-BE49-F238E27FC236}">
                <a16:creationId xmlns:a16="http://schemas.microsoft.com/office/drawing/2014/main" id="{1AE16BAE-4E65-4F6B-A40C-26C494557E7C}"/>
              </a:ext>
            </a:extLst>
          </p:cNvPr>
          <p:cNvSpPr/>
          <p:nvPr/>
        </p:nvSpPr>
        <p:spPr>
          <a:xfrm>
            <a:off x="422032" y="1251205"/>
            <a:ext cx="8425542" cy="369332"/>
          </a:xfrm>
          <a:prstGeom prst="rect">
            <a:avLst/>
          </a:prstGeom>
        </p:spPr>
        <p:txBody>
          <a:bodyPr wrap="square">
            <a:spAutoFit/>
          </a:bodyPr>
          <a:lstStyle/>
          <a:p>
            <a:pPr marL="342900" indent="-342900">
              <a:buFont typeface="Arial" panose="020B0604020202020204" pitchFamily="34" charset="0"/>
              <a:buChar char="•"/>
            </a:pPr>
            <a:r>
              <a:rPr lang="en-US" dirty="0"/>
              <a:t>Define a set of reference points for the desired path for the robot.</a:t>
            </a:r>
            <a:endParaRPr lang="es-ES" dirty="0"/>
          </a:p>
        </p:txBody>
      </p:sp>
      <p:pic>
        <p:nvPicPr>
          <p:cNvPr id="11" name="Imagen 10">
            <a:extLst>
              <a:ext uri="{FF2B5EF4-FFF2-40B4-BE49-F238E27FC236}">
                <a16:creationId xmlns:a16="http://schemas.microsoft.com/office/drawing/2014/main" id="{0A46569C-EBE5-4807-AB7D-645D13018958}"/>
              </a:ext>
            </a:extLst>
          </p:cNvPr>
          <p:cNvPicPr>
            <a:picLocks noChangeAspect="1"/>
          </p:cNvPicPr>
          <p:nvPr/>
        </p:nvPicPr>
        <p:blipFill>
          <a:blip r:embed="rId3"/>
          <a:stretch>
            <a:fillRect/>
          </a:stretch>
        </p:blipFill>
        <p:spPr>
          <a:xfrm>
            <a:off x="4196988" y="1746375"/>
            <a:ext cx="2845318" cy="2271738"/>
          </a:xfrm>
          <a:prstGeom prst="rect">
            <a:avLst/>
          </a:prstGeom>
        </p:spPr>
      </p:pic>
      <p:sp>
        <p:nvSpPr>
          <p:cNvPr id="13" name="Rectángulo 12">
            <a:extLst>
              <a:ext uri="{FF2B5EF4-FFF2-40B4-BE49-F238E27FC236}">
                <a16:creationId xmlns:a16="http://schemas.microsoft.com/office/drawing/2014/main" id="{5A649414-2322-47A8-86E7-4F81BAAA09C9}"/>
              </a:ext>
            </a:extLst>
          </p:cNvPr>
          <p:cNvSpPr/>
          <p:nvPr/>
        </p:nvSpPr>
        <p:spPr>
          <a:xfrm>
            <a:off x="829866" y="1766759"/>
            <a:ext cx="2845317" cy="2308324"/>
          </a:xfrm>
          <a:prstGeom prst="rect">
            <a:avLst/>
          </a:prstGeom>
        </p:spPr>
        <p:txBody>
          <a:bodyPr wrap="square">
            <a:spAutoFit/>
          </a:bodyPr>
          <a:lstStyle/>
          <a:p>
            <a:r>
              <a:rPr lang="es-ES" dirty="0" err="1">
                <a:latin typeface="Consolas" panose="020B0609020204030204" pitchFamily="49" charset="0"/>
              </a:rPr>
              <a:t>path</a:t>
            </a:r>
            <a:r>
              <a:rPr lang="es-ES" dirty="0">
                <a:latin typeface="Consolas" panose="020B0609020204030204" pitchFamily="49" charset="0"/>
              </a:rPr>
              <a:t> = [</a:t>
            </a:r>
          </a:p>
          <a:p>
            <a:r>
              <a:rPr lang="es-ES" dirty="0">
                <a:latin typeface="Consolas" panose="020B0609020204030204" pitchFamily="49" charset="0"/>
              </a:rPr>
              <a:t>	2.00    1.00;</a:t>
            </a:r>
          </a:p>
          <a:p>
            <a:r>
              <a:rPr lang="es-ES" dirty="0">
                <a:latin typeface="Consolas" panose="020B0609020204030204" pitchFamily="49" charset="0"/>
              </a:rPr>
              <a:t>	1.25    1.75;</a:t>
            </a:r>
          </a:p>
          <a:p>
            <a:r>
              <a:rPr lang="es-ES" dirty="0">
                <a:latin typeface="Consolas" panose="020B0609020204030204" pitchFamily="49" charset="0"/>
              </a:rPr>
              <a:t>	5.25    8.25;</a:t>
            </a:r>
          </a:p>
          <a:p>
            <a:r>
              <a:rPr lang="es-ES" dirty="0">
                <a:latin typeface="Consolas" panose="020B0609020204030204" pitchFamily="49" charset="0"/>
              </a:rPr>
              <a:t>	7.25    8.75;</a:t>
            </a:r>
          </a:p>
          <a:p>
            <a:r>
              <a:rPr lang="es-ES" dirty="0">
                <a:latin typeface="Consolas" panose="020B0609020204030204" pitchFamily="49" charset="0"/>
              </a:rPr>
              <a:t>	11.75   10.75;</a:t>
            </a:r>
          </a:p>
          <a:p>
            <a:r>
              <a:rPr lang="es-ES" dirty="0">
                <a:latin typeface="Consolas" panose="020B0609020204030204" pitchFamily="49" charset="0"/>
              </a:rPr>
              <a:t>	12.00   10.00</a:t>
            </a:r>
          </a:p>
          <a:p>
            <a:r>
              <a:rPr lang="es-ES" dirty="0">
                <a:latin typeface="Consolas" panose="020B0609020204030204" pitchFamily="49" charset="0"/>
              </a:rPr>
              <a:t>];</a:t>
            </a:r>
          </a:p>
        </p:txBody>
      </p:sp>
      <p:sp>
        <p:nvSpPr>
          <p:cNvPr id="14" name="Rectángulo 13">
            <a:extLst>
              <a:ext uri="{FF2B5EF4-FFF2-40B4-BE49-F238E27FC236}">
                <a16:creationId xmlns:a16="http://schemas.microsoft.com/office/drawing/2014/main" id="{AE585508-E139-4274-A073-B0EE721E20EC}"/>
              </a:ext>
            </a:extLst>
          </p:cNvPr>
          <p:cNvSpPr/>
          <p:nvPr/>
        </p:nvSpPr>
        <p:spPr>
          <a:xfrm>
            <a:off x="422032" y="4332777"/>
            <a:ext cx="8425542" cy="369332"/>
          </a:xfrm>
          <a:prstGeom prst="rect">
            <a:avLst/>
          </a:prstGeom>
        </p:spPr>
        <p:txBody>
          <a:bodyPr wrap="square">
            <a:spAutoFit/>
          </a:bodyPr>
          <a:lstStyle/>
          <a:p>
            <a:pPr marL="342900" indent="-342900">
              <a:buFont typeface="Arial" panose="020B0604020202020204" pitchFamily="34" charset="0"/>
              <a:buChar char="•"/>
            </a:pPr>
            <a:r>
              <a:rPr lang="en-US" dirty="0"/>
              <a:t>Set the current location and target location of the robot as defined by the route.</a:t>
            </a:r>
            <a:endParaRPr lang="es-ES" dirty="0"/>
          </a:p>
        </p:txBody>
      </p:sp>
      <p:sp>
        <p:nvSpPr>
          <p:cNvPr id="16" name="Rectángulo 15">
            <a:extLst>
              <a:ext uri="{FF2B5EF4-FFF2-40B4-BE49-F238E27FC236}">
                <a16:creationId xmlns:a16="http://schemas.microsoft.com/office/drawing/2014/main" id="{C56FFA6B-B1A0-436D-B257-7EF939413BF1}"/>
              </a:ext>
            </a:extLst>
          </p:cNvPr>
          <p:cNvSpPr/>
          <p:nvPr/>
        </p:nvSpPr>
        <p:spPr>
          <a:xfrm>
            <a:off x="829866" y="4990466"/>
            <a:ext cx="4572000" cy="646331"/>
          </a:xfrm>
          <a:prstGeom prst="rect">
            <a:avLst/>
          </a:prstGeom>
        </p:spPr>
        <p:txBody>
          <a:bodyPr>
            <a:spAutoFit/>
          </a:bodyPr>
          <a:lstStyle/>
          <a:p>
            <a:r>
              <a:rPr lang="es-ES" dirty="0" err="1">
                <a:latin typeface="Consolas" panose="020B0609020204030204" pitchFamily="49" charset="0"/>
              </a:rPr>
              <a:t>robotInitialLocation</a:t>
            </a:r>
            <a:r>
              <a:rPr lang="es-ES" dirty="0">
                <a:latin typeface="Consolas" panose="020B0609020204030204" pitchFamily="49" charset="0"/>
              </a:rPr>
              <a:t> = </a:t>
            </a:r>
            <a:r>
              <a:rPr lang="es-ES" dirty="0" err="1">
                <a:latin typeface="Consolas" panose="020B0609020204030204" pitchFamily="49" charset="0"/>
              </a:rPr>
              <a:t>path</a:t>
            </a:r>
            <a:r>
              <a:rPr lang="es-ES" dirty="0">
                <a:latin typeface="Consolas" panose="020B0609020204030204" pitchFamily="49" charset="0"/>
              </a:rPr>
              <a:t>(1,:);</a:t>
            </a:r>
          </a:p>
          <a:p>
            <a:r>
              <a:rPr lang="es-ES" dirty="0" err="1">
                <a:latin typeface="Consolas" panose="020B0609020204030204" pitchFamily="49" charset="0"/>
              </a:rPr>
              <a:t>robotGoal</a:t>
            </a:r>
            <a:r>
              <a:rPr lang="es-ES" dirty="0">
                <a:latin typeface="Consolas" panose="020B0609020204030204" pitchFamily="49" charset="0"/>
              </a:rPr>
              <a:t> = </a:t>
            </a:r>
            <a:r>
              <a:rPr lang="es-ES" dirty="0" err="1">
                <a:latin typeface="Consolas" panose="020B0609020204030204" pitchFamily="49" charset="0"/>
              </a:rPr>
              <a:t>path</a:t>
            </a:r>
            <a:r>
              <a:rPr lang="es-ES" dirty="0">
                <a:latin typeface="Consolas" panose="020B0609020204030204" pitchFamily="49" charset="0"/>
              </a:rPr>
              <a:t>(</a:t>
            </a:r>
            <a:r>
              <a:rPr lang="es-ES" dirty="0" err="1">
                <a:latin typeface="Consolas" panose="020B0609020204030204" pitchFamily="49" charset="0"/>
              </a:rPr>
              <a:t>end</a:t>
            </a:r>
            <a:r>
              <a:rPr lang="es-ES" dirty="0">
                <a:latin typeface="Consolas" panose="020B0609020204030204" pitchFamily="49" charset="0"/>
              </a:rPr>
              <a:t>,:);</a:t>
            </a:r>
          </a:p>
        </p:txBody>
      </p:sp>
    </p:spTree>
    <p:extLst>
      <p:ext uri="{BB962C8B-B14F-4D97-AF65-F5344CB8AC3E}">
        <p14:creationId xmlns:p14="http://schemas.microsoft.com/office/powerpoint/2010/main" val="116731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r>
              <a:rPr lang="es-ES" dirty="0"/>
              <a:t>Definir </a:t>
            </a:r>
            <a:r>
              <a:rPr lang="es-ES" dirty="0" err="1"/>
              <a:t>waypoints</a:t>
            </a:r>
            <a:r>
              <a:rPr lang="es-ES" dirty="0"/>
              <a:t> y </a:t>
            </a:r>
            <a:r>
              <a:rPr lang="es-ES" dirty="0" err="1"/>
              <a:t>preración</a:t>
            </a:r>
            <a:r>
              <a:rPr lang="es-ES" dirty="0"/>
              <a:t> inicial</a:t>
            </a:r>
          </a:p>
        </p:txBody>
      </p:sp>
      <p:sp>
        <p:nvSpPr>
          <p:cNvPr id="8" name="Rectángulo 7">
            <a:extLst>
              <a:ext uri="{FF2B5EF4-FFF2-40B4-BE49-F238E27FC236}">
                <a16:creationId xmlns:a16="http://schemas.microsoft.com/office/drawing/2014/main" id="{1AE16BAE-4E65-4F6B-A40C-26C494557E7C}"/>
              </a:ext>
            </a:extLst>
          </p:cNvPr>
          <p:cNvSpPr/>
          <p:nvPr/>
        </p:nvSpPr>
        <p:spPr>
          <a:xfrm>
            <a:off x="422032" y="1251205"/>
            <a:ext cx="8425542" cy="646331"/>
          </a:xfrm>
          <a:prstGeom prst="rect">
            <a:avLst/>
          </a:prstGeom>
        </p:spPr>
        <p:txBody>
          <a:bodyPr wrap="square">
            <a:spAutoFit/>
          </a:bodyPr>
          <a:lstStyle/>
          <a:p>
            <a:pPr marL="342900" indent="-342900">
              <a:buFont typeface="Arial" panose="020B0604020202020204" pitchFamily="34" charset="0"/>
              <a:buChar char="•"/>
            </a:pPr>
            <a:r>
              <a:rPr lang="en-US" dirty="0"/>
              <a:t>Define an initial orientation of the robot (the orientation of the robot is the angle between the robot's bearing and the positive x-axis).</a:t>
            </a:r>
            <a:endParaRPr lang="es-ES" dirty="0"/>
          </a:p>
        </p:txBody>
      </p:sp>
      <p:sp>
        <p:nvSpPr>
          <p:cNvPr id="6" name="Rectángulo 5">
            <a:extLst>
              <a:ext uri="{FF2B5EF4-FFF2-40B4-BE49-F238E27FC236}">
                <a16:creationId xmlns:a16="http://schemas.microsoft.com/office/drawing/2014/main" id="{AE8B8277-9990-46C5-A234-0BF6040C755C}"/>
              </a:ext>
            </a:extLst>
          </p:cNvPr>
          <p:cNvSpPr/>
          <p:nvPr/>
        </p:nvSpPr>
        <p:spPr>
          <a:xfrm>
            <a:off x="860407" y="2063881"/>
            <a:ext cx="3614878" cy="369332"/>
          </a:xfrm>
          <a:prstGeom prst="rect">
            <a:avLst/>
          </a:prstGeom>
        </p:spPr>
        <p:txBody>
          <a:bodyPr wrap="square">
            <a:spAutoFit/>
          </a:bodyPr>
          <a:lstStyle/>
          <a:p>
            <a:r>
              <a:rPr lang="es-ES" dirty="0" err="1">
                <a:latin typeface="Consolas" panose="020B0609020204030204" pitchFamily="49" charset="0"/>
              </a:rPr>
              <a:t>initialOrientation</a:t>
            </a:r>
            <a:r>
              <a:rPr lang="es-ES" dirty="0">
                <a:latin typeface="Consolas" panose="020B0609020204030204" pitchFamily="49" charset="0"/>
              </a:rPr>
              <a:t> = 0;</a:t>
            </a:r>
          </a:p>
        </p:txBody>
      </p:sp>
      <p:sp>
        <p:nvSpPr>
          <p:cNvPr id="15" name="Rectángulo 14">
            <a:extLst>
              <a:ext uri="{FF2B5EF4-FFF2-40B4-BE49-F238E27FC236}">
                <a16:creationId xmlns:a16="http://schemas.microsoft.com/office/drawing/2014/main" id="{9409D584-D75F-46E8-926C-5C5E536391D9}"/>
              </a:ext>
            </a:extLst>
          </p:cNvPr>
          <p:cNvSpPr/>
          <p:nvPr/>
        </p:nvSpPr>
        <p:spPr>
          <a:xfrm>
            <a:off x="422032" y="2535358"/>
            <a:ext cx="8425542" cy="646331"/>
          </a:xfrm>
          <a:prstGeom prst="rect">
            <a:avLst/>
          </a:prstGeom>
        </p:spPr>
        <p:txBody>
          <a:bodyPr wrap="square">
            <a:spAutoFit/>
          </a:bodyPr>
          <a:lstStyle/>
          <a:p>
            <a:pPr marL="342900" indent="-342900">
              <a:buFont typeface="Arial" panose="020B0604020202020204" pitchFamily="34" charset="0"/>
              <a:buChar char="•"/>
            </a:pPr>
            <a:r>
              <a:rPr lang="en-US" dirty="0"/>
              <a:t>Create the object that defines the current position and orientation for the robot [x and theta].</a:t>
            </a:r>
            <a:endParaRPr lang="es-ES" dirty="0"/>
          </a:p>
        </p:txBody>
      </p:sp>
      <p:sp>
        <p:nvSpPr>
          <p:cNvPr id="7" name="Rectángulo 6">
            <a:extLst>
              <a:ext uri="{FF2B5EF4-FFF2-40B4-BE49-F238E27FC236}">
                <a16:creationId xmlns:a16="http://schemas.microsoft.com/office/drawing/2014/main" id="{8CEA0B1F-7AEB-4A77-AFDF-740C8609F634}"/>
              </a:ext>
            </a:extLst>
          </p:cNvPr>
          <p:cNvSpPr/>
          <p:nvPr/>
        </p:nvSpPr>
        <p:spPr>
          <a:xfrm>
            <a:off x="860406" y="3270206"/>
            <a:ext cx="7987168" cy="369332"/>
          </a:xfrm>
          <a:prstGeom prst="rect">
            <a:avLst/>
          </a:prstGeom>
        </p:spPr>
        <p:txBody>
          <a:bodyPr wrap="square">
            <a:spAutoFit/>
          </a:bodyPr>
          <a:lstStyle/>
          <a:p>
            <a:r>
              <a:rPr lang="es-ES" dirty="0" err="1">
                <a:latin typeface="Consolas" panose="020B0609020204030204" pitchFamily="49" charset="0"/>
              </a:rPr>
              <a:t>robotCurrentPose</a:t>
            </a:r>
            <a:r>
              <a:rPr lang="es-ES" dirty="0">
                <a:latin typeface="Consolas" panose="020B0609020204030204" pitchFamily="49" charset="0"/>
              </a:rPr>
              <a:t> = [</a:t>
            </a:r>
            <a:r>
              <a:rPr lang="es-ES" dirty="0" err="1">
                <a:latin typeface="Consolas" panose="020B0609020204030204" pitchFamily="49" charset="0"/>
              </a:rPr>
              <a:t>robotInitialLocation</a:t>
            </a:r>
            <a:r>
              <a:rPr lang="es-ES" dirty="0">
                <a:latin typeface="Consolas" panose="020B0609020204030204" pitchFamily="49" charset="0"/>
              </a:rPr>
              <a:t> </a:t>
            </a:r>
            <a:r>
              <a:rPr lang="es-ES" dirty="0" err="1">
                <a:latin typeface="Consolas" panose="020B0609020204030204" pitchFamily="49" charset="0"/>
              </a:rPr>
              <a:t>initialOrientation</a:t>
            </a:r>
            <a:r>
              <a:rPr lang="es-ES" dirty="0">
                <a:latin typeface="Consolas" panose="020B0609020204030204" pitchFamily="49" charset="0"/>
              </a:rPr>
              <a:t>];</a:t>
            </a:r>
          </a:p>
        </p:txBody>
      </p:sp>
    </p:spTree>
    <p:extLst>
      <p:ext uri="{BB962C8B-B14F-4D97-AF65-F5344CB8AC3E}">
        <p14:creationId xmlns:p14="http://schemas.microsoft.com/office/powerpoint/2010/main" val="396795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r>
              <a:rPr lang="en-US" dirty="0"/>
              <a:t>Create a kinematic robot model</a:t>
            </a:r>
            <a:endParaRPr lang="es-ES" dirty="0"/>
          </a:p>
        </p:txBody>
      </p:sp>
      <p:sp>
        <p:nvSpPr>
          <p:cNvPr id="6" name="Rectángulo 5">
            <a:extLst>
              <a:ext uri="{FF2B5EF4-FFF2-40B4-BE49-F238E27FC236}">
                <a16:creationId xmlns:a16="http://schemas.microsoft.com/office/drawing/2014/main" id="{59D739A1-A80D-4AB8-9B4F-570F6F57A9B6}"/>
              </a:ext>
            </a:extLst>
          </p:cNvPr>
          <p:cNvSpPr/>
          <p:nvPr/>
        </p:nvSpPr>
        <p:spPr>
          <a:xfrm>
            <a:off x="422032" y="1251205"/>
            <a:ext cx="8425542" cy="369332"/>
          </a:xfrm>
          <a:prstGeom prst="rect">
            <a:avLst/>
          </a:prstGeom>
        </p:spPr>
        <p:txBody>
          <a:bodyPr wrap="square">
            <a:spAutoFit/>
          </a:bodyPr>
          <a:lstStyle/>
          <a:p>
            <a:pPr marL="342900" indent="-342900">
              <a:buFont typeface="Arial" panose="020B0604020202020204" pitchFamily="34" charset="0"/>
              <a:buChar char="•"/>
            </a:pPr>
            <a:r>
              <a:rPr lang="en-US" dirty="0"/>
              <a:t>Definition of the robot model with differential drive </a:t>
            </a:r>
            <a:endParaRPr lang="es-ES" dirty="0"/>
          </a:p>
        </p:txBody>
      </p:sp>
      <p:sp>
        <p:nvSpPr>
          <p:cNvPr id="7" name="Rectángulo 6">
            <a:extLst>
              <a:ext uri="{FF2B5EF4-FFF2-40B4-BE49-F238E27FC236}">
                <a16:creationId xmlns:a16="http://schemas.microsoft.com/office/drawing/2014/main" id="{9F379F46-D6EF-4B86-8DE2-4CBE21BD9A73}"/>
              </a:ext>
            </a:extLst>
          </p:cNvPr>
          <p:cNvSpPr/>
          <p:nvPr/>
        </p:nvSpPr>
        <p:spPr>
          <a:xfrm>
            <a:off x="860407" y="2063881"/>
            <a:ext cx="5171116" cy="923330"/>
          </a:xfrm>
          <a:prstGeom prst="rect">
            <a:avLst/>
          </a:prstGeom>
        </p:spPr>
        <p:txBody>
          <a:bodyPr wrap="square">
            <a:spAutoFit/>
          </a:bodyPr>
          <a:lstStyle/>
          <a:p>
            <a:r>
              <a:rPr lang="es-ES" dirty="0" err="1">
                <a:latin typeface="Consolas" panose="020B0609020204030204" pitchFamily="49" charset="0"/>
              </a:rPr>
              <a:t>trackWidthToAxis</a:t>
            </a:r>
            <a:r>
              <a:rPr lang="es-ES" dirty="0">
                <a:latin typeface="Consolas" panose="020B0609020204030204" pitchFamily="49" charset="0"/>
              </a:rPr>
              <a:t> = 1;</a:t>
            </a:r>
          </a:p>
          <a:p>
            <a:r>
              <a:rPr lang="es-ES" dirty="0" err="1">
                <a:latin typeface="Consolas" panose="020B0609020204030204" pitchFamily="49" charset="0"/>
              </a:rPr>
              <a:t>wheelRadius</a:t>
            </a:r>
            <a:r>
              <a:rPr lang="es-ES" dirty="0">
                <a:latin typeface="Consolas" panose="020B0609020204030204" pitchFamily="49" charset="0"/>
              </a:rPr>
              <a:t> = 1;</a:t>
            </a:r>
          </a:p>
          <a:p>
            <a:r>
              <a:rPr lang="es-ES" dirty="0" err="1">
                <a:latin typeface="Consolas" panose="020B0609020204030204" pitchFamily="49" charset="0"/>
              </a:rPr>
              <a:t>linearVelocity</a:t>
            </a:r>
            <a:r>
              <a:rPr lang="es-ES" dirty="0">
                <a:latin typeface="Consolas" panose="020B0609020204030204" pitchFamily="49" charset="0"/>
              </a:rPr>
              <a:t> = 2;</a:t>
            </a:r>
          </a:p>
        </p:txBody>
      </p:sp>
      <p:grpSp>
        <p:nvGrpSpPr>
          <p:cNvPr id="8" name="Grupo 7">
            <a:extLst>
              <a:ext uri="{FF2B5EF4-FFF2-40B4-BE49-F238E27FC236}">
                <a16:creationId xmlns:a16="http://schemas.microsoft.com/office/drawing/2014/main" id="{3D81798F-36D2-42C9-A801-DC9B21609620}"/>
              </a:ext>
            </a:extLst>
          </p:cNvPr>
          <p:cNvGrpSpPr/>
          <p:nvPr/>
        </p:nvGrpSpPr>
        <p:grpSpPr>
          <a:xfrm>
            <a:off x="4634803" y="2145475"/>
            <a:ext cx="2880360" cy="2774463"/>
            <a:chOff x="5333237" y="2318768"/>
            <a:chExt cx="2880360" cy="2774463"/>
          </a:xfrm>
        </p:grpSpPr>
        <p:pic>
          <p:nvPicPr>
            <p:cNvPr id="9" name="Imagen 8">
              <a:extLst>
                <a:ext uri="{FF2B5EF4-FFF2-40B4-BE49-F238E27FC236}">
                  <a16:creationId xmlns:a16="http://schemas.microsoft.com/office/drawing/2014/main" id="{2607F2D6-9ED5-4606-8159-5BD7F2782D32}"/>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27318050-D149-4169-B793-C05B04ACD805}"/>
                    </a:ext>
                  </a:extLst>
                </p:cNvPr>
                <p:cNvSpPr/>
                <p:nvPr/>
              </p:nvSpPr>
              <p:spPr>
                <a:xfrm>
                  <a:off x="6948061" y="2318768"/>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948061" y="2318768"/>
                  <a:ext cx="409343" cy="369332"/>
                </a:xfrm>
                <a:prstGeom prst="rect">
                  <a:avLst/>
                </a:prstGeom>
                <a:blipFill>
                  <a:blip r:embed="rId4"/>
                  <a:stretch>
                    <a:fillRect/>
                  </a:stretch>
                </a:blipFill>
              </p:spPr>
              <p:txBody>
                <a:bodyPr/>
                <a:lstStyle/>
                <a:p>
                  <a:r>
                    <a:rPr lang="es-ES">
                      <a:noFill/>
                    </a:rPr>
                    <a:t> </a:t>
                  </a:r>
                </a:p>
              </p:txBody>
            </p:sp>
          </mc:Fallback>
        </mc:AlternateContent>
        <p:cxnSp>
          <p:nvCxnSpPr>
            <p:cNvPr id="11" name="Conector recto de flecha 10">
              <a:extLst>
                <a:ext uri="{FF2B5EF4-FFF2-40B4-BE49-F238E27FC236}">
                  <a16:creationId xmlns:a16="http://schemas.microsoft.com/office/drawing/2014/main" id="{5C5E732E-479A-4CED-9E18-7E5A13D1BA1A}"/>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45C5FE6E-6262-409D-B12D-2349D38A5B82}"/>
                    </a:ext>
                  </a:extLst>
                </p:cNvPr>
                <p:cNvSpPr/>
                <p:nvPr/>
              </p:nvSpPr>
              <p:spPr>
                <a:xfrm>
                  <a:off x="7459980" y="2509157"/>
                  <a:ext cx="3891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59980" y="2509157"/>
                  <a:ext cx="389144" cy="369332"/>
                </a:xfrm>
                <a:prstGeom prst="rect">
                  <a:avLst/>
                </a:prstGeom>
                <a:blipFill>
                  <a:blip r:embed="rId5"/>
                  <a:stretch>
                    <a:fillRect/>
                  </a:stretch>
                </a:blipFill>
              </p:spPr>
              <p:txBody>
                <a:bodyPr/>
                <a:lstStyle/>
                <a:p>
                  <a:r>
                    <a:rPr lang="es-ES">
                      <a:noFill/>
                    </a:rPr>
                    <a:t> </a:t>
                  </a:r>
                </a:p>
              </p:txBody>
            </p:sp>
          </mc:Fallback>
        </mc:AlternateContent>
      </p:grpSp>
    </p:spTree>
    <p:extLst>
      <p:ext uri="{BB962C8B-B14F-4D97-AF65-F5344CB8AC3E}">
        <p14:creationId xmlns:p14="http://schemas.microsoft.com/office/powerpoint/2010/main" val="1749367584"/>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2437</TotalTime>
  <Words>1172</Words>
  <Application>Microsoft Office PowerPoint</Application>
  <PresentationFormat>Presentación en pantalla (4:3)</PresentationFormat>
  <Paragraphs>183</Paragraphs>
  <Slides>23</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AppleSymbols</vt:lpstr>
      <vt:lpstr>Arial</vt:lpstr>
      <vt:lpstr>Arial Black</vt:lpstr>
      <vt:lpstr>Arial Nova Light</vt:lpstr>
      <vt:lpstr>Calibri</vt:lpstr>
      <vt:lpstr>Cambria Math</vt:lpstr>
      <vt:lpstr>Consolas</vt:lpstr>
      <vt:lpstr>Open Sans</vt:lpstr>
      <vt:lpstr>MU Theme</vt:lpstr>
      <vt:lpstr>Path following algorithm</vt:lpstr>
      <vt:lpstr>Acquiring knowledge of path following algorithm </vt:lpstr>
      <vt:lpstr>Introduction</vt:lpstr>
      <vt:lpstr>Before we begin...</vt:lpstr>
      <vt:lpstr>Route tracking for a differential drive robot
</vt:lpstr>
      <vt:lpstr>Algorithm</vt:lpstr>
      <vt:lpstr>Define waypoints and initial preración</vt:lpstr>
      <vt:lpstr>Definir waypoints y preración inicial</vt:lpstr>
      <vt:lpstr>Create a kinematic robot model</vt:lpstr>
      <vt:lpstr>Define the route tracking handler: Pure Pursuit </vt:lpstr>
      <vt:lpstr>Define the route tracking handler: Pure Pursuit </vt:lpstr>
      <vt:lpstr>Route Tracking Driver: Pure Pursuit - Limitations</vt:lpstr>
      <vt:lpstr>Defining the Route Trace Handler</vt:lpstr>
      <vt:lpstr>Driving the robot over the desired route points</vt:lpstr>
      <vt:lpstr>Path Following with MATLAB &amp; Simulink  </vt:lpstr>
      <vt:lpstr>Available models</vt:lpstr>
      <vt:lpstr>Models and algorithms available online</vt:lpstr>
      <vt:lpstr>Case in practice</vt:lpstr>
      <vt:lpstr>Introduction of the robot</vt:lpstr>
      <vt:lpstr>Webcam Controlled Rover</vt:lpstr>
      <vt:lpstr>Working with MATLAB &amp; Simulink</vt:lpstr>
      <vt:lpstr>Definition of points on the path</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179</cp:revision>
  <cp:lastPrinted>2018-07-13T13:37:53Z</cp:lastPrinted>
  <dcterms:created xsi:type="dcterms:W3CDTF">2017-11-28T21:27:45Z</dcterms:created>
  <dcterms:modified xsi:type="dcterms:W3CDTF">2022-02-22T01:02:24Z</dcterms:modified>
</cp:coreProperties>
</file>