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22" r:id="rId3"/>
    <p:sldId id="400" r:id="rId4"/>
    <p:sldId id="309" r:id="rId5"/>
    <p:sldId id="311" r:id="rId6"/>
    <p:sldId id="320" r:id="rId7"/>
    <p:sldId id="357" r:id="rId8"/>
    <p:sldId id="329" r:id="rId9"/>
    <p:sldId id="333" r:id="rId10"/>
    <p:sldId id="331" r:id="rId11"/>
    <p:sldId id="358" r:id="rId12"/>
    <p:sldId id="335" r:id="rId13"/>
    <p:sldId id="359" r:id="rId14"/>
    <p:sldId id="360" r:id="rId15"/>
    <p:sldId id="361" r:id="rId16"/>
    <p:sldId id="336" r:id="rId17"/>
    <p:sldId id="356" r:id="rId18"/>
    <p:sldId id="371" r:id="rId19"/>
    <p:sldId id="372" r:id="rId20"/>
    <p:sldId id="373" r:id="rId21"/>
    <p:sldId id="364" r:id="rId22"/>
    <p:sldId id="365" r:id="rId23"/>
    <p:sldId id="368" r:id="rId24"/>
    <p:sldId id="366" r:id="rId25"/>
    <p:sldId id="362" r:id="rId26"/>
    <p:sldId id="370" r:id="rId27"/>
    <p:sldId id="369" r:id="rId28"/>
    <p:sldId id="354" r:id="rId29"/>
    <p:sldId id="351" r:id="rId30"/>
    <p:sldId id="352" r:id="rId31"/>
    <p:sldId id="340" r:id="rId32"/>
    <p:sldId id="401" r:id="rId33"/>
    <p:sldId id="353" r:id="rId34"/>
    <p:sldId id="408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39"/>
    <a:srgbClr val="00A3AD"/>
    <a:srgbClr val="ED8800"/>
    <a:srgbClr val="004851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20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21/02/2022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21/02/2022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6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2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0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" y="0"/>
            <a:ext cx="1830016" cy="16731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6" name="Grupo 55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 userDrawn="1"/>
          </p:nvSpPr>
          <p:spPr>
            <a:xfrm>
              <a:off x="170099" y="123825"/>
              <a:ext cx="1343025" cy="129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" name="Imagen 5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" y="21764"/>
            <a:ext cx="1718029" cy="1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55493" y="2703494"/>
            <a:ext cx="5026861" cy="1362075"/>
          </a:xfrm>
        </p:spPr>
        <p:txBody>
          <a:bodyPr>
            <a:normAutofit/>
          </a:bodyPr>
          <a:lstStyle/>
          <a:p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coordinada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507212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Geometría de coordenadas en dos dimensiones (2D)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22086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 fontAlgn="base"/>
            <a:r>
              <a:rPr lang="es-ES" b="0" dirty="0"/>
              <a:t>Coordinar ejes en 2D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3D69224-4574-4544-A48F-CB7323D2E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2"/>
          <a:stretch/>
        </p:blipFill>
        <p:spPr bwMode="auto">
          <a:xfrm>
            <a:off x="4703379" y="1208703"/>
            <a:ext cx="4328366" cy="327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8F635C2-115C-46AB-AD49-2B803715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Las distancias medidas a lo largo de OX y OY se toman como positivas o negativas.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El punto O se llama Origen.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Siempre se supone que O es el punto de partida. Para encontrar la posición de cualquier punto en el plano de coordenadas siempre tenemos que comenzar el viaje desde el origen.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408752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 fontAlgn="base"/>
            <a:r>
              <a:rPr lang="es-ES" b="0" dirty="0"/>
              <a:t>Coordenadas en 2D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30EAAC-B286-4EB3-9C59-F00E7DA20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3"/>
          <a:stretch/>
        </p:blipFill>
        <p:spPr bwMode="auto">
          <a:xfrm>
            <a:off x="4637314" y="1116321"/>
            <a:ext cx="4191522" cy="32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A2CEED6-53D8-4D1E-B02C-892BB5E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La coordenada es un par de números o letras mediante los cuales se ubica la posición de un punto en el plano de coordenadas. 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Las coordenadas del punto P están simbolizadas por P(x, y) donde x es la distancia de P desde el eje Y a lo largo del eje X e y es la distancia perpendicular de P desde el eje X respectivamente. Aquí x se llama abscisa o coordenada x e y se llama ordenada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25196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 fontAlgn="base"/>
            <a:r>
              <a:rPr lang="es-ES" b="0" dirty="0"/>
              <a:t>Trazado de un punto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A2CEED6-53D8-4D1E-B02C-892BB5E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Comenzando desde el origen y primero recorriendo hacia la derecha o izquierda a lo largo del eje X para cubrir la distancia de la coordenada x o abscisa.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A continuación hacia arriba o hacia abajo perpendicularmente al eje X para cubrir la distancia de y o ordenada.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Siempre usando unidades y sus signos en consecuencia.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Estas mediciones representan la localización de un punto cualquiera en el sistema de coordenadas cartesianas.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782852-1DFA-4D76-A204-39F14C647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3"/>
          <a:stretch/>
        </p:blipFill>
        <p:spPr bwMode="auto">
          <a:xfrm>
            <a:off x="4938421" y="1364829"/>
            <a:ext cx="364574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 fontAlgn="base"/>
            <a:r>
              <a:rPr lang="es-ES" b="0" dirty="0"/>
              <a:t>El cuadrante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A2CEED6-53D8-4D1E-B02C-892BB5E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29" y="1364829"/>
            <a:ext cx="4180269" cy="48471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El plano de coordenadas se divide en cuatro secciones iguales por los ejes de coordenadas. 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Cada sección se llama Cuadrante. 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Girando en sentido antihorario o antihorario desde la parte superior derecha, las secciones se nombran 1º cuadrante, 2º cuadrante…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Dependiendo del cuadrante donde se sitúe un punto, cumplirá con lo siguiente: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lvl="1">
              <a:lnSpc>
                <a:spcPct val="90000"/>
              </a:lnSpc>
            </a:pPr>
            <a:r>
              <a:rPr lang="es-ES" sz="1700" dirty="0"/>
              <a:t>Cuadrante I: (+, +)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Cuadrante II: (-, +)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Cuadrante III: (-, -)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Cuadrante IV: (+, -)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51D92EF-D9B3-4F70-BEE7-0FB1CF2A3871}"/>
              </a:ext>
            </a:extLst>
          </p:cNvPr>
          <p:cNvGrpSpPr/>
          <p:nvPr/>
        </p:nvGrpSpPr>
        <p:grpSpPr>
          <a:xfrm>
            <a:off x="5105920" y="975418"/>
            <a:ext cx="3464118" cy="2934109"/>
            <a:chOff x="4666168" y="1127321"/>
            <a:chExt cx="4180269" cy="367452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ED1E1B3-05FF-418C-8A59-92F88F783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6168" y="1127321"/>
              <a:ext cx="4180269" cy="3674527"/>
            </a:xfrm>
            <a:prstGeom prst="rect">
              <a:avLst/>
            </a:prstGeom>
          </p:spPr>
        </p:pic>
        <p:sp>
          <p:nvSpPr>
            <p:cNvPr id="8" name="Flecha: circular 7">
              <a:extLst>
                <a:ext uri="{FF2B5EF4-FFF2-40B4-BE49-F238E27FC236}">
                  <a16:creationId xmlns:a16="http://schemas.microsoft.com/office/drawing/2014/main" id="{994C7BDD-87FB-4888-BC0A-67EBF1144C18}"/>
                </a:ext>
              </a:extLst>
            </p:cNvPr>
            <p:cNvSpPr/>
            <p:nvPr/>
          </p:nvSpPr>
          <p:spPr>
            <a:xfrm rot="11562274" flipH="1">
              <a:off x="5176186" y="1386841"/>
              <a:ext cx="3115193" cy="2965418"/>
            </a:xfrm>
            <a:prstGeom prst="circularArrow">
              <a:avLst>
                <a:gd name="adj1" fmla="val 1867"/>
                <a:gd name="adj2" fmla="val 1142319"/>
                <a:gd name="adj3" fmla="val 20408092"/>
                <a:gd name="adj4" fmla="val 1846242"/>
                <a:gd name="adj5" fmla="val 5223"/>
              </a:avLst>
            </a:prstGeom>
            <a:solidFill>
              <a:srgbClr val="00A3A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E9579C3-368C-4A5B-940E-25DB4B10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20" y="3759303"/>
            <a:ext cx="3464118" cy="29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9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 fontAlgn="base"/>
            <a:r>
              <a:rPr lang="es-ES" b="0" dirty="0"/>
              <a:t>Cambio de origen de coordenadas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A2CEED6-53D8-4D1E-B02C-892BB5E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29" y="1364829"/>
            <a:ext cx="4180269" cy="31418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El origen se encuentra en el punto (0,0) que es el punto de intersección de los ejes en el plano.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Es posible mover el origen en todos los cuadrantes del plano con respecto al origen, lo que dará un nuevo conjunto de ejes a través de él.</a:t>
            </a:r>
            <a:endParaRPr lang="es-ES" sz="19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1F66A3-85A8-49C9-95B0-EB111AE9A5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6896" y="1364829"/>
            <a:ext cx="3987692" cy="25457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1107202-93BB-41E3-82AA-EEEB6FF7057B}"/>
                  </a:ext>
                </a:extLst>
              </p:cNvPr>
              <p:cNvSpPr txBox="1"/>
              <p:nvPr/>
            </p:nvSpPr>
            <p:spPr>
              <a:xfrm>
                <a:off x="746449" y="4586599"/>
                <a:ext cx="222068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1107202-93BB-41E3-82AA-EEEB6FF7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4586599"/>
                <a:ext cx="222068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C1051BE-99AC-41D8-BBEA-BEA112684E05}"/>
                  </a:ext>
                </a:extLst>
              </p:cNvPr>
              <p:cNvSpPr txBox="1"/>
              <p:nvPr/>
            </p:nvSpPr>
            <p:spPr>
              <a:xfrm>
                <a:off x="746449" y="5246949"/>
                <a:ext cx="222068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C1051BE-99AC-41D8-BBEA-BEA11268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5246949"/>
                <a:ext cx="222068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D83EB7B-72A5-46E7-A214-B3F74001C392}"/>
              </a:ext>
            </a:extLst>
          </p:cNvPr>
          <p:cNvSpPr txBox="1">
            <a:spLocks/>
          </p:cNvSpPr>
          <p:nvPr/>
        </p:nvSpPr>
        <p:spPr>
          <a:xfrm>
            <a:off x="2114711" y="5907424"/>
            <a:ext cx="5804406" cy="56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dirty="0"/>
              <a:t>Donde (a, b) = O(0,0) – O`(180,70)</a:t>
            </a:r>
            <a:endParaRPr lang="es-E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3C82567-314E-4BEE-A506-48AD8213F568}"/>
                  </a:ext>
                </a:extLst>
              </p:cNvPr>
              <p:cNvSpPr txBox="1"/>
              <p:nvPr/>
            </p:nvSpPr>
            <p:spPr>
              <a:xfrm>
                <a:off x="3667891" y="4576316"/>
                <a:ext cx="398769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s-E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180=</m:t>
                      </m:r>
                      <m:r>
                        <a:rPr lang="es-E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3C82567-314E-4BEE-A506-48AD8213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91" y="4576316"/>
                <a:ext cx="398769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641038-2C76-4E32-BF6A-0583E557EE8F}"/>
                  </a:ext>
                </a:extLst>
              </p:cNvPr>
              <p:cNvSpPr txBox="1"/>
              <p:nvPr/>
            </p:nvSpPr>
            <p:spPr>
              <a:xfrm>
                <a:off x="3473294" y="5236666"/>
                <a:ext cx="39223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s-E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70=</m:t>
                      </m:r>
                      <m:r>
                        <a:rPr lang="es-E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641038-2C76-4E32-BF6A-0583E557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94" y="5236666"/>
                <a:ext cx="392237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7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Trabajando con Matlab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/>
              <a:t>Creando y mostrando datos </a:t>
            </a:r>
            <a:r>
              <a:rPr lang="es-ES" dirty="0" err="1"/>
              <a:t>geometricos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46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5076380" cy="1362075"/>
          </a:xfrm>
        </p:spPr>
        <p:txBody>
          <a:bodyPr/>
          <a:lstStyle/>
          <a:p>
            <a:r>
              <a:rPr lang="es-ES" dirty="0"/>
              <a:t>Graficas en 2D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61402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La función </a:t>
            </a:r>
            <a:r>
              <a:rPr lang="es-ES" sz="2400" dirty="0" err="1"/>
              <a:t>plot</a:t>
            </a:r>
            <a:r>
              <a:rPr lang="es-ES" sz="2400" dirty="0"/>
              <a:t>(x, y…)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8A9C32-D886-43BE-8D27-99A080FEFFFF}"/>
              </a:ext>
            </a:extLst>
          </p:cNvPr>
          <p:cNvSpPr/>
          <p:nvPr/>
        </p:nvSpPr>
        <p:spPr>
          <a:xfrm>
            <a:off x="422032" y="134088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404040"/>
                </a:solidFill>
                <a:latin typeface="Arial" panose="020B0604020202020204" pitchFamily="34" charset="0"/>
              </a:rPr>
              <a:t>Sintaxis</a:t>
            </a:r>
            <a:endParaRPr lang="es-ES" b="1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E47709-4EBC-41C5-B21E-5003DFC5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13" y="1635238"/>
            <a:ext cx="8238930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5487"/>
                </a:solidFill>
                <a:effectLst/>
                <a:latin typeface="Menlo"/>
                <a:cs typeface="Arial" panose="020B0604020202020204" pitchFamily="34" charset="0"/>
              </a:rPr>
              <a:t>plot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5487"/>
                </a:solidFill>
                <a:effectLst/>
                <a:latin typeface="Menlo"/>
                <a:cs typeface="Arial" panose="020B0604020202020204" pitchFamily="34" charset="0"/>
              </a:rPr>
              <a:t>(X,Y):</a:t>
            </a:r>
          </a:p>
          <a:p>
            <a:pPr lvl="1" defTabSz="914400"/>
            <a:r>
              <a:rPr lang="es-ES" altLang="es-ES" sz="2400" dirty="0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Crea un gráfico de líneas 2D de los datos de Y frente a los valores correspondientes de X.</a:t>
            </a:r>
          </a:p>
          <a:p>
            <a:pPr lvl="1" defTabSz="914400"/>
            <a:r>
              <a:rPr lang="es-ES" altLang="es-ES" sz="2400" dirty="0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X e Y pueden ser simples datos o una lista de datos</a:t>
            </a:r>
          </a:p>
          <a:p>
            <a:pPr lvl="1" defTabSz="914400"/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005487"/>
              </a:solidFill>
              <a:effectLst/>
              <a:latin typeface="Menlo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400" dirty="0" err="1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plot</a:t>
            </a:r>
            <a:r>
              <a:rPr lang="es-ES" altLang="es-ES" sz="2400" dirty="0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 (</a:t>
            </a:r>
            <a:r>
              <a:rPr lang="es-ES" altLang="es-ES" sz="2400" dirty="0" err="1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X,Y,LineSpecs</a:t>
            </a:r>
            <a:r>
              <a:rPr lang="es-ES" altLang="es-ES" sz="2400" dirty="0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…):</a:t>
            </a:r>
          </a:p>
          <a:p>
            <a:pPr lvl="1" defTabSz="914400"/>
            <a:r>
              <a:rPr lang="es-ES" altLang="es-ES" sz="2400" dirty="0">
                <a:solidFill>
                  <a:srgbClr val="005487"/>
                </a:solidFill>
                <a:latin typeface="Menlo"/>
                <a:cs typeface="Arial" panose="020B0604020202020204" pitchFamily="34" charset="0"/>
              </a:rPr>
              <a:t>Establece el estilo de línea, el símbolo de marcador y el color.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005487"/>
              </a:solidFill>
              <a:effectLst/>
              <a:latin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88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La función </a:t>
            </a:r>
            <a:r>
              <a:rPr lang="es-ES" sz="2400" dirty="0" err="1"/>
              <a:t>plot</a:t>
            </a:r>
            <a:r>
              <a:rPr lang="es-ES" sz="2400" dirty="0"/>
              <a:t>(x, y…)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8A9C32-D886-43BE-8D27-99A080FEFFFF}"/>
              </a:ext>
            </a:extLst>
          </p:cNvPr>
          <p:cNvSpPr/>
          <p:nvPr/>
        </p:nvSpPr>
        <p:spPr>
          <a:xfrm>
            <a:off x="422032" y="13408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LineSpec</a:t>
            </a:r>
            <a:r>
              <a:rPr lang="es-ES" b="1" dirty="0" err="1">
                <a:solidFill>
                  <a:srgbClr val="404040"/>
                </a:solidFill>
                <a:latin typeface="Arial" panose="020B0604020202020204" pitchFamily="34" charset="0"/>
              </a:rPr>
              <a:t>s</a:t>
            </a:r>
            <a:endParaRPr lang="es-ES" b="1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1F1734-72FB-4E82-9E22-2232050A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870812"/>
            <a:ext cx="3609975" cy="14763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824C95-5886-4867-A2D8-92599F6C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2185186"/>
            <a:ext cx="3600450" cy="3381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DC03E3-C73B-4055-A76D-5A2627EC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789433"/>
            <a:ext cx="36099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 fontScale="90000"/>
          </a:bodyPr>
          <a:lstStyle/>
          <a:p>
            <a:r>
              <a:rPr lang="es-ES" dirty="0"/>
              <a:t>Adquiriendo conocimientos para coordinar la geometría</a:t>
            </a:r>
            <a:br>
              <a:rPr lang="es-E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plot</a:t>
            </a:r>
            <a:r>
              <a:rPr lang="es-ES" sz="2400" dirty="0"/>
              <a:t>(x, y…) </a:t>
            </a:r>
            <a:r>
              <a:rPr lang="es-ES" sz="2400" dirty="0" err="1"/>
              <a:t>function</a:t>
            </a: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8A9C32-D886-43BE-8D27-99A080FEFFFF}"/>
              </a:ext>
            </a:extLst>
          </p:cNvPr>
          <p:cNvSpPr/>
          <p:nvPr/>
        </p:nvSpPr>
        <p:spPr>
          <a:xfrm>
            <a:off x="422032" y="13408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LineSpec</a:t>
            </a:r>
            <a:r>
              <a:rPr lang="es-ES" b="1" dirty="0" err="1">
                <a:solidFill>
                  <a:srgbClr val="404040"/>
                </a:solidFill>
                <a:latin typeface="Arial" panose="020B0604020202020204" pitchFamily="34" charset="0"/>
              </a:rPr>
              <a:t>s</a:t>
            </a:r>
            <a:endParaRPr lang="es-ES" b="1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E7BD5E-070F-4E06-9584-996E75BEE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6" y="2028376"/>
            <a:ext cx="3581400" cy="1304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19C8FB-971B-451F-A2F4-9BD8E899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26" y="2028376"/>
            <a:ext cx="3581400" cy="3800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E86FFC-259D-4E3D-841C-1E7DA39C8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" y="3617086"/>
            <a:ext cx="3590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0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5076380" cy="1362075"/>
          </a:xfrm>
        </p:spPr>
        <p:txBody>
          <a:bodyPr/>
          <a:lstStyle/>
          <a:p>
            <a:r>
              <a:rPr lang="es-ES" dirty="0"/>
              <a:t>Dibujando puntos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52335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Dibujando puntos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25503-0D1B-4819-B544-0ED8CA7F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72" y="1270535"/>
            <a:ext cx="4572001" cy="41164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6FF6230-683E-4218-B482-E666B71C7FA9}"/>
              </a:ext>
            </a:extLst>
          </p:cNvPr>
          <p:cNvSpPr/>
          <p:nvPr/>
        </p:nvSpPr>
        <p:spPr>
          <a:xfrm>
            <a:off x="223935" y="207451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%% Dibujando un punto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= 1;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 = 4;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's'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88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5076380" cy="1362075"/>
          </a:xfrm>
        </p:spPr>
        <p:txBody>
          <a:bodyPr/>
          <a:lstStyle/>
          <a:p>
            <a:r>
              <a:rPr lang="es-ES" dirty="0"/>
              <a:t>Dibujando una función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64541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Dibujando una función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9F93A9-67DE-4B16-BD5D-361BEDF6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1270534"/>
            <a:ext cx="4324556" cy="389363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66A6F2-7BDA-49EA-902D-B1483DF272AD}"/>
              </a:ext>
            </a:extLst>
          </p:cNvPr>
          <p:cNvSpPr/>
          <p:nvPr/>
        </p:nvSpPr>
        <p:spPr>
          <a:xfrm>
            <a:off x="457201" y="19260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%% Dibujando una </a:t>
            </a:r>
            <a:r>
              <a:rPr lang="es-ES" dirty="0" err="1">
                <a:solidFill>
                  <a:srgbClr val="028009"/>
                </a:solidFill>
                <a:latin typeface="Courier New" panose="02070309020205020404" pitchFamily="49" charset="0"/>
              </a:rPr>
              <a:t>funcion</a:t>
            </a:r>
            <a:endParaRPr lang="es-E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(0, 2*pi, 50);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 = sin(x);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'-s'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117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479221" cy="1362075"/>
          </a:xfrm>
        </p:spPr>
        <p:txBody>
          <a:bodyPr/>
          <a:lstStyle/>
          <a:p>
            <a:r>
              <a:rPr lang="es-ES" dirty="0"/>
              <a:t>Dibujando varias funciones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122993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Dibujando varias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B4BD41-EC63-4E41-8564-8C653FBF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6703"/>
            <a:ext cx="4309366" cy="387996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CDE6AA8-41AA-4C73-8E25-2924A862E045}"/>
              </a:ext>
            </a:extLst>
          </p:cNvPr>
          <p:cNvSpPr/>
          <p:nvPr/>
        </p:nvSpPr>
        <p:spPr>
          <a:xfrm>
            <a:off x="279918" y="155670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%% Varias curvas en una misma grafica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kbgry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= [1:100];</a:t>
            </a: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i=1:5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y(:,i) = i*log(x);</a:t>
            </a: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s-ES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figure(1);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es-ES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i = 1:5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(:, i),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'Color'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(i))</a:t>
            </a:r>
          </a:p>
          <a:p>
            <a:r>
              <a:rPr lang="es-ES" dirty="0" err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s-ES" dirty="0">
              <a:solidFill>
                <a:srgbClr val="0E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59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479221" cy="1362075"/>
          </a:xfrm>
        </p:spPr>
        <p:txBody>
          <a:bodyPr/>
          <a:lstStyle/>
          <a:p>
            <a:r>
              <a:rPr lang="es-ES" dirty="0"/>
              <a:t>Cambio de origen de coordenadas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64810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Cambio de origen de coordenadas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D0EF27-31CD-481B-92B0-334080FD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02" y="1270536"/>
            <a:ext cx="3811371" cy="343159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239D3EE-DF36-43DF-9A7A-AE7519A5BECE}"/>
              </a:ext>
            </a:extLst>
          </p:cNvPr>
          <p:cNvSpPr/>
          <p:nvPr/>
        </p:nvSpPr>
        <p:spPr>
          <a:xfrm>
            <a:off x="634481" y="944787"/>
            <a:ext cx="52531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%% Cambio de coordenadas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kbgry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%Origen de coordenadas (0,0)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(0,2*pi,50);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 = sin(x);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%Nuevo origen de coordenadas</a:t>
            </a:r>
          </a:p>
          <a:p>
            <a:r>
              <a:rPr lang="es-ES" dirty="0">
                <a:solidFill>
                  <a:srgbClr val="028009"/>
                </a:solidFill>
                <a:latin typeface="Courier New" panose="02070309020205020404" pitchFamily="49" charset="0"/>
              </a:rPr>
              <a:t>(1,2) respecto al (0,0)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a = 0 - 1;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b = 0 - 2;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x1 = x - a;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y1 = y - b;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figure(1);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es-ES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'Color'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(1));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(x1,y1,</a:t>
            </a:r>
            <a:r>
              <a:rPr lang="es-ES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AA04F9"/>
                </a:solidFill>
                <a:latin typeface="Courier New" panose="02070309020205020404" pitchFamily="49" charset="0"/>
              </a:rPr>
              <a:t>'Color’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(2));</a:t>
            </a:r>
          </a:p>
        </p:txBody>
      </p:sp>
    </p:spTree>
    <p:extLst>
      <p:ext uri="{BB962C8B-B14F-4D97-AF65-F5344CB8AC3E}">
        <p14:creationId xmlns:p14="http://schemas.microsoft.com/office/powerpoint/2010/main" val="1336270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practico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 err="1"/>
              <a:t>Drawing</a:t>
            </a:r>
            <a:r>
              <a:rPr lang="es-ES" dirty="0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Introducción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Archivos necesarios: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Competencias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Aprendiendo con Kits Arduino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Engineering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MOTOCICLETA </a:t>
            </a:r>
          </a:p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AUTOEQUILIBRANTE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ROVER CONTROLADO POR CÁMARA WEB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ROBOT DIBUJANTE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coordinada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D7B944-935E-497B-B039-E4BF2DF10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933" y="5102056"/>
            <a:ext cx="895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/>
          <a:lstStyle/>
          <a:p>
            <a:r>
              <a:rPr lang="es-ES" dirty="0"/>
              <a:t>Presentación del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Drawing</a:t>
            </a:r>
            <a:r>
              <a:rPr lang="es-ES" sz="2400" dirty="0"/>
              <a:t> Robot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2140510"/>
            <a:ext cx="3987692" cy="39308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Robot dibujante en una pizarra.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robot trabaja sobre una imagen y extrae el trazado de líneas de dicha imagen y escala el dibujo a la extensión de la pizarra en la que posteriormente realiza el dibujo.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Finalmente reproduce el dibujo moviendo un rotulador y siguiendo el trazado.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4807B-4626-46AF-A10A-3649091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3516"/>
            <a:ext cx="40195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8061" y="4216638"/>
            <a:ext cx="1571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9BC254B-BAA9-4401-9E95-D8F57670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86" y="1714944"/>
            <a:ext cx="3987692" cy="39308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Los círculos negros a ambos lados del diagrama representa las poleas de las que cuelga el robot.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robot cuelga de dos hilos que hay conectados a los brazos del este, que es donde se encuentran los motores. Los hilos van del brazo del robot hasta la polea y vuelven hasta el motor.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sistema de referencia se sitúa en la polea de la izquierda, y las distancias x e y de la pizarra estas medidas en referencia a ese punto.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Drawing</a:t>
            </a:r>
            <a:r>
              <a:rPr lang="es-ES" sz="2400" dirty="0"/>
              <a:t> Robot</a:t>
            </a:r>
          </a:p>
        </p:txBody>
      </p:sp>
      <p:pic>
        <p:nvPicPr>
          <p:cNvPr id="9218" name="Picture 2" descr="AEK-CH4-SC4.2-DEFINE-DISTANCE-01">
            <a:extLst>
              <a:ext uri="{FF2B5EF4-FFF2-40B4-BE49-F238E27FC236}">
                <a16:creationId xmlns:a16="http://schemas.microsoft.com/office/drawing/2014/main" id="{972FDA16-5012-49BC-89F2-62EEB5131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4074" r="11562"/>
          <a:stretch/>
        </p:blipFill>
        <p:spPr bwMode="auto">
          <a:xfrm>
            <a:off x="4572000" y="1567314"/>
            <a:ext cx="4168884" cy="292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56EC582-CEFB-41D2-B178-796E4FAD4FBE}"/>
              </a:ext>
            </a:extLst>
          </p:cNvPr>
          <p:cNvSpPr txBox="1">
            <a:spLocks/>
          </p:cNvSpPr>
          <p:nvPr/>
        </p:nvSpPr>
        <p:spPr>
          <a:xfrm>
            <a:off x="4599042" y="4642341"/>
            <a:ext cx="4698037" cy="4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s-ES" sz="1900" dirty="0" err="1"/>
              <a:t>Drawing</a:t>
            </a:r>
            <a:r>
              <a:rPr lang="es-ES" sz="1900" dirty="0"/>
              <a:t> Robot colgado en la pizarra</a:t>
            </a:r>
          </a:p>
        </p:txBody>
      </p:sp>
    </p:spTree>
    <p:extLst>
      <p:ext uri="{BB962C8B-B14F-4D97-AF65-F5344CB8AC3E}">
        <p14:creationId xmlns:p14="http://schemas.microsoft.com/office/powerpoint/2010/main" val="2775611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Trabajando con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Posición inicial del robot en la pizarra</a:t>
            </a:r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18978" y="1361406"/>
            <a:ext cx="804801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Propuesta de ejercicio: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2631736" y="2022290"/>
            <a:ext cx="5536317" cy="179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La nueva posición del robot está definida por las variables Base, Z</a:t>
            </a:r>
            <a:r>
              <a:rPr lang="es-E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₁</a:t>
            </a:r>
            <a:r>
              <a:rPr lang="es-ES" sz="1800" dirty="0"/>
              <a:t> y Z</a:t>
            </a:r>
            <a:r>
              <a:rPr lang="es-E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₂</a:t>
            </a:r>
            <a:r>
              <a:rPr lang="es-ES" sz="1800" dirty="0"/>
              <a:t>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Usa estos valores para calcular los valores actuales de x e y añadiendo lo necesario en el Live Script “</a:t>
            </a:r>
            <a:r>
              <a:rPr lang="es-ES" sz="1800" dirty="0" err="1"/>
              <a:t>Calculate</a:t>
            </a:r>
            <a:r>
              <a:rPr lang="es-ES" sz="1800" dirty="0"/>
              <a:t> </a:t>
            </a:r>
            <a:r>
              <a:rPr lang="es-ES" sz="1800" dirty="0" err="1"/>
              <a:t>Drawing</a:t>
            </a:r>
            <a:r>
              <a:rPr lang="es-ES" sz="1800" dirty="0"/>
              <a:t> Robot Position”.</a:t>
            </a:r>
            <a:endParaRPr lang="es-ES" sz="1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F38B13-BB7C-41C8-9020-D970A2E6F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44" y="2091343"/>
            <a:ext cx="895350" cy="1447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85EC4A-86C1-4BF7-A56A-8214679570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00"/>
          <a:stretch/>
        </p:blipFill>
        <p:spPr>
          <a:xfrm>
            <a:off x="5737533" y="3930093"/>
            <a:ext cx="2205636" cy="15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4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 b="1" dirty="0"/>
              <a:t>John Smith</a:t>
            </a:r>
          </a:p>
          <a:p>
            <a:pPr lvl="0"/>
            <a:r>
              <a:rPr lang="es-ES" dirty="0" err="1"/>
              <a:t>email@email.com</a:t>
            </a:r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dirty="0" err="1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59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coordenadas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Coordenadas</a:t>
            </a:r>
            <a:r>
              <a:rPr lang="en-US" dirty="0"/>
              <a:t> </a:t>
            </a:r>
            <a:r>
              <a:rPr lang="en-US" dirty="0" err="1"/>
              <a:t>cartesianas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30" y="949407"/>
            <a:ext cx="8721970" cy="1112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Un sistema de coordenadas es la base de la geometría analítica.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Hay cuatro tipos de sistemas de coordenadas en general:</a:t>
            </a:r>
            <a:endParaRPr lang="en-US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B7302D-D06B-492D-A378-8B5E9A1554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7023" y="2535890"/>
            <a:ext cx="2152993" cy="17254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Sistema de coordenadas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3EB2CC-669B-482E-8FC8-C7563D9BD455}"/>
              </a:ext>
            </a:extLst>
          </p:cNvPr>
          <p:cNvSpPr/>
          <p:nvPr/>
        </p:nvSpPr>
        <p:spPr>
          <a:xfrm>
            <a:off x="1194321" y="2190313"/>
            <a:ext cx="257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A3A3A"/>
                </a:solidFill>
                <a:latin typeface="Abhaya Libre"/>
              </a:rPr>
              <a:t>Coordenadas cartesianas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6F8DCD-6FB7-4361-88E3-1E740CE382D9}"/>
              </a:ext>
            </a:extLst>
          </p:cNvPr>
          <p:cNvSpPr/>
          <p:nvPr/>
        </p:nvSpPr>
        <p:spPr>
          <a:xfrm>
            <a:off x="5733751" y="2190313"/>
            <a:ext cx="2215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A3A3A"/>
                </a:solidFill>
                <a:latin typeface="Abhaya Libre"/>
              </a:rPr>
              <a:t>Coordenadas polares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D2F80AB-35C7-4613-8EEA-8999ABF1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48" y="2765678"/>
            <a:ext cx="3147819" cy="12468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B8EE30-94EE-48F4-A1CF-39E12146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094" y="4683290"/>
            <a:ext cx="2003690" cy="196709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790FEB8-B6F7-4BFC-AB14-F5E27042A34A}"/>
              </a:ext>
            </a:extLst>
          </p:cNvPr>
          <p:cNvSpPr/>
          <p:nvPr/>
        </p:nvSpPr>
        <p:spPr>
          <a:xfrm>
            <a:off x="1194320" y="4243708"/>
            <a:ext cx="239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A3A3A"/>
                </a:solidFill>
                <a:latin typeface="Abhaya Libre"/>
              </a:rPr>
              <a:t>Coordenadas cilíndricas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7B89B0-2941-48A4-8863-8238131C8D35}"/>
              </a:ext>
            </a:extLst>
          </p:cNvPr>
          <p:cNvSpPr/>
          <p:nvPr/>
        </p:nvSpPr>
        <p:spPr>
          <a:xfrm>
            <a:off x="5522492" y="4218538"/>
            <a:ext cx="228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A3A3A"/>
                </a:solidFill>
                <a:latin typeface="Abhaya Libre"/>
              </a:rPr>
              <a:t>Coordenadas esféricas</a:t>
            </a:r>
            <a:endParaRPr lang="es-ES" dirty="0"/>
          </a:p>
        </p:txBody>
      </p:sp>
      <p:pic>
        <p:nvPicPr>
          <p:cNvPr id="1026" name="Picture 2" descr="Coordenadas esféricas - Wikiwand">
            <a:extLst>
              <a:ext uri="{FF2B5EF4-FFF2-40B4-BE49-F238E27FC236}">
                <a16:creationId xmlns:a16="http://schemas.microsoft.com/office/drawing/2014/main" id="{CB37B15D-6C77-43B8-A151-2FED3C1E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65" y="4552448"/>
            <a:ext cx="1943499" cy="19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sistema de coordenadas cartesianas es un sistema para localizar un punto en el espacio caracterizadas por tener como referencia ejes ortogonales entre sí que concurren en el punto de origen.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Habitualmente se trabaja con coordenadas cartesianas en espacios de una dimensión o dos, tres y cuatro dimensiones, pero se pueden expresar coordenadas cartesianas en espacios de más dimensiones (d-dimensiones).</a:t>
            </a:r>
            <a:endParaRPr lang="en-US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B7302D-D06B-492D-A378-8B5E9A1554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2" y="1794579"/>
            <a:ext cx="3987692" cy="3987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Sistema de coordenadas cartesianas</a:t>
            </a:r>
          </a:p>
        </p:txBody>
      </p:sp>
    </p:spTree>
    <p:extLst>
      <p:ext uri="{BB962C8B-B14F-4D97-AF65-F5344CB8AC3E}">
        <p14:creationId xmlns:p14="http://schemas.microsoft.com/office/powerpoint/2010/main" val="10516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Sistema de referencia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38417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Un sistema de referencia es un conjunto de convenciones usado por un observador para poder medir la posición y otras magnitudes físicas de un sistema físico o mecánico.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Las trayectorias medidas y el valor numérico de las magnitudes son relativas al sistema de referencia que se considere.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34A427-8ADE-4E0D-809D-2AEC4E92FC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2" y="2515546"/>
            <a:ext cx="3987692" cy="2545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Sistema de referencia</a:t>
            </a:r>
          </a:p>
        </p:txBody>
      </p:sp>
    </p:spTree>
    <p:extLst>
      <p:ext uri="{BB962C8B-B14F-4D97-AF65-F5344CB8AC3E}">
        <p14:creationId xmlns:p14="http://schemas.microsoft.com/office/powerpoint/2010/main" val="3221789295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1362</Words>
  <Application>Microsoft Office PowerPoint</Application>
  <PresentationFormat>Presentación en pantalla (4:3)</PresentationFormat>
  <Paragraphs>275</Paragraphs>
  <Slides>35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Abhaya Libre</vt:lpstr>
      <vt:lpstr>AppleSymbols</vt:lpstr>
      <vt:lpstr>Arial</vt:lpstr>
      <vt:lpstr>Arial Black</vt:lpstr>
      <vt:lpstr>Arial Nova Light</vt:lpstr>
      <vt:lpstr>Calibri</vt:lpstr>
      <vt:lpstr>Cambria Math</vt:lpstr>
      <vt:lpstr>Courier New</vt:lpstr>
      <vt:lpstr>Menlo</vt:lpstr>
      <vt:lpstr>Open Sans</vt:lpstr>
      <vt:lpstr>MU Theme</vt:lpstr>
      <vt:lpstr>Geometría coordinada</vt:lpstr>
      <vt:lpstr>Adquiriendo conocimientos para coordinar la geometría </vt:lpstr>
      <vt:lpstr>Introducción</vt:lpstr>
      <vt:lpstr>Fundamentos </vt:lpstr>
      <vt:lpstr>Sistema de coordenadas</vt:lpstr>
      <vt:lpstr>Sistema de coordenadas</vt:lpstr>
      <vt:lpstr>Sistema de coordenadas cartesianas</vt:lpstr>
      <vt:lpstr>Sistema de referencia</vt:lpstr>
      <vt:lpstr>Sistema de referencia</vt:lpstr>
      <vt:lpstr>Geometría de coordenadas en dos dimensiones (2D)</vt:lpstr>
      <vt:lpstr>Coordinar ejes en 2D</vt:lpstr>
      <vt:lpstr>Coordenadas en 2D</vt:lpstr>
      <vt:lpstr>Trazado de un punto</vt:lpstr>
      <vt:lpstr>El cuadrante</vt:lpstr>
      <vt:lpstr>Cambio de origen de coordenadas</vt:lpstr>
      <vt:lpstr>Trabajando con Matlab</vt:lpstr>
      <vt:lpstr>Graficas en 2D</vt:lpstr>
      <vt:lpstr>La función plot(x, y…)</vt:lpstr>
      <vt:lpstr>La función plot(x, y…)</vt:lpstr>
      <vt:lpstr>The plot(x, y…) function</vt:lpstr>
      <vt:lpstr>Dibujando puntos</vt:lpstr>
      <vt:lpstr>Dibujando puntos</vt:lpstr>
      <vt:lpstr>Dibujando una función</vt:lpstr>
      <vt:lpstr>Dibujando una función</vt:lpstr>
      <vt:lpstr>Dibujando varias funciones</vt:lpstr>
      <vt:lpstr>Dibujando varias funciones</vt:lpstr>
      <vt:lpstr>Cambio de origen de coordenadas</vt:lpstr>
      <vt:lpstr>Cambio de origen de coordenadas</vt:lpstr>
      <vt:lpstr>Caso practico</vt:lpstr>
      <vt:lpstr>Presentación del robot</vt:lpstr>
      <vt:lpstr>Drawing Robot</vt:lpstr>
      <vt:lpstr>Drawing Robot</vt:lpstr>
      <vt:lpstr>Trabajando con MATLAB &amp; Simulink</vt:lpstr>
      <vt:lpstr>Posición inicial del robot en la pizarra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249</cp:revision>
  <cp:lastPrinted>2018-07-13T13:37:53Z</cp:lastPrinted>
  <dcterms:created xsi:type="dcterms:W3CDTF">2017-11-28T21:27:45Z</dcterms:created>
  <dcterms:modified xsi:type="dcterms:W3CDTF">2022-02-21T16:32:19Z</dcterms:modified>
</cp:coreProperties>
</file>