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7" r:id="rId2"/>
    <p:sldId id="322" r:id="rId3"/>
    <p:sldId id="400" r:id="rId4"/>
    <p:sldId id="309" r:id="rId5"/>
    <p:sldId id="311" r:id="rId6"/>
    <p:sldId id="320" r:id="rId7"/>
    <p:sldId id="329" r:id="rId8"/>
    <p:sldId id="333" r:id="rId9"/>
    <p:sldId id="331" r:id="rId10"/>
    <p:sldId id="335" r:id="rId11"/>
    <p:sldId id="361" r:id="rId12"/>
    <p:sldId id="360" r:id="rId13"/>
    <p:sldId id="336" r:id="rId14"/>
    <p:sldId id="356" r:id="rId15"/>
    <p:sldId id="358" r:id="rId16"/>
    <p:sldId id="355" r:id="rId17"/>
    <p:sldId id="346" r:id="rId18"/>
    <p:sldId id="342" r:id="rId19"/>
    <p:sldId id="344" r:id="rId20"/>
    <p:sldId id="345" r:id="rId21"/>
    <p:sldId id="347" r:id="rId22"/>
    <p:sldId id="348" r:id="rId23"/>
    <p:sldId id="349" r:id="rId24"/>
    <p:sldId id="350" r:id="rId25"/>
    <p:sldId id="351" r:id="rId26"/>
    <p:sldId id="352" r:id="rId27"/>
    <p:sldId id="340" r:id="rId28"/>
    <p:sldId id="362" r:id="rId29"/>
    <p:sldId id="353" r:id="rId30"/>
    <p:sldId id="408" r:id="rId31"/>
    <p:sldId id="319" r:id="rId32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57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3139"/>
    <a:srgbClr val="00A3AD"/>
    <a:srgbClr val="ED8800"/>
    <a:srgbClr val="004851"/>
    <a:srgbClr val="FFFFFF"/>
    <a:srgbClr val="004E40"/>
    <a:srgbClr val="275D38"/>
    <a:srgbClr val="000000"/>
    <a:srgbClr val="C90026"/>
    <a:srgbClr val="DA18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21" autoAdjust="0"/>
    <p:restoredTop sz="95802" autoAdjust="0"/>
  </p:normalViewPr>
  <p:slideViewPr>
    <p:cSldViewPr snapToGrid="0" snapToObjects="1" showGuides="1">
      <p:cViewPr>
        <p:scale>
          <a:sx n="75" d="100"/>
          <a:sy n="75" d="100"/>
        </p:scale>
        <p:origin x="1668" y="828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-1159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8" d="100"/>
          <a:sy n="88" d="100"/>
        </p:scale>
        <p:origin x="21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F9ED7-D9DF-9B4A-A1AC-9FBF0C9B1C8E}" type="datetime1">
              <a:rPr lang="es-ES" smtClean="0"/>
              <a:t>21/02/2022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381E0-5EA1-A741-8E0F-979B987291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6217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C53B6-CB23-B545-A702-0812837A95EA}" type="datetime1">
              <a:rPr lang="es-ES" smtClean="0"/>
              <a:t>21/02/2022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C7D51-4C89-E346-BC52-B4E8590D3F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7575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BC7D51-4C89-E346-BC52-B4E8590D3F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87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BC7D51-4C89-E346-BC52-B4E8590D3FF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37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BC7D51-4C89-E346-BC52-B4E8590D3F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3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BC7D51-4C89-E346-BC52-B4E8590D3F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2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BC7D51-4C89-E346-BC52-B4E8590D3F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83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BC7D51-4C89-E346-BC52-B4E8590D3F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74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BC7D51-4C89-E346-BC52-B4E8590D3FF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32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BC7D51-4C89-E346-BC52-B4E8590D3FF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9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BC7D51-4C89-E346-BC52-B4E8590D3FF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3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BC7D51-4C89-E346-BC52-B4E8590D3FF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40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1 - 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7" y="0"/>
            <a:ext cx="1830016" cy="1673157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02"/>
          <a:stretch/>
        </p:blipFill>
        <p:spPr>
          <a:xfrm rot="10800000">
            <a:off x="71336" y="4712421"/>
            <a:ext cx="5019110" cy="2277316"/>
          </a:xfrm>
          <a:prstGeom prst="rect">
            <a:avLst/>
          </a:prstGeom>
        </p:spPr>
      </p:pic>
      <p:pic>
        <p:nvPicPr>
          <p:cNvPr id="6" name="Imagen 5" descr="adasdasd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70" r="32820"/>
          <a:stretch/>
        </p:blipFill>
        <p:spPr>
          <a:xfrm rot="10800000">
            <a:off x="-3" y="613372"/>
            <a:ext cx="9809599" cy="637636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5549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25549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6005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1 - M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7092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2D72A43D-7419-4C41-A920-C6E38643746D}" type="datetime3">
              <a:rPr lang="es-ES_tradnl" smtClean="0"/>
              <a:pPr/>
              <a:t>21.02.22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10077" y="6460528"/>
            <a:ext cx="1111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1AFCC-F5D5-2E44-8A1E-A2568632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831EFA9-70A5-5243-AF18-1C79AB9D8F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779" y="-8238"/>
            <a:ext cx="1085983" cy="78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069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1 - Profesionalentzako Prestakunt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7092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2D72A43D-7419-4C41-A920-C6E38643746D}" type="datetime3">
              <a:rPr lang="es-ES_tradnl" smtClean="0"/>
              <a:pPr/>
              <a:t>21.02.22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10077" y="6460528"/>
            <a:ext cx="1111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1AFCC-F5D5-2E44-8A1E-A2568632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831EFA9-70A5-5243-AF18-1C79AB9D8F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362" y="0"/>
            <a:ext cx="1163878" cy="104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08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2 - 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51B10C-2937-EF49-B2B2-FDE1E3A46A2D}" type="datetime3">
              <a:rPr lang="es-ES_tradnl" smtClean="0"/>
              <a:t>21.02.22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4">
            <a:extLst>
              <a:ext uri="{FF2B5EF4-FFF2-40B4-BE49-F238E27FC236}">
                <a16:creationId xmlns:a16="http://schemas.microsoft.com/office/drawing/2014/main" id="{00D15E21-D2CF-1240-9C1C-EE2BBCF2DF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01D28-75B5-FC4C-A926-0D97A7D6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343" y="-20882"/>
            <a:ext cx="1140768" cy="104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440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2 - 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51B10C-2937-EF49-B2B2-FDE1E3A46A2D}" type="datetime3">
              <a:rPr lang="es-ES_tradnl" smtClean="0"/>
              <a:t>21.02.22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4">
            <a:extLst>
              <a:ext uri="{FF2B5EF4-FFF2-40B4-BE49-F238E27FC236}">
                <a16:creationId xmlns:a16="http://schemas.microsoft.com/office/drawing/2014/main" id="{00D15E21-D2CF-1240-9C1C-EE2BBCF2DF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01D28-75B5-FC4C-A926-0D97A7D6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096" y="-3526"/>
            <a:ext cx="1094279" cy="78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055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2 - 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51B10C-2937-EF49-B2B2-FDE1E3A46A2D}" type="datetime3">
              <a:rPr lang="es-ES_tradnl" smtClean="0"/>
              <a:t>21.02.22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4">
            <a:extLst>
              <a:ext uri="{FF2B5EF4-FFF2-40B4-BE49-F238E27FC236}">
                <a16:creationId xmlns:a16="http://schemas.microsoft.com/office/drawing/2014/main" id="{00D15E21-D2CF-1240-9C1C-EE2BBCF2DF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01D28-75B5-FC4C-A926-0D97A7D67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2" y="472037"/>
            <a:ext cx="7600813" cy="42815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45" y="0"/>
            <a:ext cx="1116836" cy="100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16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3 - Eskol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CE5B6F-4229-BD47-9F49-CE071C120013}" type="datetime3">
              <a:rPr lang="es-ES_tradnl" smtClean="0"/>
              <a:t>21.02.22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95BF4BF0-1531-0D46-A693-444EF85632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buClr>
                <a:srgbClr val="004851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00485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004851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004851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00485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18D01-A768-EC4B-B724-CFE88E2E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343" y="-20882"/>
            <a:ext cx="1140768" cy="104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203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3 - MU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CE5B6F-4229-BD47-9F49-CE071C120013}" type="datetime3">
              <a:rPr lang="es-ES_tradnl" smtClean="0"/>
              <a:t>21.02.22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95BF4BF0-1531-0D46-A693-444EF85632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buClr>
                <a:srgbClr val="004851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00485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004851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004851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00485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18D01-A768-EC4B-B724-CFE88E2E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096" y="-3526"/>
            <a:ext cx="1094279" cy="78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331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3 - Profesionalentzako Prestakuntz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CE5B6F-4229-BD47-9F49-CE071C120013}" type="datetime3">
              <a:rPr lang="es-ES_tradnl" smtClean="0"/>
              <a:t>21.02.22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95BF4BF0-1531-0D46-A693-444EF85632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buClr>
                <a:srgbClr val="004851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00485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004851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004851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00485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18D01-A768-EC4B-B724-CFE88E2E2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3" y="472037"/>
            <a:ext cx="7511006" cy="42815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45" y="0"/>
            <a:ext cx="1116836" cy="100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9107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4 - Esk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422030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6D8C46FE-6D60-7E43-9EAD-3064B98E9FE4}" type="datetime3">
              <a:rPr lang="es-ES_tradnl" smtClean="0"/>
              <a:pPr/>
              <a:t>21.02.22</a:t>
            </a:fld>
            <a:endParaRPr lang="en-US" dirty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5" name="Content Placeholder 2"/>
          <p:cNvSpPr>
            <a:spLocks noGrp="1"/>
          </p:cNvSpPr>
          <p:nvPr>
            <p:ph idx="13"/>
          </p:nvPr>
        </p:nvSpPr>
        <p:spPr>
          <a:xfrm>
            <a:off x="4731582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FB9805-B57F-7F42-9040-39F85060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195" y="-15970"/>
            <a:ext cx="1147818" cy="104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61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4 - M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422030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6D8C46FE-6D60-7E43-9EAD-3064B98E9FE4}" type="datetime3">
              <a:rPr lang="es-ES_tradnl" smtClean="0"/>
              <a:pPr/>
              <a:t>21.02.22</a:t>
            </a:fld>
            <a:endParaRPr lang="en-US" dirty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5" name="Content Placeholder 2"/>
          <p:cNvSpPr>
            <a:spLocks noGrp="1"/>
          </p:cNvSpPr>
          <p:nvPr>
            <p:ph idx="13"/>
          </p:nvPr>
        </p:nvSpPr>
        <p:spPr>
          <a:xfrm>
            <a:off x="4731582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FB9805-B57F-7F42-9040-39F85060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779" y="-8238"/>
            <a:ext cx="1085983" cy="78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92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1 - 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adasdasd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70" r="32820"/>
          <a:stretch/>
        </p:blipFill>
        <p:spPr>
          <a:xfrm rot="10800000">
            <a:off x="-3" y="613372"/>
            <a:ext cx="9809599" cy="6376364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02"/>
          <a:stretch/>
        </p:blipFill>
        <p:spPr>
          <a:xfrm rot="10800000">
            <a:off x="71336" y="4712421"/>
            <a:ext cx="5019110" cy="227731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5549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25549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5" y="-2192"/>
            <a:ext cx="1736530" cy="12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671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4 - Profesionalentzako Prestakunt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422030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6D8C46FE-6D60-7E43-9EAD-3064B98E9FE4}" type="datetime3">
              <a:rPr lang="es-ES_tradnl" smtClean="0"/>
              <a:pPr/>
              <a:t>21.02.22</a:t>
            </a:fld>
            <a:endParaRPr lang="en-US" dirty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5" name="Content Placeholder 2"/>
          <p:cNvSpPr>
            <a:spLocks noGrp="1"/>
          </p:cNvSpPr>
          <p:nvPr>
            <p:ph idx="13"/>
          </p:nvPr>
        </p:nvSpPr>
        <p:spPr>
          <a:xfrm>
            <a:off x="4731582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FB9805-B57F-7F42-9040-39F850600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3" y="472037"/>
            <a:ext cx="7569330" cy="42815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362" y="0"/>
            <a:ext cx="1163878" cy="104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9326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5 - Esk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03BAEA45-06BF-1B4B-8B5F-15A64A07D060}" type="datetime3">
              <a:rPr lang="es-ES_tradnl" smtClean="0"/>
              <a:pPr/>
              <a:t>21.02.22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C6413-A5EF-F24B-A948-19418513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195" y="-15970"/>
            <a:ext cx="1147818" cy="104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498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5 - M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03BAEA45-06BF-1B4B-8B5F-15A64A07D060}" type="datetime3">
              <a:rPr lang="es-ES_tradnl" smtClean="0"/>
              <a:pPr/>
              <a:t>21.02.22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C6413-A5EF-F24B-A948-19418513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779" y="-8238"/>
            <a:ext cx="1085983" cy="78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5180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5 - Profesionalentzako Prestakunt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03BAEA45-06BF-1B4B-8B5F-15A64A07D060}" type="datetime3">
              <a:rPr lang="es-ES_tradnl" smtClean="0"/>
              <a:pPr/>
              <a:t>21.02.22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C6413-A5EF-F24B-A948-19418513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3" y="472037"/>
            <a:ext cx="7569330" cy="4281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362" y="0"/>
            <a:ext cx="1163878" cy="104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682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a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1 -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5" descr="dvbbsb.png">
            <a:extLst>
              <a:ext uri="{FF2B5EF4-FFF2-40B4-BE49-F238E27FC236}">
                <a16:creationId xmlns:a16="http://schemas.microsoft.com/office/drawing/2014/main" id="{C7FEBEA0-2609-4B43-AF94-718CE77E0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-1"/>
            <a:ext cx="6548430" cy="6858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" name="Grupo 3"/>
          <p:cNvGrpSpPr/>
          <p:nvPr userDrawn="1"/>
        </p:nvGrpSpPr>
        <p:grpSpPr>
          <a:xfrm>
            <a:off x="0" y="0"/>
            <a:ext cx="1826378" cy="1807452"/>
            <a:chOff x="0" y="0"/>
            <a:chExt cx="1826378" cy="1807452"/>
          </a:xfrm>
        </p:grpSpPr>
        <p:pic>
          <p:nvPicPr>
            <p:cNvPr id="6" name="Imagen 4">
              <a:extLst>
                <a:ext uri="{FF2B5EF4-FFF2-40B4-BE49-F238E27FC236}">
                  <a16:creationId xmlns:a16="http://schemas.microsoft.com/office/drawing/2014/main" id="{515488D9-A4EB-9247-86E0-1D6F089F73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826378" cy="1807452"/>
            </a:xfrm>
            <a:prstGeom prst="rect">
              <a:avLst/>
            </a:prstGeom>
          </p:spPr>
        </p:pic>
        <p:sp>
          <p:nvSpPr>
            <p:cNvPr id="3" name="Rectángulo 2"/>
            <p:cNvSpPr/>
            <p:nvPr userDrawn="1"/>
          </p:nvSpPr>
          <p:spPr>
            <a:xfrm>
              <a:off x="132474" y="188120"/>
              <a:ext cx="1245393" cy="10644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2" y="19045"/>
            <a:ext cx="1437679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821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1 -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5" descr="dvbbsb.png">
            <a:extLst>
              <a:ext uri="{FF2B5EF4-FFF2-40B4-BE49-F238E27FC236}">
                <a16:creationId xmlns:a16="http://schemas.microsoft.com/office/drawing/2014/main" id="{C7FEBEA0-2609-4B43-AF94-718CE77E0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-1"/>
            <a:ext cx="6548430" cy="6858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116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1 - 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5" descr="dvbbsb.png">
            <a:extLst>
              <a:ext uri="{FF2B5EF4-FFF2-40B4-BE49-F238E27FC236}">
                <a16:creationId xmlns:a16="http://schemas.microsoft.com/office/drawing/2014/main" id="{C7FEBEA0-2609-4B43-AF94-718CE77E0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-1"/>
            <a:ext cx="6548430" cy="6858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943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2 -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" name="Grupo 3"/>
          <p:cNvGrpSpPr/>
          <p:nvPr userDrawn="1"/>
        </p:nvGrpSpPr>
        <p:grpSpPr>
          <a:xfrm>
            <a:off x="0" y="0"/>
            <a:ext cx="1826378" cy="1807452"/>
            <a:chOff x="0" y="0"/>
            <a:chExt cx="1826378" cy="1807452"/>
          </a:xfrm>
        </p:grpSpPr>
        <p:pic>
          <p:nvPicPr>
            <p:cNvPr id="7" name="Imagen 4">
              <a:extLst>
                <a:ext uri="{FF2B5EF4-FFF2-40B4-BE49-F238E27FC236}">
                  <a16:creationId xmlns:a16="http://schemas.microsoft.com/office/drawing/2014/main" id="{515488D9-A4EB-9247-86E0-1D6F089F73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826378" cy="1807452"/>
            </a:xfrm>
            <a:prstGeom prst="rect">
              <a:avLst/>
            </a:prstGeom>
          </p:spPr>
        </p:pic>
        <p:sp>
          <p:nvSpPr>
            <p:cNvPr id="8" name="Rectángulo 7"/>
            <p:cNvSpPr/>
            <p:nvPr userDrawn="1"/>
          </p:nvSpPr>
          <p:spPr>
            <a:xfrm>
              <a:off x="132474" y="188120"/>
              <a:ext cx="1245393" cy="10644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2" y="19045"/>
            <a:ext cx="1437679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150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2 -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53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1 - 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02"/>
          <a:stretch/>
        </p:blipFill>
        <p:spPr>
          <a:xfrm rot="10800000">
            <a:off x="71336" y="4712421"/>
            <a:ext cx="5019110" cy="2277316"/>
          </a:xfrm>
          <a:prstGeom prst="rect">
            <a:avLst/>
          </a:prstGeom>
        </p:spPr>
      </p:pic>
      <p:pic>
        <p:nvPicPr>
          <p:cNvPr id="6" name="Imagen 5" descr="adasdas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70" r="32820"/>
          <a:stretch/>
        </p:blipFill>
        <p:spPr>
          <a:xfrm rot="10800000">
            <a:off x="-3" y="613372"/>
            <a:ext cx="9809599" cy="637636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5549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25549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6" y="3688"/>
            <a:ext cx="1859933" cy="166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15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2 -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21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2 - Eskol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9">
            <a:extLst>
              <a:ext uri="{FF2B5EF4-FFF2-40B4-BE49-F238E27FC236}">
                <a16:creationId xmlns:a16="http://schemas.microsoft.com/office/drawing/2014/main" id="{617E215C-6F53-0B4B-A3E8-4F644F282B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4944" y="692754"/>
            <a:ext cx="7851056" cy="616524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7391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7391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4AA4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56" name="Grupo 55"/>
          <p:cNvGrpSpPr/>
          <p:nvPr userDrawn="1"/>
        </p:nvGrpSpPr>
        <p:grpSpPr>
          <a:xfrm>
            <a:off x="0" y="0"/>
            <a:ext cx="2184872" cy="2162231"/>
            <a:chOff x="0" y="0"/>
            <a:chExt cx="2184872" cy="2162231"/>
          </a:xfrm>
        </p:grpSpPr>
        <p:pic>
          <p:nvPicPr>
            <p:cNvPr id="10" name="Imagen 7">
              <a:extLst>
                <a:ext uri="{FF2B5EF4-FFF2-40B4-BE49-F238E27FC236}">
                  <a16:creationId xmlns:a16="http://schemas.microsoft.com/office/drawing/2014/main" id="{772BB687-5563-CE41-B322-1DCFDF987B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2184872" cy="2162231"/>
            </a:xfrm>
            <a:prstGeom prst="rect">
              <a:avLst/>
            </a:prstGeom>
          </p:spPr>
        </p:pic>
        <p:sp>
          <p:nvSpPr>
            <p:cNvPr id="55" name="Rectángulo 54"/>
            <p:cNvSpPr/>
            <p:nvPr userDrawn="1"/>
          </p:nvSpPr>
          <p:spPr>
            <a:xfrm>
              <a:off x="170099" y="123825"/>
              <a:ext cx="1343025" cy="1292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pic>
        <p:nvPicPr>
          <p:cNvPr id="54" name="Imagen 5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1" y="21764"/>
            <a:ext cx="1718029" cy="157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8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2 - MU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9">
            <a:extLst>
              <a:ext uri="{FF2B5EF4-FFF2-40B4-BE49-F238E27FC236}">
                <a16:creationId xmlns:a16="http://schemas.microsoft.com/office/drawing/2014/main" id="{617E215C-6F53-0B4B-A3E8-4F644F282B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4944" y="692754"/>
            <a:ext cx="7851056" cy="616524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7391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7391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4AA4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184872" cy="216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0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2 - Profesionalentzako Prestakuntz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9">
            <a:extLst>
              <a:ext uri="{FF2B5EF4-FFF2-40B4-BE49-F238E27FC236}">
                <a16:creationId xmlns:a16="http://schemas.microsoft.com/office/drawing/2014/main" id="{617E215C-6F53-0B4B-A3E8-4F644F282B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4944" y="692754"/>
            <a:ext cx="7851056" cy="616524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7391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7391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4AA4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184872" cy="216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16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6">
            <a:extLst>
              <a:ext uri="{FF2B5EF4-FFF2-40B4-BE49-F238E27FC236}">
                <a16:creationId xmlns:a16="http://schemas.microsoft.com/office/drawing/2014/main" id="{1C62DA92-35E3-6244-8259-2ED416B691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"/>
            <a:ext cx="6986349" cy="6287714"/>
          </a:xfrm>
          <a:prstGeom prst="rect">
            <a:avLst/>
          </a:prstGeom>
        </p:spPr>
      </p:pic>
      <p:pic>
        <p:nvPicPr>
          <p:cNvPr id="11" name="Imagen 7">
            <a:extLst>
              <a:ext uri="{FF2B5EF4-FFF2-40B4-BE49-F238E27FC236}">
                <a16:creationId xmlns:a16="http://schemas.microsoft.com/office/drawing/2014/main" id="{0F63708B-52D5-0940-890B-ED33E002B2D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935376"/>
            <a:ext cx="1855656" cy="3181125"/>
          </a:xfrm>
          <a:prstGeom prst="rect">
            <a:avLst/>
          </a:prstGeom>
        </p:spPr>
      </p:pic>
      <p:sp>
        <p:nvSpPr>
          <p:cNvPr id="19" name="CuadroTexto 18"/>
          <p:cNvSpPr txBox="1"/>
          <p:nvPr userDrawn="1"/>
        </p:nvSpPr>
        <p:spPr>
          <a:xfrm>
            <a:off x="6278477" y="-11440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sz="1800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88110" y="2754427"/>
            <a:ext cx="3295110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004851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2388110" y="4171217"/>
            <a:ext cx="3295110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495240" y="2771844"/>
            <a:ext cx="722434" cy="7667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6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Nº</a:t>
            </a:r>
          </a:p>
        </p:txBody>
      </p:sp>
    </p:spTree>
    <p:extLst>
      <p:ext uri="{BB962C8B-B14F-4D97-AF65-F5344CB8AC3E}">
        <p14:creationId xmlns:p14="http://schemas.microsoft.com/office/powerpoint/2010/main" val="170309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c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7">
            <a:extLst>
              <a:ext uri="{FF2B5EF4-FFF2-40B4-BE49-F238E27FC236}">
                <a16:creationId xmlns:a16="http://schemas.microsoft.com/office/drawing/2014/main" id="{F2F42047-0EBB-8647-BC6A-5A0A93590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7011611" cy="6310450"/>
          </a:xfrm>
          <a:prstGeom prst="rect">
            <a:avLst/>
          </a:prstGeom>
        </p:spPr>
      </p:pic>
      <p:pic>
        <p:nvPicPr>
          <p:cNvPr id="11" name="Imagen 8">
            <a:extLst>
              <a:ext uri="{FF2B5EF4-FFF2-40B4-BE49-F238E27FC236}">
                <a16:creationId xmlns:a16="http://schemas.microsoft.com/office/drawing/2014/main" id="{CE87A804-F809-7545-AB4C-74239CD541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935376"/>
            <a:ext cx="1855656" cy="3181125"/>
          </a:xfrm>
          <a:prstGeom prst="rect">
            <a:avLst/>
          </a:prstGeom>
        </p:spPr>
      </p:pic>
      <p:sp>
        <p:nvSpPr>
          <p:cNvPr id="19" name="CuadroTexto 18"/>
          <p:cNvSpPr txBox="1"/>
          <p:nvPr userDrawn="1"/>
        </p:nvSpPr>
        <p:spPr>
          <a:xfrm>
            <a:off x="6278477" y="-11440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sz="1800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388110" y="2754427"/>
            <a:ext cx="3295110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004851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2388110" y="4171217"/>
            <a:ext cx="3295110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00A3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495240" y="2771844"/>
            <a:ext cx="722434" cy="7667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6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Nº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94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1 - Esk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195" y="-15970"/>
            <a:ext cx="1147818" cy="1049433"/>
          </a:xfrm>
          <a:prstGeom prst="rect">
            <a:avLst/>
          </a:prstGeom>
        </p:spPr>
      </p:pic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7092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2D72A43D-7419-4C41-A920-C6E38643746D}" type="datetime3">
              <a:rPr lang="es-ES_tradnl" smtClean="0"/>
              <a:pPr/>
              <a:t>21.02.22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10077" y="6460528"/>
            <a:ext cx="1111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1AFCC-F5D5-2E44-8A1E-A2568632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831EFA9-70A5-5243-AF18-1C79AB9D8F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4513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422031" y="6460528"/>
            <a:ext cx="11653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FAE4B82-6DFA-A543-B435-4398A9590E55}" type="datetime3">
              <a:rPr lang="es-ES_tradnl" smtClean="0"/>
              <a:t>21.02.22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59102" y="6460528"/>
            <a:ext cx="44206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459" y="6460527"/>
            <a:ext cx="1170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78C87-DD0E-9E43-989E-9A54981B0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031" y="1219200"/>
            <a:ext cx="8299938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1254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15" r:id="rId2"/>
    <p:sldLayoutId id="2147483718" r:id="rId3"/>
    <p:sldLayoutId id="2147483710" r:id="rId4"/>
    <p:sldLayoutId id="2147483719" r:id="rId5"/>
    <p:sldLayoutId id="2147483712" r:id="rId6"/>
    <p:sldLayoutId id="2147483701" r:id="rId7"/>
    <p:sldLayoutId id="2147483678" r:id="rId8"/>
    <p:sldLayoutId id="2147483703" r:id="rId9"/>
    <p:sldLayoutId id="2147483728" r:id="rId10"/>
    <p:sldLayoutId id="2147483748" r:id="rId11"/>
    <p:sldLayoutId id="2147483696" r:id="rId12"/>
    <p:sldLayoutId id="2147483740" r:id="rId13"/>
    <p:sldLayoutId id="2147483743" r:id="rId14"/>
    <p:sldLayoutId id="2147483697" r:id="rId15"/>
    <p:sldLayoutId id="2147483744" r:id="rId16"/>
    <p:sldLayoutId id="2147483747" r:id="rId17"/>
    <p:sldLayoutId id="2147483677" r:id="rId18"/>
    <p:sldLayoutId id="2147483732" r:id="rId19"/>
    <p:sldLayoutId id="2147483735" r:id="rId20"/>
    <p:sldLayoutId id="2147483692" r:id="rId21"/>
    <p:sldLayoutId id="2147483737" r:id="rId22"/>
    <p:sldLayoutId id="2147483736" r:id="rId23"/>
    <p:sldLayoutId id="2147483709" r:id="rId24"/>
    <p:sldLayoutId id="2147483655" r:id="rId25"/>
    <p:sldLayoutId id="2147483720" r:id="rId26"/>
    <p:sldLayoutId id="2147483721" r:id="rId27"/>
    <p:sldLayoutId id="2147483708" r:id="rId28"/>
    <p:sldLayoutId id="2147483724" r:id="rId29"/>
    <p:sldLayoutId id="2147483725" r:id="rId30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accent2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457200" marR="0" indent="-457200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 panose="020B0604020202020204" pitchFamily="34" charset="0"/>
        <a:buChar char="•"/>
        <a:tabLst/>
        <a:defRPr lang="es-ES_tradnl" sz="2400" b="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742932" marR="0" indent="-28574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 panose="020B0604020202020204" pitchFamily="34" charset="0"/>
        <a:buChar char="•"/>
        <a:tabLst/>
        <a:defRPr lang="es-ES_tradnl" sz="2000" b="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2971" marR="0" indent="-22859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/>
        <a:buChar char="•"/>
        <a:tabLst/>
        <a:defRPr lang="es-ES_tradnl" sz="180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160" marR="0" indent="-22859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/>
        <a:buChar char="–"/>
        <a:tabLst/>
        <a:defRPr lang="es-ES_tradnl" sz="160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349" marR="0" indent="-22859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ppleSymbols" panose="02000000000000000000" pitchFamily="2" charset="-79"/>
        <a:buChar char="⎻"/>
        <a:tabLst/>
        <a:defRPr lang="en-US" sz="1600" b="0" kern="1200" noProof="0" dirty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1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0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2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11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41.png"/><Relationship Id="rId11" Type="http://schemas.openxmlformats.org/officeDocument/2006/relationships/image" Target="../media/image37.png"/><Relationship Id="rId5" Type="http://schemas.openxmlformats.org/officeDocument/2006/relationships/image" Target="../media/image231.png"/><Relationship Id="rId10" Type="http://schemas.openxmlformats.org/officeDocument/2006/relationships/image" Target="../media/image36.png"/><Relationship Id="rId4" Type="http://schemas.openxmlformats.org/officeDocument/2006/relationships/image" Target="../media/image221.png"/><Relationship Id="rId9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23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10.png"/><Relationship Id="rId5" Type="http://schemas.openxmlformats.org/officeDocument/2006/relationships/image" Target="../media/image300.png"/><Relationship Id="rId4" Type="http://schemas.openxmlformats.org/officeDocument/2006/relationships/image" Target="../media/image29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1.svg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2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5.jpeg"/><Relationship Id="rId5" Type="http://schemas.openxmlformats.org/officeDocument/2006/relationships/image" Target="../media/image20.png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Trigonometría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328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3C92E6B-C9E1-344F-A8D2-A6916349F0EE}" type="datetime3">
              <a:rPr lang="es-ES_tradnl" smtClean="0"/>
              <a:pPr>
                <a:spcAft>
                  <a:spcPts val="600"/>
                </a:spcAft>
              </a:pPr>
              <a:t>21.02.22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Mondragon Unibertsitatea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7356FEA-1119-414E-9BDA-0F3F06B9EA58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400" dirty="0"/>
              <a:t>Teorema de Pitágoras: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AC257FB1-9293-406F-8C68-F18A7ABB8B2E}"/>
              </a:ext>
            </a:extLst>
          </p:cNvPr>
          <p:cNvGrpSpPr/>
          <p:nvPr/>
        </p:nvGrpSpPr>
        <p:grpSpPr>
          <a:xfrm>
            <a:off x="2500959" y="1281866"/>
            <a:ext cx="3874158" cy="2382246"/>
            <a:chOff x="3920310" y="1592262"/>
            <a:chExt cx="3874158" cy="2382246"/>
          </a:xfrm>
        </p:grpSpPr>
        <p:sp>
          <p:nvSpPr>
            <p:cNvPr id="10" name="Triángulo isósceles 9">
              <a:extLst>
                <a:ext uri="{FF2B5EF4-FFF2-40B4-BE49-F238E27FC236}">
                  <a16:creationId xmlns:a16="http://schemas.microsoft.com/office/drawing/2014/main" id="{0880D4D8-9E34-4E02-8889-BA507A9750B8}"/>
                </a:ext>
              </a:extLst>
            </p:cNvPr>
            <p:cNvSpPr/>
            <p:nvPr/>
          </p:nvSpPr>
          <p:spPr>
            <a:xfrm>
              <a:off x="3920310" y="1592262"/>
              <a:ext cx="3874158" cy="2382246"/>
            </a:xfrm>
            <a:prstGeom prst="triangl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B6E906F4-9EF5-4A49-B731-09BB446609E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857389" y="1592262"/>
              <a:ext cx="0" cy="238224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4A3A1674-354B-4D7F-987E-950E4C69F687}"/>
                </a:ext>
              </a:extLst>
            </p:cNvPr>
            <p:cNvSpPr txBox="1"/>
            <p:nvPr/>
          </p:nvSpPr>
          <p:spPr>
            <a:xfrm>
              <a:off x="4832057" y="3498209"/>
              <a:ext cx="4697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b="1" dirty="0"/>
                <a:t>a</a:t>
              </a:r>
              <a:endParaRPr lang="es-ES" b="1" dirty="0"/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054F6165-F3D6-4E6D-A016-5294A42994FC}"/>
                </a:ext>
              </a:extLst>
            </p:cNvPr>
            <p:cNvSpPr txBox="1"/>
            <p:nvPr/>
          </p:nvSpPr>
          <p:spPr>
            <a:xfrm>
              <a:off x="6494003" y="3498209"/>
              <a:ext cx="4697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b="1" dirty="0"/>
                <a:t>b</a:t>
              </a:r>
              <a:endParaRPr lang="es-ES" b="1" dirty="0"/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DC75A4C9-5942-41F8-92F7-030C66D49DBE}"/>
                </a:ext>
              </a:extLst>
            </p:cNvPr>
            <p:cNvSpPr txBox="1"/>
            <p:nvPr/>
          </p:nvSpPr>
          <p:spPr>
            <a:xfrm>
              <a:off x="5513444" y="2684848"/>
              <a:ext cx="4697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b="1" dirty="0"/>
                <a:t>c</a:t>
              </a:r>
              <a:endParaRPr lang="es-ES" b="1" dirty="0"/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2D89285D-C31E-4FC8-B7D0-55A66F886F89}"/>
                </a:ext>
              </a:extLst>
            </p:cNvPr>
            <p:cNvSpPr txBox="1"/>
            <p:nvPr/>
          </p:nvSpPr>
          <p:spPr>
            <a:xfrm>
              <a:off x="4362279" y="2454016"/>
              <a:ext cx="6459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b="1" dirty="0"/>
                <a:t>h₁</a:t>
              </a: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1B15FC25-27E2-40AB-B384-10347BD99486}"/>
                </a:ext>
              </a:extLst>
            </p:cNvPr>
            <p:cNvSpPr txBox="1"/>
            <p:nvPr/>
          </p:nvSpPr>
          <p:spPr>
            <a:xfrm>
              <a:off x="6920138" y="2454015"/>
              <a:ext cx="589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b="1" dirty="0"/>
                <a:t>h₂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D026D5B6-F427-4232-AFAE-002EB693067D}"/>
                  </a:ext>
                </a:extLst>
              </p:cNvPr>
              <p:cNvSpPr txBox="1"/>
              <p:nvPr/>
            </p:nvSpPr>
            <p:spPr>
              <a:xfrm>
                <a:off x="2645683" y="4027099"/>
                <a:ext cx="179234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₁</m:t>
                    </m:r>
                  </m:oMath>
                </a14:m>
                <a:r>
                  <a:rPr lang="es-E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² =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s-E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²+</m:t>
                    </m:r>
                    <m:r>
                      <a:rPr lang="es-E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s-E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²</m:t>
                    </m:r>
                  </m:oMath>
                </a14:m>
                <a:endParaRPr lang="es-E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D026D5B6-F427-4232-AFAE-002EB6930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683" y="4027099"/>
                <a:ext cx="1792347" cy="369332"/>
              </a:xfrm>
              <a:prstGeom prst="rect">
                <a:avLst/>
              </a:prstGeom>
              <a:blipFill>
                <a:blip r:embed="rId3"/>
                <a:stretch>
                  <a:fillRect l="-7143" t="-26667" r="-1361" b="-500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E26E3072-AE56-4B22-A91E-13137EB120ED}"/>
                  </a:ext>
                </a:extLst>
              </p:cNvPr>
              <p:cNvSpPr txBox="1"/>
              <p:nvPr/>
            </p:nvSpPr>
            <p:spPr>
              <a:xfrm>
                <a:off x="4576495" y="4034116"/>
                <a:ext cx="179234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₂</m:t>
                    </m:r>
                  </m:oMath>
                </a14:m>
                <a:r>
                  <a:rPr lang="es-E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² =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s-E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²+</m:t>
                    </m:r>
                    <m:r>
                      <a:rPr lang="es-E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s-E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²</m:t>
                    </m:r>
                  </m:oMath>
                </a14:m>
                <a:endParaRPr lang="es-E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E26E3072-AE56-4B22-A91E-13137EB12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495" y="4034116"/>
                <a:ext cx="1792346" cy="369332"/>
              </a:xfrm>
              <a:prstGeom prst="rect">
                <a:avLst/>
              </a:prstGeom>
              <a:blipFill>
                <a:blip r:embed="rId4"/>
                <a:stretch>
                  <a:fillRect l="-7483" t="-26667" r="-1020" b="-500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965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3C92E6B-C9E1-344F-A8D2-A6916349F0EE}" type="datetime3">
              <a:rPr lang="es-ES_tradnl" smtClean="0"/>
              <a:pPr>
                <a:spcAft>
                  <a:spcPts val="600"/>
                </a:spcAft>
              </a:pPr>
              <a:t>21.02.22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Mondragon Unibertsitatea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7356FEA-1119-414E-9BDA-0F3F06B9EA58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400" dirty="0"/>
              <a:t>Razones trigonométricas</a:t>
            </a:r>
          </a:p>
        </p:txBody>
      </p:sp>
      <p:sp>
        <p:nvSpPr>
          <p:cNvPr id="10" name="Triángulo isósceles 9">
            <a:extLst>
              <a:ext uri="{FF2B5EF4-FFF2-40B4-BE49-F238E27FC236}">
                <a16:creationId xmlns:a16="http://schemas.microsoft.com/office/drawing/2014/main" id="{0880D4D8-9E34-4E02-8889-BA507A9750B8}"/>
              </a:ext>
            </a:extLst>
          </p:cNvPr>
          <p:cNvSpPr/>
          <p:nvPr/>
        </p:nvSpPr>
        <p:spPr>
          <a:xfrm rot="10800000">
            <a:off x="2500959" y="1598389"/>
            <a:ext cx="3874158" cy="2382246"/>
          </a:xfrm>
          <a:prstGeom prst="triangl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B6E906F4-9EF5-4A49-B731-09BB446609EB}"/>
              </a:ext>
            </a:extLst>
          </p:cNvPr>
          <p:cNvCxnSpPr>
            <a:cxnSpLocks/>
          </p:cNvCxnSpPr>
          <p:nvPr/>
        </p:nvCxnSpPr>
        <p:spPr>
          <a:xfrm rot="10800000" flipV="1">
            <a:off x="4438038" y="1598389"/>
            <a:ext cx="0" cy="238224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A3A1674-354B-4D7F-987E-950E4C69F687}"/>
              </a:ext>
            </a:extLst>
          </p:cNvPr>
          <p:cNvSpPr txBox="1"/>
          <p:nvPr/>
        </p:nvSpPr>
        <p:spPr>
          <a:xfrm>
            <a:off x="3415570" y="1176721"/>
            <a:ext cx="469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a</a:t>
            </a:r>
            <a:endParaRPr lang="es-ES" b="1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54F6165-F3D6-4E6D-A016-5294A42994FC}"/>
              </a:ext>
            </a:extLst>
          </p:cNvPr>
          <p:cNvSpPr txBox="1"/>
          <p:nvPr/>
        </p:nvSpPr>
        <p:spPr>
          <a:xfrm>
            <a:off x="5147848" y="1176721"/>
            <a:ext cx="469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b</a:t>
            </a:r>
            <a:endParaRPr lang="es-ES" b="1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C75A4C9-5942-41F8-92F7-030C66D49DBE}"/>
              </a:ext>
            </a:extLst>
          </p:cNvPr>
          <p:cNvSpPr txBox="1"/>
          <p:nvPr/>
        </p:nvSpPr>
        <p:spPr>
          <a:xfrm>
            <a:off x="4094093" y="2327847"/>
            <a:ext cx="469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c</a:t>
            </a:r>
            <a:endParaRPr lang="es-ES" b="1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D89285D-C31E-4FC8-B7D0-55A66F886F89}"/>
              </a:ext>
            </a:extLst>
          </p:cNvPr>
          <p:cNvSpPr txBox="1"/>
          <p:nvPr/>
        </p:nvSpPr>
        <p:spPr>
          <a:xfrm>
            <a:off x="2847393" y="2460143"/>
            <a:ext cx="645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h₁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B15FC25-27E2-40AB-B384-10347BD99486}"/>
              </a:ext>
            </a:extLst>
          </p:cNvPr>
          <p:cNvSpPr txBox="1"/>
          <p:nvPr/>
        </p:nvSpPr>
        <p:spPr>
          <a:xfrm>
            <a:off x="5744154" y="2460142"/>
            <a:ext cx="589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h₂</a:t>
            </a:r>
          </a:p>
        </p:txBody>
      </p:sp>
      <p:sp>
        <p:nvSpPr>
          <p:cNvPr id="18" name="Arco 17">
            <a:extLst>
              <a:ext uri="{FF2B5EF4-FFF2-40B4-BE49-F238E27FC236}">
                <a16:creationId xmlns:a16="http://schemas.microsoft.com/office/drawing/2014/main" id="{108A70FC-F076-454D-9B05-6B148A025288}"/>
              </a:ext>
            </a:extLst>
          </p:cNvPr>
          <p:cNvSpPr/>
          <p:nvPr/>
        </p:nvSpPr>
        <p:spPr>
          <a:xfrm>
            <a:off x="3782725" y="2853520"/>
            <a:ext cx="1336614" cy="485351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1A182A2-C9F8-4814-B67A-2AFA74DB6969}"/>
              </a:ext>
            </a:extLst>
          </p:cNvPr>
          <p:cNvSpPr txBox="1"/>
          <p:nvPr/>
        </p:nvSpPr>
        <p:spPr>
          <a:xfrm>
            <a:off x="3710634" y="2591486"/>
            <a:ext cx="869496" cy="49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α</a:t>
            </a:r>
            <a:endParaRPr lang="es-ES" b="1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25F3B57-61A8-4942-8C04-49C267E0B892}"/>
              </a:ext>
            </a:extLst>
          </p:cNvPr>
          <p:cNvSpPr txBox="1"/>
          <p:nvPr/>
        </p:nvSpPr>
        <p:spPr>
          <a:xfrm>
            <a:off x="4839984" y="2541111"/>
            <a:ext cx="869496" cy="49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β</a:t>
            </a:r>
            <a:endParaRPr lang="es-ES" b="1" dirty="0"/>
          </a:p>
        </p:txBody>
      </p:sp>
      <p:sp>
        <p:nvSpPr>
          <p:cNvPr id="23" name="Arco 22">
            <a:extLst>
              <a:ext uri="{FF2B5EF4-FFF2-40B4-BE49-F238E27FC236}">
                <a16:creationId xmlns:a16="http://schemas.microsoft.com/office/drawing/2014/main" id="{932E3FA5-043F-453A-B30F-E62F0030206E}"/>
              </a:ext>
            </a:extLst>
          </p:cNvPr>
          <p:cNvSpPr/>
          <p:nvPr/>
        </p:nvSpPr>
        <p:spPr>
          <a:xfrm flipH="1">
            <a:off x="3756274" y="2867153"/>
            <a:ext cx="1336614" cy="485351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11864FF-A5B9-4F03-A5A8-CDAE57387538}"/>
                  </a:ext>
                </a:extLst>
              </p:cNvPr>
              <p:cNvSpPr txBox="1"/>
              <p:nvPr/>
            </p:nvSpPr>
            <p:spPr>
              <a:xfrm>
                <a:off x="822446" y="4236260"/>
                <a:ext cx="1157305" cy="5236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s-ES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ⅇ</m:t>
                      </m:r>
                      <m:r>
                        <a:rPr lang="es-ES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s-ES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s-ES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num>
                        <m:den>
                          <m:sSub>
                            <m:sSubPr>
                              <m:ctrlPr>
                                <a:rPr lang="es-ES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s-ES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E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11864FF-A5B9-4F03-A5A8-CDAE57387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446" y="4236260"/>
                <a:ext cx="1157305" cy="5236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F38BDB71-A4CE-4A84-A6DA-C85617F6FC34}"/>
                  </a:ext>
                </a:extLst>
              </p:cNvPr>
              <p:cNvSpPr txBox="1"/>
              <p:nvPr/>
            </p:nvSpPr>
            <p:spPr>
              <a:xfrm>
                <a:off x="822446" y="4996498"/>
                <a:ext cx="1131656" cy="5236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𝒄𝒐𝒔</m:t>
                      </m:r>
                      <m:r>
                        <a:rPr lang="es-ES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s-ES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num>
                        <m:den>
                          <m:sSub>
                            <m:sSubPr>
                              <m:ctrlPr>
                                <a:rPr lang="es-ES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s-ES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E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F38BDB71-A4CE-4A84-A6DA-C85617F6F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446" y="4996498"/>
                <a:ext cx="1131656" cy="5236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C051F038-19D7-42EC-B05D-40106D72E86E}"/>
                  </a:ext>
                </a:extLst>
              </p:cNvPr>
              <p:cNvSpPr txBox="1"/>
              <p:nvPr/>
            </p:nvSpPr>
            <p:spPr>
              <a:xfrm>
                <a:off x="4852650" y="4237558"/>
                <a:ext cx="1701077" cy="5895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s-ES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ⅇ</m:t>
                      </m:r>
                      <m:r>
                        <a:rPr lang="es-ES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l-GR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s-ES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num>
                        <m:den>
                          <m:sSub>
                            <m:sSubPr>
                              <m:ctrlPr>
                                <a:rPr lang="es-ES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s-ES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E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C051F038-19D7-42EC-B05D-40106D72E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2650" y="4237558"/>
                <a:ext cx="1701077" cy="5895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B33CB54B-0948-48D9-A1EB-6CE6AD10406B}"/>
                  </a:ext>
                </a:extLst>
              </p:cNvPr>
              <p:cNvSpPr txBox="1"/>
              <p:nvPr/>
            </p:nvSpPr>
            <p:spPr>
              <a:xfrm>
                <a:off x="5136558" y="4997796"/>
                <a:ext cx="1133259" cy="5236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𝒄𝒐𝒔</m:t>
                      </m:r>
                      <m:r>
                        <a:rPr lang="el-GR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s-ES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num>
                        <m:den>
                          <m:sSub>
                            <m:sSubPr>
                              <m:ctrlPr>
                                <a:rPr lang="es-ES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s-ES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E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B33CB54B-0948-48D9-A1EB-6CE6AD104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558" y="4997796"/>
                <a:ext cx="1133259" cy="5236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EEDFA1D6-EC11-4991-9BD8-44304B503C8A}"/>
                  </a:ext>
                </a:extLst>
              </p:cNvPr>
              <p:cNvSpPr txBox="1"/>
              <p:nvPr/>
            </p:nvSpPr>
            <p:spPr>
              <a:xfrm>
                <a:off x="2673294" y="4363145"/>
                <a:ext cx="14682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s-ES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s-E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ES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·</m:t>
                      </m:r>
                      <m:r>
                        <a:rPr lang="es-ES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s-ES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ⅇ</m:t>
                      </m:r>
                      <m:r>
                        <a:rPr lang="es-ES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s-ES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es-E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EEDFA1D6-EC11-4991-9BD8-44304B503C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294" y="4363145"/>
                <a:ext cx="1468287" cy="276999"/>
              </a:xfrm>
              <a:prstGeom prst="rect">
                <a:avLst/>
              </a:prstGeom>
              <a:blipFill>
                <a:blip r:embed="rId7"/>
                <a:stretch>
                  <a:fillRect l="-2083" t="-2222" r="-2500" b="-1777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5A6CC045-3B0B-4B62-A5C7-137633323C47}"/>
                  </a:ext>
                </a:extLst>
              </p:cNvPr>
              <p:cNvSpPr txBox="1"/>
              <p:nvPr/>
            </p:nvSpPr>
            <p:spPr>
              <a:xfrm>
                <a:off x="2673294" y="5088196"/>
                <a:ext cx="14169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s-E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s-E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ES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·</m:t>
                      </m:r>
                      <m:r>
                        <a:rPr lang="es-ES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𝒄𝒐𝒔</m:t>
                      </m:r>
                      <m:r>
                        <a:rPr lang="es-ES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es-E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5A6CC045-3B0B-4B62-A5C7-137633323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294" y="5088196"/>
                <a:ext cx="1416991" cy="276999"/>
              </a:xfrm>
              <a:prstGeom prst="rect">
                <a:avLst/>
              </a:prstGeom>
              <a:blipFill>
                <a:blip r:embed="rId8"/>
                <a:stretch>
                  <a:fillRect l="-2155" t="-2222" r="-2586" b="-1777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4C48AE27-706E-4ED4-8646-0A280D9CEBAB}"/>
                  </a:ext>
                </a:extLst>
              </p:cNvPr>
              <p:cNvSpPr txBox="1"/>
              <p:nvPr/>
            </p:nvSpPr>
            <p:spPr>
              <a:xfrm>
                <a:off x="6970484" y="5088195"/>
                <a:ext cx="14185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s-E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s-ES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ES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·</m:t>
                      </m:r>
                      <m:r>
                        <a:rPr lang="es-ES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𝒄𝒐𝒔</m:t>
                      </m:r>
                      <m:r>
                        <a:rPr lang="el-GR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es-E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4C48AE27-706E-4ED4-8646-0A280D9CE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484" y="5088195"/>
                <a:ext cx="1418593" cy="276999"/>
              </a:xfrm>
              <a:prstGeom prst="rect">
                <a:avLst/>
              </a:prstGeom>
              <a:blipFill>
                <a:blip r:embed="rId9"/>
                <a:stretch>
                  <a:fillRect l="-2146" t="-4444" r="-5579" b="-3555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9DB438A2-0F87-45A0-8E4D-233E2BA7402C}"/>
                  </a:ext>
                </a:extLst>
              </p:cNvPr>
              <p:cNvSpPr txBox="1"/>
              <p:nvPr/>
            </p:nvSpPr>
            <p:spPr>
              <a:xfrm>
                <a:off x="6970484" y="4391682"/>
                <a:ext cx="14666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s-E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s-ES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ES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·</m:t>
                      </m:r>
                      <m:r>
                        <a:rPr lang="es-ES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𝒔𝒆𝒏</m:t>
                      </m:r>
                      <m:r>
                        <a:rPr lang="el-GR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es-E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9DB438A2-0F87-45A0-8E4D-233E2BA74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484" y="4391682"/>
                <a:ext cx="1466684" cy="276999"/>
              </a:xfrm>
              <a:prstGeom prst="rect">
                <a:avLst/>
              </a:prstGeom>
              <a:blipFill>
                <a:blip r:embed="rId10"/>
                <a:stretch>
                  <a:fillRect l="-3734" t="-2174" r="-5394" b="-3260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Flecha: cheurón 32">
            <a:extLst>
              <a:ext uri="{FF2B5EF4-FFF2-40B4-BE49-F238E27FC236}">
                <a16:creationId xmlns:a16="http://schemas.microsoft.com/office/drawing/2014/main" id="{86E51210-9822-48B3-A2BD-B21F69BA1647}"/>
              </a:ext>
            </a:extLst>
          </p:cNvPr>
          <p:cNvSpPr/>
          <p:nvPr/>
        </p:nvSpPr>
        <p:spPr>
          <a:xfrm>
            <a:off x="2188718" y="4394305"/>
            <a:ext cx="274908" cy="207579"/>
          </a:xfrm>
          <a:prstGeom prst="chevron">
            <a:avLst>
              <a:gd name="adj" fmla="val 559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4" name="Flecha: cheurón 33">
            <a:extLst>
              <a:ext uri="{FF2B5EF4-FFF2-40B4-BE49-F238E27FC236}">
                <a16:creationId xmlns:a16="http://schemas.microsoft.com/office/drawing/2014/main" id="{01C4AD17-0902-4F3F-A97F-4A31AB16803B}"/>
              </a:ext>
            </a:extLst>
          </p:cNvPr>
          <p:cNvSpPr/>
          <p:nvPr/>
        </p:nvSpPr>
        <p:spPr>
          <a:xfrm>
            <a:off x="2188718" y="5122904"/>
            <a:ext cx="274908" cy="207579"/>
          </a:xfrm>
          <a:prstGeom prst="chevron">
            <a:avLst>
              <a:gd name="adj" fmla="val 559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5" name="Flecha: cheurón 34">
            <a:extLst>
              <a:ext uri="{FF2B5EF4-FFF2-40B4-BE49-F238E27FC236}">
                <a16:creationId xmlns:a16="http://schemas.microsoft.com/office/drawing/2014/main" id="{FE54914E-018A-4ADD-8122-97F9E6913365}"/>
              </a:ext>
            </a:extLst>
          </p:cNvPr>
          <p:cNvSpPr/>
          <p:nvPr/>
        </p:nvSpPr>
        <p:spPr>
          <a:xfrm>
            <a:off x="6469025" y="4426391"/>
            <a:ext cx="274908" cy="207579"/>
          </a:xfrm>
          <a:prstGeom prst="chevron">
            <a:avLst>
              <a:gd name="adj" fmla="val 559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6" name="Flecha: cheurón 35">
            <a:extLst>
              <a:ext uri="{FF2B5EF4-FFF2-40B4-BE49-F238E27FC236}">
                <a16:creationId xmlns:a16="http://schemas.microsoft.com/office/drawing/2014/main" id="{845107CA-A326-4B6E-9D3C-C70D3CFE68EC}"/>
              </a:ext>
            </a:extLst>
          </p:cNvPr>
          <p:cNvSpPr/>
          <p:nvPr/>
        </p:nvSpPr>
        <p:spPr>
          <a:xfrm>
            <a:off x="6484105" y="5148788"/>
            <a:ext cx="274908" cy="207579"/>
          </a:xfrm>
          <a:prstGeom prst="chevron">
            <a:avLst>
              <a:gd name="adj" fmla="val 559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683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3C92E6B-C9E1-344F-A8D2-A6916349F0EE}" type="datetime3">
              <a:rPr lang="es-ES_tradnl" smtClean="0"/>
              <a:pPr>
                <a:spcAft>
                  <a:spcPts val="600"/>
                </a:spcAft>
              </a:pPr>
              <a:t>21.02.22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Mondragon Unibertsitatea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7356FEA-1119-414E-9BDA-0F3F06B9EA58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400" dirty="0"/>
              <a:t>Razones trigonométricas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4BDBDEAE-2F88-4EA5-86AE-993BA670F142}"/>
                  </a:ext>
                </a:extLst>
              </p:cNvPr>
              <p:cNvSpPr txBox="1"/>
              <p:nvPr/>
            </p:nvSpPr>
            <p:spPr>
              <a:xfrm>
                <a:off x="954986" y="3504861"/>
                <a:ext cx="17759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s-ES" sz="24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s-E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𝑡𝑔</m:t>
                          </m:r>
                        </m:fName>
                        <m:e>
                          <m:r>
                            <a:rPr lang="es-ES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4BDBDEAE-2F88-4EA5-86AE-993BA670F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986" y="3504861"/>
                <a:ext cx="1775999" cy="369332"/>
              </a:xfrm>
              <a:prstGeom prst="rect">
                <a:avLst/>
              </a:prstGeom>
              <a:blipFill>
                <a:blip r:embed="rId3"/>
                <a:stretch>
                  <a:fillRect l="-3780" r="-1375" b="-2950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uadroTexto 55">
                <a:extLst>
                  <a:ext uri="{FF2B5EF4-FFF2-40B4-BE49-F238E27FC236}">
                    <a16:creationId xmlns:a16="http://schemas.microsoft.com/office/drawing/2014/main" id="{EE565D6E-583A-4B75-B3EA-59E80ABE6B6D}"/>
                  </a:ext>
                </a:extLst>
              </p:cNvPr>
              <p:cNvSpPr txBox="1"/>
              <p:nvPr/>
            </p:nvSpPr>
            <p:spPr>
              <a:xfrm>
                <a:off x="5828991" y="3504786"/>
                <a:ext cx="17600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s-ES" sz="24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s-E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𝑡𝑔</m:t>
                          </m:r>
                        </m:fName>
                        <m:e>
                          <m:r>
                            <m:rPr>
                              <m:nor/>
                            </m:rPr>
                            <a:rPr lang="el-GR" sz="2400" dirty="0"/>
                            <m:t>β</m:t>
                          </m:r>
                        </m:e>
                      </m:func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56" name="CuadroTexto 55">
                <a:extLst>
                  <a:ext uri="{FF2B5EF4-FFF2-40B4-BE49-F238E27FC236}">
                    <a16:creationId xmlns:a16="http://schemas.microsoft.com/office/drawing/2014/main" id="{EE565D6E-583A-4B75-B3EA-59E80ABE6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991" y="3504786"/>
                <a:ext cx="1760097" cy="369332"/>
              </a:xfrm>
              <a:prstGeom prst="rect">
                <a:avLst/>
              </a:prstGeom>
              <a:blipFill>
                <a:blip r:embed="rId4"/>
                <a:stretch>
                  <a:fillRect l="-3460" r="-5536" b="-2950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upo 19">
            <a:extLst>
              <a:ext uri="{FF2B5EF4-FFF2-40B4-BE49-F238E27FC236}">
                <a16:creationId xmlns:a16="http://schemas.microsoft.com/office/drawing/2014/main" id="{87C856E0-34F9-49EF-A07C-A202D2FFF336}"/>
              </a:ext>
            </a:extLst>
          </p:cNvPr>
          <p:cNvGrpSpPr/>
          <p:nvPr/>
        </p:nvGrpSpPr>
        <p:grpSpPr>
          <a:xfrm>
            <a:off x="1410288" y="1337216"/>
            <a:ext cx="5537775" cy="4901217"/>
            <a:chOff x="1410288" y="1785621"/>
            <a:chExt cx="5537775" cy="4901217"/>
          </a:xfrm>
        </p:grpSpPr>
        <p:grpSp>
          <p:nvGrpSpPr>
            <p:cNvPr id="59" name="Grupo 58">
              <a:extLst>
                <a:ext uri="{FF2B5EF4-FFF2-40B4-BE49-F238E27FC236}">
                  <a16:creationId xmlns:a16="http://schemas.microsoft.com/office/drawing/2014/main" id="{DDFA677B-BE6E-41EF-BB53-AEDB0CCBC67D}"/>
                </a:ext>
              </a:extLst>
            </p:cNvPr>
            <p:cNvGrpSpPr/>
            <p:nvPr/>
          </p:nvGrpSpPr>
          <p:grpSpPr>
            <a:xfrm>
              <a:off x="1443468" y="1785621"/>
              <a:ext cx="5504595" cy="3062418"/>
              <a:chOff x="2269552" y="1619335"/>
              <a:chExt cx="3729137" cy="2276664"/>
            </a:xfrm>
          </p:grpSpPr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16D159F0-4124-4D63-839D-1B33B006D03A}"/>
                  </a:ext>
                </a:extLst>
              </p:cNvPr>
              <p:cNvSpPr txBox="1"/>
              <p:nvPr/>
            </p:nvSpPr>
            <p:spPr>
              <a:xfrm>
                <a:off x="5013973" y="1989698"/>
                <a:ext cx="5890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400" b="1" dirty="0"/>
                  <a:t>T₂</a:t>
                </a:r>
              </a:p>
            </p:txBody>
          </p:sp>
          <p:grpSp>
            <p:nvGrpSpPr>
              <p:cNvPr id="54" name="Grupo 53">
                <a:extLst>
                  <a:ext uri="{FF2B5EF4-FFF2-40B4-BE49-F238E27FC236}">
                    <a16:creationId xmlns:a16="http://schemas.microsoft.com/office/drawing/2014/main" id="{3A4747E2-5EA6-4CB5-83F9-4528496A86BE}"/>
                  </a:ext>
                </a:extLst>
              </p:cNvPr>
              <p:cNvGrpSpPr/>
              <p:nvPr/>
            </p:nvGrpSpPr>
            <p:grpSpPr>
              <a:xfrm>
                <a:off x="2269552" y="1619335"/>
                <a:ext cx="3729137" cy="2276664"/>
                <a:chOff x="1349438" y="1824710"/>
                <a:chExt cx="3729137" cy="2276664"/>
              </a:xfrm>
            </p:grpSpPr>
            <p:grpSp>
              <p:nvGrpSpPr>
                <p:cNvPr id="35" name="Grupo 34">
                  <a:extLst>
                    <a:ext uri="{FF2B5EF4-FFF2-40B4-BE49-F238E27FC236}">
                      <a16:creationId xmlns:a16="http://schemas.microsoft.com/office/drawing/2014/main" id="{963F4230-0F61-49D6-9212-F8B5C9F640E6}"/>
                    </a:ext>
                  </a:extLst>
                </p:cNvPr>
                <p:cNvGrpSpPr/>
                <p:nvPr/>
              </p:nvGrpSpPr>
              <p:grpSpPr>
                <a:xfrm>
                  <a:off x="1848759" y="1824710"/>
                  <a:ext cx="2673296" cy="2276664"/>
                  <a:chOff x="1848759" y="1824710"/>
                  <a:chExt cx="2673296" cy="2276664"/>
                </a:xfrm>
              </p:grpSpPr>
              <p:sp>
                <p:nvSpPr>
                  <p:cNvPr id="16" name="CuadroTexto 15">
                    <a:extLst>
                      <a:ext uri="{FF2B5EF4-FFF2-40B4-BE49-F238E27FC236}">
                        <a16:creationId xmlns:a16="http://schemas.microsoft.com/office/drawing/2014/main" id="{1B15FC25-27E2-40AB-B384-10347BD99486}"/>
                      </a:ext>
                    </a:extLst>
                  </p:cNvPr>
                  <p:cNvSpPr txBox="1"/>
                  <p:nvPr/>
                </p:nvSpPr>
                <p:spPr>
                  <a:xfrm>
                    <a:off x="2671937" y="3010453"/>
                    <a:ext cx="58904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l-GR" b="1" dirty="0"/>
                      <a:t>α</a:t>
                    </a:r>
                    <a:endParaRPr lang="es-ES" b="1" dirty="0"/>
                  </a:p>
                </p:txBody>
              </p:sp>
              <p:cxnSp>
                <p:nvCxnSpPr>
                  <p:cNvPr id="19" name="Conector recto de flecha 18">
                    <a:extLst>
                      <a:ext uri="{FF2B5EF4-FFF2-40B4-BE49-F238E27FC236}">
                        <a16:creationId xmlns:a16="http://schemas.microsoft.com/office/drawing/2014/main" id="{0276197B-94C0-4C0D-BBC8-11A879F626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1848759" y="2541161"/>
                    <a:ext cx="1343606" cy="154888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Conector recto 28">
                    <a:extLst>
                      <a:ext uri="{FF2B5EF4-FFF2-40B4-BE49-F238E27FC236}">
                        <a16:creationId xmlns:a16="http://schemas.microsoft.com/office/drawing/2014/main" id="{CFFAA175-60BB-49B0-9220-CB7CC4D18F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90871" y="1824710"/>
                    <a:ext cx="1494" cy="2276664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Arco 30">
                    <a:extLst>
                      <a:ext uri="{FF2B5EF4-FFF2-40B4-BE49-F238E27FC236}">
                        <a16:creationId xmlns:a16="http://schemas.microsoft.com/office/drawing/2014/main" id="{1BC1146F-AE61-420A-8EA7-852B0918A398}"/>
                      </a:ext>
                    </a:extLst>
                  </p:cNvPr>
                  <p:cNvSpPr/>
                  <p:nvPr/>
                </p:nvSpPr>
                <p:spPr>
                  <a:xfrm>
                    <a:off x="2789360" y="3224535"/>
                    <a:ext cx="905501" cy="360820"/>
                  </a:xfrm>
                  <a:prstGeom prst="arc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32" name="Arco 31">
                    <a:extLst>
                      <a:ext uri="{FF2B5EF4-FFF2-40B4-BE49-F238E27FC236}">
                        <a16:creationId xmlns:a16="http://schemas.microsoft.com/office/drawing/2014/main" id="{0186E28F-499A-4CED-80CC-0654A1B3C2DB}"/>
                      </a:ext>
                    </a:extLst>
                  </p:cNvPr>
                  <p:cNvSpPr/>
                  <p:nvPr/>
                </p:nvSpPr>
                <p:spPr>
                  <a:xfrm flipH="1">
                    <a:off x="2670497" y="3224535"/>
                    <a:ext cx="905501" cy="360820"/>
                  </a:xfrm>
                  <a:prstGeom prst="arc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cxnSp>
                <p:nvCxnSpPr>
                  <p:cNvPr id="33" name="Conector recto de flecha 32">
                    <a:extLst>
                      <a:ext uri="{FF2B5EF4-FFF2-40B4-BE49-F238E27FC236}">
                        <a16:creationId xmlns:a16="http://schemas.microsoft.com/office/drawing/2014/main" id="{24F6CD20-C1D9-4231-8A97-B09497517F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78449" y="2547257"/>
                    <a:ext cx="1343606" cy="154888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CuadroTexto 33">
                    <a:extLst>
                      <a:ext uri="{FF2B5EF4-FFF2-40B4-BE49-F238E27FC236}">
                        <a16:creationId xmlns:a16="http://schemas.microsoft.com/office/drawing/2014/main" id="{E977D1E7-2961-4590-9B3E-F207B3287749}"/>
                      </a:ext>
                    </a:extLst>
                  </p:cNvPr>
                  <p:cNvSpPr txBox="1"/>
                  <p:nvPr/>
                </p:nvSpPr>
                <p:spPr>
                  <a:xfrm>
                    <a:off x="3517760" y="3007106"/>
                    <a:ext cx="58904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l-GR" b="1" dirty="0"/>
                      <a:t>β</a:t>
                    </a:r>
                    <a:endParaRPr lang="es-ES" b="1" dirty="0"/>
                  </a:p>
                </p:txBody>
              </p:sp>
            </p:grpSp>
            <p:cxnSp>
              <p:nvCxnSpPr>
                <p:cNvPr id="37" name="Conector recto de flecha 36">
                  <a:extLst>
                    <a:ext uri="{FF2B5EF4-FFF2-40B4-BE49-F238E27FC236}">
                      <a16:creationId xmlns:a16="http://schemas.microsoft.com/office/drawing/2014/main" id="{3FC19CAB-6D21-4BC9-9C1E-2ADCBD376E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93320" y="1880825"/>
                  <a:ext cx="1885255" cy="110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ector recto de flecha 42">
                  <a:extLst>
                    <a:ext uri="{FF2B5EF4-FFF2-40B4-BE49-F238E27FC236}">
                      <a16:creationId xmlns:a16="http://schemas.microsoft.com/office/drawing/2014/main" id="{10DC7AC6-3352-4C0F-8C86-D02E86B06C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349438" y="1886370"/>
                  <a:ext cx="1842928" cy="305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44" name="CuadroTexto 43">
                  <a:extLst>
                    <a:ext uri="{FF2B5EF4-FFF2-40B4-BE49-F238E27FC236}">
                      <a16:creationId xmlns:a16="http://schemas.microsoft.com/office/drawing/2014/main" id="{18DD6EEF-E0E0-4E18-A23C-4EE80084BC11}"/>
                    </a:ext>
                  </a:extLst>
                </p:cNvPr>
                <p:cNvSpPr txBox="1"/>
                <p:nvPr/>
              </p:nvSpPr>
              <p:spPr>
                <a:xfrm>
                  <a:off x="1842104" y="2195017"/>
                  <a:ext cx="58904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2400" b="1" dirty="0"/>
                    <a:t>T₁</a:t>
                  </a:r>
                </a:p>
              </p:txBody>
            </p:sp>
          </p:grpSp>
        </p:grp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2289937E-96DD-46BA-B1BD-6F35136B6DC9}"/>
                </a:ext>
              </a:extLst>
            </p:cNvPr>
            <p:cNvSpPr/>
            <p:nvPr/>
          </p:nvSpPr>
          <p:spPr>
            <a:xfrm>
              <a:off x="1725317" y="1873295"/>
              <a:ext cx="4877006" cy="4813543"/>
            </a:xfrm>
            <a:prstGeom prst="ellipse">
              <a:avLst/>
            </a:prstGeom>
            <a:noFill/>
            <a:ln>
              <a:solidFill>
                <a:srgbClr val="05313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noFill/>
              </a:endParaRPr>
            </a:p>
          </p:txBody>
        </p: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A405F854-EFD4-49E8-BD7F-AE321BDA7E14}"/>
                </a:ext>
              </a:extLst>
            </p:cNvPr>
            <p:cNvCxnSpPr/>
            <p:nvPr/>
          </p:nvCxnSpPr>
          <p:spPr>
            <a:xfrm flipV="1">
              <a:off x="6126580" y="1893056"/>
              <a:ext cx="821481" cy="864487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F2D94FC8-946A-43D7-83C8-0B5957D6E1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10288" y="1868562"/>
              <a:ext cx="768171" cy="874284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A969A74C-89A9-4D08-B9FF-43105221470A}"/>
                  </a:ext>
                </a:extLst>
              </p:cNvPr>
              <p:cNvSpPr txBox="1"/>
              <p:nvPr/>
            </p:nvSpPr>
            <p:spPr>
              <a:xfrm>
                <a:off x="2742384" y="1036794"/>
                <a:ext cx="3630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A969A74C-89A9-4D08-B9FF-431052214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2384" y="1036794"/>
                <a:ext cx="363048" cy="276999"/>
              </a:xfrm>
              <a:prstGeom prst="rect">
                <a:avLst/>
              </a:prstGeom>
              <a:blipFill>
                <a:blip r:embed="rId5"/>
                <a:stretch>
                  <a:fillRect l="-16949" r="-5085" b="-1521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377A48A6-3DC8-433E-A4F1-05DC6B513D0C}"/>
                  </a:ext>
                </a:extLst>
              </p:cNvPr>
              <p:cNvSpPr txBox="1"/>
              <p:nvPr/>
            </p:nvSpPr>
            <p:spPr>
              <a:xfrm>
                <a:off x="5566220" y="1007175"/>
                <a:ext cx="368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377A48A6-3DC8-433E-A4F1-05DC6B513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220" y="1007175"/>
                <a:ext cx="368371" cy="276999"/>
              </a:xfrm>
              <a:prstGeom prst="rect">
                <a:avLst/>
              </a:prstGeom>
              <a:blipFill>
                <a:blip r:embed="rId6"/>
                <a:stretch>
                  <a:fillRect l="-13115" r="-4918" b="-1521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6391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388110" y="2754427"/>
            <a:ext cx="3834890" cy="1362075"/>
          </a:xfrm>
        </p:spPr>
        <p:txBody>
          <a:bodyPr>
            <a:normAutofit/>
          </a:bodyPr>
          <a:lstStyle/>
          <a:p>
            <a:r>
              <a:rPr lang="es-ES" dirty="0"/>
              <a:t>Caso de estudio 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dirty="0"/>
              <a:t>2</a:t>
            </a:r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BF1D0470-F66C-4CD9-BC57-387925EE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88110" y="4171217"/>
            <a:ext cx="4266690" cy="1184275"/>
          </a:xfrm>
        </p:spPr>
        <p:txBody>
          <a:bodyPr/>
          <a:lstStyle/>
          <a:p>
            <a:r>
              <a:rPr lang="es-ES" dirty="0"/>
              <a:t>Desplazamiento de un cuerpo libre en un plano vertical finito</a:t>
            </a:r>
          </a:p>
        </p:txBody>
      </p:sp>
    </p:spTree>
    <p:extLst>
      <p:ext uri="{BB962C8B-B14F-4D97-AF65-F5344CB8AC3E}">
        <p14:creationId xmlns:p14="http://schemas.microsoft.com/office/powerpoint/2010/main" val="4108464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388110" y="2754427"/>
            <a:ext cx="3644390" cy="1362075"/>
          </a:xfrm>
        </p:spPr>
        <p:txBody>
          <a:bodyPr/>
          <a:lstStyle/>
          <a:p>
            <a:r>
              <a:rPr lang="es-ES" dirty="0"/>
              <a:t>Equilibrio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2.1</a:t>
            </a:r>
          </a:p>
        </p:txBody>
      </p:sp>
    </p:spTree>
    <p:extLst>
      <p:ext uri="{BB962C8B-B14F-4D97-AF65-F5344CB8AC3E}">
        <p14:creationId xmlns:p14="http://schemas.microsoft.com/office/powerpoint/2010/main" val="614028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8C1B-A742-3244-8902-919C88E450D7}" type="datetime3">
              <a:rPr lang="es-ES_tradnl" smtClean="0"/>
              <a:t>21.02.22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ACE79506-AEB3-44C1-8A05-784183D1D36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56099" y="1190625"/>
            <a:ext cx="3265871" cy="48974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Una masa colgada de dos puntos.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La trigonometría permite dividir cada fuerza T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₁</a:t>
            </a:r>
            <a:r>
              <a:rPr lang="es-ES" dirty="0"/>
              <a:t> y T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₂</a:t>
            </a:r>
            <a:r>
              <a:rPr lang="es-ES" dirty="0"/>
              <a:t> en sus componentes x e y, tal y como se muestra a continuación.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8BDC8C86-009E-4D73-A01B-D2043BD62A41}"/>
              </a:ext>
            </a:extLst>
          </p:cNvPr>
          <p:cNvSpPr/>
          <p:nvPr/>
        </p:nvSpPr>
        <p:spPr>
          <a:xfrm>
            <a:off x="639537" y="1504950"/>
            <a:ext cx="4382661" cy="309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F16D1ECB-3537-4B35-AEC6-54C35BCA8F97}"/>
              </a:ext>
            </a:extLst>
          </p:cNvPr>
          <p:cNvSpPr/>
          <p:nvPr/>
        </p:nvSpPr>
        <p:spPr>
          <a:xfrm>
            <a:off x="4950257" y="1441451"/>
            <a:ext cx="143881" cy="139700"/>
          </a:xfrm>
          <a:prstGeom prst="ellipse">
            <a:avLst/>
          </a:prstGeom>
          <a:solidFill>
            <a:srgbClr val="ED8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Estrella: 5 puntas 18">
            <a:extLst>
              <a:ext uri="{FF2B5EF4-FFF2-40B4-BE49-F238E27FC236}">
                <a16:creationId xmlns:a16="http://schemas.microsoft.com/office/drawing/2014/main" id="{980AB8AC-445C-4B7B-A547-1201B11A8F5E}"/>
              </a:ext>
            </a:extLst>
          </p:cNvPr>
          <p:cNvSpPr/>
          <p:nvPr/>
        </p:nvSpPr>
        <p:spPr>
          <a:xfrm>
            <a:off x="2640367" y="3166010"/>
            <a:ext cx="381000" cy="361950"/>
          </a:xfrm>
          <a:prstGeom prst="star5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F16AC79A-D1A9-4BDA-8C00-61D97012493A}"/>
              </a:ext>
            </a:extLst>
          </p:cNvPr>
          <p:cNvCxnSpPr>
            <a:cxnSpLocks/>
            <a:endCxn id="23" idx="5"/>
          </p:cNvCxnSpPr>
          <p:nvPr/>
        </p:nvCxnSpPr>
        <p:spPr>
          <a:xfrm flipH="1" flipV="1">
            <a:off x="690407" y="1554341"/>
            <a:ext cx="2140460" cy="1792646"/>
          </a:xfrm>
          <a:prstGeom prst="line">
            <a:avLst/>
          </a:prstGeom>
          <a:ln w="22225">
            <a:solidFill>
              <a:schemeClr val="tx2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209FE62B-208F-4219-BF40-26A33F534F93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2830867" y="1560692"/>
            <a:ext cx="2140461" cy="1786294"/>
          </a:xfrm>
          <a:prstGeom prst="line">
            <a:avLst/>
          </a:prstGeom>
          <a:ln w="22225">
            <a:solidFill>
              <a:schemeClr val="tx2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Elipse 22">
            <a:extLst>
              <a:ext uri="{FF2B5EF4-FFF2-40B4-BE49-F238E27FC236}">
                <a16:creationId xmlns:a16="http://schemas.microsoft.com/office/drawing/2014/main" id="{7FFA5F3D-1017-4B3E-BC7D-9BD300FEE802}"/>
              </a:ext>
            </a:extLst>
          </p:cNvPr>
          <p:cNvSpPr/>
          <p:nvPr/>
        </p:nvSpPr>
        <p:spPr>
          <a:xfrm>
            <a:off x="567597" y="1435100"/>
            <a:ext cx="143881" cy="139700"/>
          </a:xfrm>
          <a:prstGeom prst="ellipse">
            <a:avLst/>
          </a:prstGeom>
          <a:solidFill>
            <a:srgbClr val="ED8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DAA79249-EA9D-4EE4-9E40-C34DE5A0E16B}"/>
              </a:ext>
            </a:extLst>
          </p:cNvPr>
          <p:cNvSpPr txBox="1"/>
          <p:nvPr/>
        </p:nvSpPr>
        <p:spPr>
          <a:xfrm>
            <a:off x="2037752" y="2964481"/>
            <a:ext cx="48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T₁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804C7674-45C4-4E19-ACCB-B9B07BA7A314}"/>
              </a:ext>
            </a:extLst>
          </p:cNvPr>
          <p:cNvSpPr txBox="1"/>
          <p:nvPr/>
        </p:nvSpPr>
        <p:spPr>
          <a:xfrm>
            <a:off x="3435906" y="2869684"/>
            <a:ext cx="48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T₂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384319D1-D5C9-4680-820A-EE2BDBBFCF90}"/>
              </a:ext>
            </a:extLst>
          </p:cNvPr>
          <p:cNvSpPr txBox="1"/>
          <p:nvPr/>
        </p:nvSpPr>
        <p:spPr>
          <a:xfrm>
            <a:off x="2830867" y="3661830"/>
            <a:ext cx="48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P</a:t>
            </a:r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CFB94E25-8C54-4DE6-AC9F-E8BA541175F8}"/>
              </a:ext>
            </a:extLst>
          </p:cNvPr>
          <p:cNvCxnSpPr>
            <a:cxnSpLocks/>
          </p:cNvCxnSpPr>
          <p:nvPr/>
        </p:nvCxnSpPr>
        <p:spPr>
          <a:xfrm flipH="1">
            <a:off x="2830867" y="3353337"/>
            <a:ext cx="1" cy="1061494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3DBD3025-8222-435A-82AE-4C0DCA7F5905}"/>
              </a:ext>
            </a:extLst>
          </p:cNvPr>
          <p:cNvCxnSpPr>
            <a:cxnSpLocks/>
          </p:cNvCxnSpPr>
          <p:nvPr/>
        </p:nvCxnSpPr>
        <p:spPr>
          <a:xfrm flipH="1" flipV="1">
            <a:off x="2072774" y="2706976"/>
            <a:ext cx="758758" cy="640011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9BC35F80-470A-4DCD-920F-651D9270F264}"/>
              </a:ext>
            </a:extLst>
          </p:cNvPr>
          <p:cNvCxnSpPr>
            <a:cxnSpLocks/>
          </p:cNvCxnSpPr>
          <p:nvPr/>
        </p:nvCxnSpPr>
        <p:spPr>
          <a:xfrm flipV="1">
            <a:off x="2821273" y="2642730"/>
            <a:ext cx="857489" cy="704649"/>
          </a:xfrm>
          <a:prstGeom prst="line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238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24726" y="6460529"/>
            <a:ext cx="118089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3C92E6B-C9E1-344F-A8D2-A6916349F0EE}" type="datetime3">
              <a:rPr lang="es-ES_tradnl" smtClean="0"/>
              <a:pPr>
                <a:spcAft>
                  <a:spcPts val="600"/>
                </a:spcAft>
              </a:pPr>
              <a:t>21.02.22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Mondragon Unibertsitatea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7356FEA-1119-414E-9BDA-0F3F06B9EA58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grpSp>
        <p:nvGrpSpPr>
          <p:cNvPr id="59" name="Grupo 58">
            <a:extLst>
              <a:ext uri="{FF2B5EF4-FFF2-40B4-BE49-F238E27FC236}">
                <a16:creationId xmlns:a16="http://schemas.microsoft.com/office/drawing/2014/main" id="{DDFA677B-BE6E-41EF-BB53-AEDB0CCBC67D}"/>
              </a:ext>
            </a:extLst>
          </p:cNvPr>
          <p:cNvGrpSpPr/>
          <p:nvPr/>
        </p:nvGrpSpPr>
        <p:grpSpPr>
          <a:xfrm>
            <a:off x="1511275" y="1148080"/>
            <a:ext cx="4193321" cy="4939095"/>
            <a:chOff x="2762218" y="1736409"/>
            <a:chExt cx="2840803" cy="3671824"/>
          </a:xfrm>
        </p:grpSpPr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id="{16D159F0-4124-4D63-839D-1B33B006D03A}"/>
                </a:ext>
              </a:extLst>
            </p:cNvPr>
            <p:cNvSpPr txBox="1"/>
            <p:nvPr/>
          </p:nvSpPr>
          <p:spPr>
            <a:xfrm>
              <a:off x="5013973" y="1989698"/>
              <a:ext cx="589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b="1" dirty="0"/>
                <a:t>T₂</a:t>
              </a:r>
            </a:p>
          </p:txBody>
        </p:sp>
        <p:grpSp>
          <p:nvGrpSpPr>
            <p:cNvPr id="54" name="Grupo 53">
              <a:extLst>
                <a:ext uri="{FF2B5EF4-FFF2-40B4-BE49-F238E27FC236}">
                  <a16:creationId xmlns:a16="http://schemas.microsoft.com/office/drawing/2014/main" id="{3A4747E2-5EA6-4CB5-83F9-4528496A86BE}"/>
                </a:ext>
              </a:extLst>
            </p:cNvPr>
            <p:cNvGrpSpPr/>
            <p:nvPr/>
          </p:nvGrpSpPr>
          <p:grpSpPr>
            <a:xfrm>
              <a:off x="2762218" y="1736409"/>
              <a:ext cx="2679951" cy="3671824"/>
              <a:chOff x="1842104" y="1941784"/>
              <a:chExt cx="2679951" cy="3671824"/>
            </a:xfrm>
          </p:grpSpPr>
          <p:grpSp>
            <p:nvGrpSpPr>
              <p:cNvPr id="35" name="Grupo 34">
                <a:extLst>
                  <a:ext uri="{FF2B5EF4-FFF2-40B4-BE49-F238E27FC236}">
                    <a16:creationId xmlns:a16="http://schemas.microsoft.com/office/drawing/2014/main" id="{963F4230-0F61-49D6-9212-F8B5C9F640E6}"/>
                  </a:ext>
                </a:extLst>
              </p:cNvPr>
              <p:cNvGrpSpPr/>
              <p:nvPr/>
            </p:nvGrpSpPr>
            <p:grpSpPr>
              <a:xfrm>
                <a:off x="1848759" y="1941784"/>
                <a:ext cx="2673296" cy="3671824"/>
                <a:chOff x="1848759" y="1941784"/>
                <a:chExt cx="2673296" cy="3671824"/>
              </a:xfrm>
            </p:grpSpPr>
            <p:sp>
              <p:nvSpPr>
                <p:cNvPr id="16" name="CuadroTexto 15">
                  <a:extLst>
                    <a:ext uri="{FF2B5EF4-FFF2-40B4-BE49-F238E27FC236}">
                      <a16:creationId xmlns:a16="http://schemas.microsoft.com/office/drawing/2014/main" id="{1B15FC25-27E2-40AB-B384-10347BD99486}"/>
                    </a:ext>
                  </a:extLst>
                </p:cNvPr>
                <p:cNvSpPr txBox="1"/>
                <p:nvPr/>
              </p:nvSpPr>
              <p:spPr>
                <a:xfrm>
                  <a:off x="2660511" y="3021643"/>
                  <a:ext cx="5890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l-GR" b="1" dirty="0"/>
                    <a:t>α</a:t>
                  </a:r>
                  <a:endParaRPr lang="es-ES" b="1" dirty="0"/>
                </a:p>
              </p:txBody>
            </p:sp>
            <p:cxnSp>
              <p:nvCxnSpPr>
                <p:cNvPr id="19" name="Conector recto de flecha 18">
                  <a:extLst>
                    <a:ext uri="{FF2B5EF4-FFF2-40B4-BE49-F238E27FC236}">
                      <a16:creationId xmlns:a16="http://schemas.microsoft.com/office/drawing/2014/main" id="{0276197B-94C0-4C0D-BBC8-11A879F626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848759" y="2541161"/>
                  <a:ext cx="1343606" cy="154888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Conector recto 28">
                  <a:extLst>
                    <a:ext uri="{FF2B5EF4-FFF2-40B4-BE49-F238E27FC236}">
                      <a16:creationId xmlns:a16="http://schemas.microsoft.com/office/drawing/2014/main" id="{CFFAA175-60BB-49B0-9220-CB7CC4D18F8D}"/>
                    </a:ext>
                  </a:extLst>
                </p:cNvPr>
                <p:cNvCxnSpPr>
                  <a:cxnSpLocks/>
                  <a:stCxn id="62" idx="4"/>
                  <a:endCxn id="62" idx="0"/>
                </p:cNvCxnSpPr>
                <p:nvPr/>
              </p:nvCxnSpPr>
              <p:spPr>
                <a:xfrm flipV="1">
                  <a:off x="3184251" y="1941784"/>
                  <a:ext cx="0" cy="3671824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Arco 30">
                  <a:extLst>
                    <a:ext uri="{FF2B5EF4-FFF2-40B4-BE49-F238E27FC236}">
                      <a16:creationId xmlns:a16="http://schemas.microsoft.com/office/drawing/2014/main" id="{1BC1146F-AE61-420A-8EA7-852B0918A398}"/>
                    </a:ext>
                  </a:extLst>
                </p:cNvPr>
                <p:cNvSpPr/>
                <p:nvPr/>
              </p:nvSpPr>
              <p:spPr>
                <a:xfrm>
                  <a:off x="2789360" y="3224535"/>
                  <a:ext cx="905501" cy="360820"/>
                </a:xfrm>
                <a:prstGeom prst="arc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2" name="Arco 31">
                  <a:extLst>
                    <a:ext uri="{FF2B5EF4-FFF2-40B4-BE49-F238E27FC236}">
                      <a16:creationId xmlns:a16="http://schemas.microsoft.com/office/drawing/2014/main" id="{0186E28F-499A-4CED-80CC-0654A1B3C2DB}"/>
                    </a:ext>
                  </a:extLst>
                </p:cNvPr>
                <p:cNvSpPr/>
                <p:nvPr/>
              </p:nvSpPr>
              <p:spPr>
                <a:xfrm flipH="1">
                  <a:off x="2670497" y="3224535"/>
                  <a:ext cx="905501" cy="360820"/>
                </a:xfrm>
                <a:prstGeom prst="arc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33" name="Conector recto de flecha 32">
                  <a:extLst>
                    <a:ext uri="{FF2B5EF4-FFF2-40B4-BE49-F238E27FC236}">
                      <a16:creationId xmlns:a16="http://schemas.microsoft.com/office/drawing/2014/main" id="{24F6CD20-C1D9-4231-8A97-B09497517F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78449" y="2547257"/>
                  <a:ext cx="1343606" cy="154888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CuadroTexto 33">
                  <a:extLst>
                    <a:ext uri="{FF2B5EF4-FFF2-40B4-BE49-F238E27FC236}">
                      <a16:creationId xmlns:a16="http://schemas.microsoft.com/office/drawing/2014/main" id="{E977D1E7-2961-4590-9B3E-F207B3287749}"/>
                    </a:ext>
                  </a:extLst>
                </p:cNvPr>
                <p:cNvSpPr txBox="1"/>
                <p:nvPr/>
              </p:nvSpPr>
              <p:spPr>
                <a:xfrm>
                  <a:off x="3499333" y="3015115"/>
                  <a:ext cx="5890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l-GR" b="1" dirty="0"/>
                    <a:t>β</a:t>
                  </a:r>
                  <a:endParaRPr lang="es-ES" b="1" dirty="0"/>
                </a:p>
              </p:txBody>
            </p:sp>
          </p:grpSp>
          <p:grpSp>
            <p:nvGrpSpPr>
              <p:cNvPr id="40" name="Grupo 39">
                <a:extLst>
                  <a:ext uri="{FF2B5EF4-FFF2-40B4-BE49-F238E27FC236}">
                    <a16:creationId xmlns:a16="http://schemas.microsoft.com/office/drawing/2014/main" id="{5792F7D2-4FCF-468A-B9F2-5975A61AD049}"/>
                  </a:ext>
                </a:extLst>
              </p:cNvPr>
              <p:cNvGrpSpPr/>
              <p:nvPr/>
            </p:nvGrpSpPr>
            <p:grpSpPr>
              <a:xfrm>
                <a:off x="3234584" y="2553483"/>
                <a:ext cx="1287470" cy="1465464"/>
                <a:chOff x="4576297" y="2488714"/>
                <a:chExt cx="1287470" cy="1465464"/>
              </a:xfrm>
            </p:grpSpPr>
            <p:cxnSp>
              <p:nvCxnSpPr>
                <p:cNvPr id="37" name="Conector recto de flecha 36">
                  <a:extLst>
                    <a:ext uri="{FF2B5EF4-FFF2-40B4-BE49-F238E27FC236}">
                      <a16:creationId xmlns:a16="http://schemas.microsoft.com/office/drawing/2014/main" id="{3FC19CAB-6D21-4BC9-9C1E-2ADCBD376E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88544" y="2488714"/>
                  <a:ext cx="1275223" cy="2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de flecha 37">
                  <a:extLst>
                    <a:ext uri="{FF2B5EF4-FFF2-40B4-BE49-F238E27FC236}">
                      <a16:creationId xmlns:a16="http://schemas.microsoft.com/office/drawing/2014/main" id="{4AFAF45C-78DE-4874-B68B-8BB3CA8B3A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76297" y="2488734"/>
                  <a:ext cx="0" cy="146544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Grupo 40">
                <a:extLst>
                  <a:ext uri="{FF2B5EF4-FFF2-40B4-BE49-F238E27FC236}">
                    <a16:creationId xmlns:a16="http://schemas.microsoft.com/office/drawing/2014/main" id="{DD5087D4-D673-4F2D-AE97-F9C67A6331C0}"/>
                  </a:ext>
                </a:extLst>
              </p:cNvPr>
              <p:cNvGrpSpPr/>
              <p:nvPr/>
            </p:nvGrpSpPr>
            <p:grpSpPr>
              <a:xfrm rot="16200000">
                <a:off x="1770009" y="2636722"/>
                <a:ext cx="1464143" cy="1285214"/>
                <a:chOff x="4583967" y="2669079"/>
                <a:chExt cx="1464143" cy="1285214"/>
              </a:xfrm>
            </p:grpSpPr>
            <p:cxnSp>
              <p:nvCxnSpPr>
                <p:cNvPr id="42" name="Conector recto de flecha 41">
                  <a:extLst>
                    <a:ext uri="{FF2B5EF4-FFF2-40B4-BE49-F238E27FC236}">
                      <a16:creationId xmlns:a16="http://schemas.microsoft.com/office/drawing/2014/main" id="{757D79AA-9EF5-404A-9847-A269EEFF1D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5309873" y="3222302"/>
                  <a:ext cx="6085" cy="145789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ector recto de flecha 42">
                  <a:extLst>
                    <a:ext uri="{FF2B5EF4-FFF2-40B4-BE49-F238E27FC236}">
                      <a16:creationId xmlns:a16="http://schemas.microsoft.com/office/drawing/2014/main" id="{10DC7AC6-3352-4C0F-8C86-D02E86B06C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5405422" y="3305521"/>
                  <a:ext cx="1279130" cy="624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18DD6EEF-E0E0-4E18-A23C-4EE80084BC11}"/>
                  </a:ext>
                </a:extLst>
              </p:cNvPr>
              <p:cNvSpPr txBox="1"/>
              <p:nvPr/>
            </p:nvSpPr>
            <p:spPr>
              <a:xfrm>
                <a:off x="1842104" y="2195017"/>
                <a:ext cx="5890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400" b="1" dirty="0"/>
                  <a:t>T₁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CuadroTexto 45">
                    <a:extLst>
                      <a:ext uri="{FF2B5EF4-FFF2-40B4-BE49-F238E27FC236}">
                        <a16:creationId xmlns:a16="http://schemas.microsoft.com/office/drawing/2014/main" id="{8DD06DA3-B4F9-431F-924D-A7411A8F0999}"/>
                      </a:ext>
                    </a:extLst>
                  </p:cNvPr>
                  <p:cNvSpPr txBox="1"/>
                  <p:nvPr/>
                </p:nvSpPr>
                <p:spPr>
                  <a:xfrm>
                    <a:off x="3663562" y="2291507"/>
                    <a:ext cx="37715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E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E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es-ES" dirty="0"/>
                  </a:p>
                </p:txBody>
              </p:sp>
            </mc:Choice>
            <mc:Fallback xmlns="">
              <p:sp>
                <p:nvSpPr>
                  <p:cNvPr id="46" name="CuadroTexto 45">
                    <a:extLst>
                      <a:ext uri="{FF2B5EF4-FFF2-40B4-BE49-F238E27FC236}">
                        <a16:creationId xmlns:a16="http://schemas.microsoft.com/office/drawing/2014/main" id="{8DD06DA3-B4F9-431F-924D-A7411A8F09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63562" y="2291507"/>
                    <a:ext cx="377155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CuadroTexto 46">
                    <a:extLst>
                      <a:ext uri="{FF2B5EF4-FFF2-40B4-BE49-F238E27FC236}">
                        <a16:creationId xmlns:a16="http://schemas.microsoft.com/office/drawing/2014/main" id="{4BD45B38-051D-4749-AE92-839179B6AD62}"/>
                      </a:ext>
                    </a:extLst>
                  </p:cNvPr>
                  <p:cNvSpPr txBox="1"/>
                  <p:nvPr/>
                </p:nvSpPr>
                <p:spPr>
                  <a:xfrm>
                    <a:off x="2474594" y="2304520"/>
                    <a:ext cx="37183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s-E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es-ES" dirty="0"/>
                  </a:p>
                </p:txBody>
              </p:sp>
            </mc:Choice>
            <mc:Fallback xmlns="">
              <p:sp>
                <p:nvSpPr>
                  <p:cNvPr id="47" name="CuadroTexto 46">
                    <a:extLst>
                      <a:ext uri="{FF2B5EF4-FFF2-40B4-BE49-F238E27FC236}">
                        <a16:creationId xmlns:a16="http://schemas.microsoft.com/office/drawing/2014/main" id="{4BD45B38-051D-4749-AE92-839179B6AD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74594" y="2304520"/>
                    <a:ext cx="371833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CuadroTexto 47">
                    <a:extLst>
                      <a:ext uri="{FF2B5EF4-FFF2-40B4-BE49-F238E27FC236}">
                        <a16:creationId xmlns:a16="http://schemas.microsoft.com/office/drawing/2014/main" id="{9AD550D3-FDCF-437D-85B4-AA3FD4FE80F6}"/>
                      </a:ext>
                    </a:extLst>
                  </p:cNvPr>
                  <p:cNvSpPr txBox="1"/>
                  <p:nvPr/>
                </p:nvSpPr>
                <p:spPr>
                  <a:xfrm>
                    <a:off x="2693162" y="2762574"/>
                    <a:ext cx="379463" cy="2989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s-ES" dirty="0"/>
                  </a:p>
                </p:txBody>
              </p:sp>
            </mc:Choice>
            <mc:Fallback xmlns="">
              <p:sp>
                <p:nvSpPr>
                  <p:cNvPr id="48" name="CuadroTexto 47">
                    <a:extLst>
                      <a:ext uri="{FF2B5EF4-FFF2-40B4-BE49-F238E27FC236}">
                        <a16:creationId xmlns:a16="http://schemas.microsoft.com/office/drawing/2014/main" id="{9AD550D3-FDCF-437D-85B4-AA3FD4FE80F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3162" y="2762574"/>
                    <a:ext cx="379463" cy="29892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CuadroTexto 48">
                    <a:extLst>
                      <a:ext uri="{FF2B5EF4-FFF2-40B4-BE49-F238E27FC236}">
                        <a16:creationId xmlns:a16="http://schemas.microsoft.com/office/drawing/2014/main" id="{462CE7D0-533E-44AE-93D2-62824CC874A1}"/>
                      </a:ext>
                    </a:extLst>
                  </p:cNvPr>
                  <p:cNvSpPr txBox="1"/>
                  <p:nvPr/>
                </p:nvSpPr>
                <p:spPr>
                  <a:xfrm>
                    <a:off x="3209263" y="2762574"/>
                    <a:ext cx="384785" cy="2989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s-ES" dirty="0"/>
                  </a:p>
                </p:txBody>
              </p:sp>
            </mc:Choice>
            <mc:Fallback xmlns="">
              <p:sp>
                <p:nvSpPr>
                  <p:cNvPr id="49" name="CuadroTexto 48">
                    <a:extLst>
                      <a:ext uri="{FF2B5EF4-FFF2-40B4-BE49-F238E27FC236}">
                        <a16:creationId xmlns:a16="http://schemas.microsoft.com/office/drawing/2014/main" id="{462CE7D0-533E-44AE-93D2-62824CC874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09263" y="2762574"/>
                    <a:ext cx="384785" cy="29892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4BDBDEAE-2F88-4EA5-86AE-993BA670F142}"/>
                  </a:ext>
                </a:extLst>
              </p:cNvPr>
              <p:cNvSpPr txBox="1"/>
              <p:nvPr/>
            </p:nvSpPr>
            <p:spPr>
              <a:xfrm>
                <a:off x="1292531" y="3841968"/>
                <a:ext cx="16333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s-E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i="1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𝑒𝑛</m:t>
                          </m:r>
                        </m:fName>
                        <m:e>
                          <m:r>
                            <a:rPr lang="es-ES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4BDBDEAE-2F88-4EA5-86AE-993BA670F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531" y="3841968"/>
                <a:ext cx="1633396" cy="276999"/>
              </a:xfrm>
              <a:prstGeom prst="rect">
                <a:avLst/>
              </a:prstGeom>
              <a:blipFill>
                <a:blip r:embed="rId7"/>
                <a:stretch>
                  <a:fillRect l="-2985" r="-1493" b="-1521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uadroTexto 55">
                <a:extLst>
                  <a:ext uri="{FF2B5EF4-FFF2-40B4-BE49-F238E27FC236}">
                    <a16:creationId xmlns:a16="http://schemas.microsoft.com/office/drawing/2014/main" id="{EE565D6E-583A-4B75-B3EA-59E80ABE6B6D}"/>
                  </a:ext>
                </a:extLst>
              </p:cNvPr>
              <p:cNvSpPr txBox="1"/>
              <p:nvPr/>
            </p:nvSpPr>
            <p:spPr>
              <a:xfrm>
                <a:off x="4284131" y="3793493"/>
                <a:ext cx="14494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s-E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i="1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𝑒𝑛</m:t>
                          </m:r>
                        </m:fName>
                        <m:e>
                          <m:r>
                            <m:rPr>
                              <m:nor/>
                            </m:rPr>
                            <a:rPr lang="el-GR" dirty="0"/>
                            <m:t>β</m:t>
                          </m:r>
                        </m:e>
                      </m:func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56" name="CuadroTexto 55">
                <a:extLst>
                  <a:ext uri="{FF2B5EF4-FFF2-40B4-BE49-F238E27FC236}">
                    <a16:creationId xmlns:a16="http://schemas.microsoft.com/office/drawing/2014/main" id="{EE565D6E-583A-4B75-B3EA-59E80ABE6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131" y="3793493"/>
                <a:ext cx="1449499" cy="276999"/>
              </a:xfrm>
              <a:prstGeom prst="rect">
                <a:avLst/>
              </a:prstGeom>
              <a:blipFill>
                <a:blip r:embed="rId8"/>
                <a:stretch>
                  <a:fillRect l="-3782" r="-4622" b="-2826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uadroTexto 56">
                <a:extLst>
                  <a:ext uri="{FF2B5EF4-FFF2-40B4-BE49-F238E27FC236}">
                    <a16:creationId xmlns:a16="http://schemas.microsoft.com/office/drawing/2014/main" id="{E355BD68-DB45-4315-8AD8-38806E019A3B}"/>
                  </a:ext>
                </a:extLst>
              </p:cNvPr>
              <p:cNvSpPr txBox="1"/>
              <p:nvPr/>
            </p:nvSpPr>
            <p:spPr>
              <a:xfrm>
                <a:off x="1295420" y="4348514"/>
                <a:ext cx="1459053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s-E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r>
                            <a:rPr lang="es-ES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57" name="CuadroTexto 56">
                <a:extLst>
                  <a:ext uri="{FF2B5EF4-FFF2-40B4-BE49-F238E27FC236}">
                    <a16:creationId xmlns:a16="http://schemas.microsoft.com/office/drawing/2014/main" id="{E355BD68-DB45-4315-8AD8-38806E019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20" y="4348514"/>
                <a:ext cx="1459053" cy="298928"/>
              </a:xfrm>
              <a:prstGeom prst="rect">
                <a:avLst/>
              </a:prstGeom>
              <a:blipFill>
                <a:blip r:embed="rId9"/>
                <a:stretch>
                  <a:fillRect l="-3766" r="-1674" b="-2040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AC0E8976-1AF9-4C78-994A-99CF1F8B4562}"/>
                  </a:ext>
                </a:extLst>
              </p:cNvPr>
              <p:cNvSpPr txBox="1"/>
              <p:nvPr/>
            </p:nvSpPr>
            <p:spPr>
              <a:xfrm>
                <a:off x="4260622" y="4352190"/>
                <a:ext cx="1448282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s-E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r>
                            <m:rPr>
                              <m:nor/>
                            </m:rPr>
                            <a:rPr lang="el-GR" dirty="0"/>
                            <m:t>β</m:t>
                          </m:r>
                        </m:e>
                      </m:func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AC0E8976-1AF9-4C78-994A-99CF1F8B4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622" y="4352190"/>
                <a:ext cx="1448282" cy="298928"/>
              </a:xfrm>
              <a:prstGeom prst="rect">
                <a:avLst/>
              </a:prstGeom>
              <a:blipFill>
                <a:blip r:embed="rId10"/>
                <a:stretch>
                  <a:fillRect l="-3782" r="-4622" b="-2449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Elipse 61">
            <a:extLst>
              <a:ext uri="{FF2B5EF4-FFF2-40B4-BE49-F238E27FC236}">
                <a16:creationId xmlns:a16="http://schemas.microsoft.com/office/drawing/2014/main" id="{7D90411B-C2F7-4B29-821C-ACD9433BD6A8}"/>
              </a:ext>
            </a:extLst>
          </p:cNvPr>
          <p:cNvSpPr/>
          <p:nvPr/>
        </p:nvSpPr>
        <p:spPr>
          <a:xfrm>
            <a:off x="854421" y="1148080"/>
            <a:ext cx="5276005" cy="4939095"/>
          </a:xfrm>
          <a:prstGeom prst="ellipse">
            <a:avLst/>
          </a:prstGeom>
          <a:noFill/>
          <a:ln>
            <a:solidFill>
              <a:srgbClr val="05313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noFill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47BAA0B8-F2E0-41B4-9418-091D3B85833A}"/>
              </a:ext>
            </a:extLst>
          </p:cNvPr>
          <p:cNvGrpSpPr/>
          <p:nvPr/>
        </p:nvGrpSpPr>
        <p:grpSpPr>
          <a:xfrm>
            <a:off x="505777" y="5052287"/>
            <a:ext cx="893043" cy="778484"/>
            <a:chOff x="718675" y="4422531"/>
            <a:chExt cx="893043" cy="778484"/>
          </a:xfrm>
        </p:grpSpPr>
        <p:cxnSp>
          <p:nvCxnSpPr>
            <p:cNvPr id="36" name="Conector recto de flecha 35">
              <a:extLst>
                <a:ext uri="{FF2B5EF4-FFF2-40B4-BE49-F238E27FC236}">
                  <a16:creationId xmlns:a16="http://schemas.microsoft.com/office/drawing/2014/main" id="{F6725716-BA83-4C9F-9B38-CB251A029D32}"/>
                </a:ext>
              </a:extLst>
            </p:cNvPr>
            <p:cNvCxnSpPr>
              <a:cxnSpLocks/>
            </p:cNvCxnSpPr>
            <p:nvPr/>
          </p:nvCxnSpPr>
          <p:spPr>
            <a:xfrm>
              <a:off x="718675" y="5192223"/>
              <a:ext cx="8930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" name="Conector recto de flecha 38">
              <a:extLst>
                <a:ext uri="{FF2B5EF4-FFF2-40B4-BE49-F238E27FC236}">
                  <a16:creationId xmlns:a16="http://schemas.microsoft.com/office/drawing/2014/main" id="{3E999E6B-CA33-48BF-B810-C83436F2D7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0129" y="4422531"/>
              <a:ext cx="0" cy="77848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60EB5DAF-F3D5-4015-8599-AAB53A9A8D42}"/>
                  </a:ext>
                </a:extLst>
              </p:cNvPr>
              <p:cNvSpPr txBox="1"/>
              <p:nvPr/>
            </p:nvSpPr>
            <p:spPr>
              <a:xfrm>
                <a:off x="1229028" y="5894484"/>
                <a:ext cx="20768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05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1050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60EB5DAF-F3D5-4015-8599-AAB53A9A8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028" y="5894484"/>
                <a:ext cx="207686" cy="161583"/>
              </a:xfrm>
              <a:prstGeom prst="rect">
                <a:avLst/>
              </a:prstGeom>
              <a:blipFill>
                <a:blip r:embed="rId11"/>
                <a:stretch>
                  <a:fillRect l="-11765" r="-5882" b="-769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74052C1B-86A6-461E-B689-995E18C7F972}"/>
                  </a:ext>
                </a:extLst>
              </p:cNvPr>
              <p:cNvSpPr txBox="1"/>
              <p:nvPr/>
            </p:nvSpPr>
            <p:spPr>
              <a:xfrm>
                <a:off x="229794" y="5052287"/>
                <a:ext cx="20909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05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1050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74052C1B-86A6-461E-B689-995E18C7F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94" y="5052287"/>
                <a:ext cx="209096" cy="161583"/>
              </a:xfrm>
              <a:prstGeom prst="rect">
                <a:avLst/>
              </a:prstGeom>
              <a:blipFill>
                <a:blip r:embed="rId12"/>
                <a:stretch>
                  <a:fillRect l="-11765" r="-14706" b="-3076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Content Placeholder 5">
            <a:extLst>
              <a:ext uri="{FF2B5EF4-FFF2-40B4-BE49-F238E27FC236}">
                <a16:creationId xmlns:a16="http://schemas.microsoft.com/office/drawing/2014/main" id="{0E63FF14-CCD1-4C0F-9E0F-0348EB5D6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9663" y="1128083"/>
            <a:ext cx="2532122" cy="48471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1900" dirty="0"/>
          </a:p>
          <a:p>
            <a:pPr marL="0" indent="0">
              <a:lnSpc>
                <a:spcPct val="90000"/>
              </a:lnSpc>
              <a:buNone/>
            </a:pPr>
            <a:r>
              <a:rPr lang="es-ES" sz="1900" dirty="0"/>
              <a:t>Las razones trigonométricas permiten descomponer las fuerzas en base a un sistema de referencia concreto</a:t>
            </a:r>
          </a:p>
        </p:txBody>
      </p:sp>
    </p:spTree>
    <p:extLst>
      <p:ext uri="{BB962C8B-B14F-4D97-AF65-F5344CB8AC3E}">
        <p14:creationId xmlns:p14="http://schemas.microsoft.com/office/powerpoint/2010/main" val="1677047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388110" y="2754427"/>
            <a:ext cx="3644390" cy="1362075"/>
          </a:xfrm>
        </p:spPr>
        <p:txBody>
          <a:bodyPr/>
          <a:lstStyle/>
          <a:p>
            <a:r>
              <a:rPr lang="es-ES" dirty="0"/>
              <a:t>Posición inicial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2.2</a:t>
            </a:r>
          </a:p>
        </p:txBody>
      </p:sp>
    </p:spTree>
    <p:extLst>
      <p:ext uri="{BB962C8B-B14F-4D97-AF65-F5344CB8AC3E}">
        <p14:creationId xmlns:p14="http://schemas.microsoft.com/office/powerpoint/2010/main" val="922094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8C1B-A742-3244-8902-919C88E450D7}" type="datetime3">
              <a:rPr lang="es-ES_tradnl" smtClean="0"/>
              <a:t>21.02.22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7D6B19D-20D1-4A80-9EA4-2D4253F5EF71}"/>
              </a:ext>
            </a:extLst>
          </p:cNvPr>
          <p:cNvSpPr/>
          <p:nvPr/>
        </p:nvSpPr>
        <p:spPr>
          <a:xfrm>
            <a:off x="639537" y="1504950"/>
            <a:ext cx="4382661" cy="309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F0AE157-CC7A-4650-98C2-20896AC6F905}"/>
              </a:ext>
            </a:extLst>
          </p:cNvPr>
          <p:cNvSpPr/>
          <p:nvPr/>
        </p:nvSpPr>
        <p:spPr>
          <a:xfrm>
            <a:off x="4950257" y="1441451"/>
            <a:ext cx="143881" cy="139700"/>
          </a:xfrm>
          <a:prstGeom prst="ellipse">
            <a:avLst/>
          </a:prstGeom>
          <a:solidFill>
            <a:srgbClr val="ED8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Estrella: 5 puntas 12">
            <a:extLst>
              <a:ext uri="{FF2B5EF4-FFF2-40B4-BE49-F238E27FC236}">
                <a16:creationId xmlns:a16="http://schemas.microsoft.com/office/drawing/2014/main" id="{DA5545C5-7ACF-4D2A-AC8A-E8C36B978948}"/>
              </a:ext>
            </a:extLst>
          </p:cNvPr>
          <p:cNvSpPr/>
          <p:nvPr/>
        </p:nvSpPr>
        <p:spPr>
          <a:xfrm>
            <a:off x="1351544" y="3527960"/>
            <a:ext cx="381000" cy="361950"/>
          </a:xfrm>
          <a:prstGeom prst="star5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Estrella: 5 puntas 17">
            <a:extLst>
              <a:ext uri="{FF2B5EF4-FFF2-40B4-BE49-F238E27FC236}">
                <a16:creationId xmlns:a16="http://schemas.microsoft.com/office/drawing/2014/main" id="{BA6AD70A-868C-4AC7-B048-D4C64DDCDE3D}"/>
              </a:ext>
            </a:extLst>
          </p:cNvPr>
          <p:cNvSpPr/>
          <p:nvPr/>
        </p:nvSpPr>
        <p:spPr>
          <a:xfrm>
            <a:off x="3482853" y="2699151"/>
            <a:ext cx="381000" cy="361950"/>
          </a:xfrm>
          <a:prstGeom prst="star5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30FC2ABB-E8EC-420F-BAF0-DCB5CDD0AB04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690407" y="1554341"/>
            <a:ext cx="863530" cy="2169934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58E12211-C8EE-42EE-94BD-CA89A1BC1A7C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1567204" y="1560692"/>
            <a:ext cx="3404124" cy="2149061"/>
          </a:xfrm>
          <a:prstGeom prst="line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8DD492D6-865B-4EB7-A1F3-4866BC7EAC3B}"/>
              </a:ext>
            </a:extLst>
          </p:cNvPr>
          <p:cNvSpPr/>
          <p:nvPr/>
        </p:nvSpPr>
        <p:spPr>
          <a:xfrm>
            <a:off x="567597" y="1435100"/>
            <a:ext cx="143881" cy="139700"/>
          </a:xfrm>
          <a:prstGeom prst="ellipse">
            <a:avLst/>
          </a:prstGeom>
          <a:solidFill>
            <a:srgbClr val="ED8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ACE79506-AEB3-44C1-8A05-784183D1D36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56099" y="1190625"/>
            <a:ext cx="3265871" cy="4897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El objeto toma como referencia las dos esquinas superiores y así poder definir sus posiciones en el plano.</a:t>
            </a:r>
          </a:p>
          <a:p>
            <a:pPr marL="0" indent="0">
              <a:buNone/>
            </a:pPr>
            <a:endParaRPr lang="es-ES" dirty="0"/>
          </a:p>
        </p:txBody>
      </p:sp>
      <p:cxnSp>
        <p:nvCxnSpPr>
          <p:cNvPr id="7" name="Conector: curvado 6">
            <a:extLst>
              <a:ext uri="{FF2B5EF4-FFF2-40B4-BE49-F238E27FC236}">
                <a16:creationId xmlns:a16="http://schemas.microsoft.com/office/drawing/2014/main" id="{02094BD5-BD19-4316-B8FC-94CB1007DBBD}"/>
              </a:ext>
            </a:extLst>
          </p:cNvPr>
          <p:cNvCxnSpPr/>
          <p:nvPr/>
        </p:nvCxnSpPr>
        <p:spPr>
          <a:xfrm flipV="1">
            <a:off x="1567204" y="2893432"/>
            <a:ext cx="2109446" cy="816321"/>
          </a:xfrm>
          <a:prstGeom prst="curvedConnector3">
            <a:avLst>
              <a:gd name="adj1" fmla="val 6083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080449B-F6DF-40F7-811E-46E8C6CD9D56}"/>
              </a:ext>
            </a:extLst>
          </p:cNvPr>
          <p:cNvSpPr txBox="1"/>
          <p:nvPr/>
        </p:nvSpPr>
        <p:spPr>
          <a:xfrm>
            <a:off x="1246832" y="2732363"/>
            <a:ext cx="48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Z₁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7DE5137E-E072-43D0-91FE-27F752368502}"/>
              </a:ext>
            </a:extLst>
          </p:cNvPr>
          <p:cNvSpPr txBox="1"/>
          <p:nvPr/>
        </p:nvSpPr>
        <p:spPr>
          <a:xfrm>
            <a:off x="1869315" y="2956931"/>
            <a:ext cx="48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Z₂</a:t>
            </a:r>
          </a:p>
        </p:txBody>
      </p:sp>
    </p:spTree>
    <p:extLst>
      <p:ext uri="{BB962C8B-B14F-4D97-AF65-F5344CB8AC3E}">
        <p14:creationId xmlns:p14="http://schemas.microsoft.com/office/powerpoint/2010/main" val="3047920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8C1B-A742-3244-8902-919C88E450D7}" type="datetime3">
              <a:rPr lang="es-ES_tradnl" smtClean="0"/>
              <a:t>21.02.22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7D6B19D-20D1-4A80-9EA4-2D4253F5EF71}"/>
              </a:ext>
            </a:extLst>
          </p:cNvPr>
          <p:cNvSpPr/>
          <p:nvPr/>
        </p:nvSpPr>
        <p:spPr>
          <a:xfrm>
            <a:off x="639537" y="1504950"/>
            <a:ext cx="4382661" cy="309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F0AE157-CC7A-4650-98C2-20896AC6F905}"/>
              </a:ext>
            </a:extLst>
          </p:cNvPr>
          <p:cNvSpPr/>
          <p:nvPr/>
        </p:nvSpPr>
        <p:spPr>
          <a:xfrm>
            <a:off x="4950257" y="1441451"/>
            <a:ext cx="143881" cy="139700"/>
          </a:xfrm>
          <a:prstGeom prst="ellipse">
            <a:avLst/>
          </a:prstGeom>
          <a:solidFill>
            <a:srgbClr val="ED8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Estrella: 5 puntas 12">
            <a:extLst>
              <a:ext uri="{FF2B5EF4-FFF2-40B4-BE49-F238E27FC236}">
                <a16:creationId xmlns:a16="http://schemas.microsoft.com/office/drawing/2014/main" id="{DA5545C5-7ACF-4D2A-AC8A-E8C36B978948}"/>
              </a:ext>
            </a:extLst>
          </p:cNvPr>
          <p:cNvSpPr/>
          <p:nvPr/>
        </p:nvSpPr>
        <p:spPr>
          <a:xfrm>
            <a:off x="1351544" y="3527960"/>
            <a:ext cx="381000" cy="361950"/>
          </a:xfrm>
          <a:prstGeom prst="star5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Estrella: 5 puntas 17">
            <a:extLst>
              <a:ext uri="{FF2B5EF4-FFF2-40B4-BE49-F238E27FC236}">
                <a16:creationId xmlns:a16="http://schemas.microsoft.com/office/drawing/2014/main" id="{BA6AD70A-868C-4AC7-B048-D4C64DDCDE3D}"/>
              </a:ext>
            </a:extLst>
          </p:cNvPr>
          <p:cNvSpPr/>
          <p:nvPr/>
        </p:nvSpPr>
        <p:spPr>
          <a:xfrm>
            <a:off x="3482853" y="2699151"/>
            <a:ext cx="381000" cy="361950"/>
          </a:xfrm>
          <a:prstGeom prst="star5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30FC2ABB-E8EC-420F-BAF0-DCB5CDD0AB04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690407" y="1554341"/>
            <a:ext cx="863530" cy="2169934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58E12211-C8EE-42EE-94BD-CA89A1BC1A7C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1567204" y="1560692"/>
            <a:ext cx="3404124" cy="2149061"/>
          </a:xfrm>
          <a:prstGeom prst="line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ACE79506-AEB3-44C1-8A05-784183D1D36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56099" y="1190625"/>
            <a:ext cx="3265871" cy="4897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Mediante la aplicación del teorema de Pitágoras junto con la base y las diagonales se pueden calcular sus coordenadas cartesianas respecto al sistema de referencia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080449B-F6DF-40F7-811E-46E8C6CD9D56}"/>
              </a:ext>
            </a:extLst>
          </p:cNvPr>
          <p:cNvSpPr txBox="1"/>
          <p:nvPr/>
        </p:nvSpPr>
        <p:spPr>
          <a:xfrm>
            <a:off x="1246832" y="2732363"/>
            <a:ext cx="48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Z₁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7DE5137E-E072-43D0-91FE-27F752368502}"/>
              </a:ext>
            </a:extLst>
          </p:cNvPr>
          <p:cNvSpPr txBox="1"/>
          <p:nvPr/>
        </p:nvSpPr>
        <p:spPr>
          <a:xfrm>
            <a:off x="1869315" y="2956931"/>
            <a:ext cx="48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Z₂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CAB0CA70-3895-4173-8947-287F947DE0E6}"/>
              </a:ext>
            </a:extLst>
          </p:cNvPr>
          <p:cNvCxnSpPr>
            <a:cxnSpLocks/>
          </p:cNvCxnSpPr>
          <p:nvPr/>
        </p:nvCxnSpPr>
        <p:spPr>
          <a:xfrm>
            <a:off x="639537" y="4967932"/>
            <a:ext cx="4382661" cy="0"/>
          </a:xfrm>
          <a:prstGeom prst="straightConnector1">
            <a:avLst/>
          </a:prstGeom>
          <a:ln>
            <a:solidFill>
              <a:schemeClr val="tx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9551526-8FB8-410E-991F-8E7BFEE69EA1}"/>
              </a:ext>
            </a:extLst>
          </p:cNvPr>
          <p:cNvSpPr txBox="1"/>
          <p:nvPr/>
        </p:nvSpPr>
        <p:spPr>
          <a:xfrm>
            <a:off x="2427430" y="4576009"/>
            <a:ext cx="80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tx2"/>
                </a:solidFill>
              </a:rPr>
              <a:t>Base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55325027-EF2F-4059-830B-0A10BB322681}"/>
              </a:ext>
            </a:extLst>
          </p:cNvPr>
          <p:cNvGrpSpPr/>
          <p:nvPr/>
        </p:nvGrpSpPr>
        <p:grpSpPr>
          <a:xfrm rot="5400000">
            <a:off x="598432" y="1500596"/>
            <a:ext cx="1198219" cy="1153897"/>
            <a:chOff x="3649271" y="3045203"/>
            <a:chExt cx="1198219" cy="1153897"/>
          </a:xfrm>
        </p:grpSpPr>
        <p:cxnSp>
          <p:nvCxnSpPr>
            <p:cNvPr id="34" name="Conector recto de flecha 33">
              <a:extLst>
                <a:ext uri="{FF2B5EF4-FFF2-40B4-BE49-F238E27FC236}">
                  <a16:creationId xmlns:a16="http://schemas.microsoft.com/office/drawing/2014/main" id="{5DB3EFD4-F9F0-4025-AE2C-C8E5E1879F7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248381" y="3579233"/>
              <a:ext cx="0" cy="11982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6" name="Conector recto de flecha 35">
              <a:extLst>
                <a:ext uri="{FF2B5EF4-FFF2-40B4-BE49-F238E27FC236}">
                  <a16:creationId xmlns:a16="http://schemas.microsoft.com/office/drawing/2014/main" id="{B4F6F237-B02C-4A06-B2EE-CD8F6F82E98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101810" y="3622152"/>
              <a:ext cx="11538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1" name="Elipse 10">
            <a:extLst>
              <a:ext uri="{FF2B5EF4-FFF2-40B4-BE49-F238E27FC236}">
                <a16:creationId xmlns:a16="http://schemas.microsoft.com/office/drawing/2014/main" id="{8DD492D6-865B-4EB7-A1F3-4866BC7EAC3B}"/>
              </a:ext>
            </a:extLst>
          </p:cNvPr>
          <p:cNvSpPr/>
          <p:nvPr/>
        </p:nvSpPr>
        <p:spPr>
          <a:xfrm>
            <a:off x="567597" y="1435100"/>
            <a:ext cx="143881" cy="139700"/>
          </a:xfrm>
          <a:prstGeom prst="ellipse">
            <a:avLst/>
          </a:prstGeom>
          <a:solidFill>
            <a:srgbClr val="ED8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37" name="Conector: curvado 36">
            <a:extLst>
              <a:ext uri="{FF2B5EF4-FFF2-40B4-BE49-F238E27FC236}">
                <a16:creationId xmlns:a16="http://schemas.microsoft.com/office/drawing/2014/main" id="{827C0153-D8D3-49D7-95E0-F8F7338AEDB4}"/>
              </a:ext>
            </a:extLst>
          </p:cNvPr>
          <p:cNvCxnSpPr/>
          <p:nvPr/>
        </p:nvCxnSpPr>
        <p:spPr>
          <a:xfrm flipV="1">
            <a:off x="1567204" y="2893432"/>
            <a:ext cx="2109446" cy="816321"/>
          </a:xfrm>
          <a:prstGeom prst="curvedConnector3">
            <a:avLst>
              <a:gd name="adj1" fmla="val 6083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371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3188213" y="2641600"/>
            <a:ext cx="5206487" cy="2528869"/>
          </a:xfrm>
        </p:spPr>
        <p:txBody>
          <a:bodyPr>
            <a:normAutofit/>
          </a:bodyPr>
          <a:lstStyle/>
          <a:p>
            <a:r>
              <a:rPr lang="es-ES" dirty="0"/>
              <a:t>Adquiriendo conocimientos de </a:t>
            </a:r>
            <a:r>
              <a:rPr lang="en-US" dirty="0" err="1"/>
              <a:t>trigonometría</a:t>
            </a:r>
            <a:br>
              <a:rPr lang="es-ES" dirty="0"/>
            </a:b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091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8C1B-A742-3244-8902-919C88E450D7}" type="datetime3">
              <a:rPr lang="es-ES_tradnl" smtClean="0"/>
              <a:t>21.02.22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7D6B19D-20D1-4A80-9EA4-2D4253F5EF71}"/>
              </a:ext>
            </a:extLst>
          </p:cNvPr>
          <p:cNvSpPr/>
          <p:nvPr/>
        </p:nvSpPr>
        <p:spPr>
          <a:xfrm>
            <a:off x="306180" y="1085822"/>
            <a:ext cx="4382661" cy="309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F0AE157-CC7A-4650-98C2-20896AC6F905}"/>
              </a:ext>
            </a:extLst>
          </p:cNvPr>
          <p:cNvSpPr/>
          <p:nvPr/>
        </p:nvSpPr>
        <p:spPr>
          <a:xfrm>
            <a:off x="4616900" y="1022323"/>
            <a:ext cx="143881" cy="139700"/>
          </a:xfrm>
          <a:prstGeom prst="ellipse">
            <a:avLst/>
          </a:prstGeom>
          <a:solidFill>
            <a:srgbClr val="ED8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Estrella: 5 puntas 12">
            <a:extLst>
              <a:ext uri="{FF2B5EF4-FFF2-40B4-BE49-F238E27FC236}">
                <a16:creationId xmlns:a16="http://schemas.microsoft.com/office/drawing/2014/main" id="{DA5545C5-7ACF-4D2A-AC8A-E8C36B978948}"/>
              </a:ext>
            </a:extLst>
          </p:cNvPr>
          <p:cNvSpPr/>
          <p:nvPr/>
        </p:nvSpPr>
        <p:spPr>
          <a:xfrm>
            <a:off x="1018187" y="3108832"/>
            <a:ext cx="381000" cy="361950"/>
          </a:xfrm>
          <a:prstGeom prst="star5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Estrella: 5 puntas 17">
            <a:extLst>
              <a:ext uri="{FF2B5EF4-FFF2-40B4-BE49-F238E27FC236}">
                <a16:creationId xmlns:a16="http://schemas.microsoft.com/office/drawing/2014/main" id="{BA6AD70A-868C-4AC7-B048-D4C64DDCDE3D}"/>
              </a:ext>
            </a:extLst>
          </p:cNvPr>
          <p:cNvSpPr/>
          <p:nvPr/>
        </p:nvSpPr>
        <p:spPr>
          <a:xfrm>
            <a:off x="3149496" y="2280023"/>
            <a:ext cx="381000" cy="361950"/>
          </a:xfrm>
          <a:prstGeom prst="star5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30FC2ABB-E8EC-420F-BAF0-DCB5CDD0AB04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357050" y="1135213"/>
            <a:ext cx="863530" cy="2169934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58E12211-C8EE-42EE-94BD-CA89A1BC1A7C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1233847" y="1141564"/>
            <a:ext cx="3404124" cy="2149061"/>
          </a:xfrm>
          <a:prstGeom prst="line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080449B-F6DF-40F7-811E-46E8C6CD9D56}"/>
              </a:ext>
            </a:extLst>
          </p:cNvPr>
          <p:cNvSpPr txBox="1"/>
          <p:nvPr/>
        </p:nvSpPr>
        <p:spPr>
          <a:xfrm>
            <a:off x="913475" y="2313235"/>
            <a:ext cx="48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Z₁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7DE5137E-E072-43D0-91FE-27F752368502}"/>
              </a:ext>
            </a:extLst>
          </p:cNvPr>
          <p:cNvSpPr txBox="1"/>
          <p:nvPr/>
        </p:nvSpPr>
        <p:spPr>
          <a:xfrm>
            <a:off x="1535958" y="2537803"/>
            <a:ext cx="48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Z₂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CAB0CA70-3895-4173-8947-287F947DE0E6}"/>
              </a:ext>
            </a:extLst>
          </p:cNvPr>
          <p:cNvCxnSpPr>
            <a:cxnSpLocks/>
          </p:cNvCxnSpPr>
          <p:nvPr/>
        </p:nvCxnSpPr>
        <p:spPr>
          <a:xfrm>
            <a:off x="306180" y="4548804"/>
            <a:ext cx="4382661" cy="0"/>
          </a:xfrm>
          <a:prstGeom prst="straightConnector1">
            <a:avLst/>
          </a:prstGeom>
          <a:ln>
            <a:solidFill>
              <a:schemeClr val="tx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99551526-8FB8-410E-991F-8E7BFEE69EA1}"/>
                  </a:ext>
                </a:extLst>
              </p:cNvPr>
              <p:cNvSpPr txBox="1"/>
              <p:nvPr/>
            </p:nvSpPr>
            <p:spPr>
              <a:xfrm>
                <a:off x="5438060" y="1247603"/>
                <a:ext cx="3385899" cy="465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sz="24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E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E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E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sz="24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E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ES" sz="24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s-E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99551526-8FB8-410E-991F-8E7BFEE69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060" y="1247603"/>
                <a:ext cx="3385899" cy="465961"/>
              </a:xfrm>
              <a:prstGeom prst="rect">
                <a:avLst/>
              </a:prstGeom>
              <a:blipFill>
                <a:blip r:embed="rId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upo 26">
            <a:extLst>
              <a:ext uri="{FF2B5EF4-FFF2-40B4-BE49-F238E27FC236}">
                <a16:creationId xmlns:a16="http://schemas.microsoft.com/office/drawing/2014/main" id="{55325027-EF2F-4059-830B-0A10BB322681}"/>
              </a:ext>
            </a:extLst>
          </p:cNvPr>
          <p:cNvGrpSpPr/>
          <p:nvPr/>
        </p:nvGrpSpPr>
        <p:grpSpPr>
          <a:xfrm rot="5400000">
            <a:off x="265075" y="1081468"/>
            <a:ext cx="1198219" cy="1153897"/>
            <a:chOff x="3649271" y="3045203"/>
            <a:chExt cx="1198219" cy="1153897"/>
          </a:xfrm>
        </p:grpSpPr>
        <p:cxnSp>
          <p:nvCxnSpPr>
            <p:cNvPr id="34" name="Conector recto de flecha 33">
              <a:extLst>
                <a:ext uri="{FF2B5EF4-FFF2-40B4-BE49-F238E27FC236}">
                  <a16:creationId xmlns:a16="http://schemas.microsoft.com/office/drawing/2014/main" id="{5DB3EFD4-F9F0-4025-AE2C-C8E5E1879F7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248381" y="3579233"/>
              <a:ext cx="0" cy="11982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6" name="Conector recto de flecha 35">
              <a:extLst>
                <a:ext uri="{FF2B5EF4-FFF2-40B4-BE49-F238E27FC236}">
                  <a16:creationId xmlns:a16="http://schemas.microsoft.com/office/drawing/2014/main" id="{B4F6F237-B02C-4A06-B2EE-CD8F6F82E98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101810" y="3622152"/>
              <a:ext cx="11538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1" name="Elipse 10">
            <a:extLst>
              <a:ext uri="{FF2B5EF4-FFF2-40B4-BE49-F238E27FC236}">
                <a16:creationId xmlns:a16="http://schemas.microsoft.com/office/drawing/2014/main" id="{8DD492D6-865B-4EB7-A1F3-4866BC7EAC3B}"/>
              </a:ext>
            </a:extLst>
          </p:cNvPr>
          <p:cNvSpPr/>
          <p:nvPr/>
        </p:nvSpPr>
        <p:spPr>
          <a:xfrm>
            <a:off x="234240" y="1015972"/>
            <a:ext cx="143881" cy="139700"/>
          </a:xfrm>
          <a:prstGeom prst="ellipse">
            <a:avLst/>
          </a:prstGeom>
          <a:solidFill>
            <a:srgbClr val="ED8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CD16EF30-7E09-4AD5-B8A7-B5FE9FE895F6}"/>
                  </a:ext>
                </a:extLst>
              </p:cNvPr>
              <p:cNvSpPr txBox="1"/>
              <p:nvPr/>
            </p:nvSpPr>
            <p:spPr>
              <a:xfrm>
                <a:off x="5451921" y="1776323"/>
                <a:ext cx="3385899" cy="465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sz="24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E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s-E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E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sz="24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𝐵𝑎𝑠𝑒</m:t>
                          </m:r>
                          <m:r>
                            <a:rPr lang="es-E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s-E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sz="2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ES" sz="2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s-ES" sz="2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ES" sz="2400" b="1" dirty="0"/>
              </a:p>
            </p:txBody>
          </p:sp>
        </mc:Choice>
        <mc:Fallback xmlns="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CD16EF30-7E09-4AD5-B8A7-B5FE9FE89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921" y="1776323"/>
                <a:ext cx="3385899" cy="465961"/>
              </a:xfrm>
              <a:prstGeom prst="rect">
                <a:avLst/>
              </a:prstGeom>
              <a:blipFill>
                <a:blip r:embed="rId3"/>
                <a:stretch>
                  <a:fillRect b="-1688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010C0D52-3298-4D7B-8BC9-FE1268EB3BBB}"/>
                  </a:ext>
                </a:extLst>
              </p:cNvPr>
              <p:cNvSpPr txBox="1"/>
              <p:nvPr/>
            </p:nvSpPr>
            <p:spPr>
              <a:xfrm>
                <a:off x="4740091" y="2668879"/>
                <a:ext cx="4403910" cy="466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sz="24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E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E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E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ES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+[</m:t>
                      </m:r>
                      <m:sSubSup>
                        <m:sSubSupPr>
                          <m:ctrlPr>
                            <a:rPr lang="es-ES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ES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s-ES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E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ES" sz="24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𝐵𝑎𝑠𝑒</m:t>
                              </m:r>
                              <m:r>
                                <a:rPr lang="es-E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s-E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ES" sz="2400" b="1" dirty="0"/>
              </a:p>
            </p:txBody>
          </p:sp>
        </mc:Choice>
        <mc:Fallback xmlns="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010C0D52-3298-4D7B-8BC9-FE1268EB3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0091" y="2668879"/>
                <a:ext cx="4403910" cy="466859"/>
              </a:xfrm>
              <a:prstGeom prst="rect">
                <a:avLst/>
              </a:prstGeom>
              <a:blipFill>
                <a:blip r:embed="rId4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echa: cheurón 6">
            <a:extLst>
              <a:ext uri="{FF2B5EF4-FFF2-40B4-BE49-F238E27FC236}">
                <a16:creationId xmlns:a16="http://schemas.microsoft.com/office/drawing/2014/main" id="{C8BEB207-868F-4C87-9BD0-4206E7C0773F}"/>
              </a:ext>
            </a:extLst>
          </p:cNvPr>
          <p:cNvSpPr/>
          <p:nvPr/>
        </p:nvSpPr>
        <p:spPr>
          <a:xfrm rot="5400000">
            <a:off x="6902201" y="2065022"/>
            <a:ext cx="338440" cy="768442"/>
          </a:xfrm>
          <a:prstGeom prst="chevron">
            <a:avLst>
              <a:gd name="adj" fmla="val 559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9" name="Flecha: cheurón 38">
            <a:extLst>
              <a:ext uri="{FF2B5EF4-FFF2-40B4-BE49-F238E27FC236}">
                <a16:creationId xmlns:a16="http://schemas.microsoft.com/office/drawing/2014/main" id="{B09A71AB-73CE-46A2-863D-FC4FDBF64E7D}"/>
              </a:ext>
            </a:extLst>
          </p:cNvPr>
          <p:cNvSpPr/>
          <p:nvPr/>
        </p:nvSpPr>
        <p:spPr>
          <a:xfrm rot="5400000">
            <a:off x="6902201" y="3024779"/>
            <a:ext cx="338440" cy="768442"/>
          </a:xfrm>
          <a:prstGeom prst="chevron">
            <a:avLst>
              <a:gd name="adj" fmla="val 559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9A9DE628-8C86-4518-8203-F3FAD0076FF2}"/>
                  </a:ext>
                </a:extLst>
              </p:cNvPr>
              <p:cNvSpPr txBox="1"/>
              <p:nvPr/>
            </p:nvSpPr>
            <p:spPr>
              <a:xfrm>
                <a:off x="4873630" y="4008656"/>
                <a:ext cx="2168735" cy="560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𝐵𝑎𝑠</m:t>
                          </m:r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en-US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s-E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s-E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s-E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s-E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s-E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𝐵𝑎𝑠𝑒</m:t>
                          </m:r>
                        </m:den>
                      </m:f>
                    </m:oMath>
                  </m:oMathPara>
                </a14:m>
                <a:endParaRPr lang="es-E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9A9DE628-8C86-4518-8203-F3FAD0076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630" y="4008656"/>
                <a:ext cx="2168735" cy="560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5A44B8A2-A7B9-4BAF-9865-6F2E127AE48D}"/>
                  </a:ext>
                </a:extLst>
              </p:cNvPr>
              <p:cNvSpPr/>
              <p:nvPr/>
            </p:nvSpPr>
            <p:spPr>
              <a:xfrm>
                <a:off x="7205631" y="3952851"/>
                <a:ext cx="1618328" cy="6560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s-E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s-E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s-E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5A44B8A2-A7B9-4BAF-9865-6F2E127AE4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5631" y="3952851"/>
                <a:ext cx="1618328" cy="6560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CuadroTexto 39">
            <a:extLst>
              <a:ext uri="{FF2B5EF4-FFF2-40B4-BE49-F238E27FC236}">
                <a16:creationId xmlns:a16="http://schemas.microsoft.com/office/drawing/2014/main" id="{373CC86D-6824-4747-A54B-4A90968E0433}"/>
              </a:ext>
            </a:extLst>
          </p:cNvPr>
          <p:cNvSpPr txBox="1"/>
          <p:nvPr/>
        </p:nvSpPr>
        <p:spPr>
          <a:xfrm>
            <a:off x="2129035" y="4169955"/>
            <a:ext cx="80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tx2"/>
                </a:solidFill>
              </a:rPr>
              <a:t>Base</a:t>
            </a:r>
          </a:p>
        </p:txBody>
      </p:sp>
      <p:cxnSp>
        <p:nvCxnSpPr>
          <p:cNvPr id="41" name="Conector: curvado 40">
            <a:extLst>
              <a:ext uri="{FF2B5EF4-FFF2-40B4-BE49-F238E27FC236}">
                <a16:creationId xmlns:a16="http://schemas.microsoft.com/office/drawing/2014/main" id="{A3C7FC3B-3F6A-473C-8AE0-14F22042382D}"/>
              </a:ext>
            </a:extLst>
          </p:cNvPr>
          <p:cNvCxnSpPr/>
          <p:nvPr/>
        </p:nvCxnSpPr>
        <p:spPr>
          <a:xfrm flipV="1">
            <a:off x="1233847" y="2482104"/>
            <a:ext cx="2109446" cy="816321"/>
          </a:xfrm>
          <a:prstGeom prst="curvedConnector3">
            <a:avLst>
              <a:gd name="adj1" fmla="val 6083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4C4C0E7-6970-4B26-A06E-B77E8146F4C7}"/>
              </a:ext>
            </a:extLst>
          </p:cNvPr>
          <p:cNvSpPr/>
          <p:nvPr/>
        </p:nvSpPr>
        <p:spPr>
          <a:xfrm>
            <a:off x="4858390" y="3952852"/>
            <a:ext cx="3964190" cy="711818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0153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388110" y="2754427"/>
            <a:ext cx="3644390" cy="1362075"/>
          </a:xfrm>
        </p:spPr>
        <p:txBody>
          <a:bodyPr/>
          <a:lstStyle/>
          <a:p>
            <a:r>
              <a:rPr lang="es-ES" dirty="0"/>
              <a:t>Posición destino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2.3</a:t>
            </a:r>
          </a:p>
        </p:txBody>
      </p:sp>
    </p:spTree>
    <p:extLst>
      <p:ext uri="{BB962C8B-B14F-4D97-AF65-F5344CB8AC3E}">
        <p14:creationId xmlns:p14="http://schemas.microsoft.com/office/powerpoint/2010/main" val="3453713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8C1B-A742-3244-8902-919C88E450D7}" type="datetime3">
              <a:rPr lang="es-ES_tradnl" smtClean="0"/>
              <a:t>21.02.22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7D6B19D-20D1-4A80-9EA4-2D4253F5EF71}"/>
              </a:ext>
            </a:extLst>
          </p:cNvPr>
          <p:cNvSpPr/>
          <p:nvPr/>
        </p:nvSpPr>
        <p:spPr>
          <a:xfrm>
            <a:off x="639537" y="1504950"/>
            <a:ext cx="4382661" cy="309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F0AE157-CC7A-4650-98C2-20896AC6F905}"/>
              </a:ext>
            </a:extLst>
          </p:cNvPr>
          <p:cNvSpPr/>
          <p:nvPr/>
        </p:nvSpPr>
        <p:spPr>
          <a:xfrm>
            <a:off x="4950257" y="1441451"/>
            <a:ext cx="143881" cy="139700"/>
          </a:xfrm>
          <a:prstGeom prst="ellipse">
            <a:avLst/>
          </a:prstGeom>
          <a:solidFill>
            <a:srgbClr val="ED8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Estrella: 5 puntas 12">
            <a:extLst>
              <a:ext uri="{FF2B5EF4-FFF2-40B4-BE49-F238E27FC236}">
                <a16:creationId xmlns:a16="http://schemas.microsoft.com/office/drawing/2014/main" id="{DA5545C5-7ACF-4D2A-AC8A-E8C36B978948}"/>
              </a:ext>
            </a:extLst>
          </p:cNvPr>
          <p:cNvSpPr/>
          <p:nvPr/>
        </p:nvSpPr>
        <p:spPr>
          <a:xfrm>
            <a:off x="1351544" y="3527960"/>
            <a:ext cx="381000" cy="361950"/>
          </a:xfrm>
          <a:prstGeom prst="star5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Estrella: 5 puntas 17">
            <a:extLst>
              <a:ext uri="{FF2B5EF4-FFF2-40B4-BE49-F238E27FC236}">
                <a16:creationId xmlns:a16="http://schemas.microsoft.com/office/drawing/2014/main" id="{BA6AD70A-868C-4AC7-B048-D4C64DDCDE3D}"/>
              </a:ext>
            </a:extLst>
          </p:cNvPr>
          <p:cNvSpPr/>
          <p:nvPr/>
        </p:nvSpPr>
        <p:spPr>
          <a:xfrm>
            <a:off x="3482853" y="2699151"/>
            <a:ext cx="381000" cy="361950"/>
          </a:xfrm>
          <a:prstGeom prst="star5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30FC2ABB-E8EC-420F-BAF0-DCB5CDD0AB04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690407" y="1554341"/>
            <a:ext cx="863530" cy="2169934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58E12211-C8EE-42EE-94BD-CA89A1BC1A7C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1567204" y="1560692"/>
            <a:ext cx="3404124" cy="2149061"/>
          </a:xfrm>
          <a:prstGeom prst="line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CE378436-DCCA-45D8-B1D0-088561D39728}"/>
              </a:ext>
            </a:extLst>
          </p:cNvPr>
          <p:cNvCxnSpPr>
            <a:cxnSpLocks/>
          </p:cNvCxnSpPr>
          <p:nvPr/>
        </p:nvCxnSpPr>
        <p:spPr>
          <a:xfrm>
            <a:off x="690407" y="1564810"/>
            <a:ext cx="2986243" cy="1328622"/>
          </a:xfrm>
          <a:prstGeom prst="line">
            <a:avLst/>
          </a:prstGeom>
          <a:ln>
            <a:solidFill>
              <a:srgbClr val="00A3A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A427D431-99D2-45B5-8C2D-2533AE8C7DFA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3676650" y="1560692"/>
            <a:ext cx="1294678" cy="1342487"/>
          </a:xfrm>
          <a:prstGeom prst="line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9">
                <a:extLst>
                  <a:ext uri="{FF2B5EF4-FFF2-40B4-BE49-F238E27FC236}">
                    <a16:creationId xmlns:a16="http://schemas.microsoft.com/office/drawing/2014/main" id="{ACE79506-AEB3-44C1-8A05-784183D1D365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5456099" y="1190625"/>
                <a:ext cx="3265871" cy="38470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ES" dirty="0"/>
                  <a:t>Dado 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s-ES" dirty="0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  <m:r>
                      <a:rPr lang="es-E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ES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dirty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s-E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dirty="0"/>
                  <a:t> destino en el plano respecto al sistema de coordenadas, la base y el teorema de Pitágoras es posible calcular los nuevos valores de las diagonales.</a:t>
                </a:r>
              </a:p>
            </p:txBody>
          </p:sp>
        </mc:Choice>
        <mc:Fallback xmlns="">
          <p:sp>
            <p:nvSpPr>
              <p:cNvPr id="25" name="Content Placeholder 9">
                <a:extLst>
                  <a:ext uri="{FF2B5EF4-FFF2-40B4-BE49-F238E27FC236}">
                    <a16:creationId xmlns:a16="http://schemas.microsoft.com/office/drawing/2014/main" id="{ACE79506-AEB3-44C1-8A05-784183D1D3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5456099" y="1190625"/>
                <a:ext cx="3265871" cy="3847045"/>
              </a:xfrm>
              <a:blipFill>
                <a:blip r:embed="rId2"/>
                <a:stretch>
                  <a:fillRect l="-2799" t="-1109" r="-447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CuadroTexto 30">
            <a:extLst>
              <a:ext uri="{FF2B5EF4-FFF2-40B4-BE49-F238E27FC236}">
                <a16:creationId xmlns:a16="http://schemas.microsoft.com/office/drawing/2014/main" id="{663ABE7D-03B9-402C-96EC-DB4DB3D16653}"/>
              </a:ext>
            </a:extLst>
          </p:cNvPr>
          <p:cNvSpPr txBox="1"/>
          <p:nvPr/>
        </p:nvSpPr>
        <p:spPr>
          <a:xfrm>
            <a:off x="4254378" y="2265890"/>
            <a:ext cx="48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Z’₂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58DCFE8E-29F3-4B08-A2B9-F48C78287E7B}"/>
              </a:ext>
            </a:extLst>
          </p:cNvPr>
          <p:cNvSpPr txBox="1"/>
          <p:nvPr/>
        </p:nvSpPr>
        <p:spPr>
          <a:xfrm>
            <a:off x="2190430" y="1900134"/>
            <a:ext cx="48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Z’₁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CAB0CA70-3895-4173-8947-287F947DE0E6}"/>
              </a:ext>
            </a:extLst>
          </p:cNvPr>
          <p:cNvCxnSpPr>
            <a:cxnSpLocks/>
          </p:cNvCxnSpPr>
          <p:nvPr/>
        </p:nvCxnSpPr>
        <p:spPr>
          <a:xfrm>
            <a:off x="639537" y="4967932"/>
            <a:ext cx="4382661" cy="0"/>
          </a:xfrm>
          <a:prstGeom prst="straightConnector1">
            <a:avLst/>
          </a:prstGeom>
          <a:ln>
            <a:solidFill>
              <a:schemeClr val="tx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9551526-8FB8-410E-991F-8E7BFEE69EA1}"/>
              </a:ext>
            </a:extLst>
          </p:cNvPr>
          <p:cNvSpPr txBox="1"/>
          <p:nvPr/>
        </p:nvSpPr>
        <p:spPr>
          <a:xfrm>
            <a:off x="2427430" y="4576009"/>
            <a:ext cx="80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tx2"/>
                </a:solidFill>
              </a:rPr>
              <a:t>Base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55325027-EF2F-4059-830B-0A10BB322681}"/>
              </a:ext>
            </a:extLst>
          </p:cNvPr>
          <p:cNvGrpSpPr/>
          <p:nvPr/>
        </p:nvGrpSpPr>
        <p:grpSpPr>
          <a:xfrm rot="5400000">
            <a:off x="598432" y="1500596"/>
            <a:ext cx="1198219" cy="1153897"/>
            <a:chOff x="3649271" y="3045203"/>
            <a:chExt cx="1198219" cy="1153897"/>
          </a:xfrm>
        </p:grpSpPr>
        <p:cxnSp>
          <p:nvCxnSpPr>
            <p:cNvPr id="34" name="Conector recto de flecha 33">
              <a:extLst>
                <a:ext uri="{FF2B5EF4-FFF2-40B4-BE49-F238E27FC236}">
                  <a16:creationId xmlns:a16="http://schemas.microsoft.com/office/drawing/2014/main" id="{5DB3EFD4-F9F0-4025-AE2C-C8E5E1879F7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248381" y="3579233"/>
              <a:ext cx="0" cy="11982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6" name="Conector recto de flecha 35">
              <a:extLst>
                <a:ext uri="{FF2B5EF4-FFF2-40B4-BE49-F238E27FC236}">
                  <a16:creationId xmlns:a16="http://schemas.microsoft.com/office/drawing/2014/main" id="{B4F6F237-B02C-4A06-B2EE-CD8F6F82E98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101810" y="3622152"/>
              <a:ext cx="11538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1" name="Elipse 10">
            <a:extLst>
              <a:ext uri="{FF2B5EF4-FFF2-40B4-BE49-F238E27FC236}">
                <a16:creationId xmlns:a16="http://schemas.microsoft.com/office/drawing/2014/main" id="{8DD492D6-865B-4EB7-A1F3-4866BC7EAC3B}"/>
              </a:ext>
            </a:extLst>
          </p:cNvPr>
          <p:cNvSpPr/>
          <p:nvPr/>
        </p:nvSpPr>
        <p:spPr>
          <a:xfrm>
            <a:off x="567597" y="1435100"/>
            <a:ext cx="143881" cy="139700"/>
          </a:xfrm>
          <a:prstGeom prst="ellipse">
            <a:avLst/>
          </a:prstGeom>
          <a:solidFill>
            <a:srgbClr val="ED8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91A5C5D6-039F-4D0E-B556-0C2CD09A5804}"/>
                  </a:ext>
                </a:extLst>
              </p:cNvPr>
              <p:cNvSpPr txBox="1"/>
              <p:nvPr/>
            </p:nvSpPr>
            <p:spPr>
              <a:xfrm>
                <a:off x="3256723" y="2966975"/>
                <a:ext cx="9857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1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s-ES" b="1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  <m:r>
                        <a:rPr lang="es-ES" b="1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1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s-ES" b="1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ES" b="1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s-ES" b="1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b="1" i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91A5C5D6-039F-4D0E-B556-0C2CD09A5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723" y="2966975"/>
                <a:ext cx="985745" cy="369332"/>
              </a:xfrm>
              <a:prstGeom prst="rect">
                <a:avLst/>
              </a:prstGeom>
              <a:blipFill>
                <a:blip r:embed="rId3"/>
                <a:stretch>
                  <a:fillRect r="-3704" b="-1333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211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8C1B-A742-3244-8902-919C88E450D7}" type="datetime3">
              <a:rPr lang="es-ES_tradnl" smtClean="0"/>
              <a:t>21.02.22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7D6B19D-20D1-4A80-9EA4-2D4253F5EF71}"/>
              </a:ext>
            </a:extLst>
          </p:cNvPr>
          <p:cNvSpPr/>
          <p:nvPr/>
        </p:nvSpPr>
        <p:spPr>
          <a:xfrm>
            <a:off x="639537" y="1504950"/>
            <a:ext cx="4382661" cy="309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F0AE157-CC7A-4650-98C2-20896AC6F905}"/>
              </a:ext>
            </a:extLst>
          </p:cNvPr>
          <p:cNvSpPr/>
          <p:nvPr/>
        </p:nvSpPr>
        <p:spPr>
          <a:xfrm>
            <a:off x="4950257" y="1441451"/>
            <a:ext cx="143881" cy="139700"/>
          </a:xfrm>
          <a:prstGeom prst="ellipse">
            <a:avLst/>
          </a:prstGeom>
          <a:solidFill>
            <a:srgbClr val="ED8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Estrella: 5 puntas 12">
            <a:extLst>
              <a:ext uri="{FF2B5EF4-FFF2-40B4-BE49-F238E27FC236}">
                <a16:creationId xmlns:a16="http://schemas.microsoft.com/office/drawing/2014/main" id="{DA5545C5-7ACF-4D2A-AC8A-E8C36B978948}"/>
              </a:ext>
            </a:extLst>
          </p:cNvPr>
          <p:cNvSpPr/>
          <p:nvPr/>
        </p:nvSpPr>
        <p:spPr>
          <a:xfrm>
            <a:off x="1351544" y="3527960"/>
            <a:ext cx="381000" cy="361950"/>
          </a:xfrm>
          <a:prstGeom prst="star5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Estrella: 5 puntas 17">
            <a:extLst>
              <a:ext uri="{FF2B5EF4-FFF2-40B4-BE49-F238E27FC236}">
                <a16:creationId xmlns:a16="http://schemas.microsoft.com/office/drawing/2014/main" id="{BA6AD70A-868C-4AC7-B048-D4C64DDCDE3D}"/>
              </a:ext>
            </a:extLst>
          </p:cNvPr>
          <p:cNvSpPr/>
          <p:nvPr/>
        </p:nvSpPr>
        <p:spPr>
          <a:xfrm>
            <a:off x="3482853" y="2699151"/>
            <a:ext cx="381000" cy="361950"/>
          </a:xfrm>
          <a:prstGeom prst="star5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30FC2ABB-E8EC-420F-BAF0-DCB5CDD0AB04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690407" y="1554341"/>
            <a:ext cx="863530" cy="2169934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58E12211-C8EE-42EE-94BD-CA89A1BC1A7C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1567204" y="1560692"/>
            <a:ext cx="3404124" cy="2149061"/>
          </a:xfrm>
          <a:prstGeom prst="line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CE378436-DCCA-45D8-B1D0-088561D39728}"/>
              </a:ext>
            </a:extLst>
          </p:cNvPr>
          <p:cNvCxnSpPr>
            <a:cxnSpLocks/>
          </p:cNvCxnSpPr>
          <p:nvPr/>
        </p:nvCxnSpPr>
        <p:spPr>
          <a:xfrm>
            <a:off x="690407" y="1564810"/>
            <a:ext cx="2986243" cy="1328622"/>
          </a:xfrm>
          <a:prstGeom prst="line">
            <a:avLst/>
          </a:prstGeom>
          <a:ln>
            <a:solidFill>
              <a:srgbClr val="00A3A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A427D431-99D2-45B5-8C2D-2533AE8C7DFA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3676650" y="1560692"/>
            <a:ext cx="1294678" cy="1342487"/>
          </a:xfrm>
          <a:prstGeom prst="line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663ABE7D-03B9-402C-96EC-DB4DB3D16653}"/>
              </a:ext>
            </a:extLst>
          </p:cNvPr>
          <p:cNvSpPr txBox="1"/>
          <p:nvPr/>
        </p:nvSpPr>
        <p:spPr>
          <a:xfrm>
            <a:off x="4254378" y="2265890"/>
            <a:ext cx="48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Z’₂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58DCFE8E-29F3-4B08-A2B9-F48C78287E7B}"/>
              </a:ext>
            </a:extLst>
          </p:cNvPr>
          <p:cNvSpPr txBox="1"/>
          <p:nvPr/>
        </p:nvSpPr>
        <p:spPr>
          <a:xfrm>
            <a:off x="2190430" y="1900134"/>
            <a:ext cx="48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Z’₁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CAB0CA70-3895-4173-8947-287F947DE0E6}"/>
              </a:ext>
            </a:extLst>
          </p:cNvPr>
          <p:cNvCxnSpPr>
            <a:cxnSpLocks/>
          </p:cNvCxnSpPr>
          <p:nvPr/>
        </p:nvCxnSpPr>
        <p:spPr>
          <a:xfrm>
            <a:off x="639537" y="4967932"/>
            <a:ext cx="4382661" cy="0"/>
          </a:xfrm>
          <a:prstGeom prst="straightConnector1">
            <a:avLst/>
          </a:prstGeom>
          <a:ln>
            <a:solidFill>
              <a:schemeClr val="tx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9551526-8FB8-410E-991F-8E7BFEE69EA1}"/>
              </a:ext>
            </a:extLst>
          </p:cNvPr>
          <p:cNvSpPr txBox="1"/>
          <p:nvPr/>
        </p:nvSpPr>
        <p:spPr>
          <a:xfrm>
            <a:off x="2427430" y="4576009"/>
            <a:ext cx="80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tx2"/>
                </a:solidFill>
              </a:rPr>
              <a:t>Base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55325027-EF2F-4059-830B-0A10BB322681}"/>
              </a:ext>
            </a:extLst>
          </p:cNvPr>
          <p:cNvGrpSpPr/>
          <p:nvPr/>
        </p:nvGrpSpPr>
        <p:grpSpPr>
          <a:xfrm rot="5400000">
            <a:off x="598432" y="1500596"/>
            <a:ext cx="1198219" cy="1153897"/>
            <a:chOff x="3649271" y="3045203"/>
            <a:chExt cx="1198219" cy="1153897"/>
          </a:xfrm>
        </p:grpSpPr>
        <p:cxnSp>
          <p:nvCxnSpPr>
            <p:cNvPr id="34" name="Conector recto de flecha 33">
              <a:extLst>
                <a:ext uri="{FF2B5EF4-FFF2-40B4-BE49-F238E27FC236}">
                  <a16:creationId xmlns:a16="http://schemas.microsoft.com/office/drawing/2014/main" id="{5DB3EFD4-F9F0-4025-AE2C-C8E5E1879F7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248381" y="3579233"/>
              <a:ext cx="0" cy="11982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6" name="Conector recto de flecha 35">
              <a:extLst>
                <a:ext uri="{FF2B5EF4-FFF2-40B4-BE49-F238E27FC236}">
                  <a16:creationId xmlns:a16="http://schemas.microsoft.com/office/drawing/2014/main" id="{B4F6F237-B02C-4A06-B2EE-CD8F6F82E98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101810" y="3622152"/>
              <a:ext cx="11538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1" name="Elipse 10">
            <a:extLst>
              <a:ext uri="{FF2B5EF4-FFF2-40B4-BE49-F238E27FC236}">
                <a16:creationId xmlns:a16="http://schemas.microsoft.com/office/drawing/2014/main" id="{8DD492D6-865B-4EB7-A1F3-4866BC7EAC3B}"/>
              </a:ext>
            </a:extLst>
          </p:cNvPr>
          <p:cNvSpPr/>
          <p:nvPr/>
        </p:nvSpPr>
        <p:spPr>
          <a:xfrm>
            <a:off x="567597" y="1435100"/>
            <a:ext cx="143881" cy="139700"/>
          </a:xfrm>
          <a:prstGeom prst="ellipse">
            <a:avLst/>
          </a:prstGeom>
          <a:solidFill>
            <a:srgbClr val="ED8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91A5C5D6-039F-4D0E-B556-0C2CD09A5804}"/>
                  </a:ext>
                </a:extLst>
              </p:cNvPr>
              <p:cNvSpPr txBox="1"/>
              <p:nvPr/>
            </p:nvSpPr>
            <p:spPr>
              <a:xfrm>
                <a:off x="3256723" y="2966975"/>
                <a:ext cx="9857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1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s-ES" b="1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  <m:r>
                        <a:rPr lang="es-ES" b="1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1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s-ES" b="1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ES" b="1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s-ES" b="1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b="1" i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91A5C5D6-039F-4D0E-B556-0C2CD09A5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723" y="2966975"/>
                <a:ext cx="985745" cy="369332"/>
              </a:xfrm>
              <a:prstGeom prst="rect">
                <a:avLst/>
              </a:prstGeom>
              <a:blipFill>
                <a:blip r:embed="rId2"/>
                <a:stretch>
                  <a:fillRect r="-3704" b="-1333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35C7E49A-949F-40C1-AF8C-5D3B45F6C2A5}"/>
                  </a:ext>
                </a:extLst>
              </p:cNvPr>
              <p:cNvSpPr txBox="1"/>
              <p:nvPr/>
            </p:nvSpPr>
            <p:spPr>
              <a:xfrm>
                <a:off x="5438060" y="1247603"/>
                <a:ext cx="33858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sz="24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E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E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′2</m:t>
                          </m:r>
                        </m:sup>
                      </m:sSubSup>
                      <m:r>
                        <a:rPr lang="es-E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sz="24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E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ES" sz="24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s-E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35C7E49A-949F-40C1-AF8C-5D3B45F6C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060" y="1247603"/>
                <a:ext cx="3385899" cy="461665"/>
              </a:xfrm>
              <a:prstGeom prst="rect">
                <a:avLst/>
              </a:prstGeom>
              <a:blipFill>
                <a:blip r:embed="rId3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5B635842-DB9C-4AC9-B03B-1B3EB5D782D9}"/>
                  </a:ext>
                </a:extLst>
              </p:cNvPr>
              <p:cNvSpPr txBox="1"/>
              <p:nvPr/>
            </p:nvSpPr>
            <p:spPr>
              <a:xfrm>
                <a:off x="5451921" y="1776323"/>
                <a:ext cx="3385899" cy="466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sz="24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E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s-E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′2</m:t>
                          </m:r>
                        </m:sup>
                      </m:sSubSup>
                      <m:r>
                        <a:rPr lang="es-E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sz="24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𝐵𝑎𝑠𝑒</m:t>
                          </m:r>
                          <m:r>
                            <a:rPr lang="es-E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s-E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sz="2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ES" sz="2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s-ES" sz="2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ES" sz="2400" b="1" dirty="0"/>
              </a:p>
            </p:txBody>
          </p:sp>
        </mc:Choice>
        <mc:Fallback xmlns="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5B635842-DB9C-4AC9-B03B-1B3EB5D78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921" y="1776323"/>
                <a:ext cx="3385899" cy="466666"/>
              </a:xfrm>
              <a:prstGeom prst="rect">
                <a:avLst/>
              </a:prstGeom>
              <a:blipFill>
                <a:blip r:embed="rId4"/>
                <a:stretch>
                  <a:fillRect b="-1688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Flecha: cheurón 39">
            <a:extLst>
              <a:ext uri="{FF2B5EF4-FFF2-40B4-BE49-F238E27FC236}">
                <a16:creationId xmlns:a16="http://schemas.microsoft.com/office/drawing/2014/main" id="{27A0B132-2F92-431A-8161-381012556567}"/>
              </a:ext>
            </a:extLst>
          </p:cNvPr>
          <p:cNvSpPr/>
          <p:nvPr/>
        </p:nvSpPr>
        <p:spPr>
          <a:xfrm rot="5400000">
            <a:off x="6902201" y="2050889"/>
            <a:ext cx="338440" cy="768442"/>
          </a:xfrm>
          <a:prstGeom prst="chevron">
            <a:avLst>
              <a:gd name="adj" fmla="val 559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DDB3A15E-4D33-4876-AC5F-6C6485932EF2}"/>
                  </a:ext>
                </a:extLst>
              </p:cNvPr>
              <p:cNvSpPr txBox="1"/>
              <p:nvPr/>
            </p:nvSpPr>
            <p:spPr>
              <a:xfrm>
                <a:off x="5873024" y="2790088"/>
                <a:ext cx="2252253" cy="4472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sz="24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4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ES" sz="24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ES" sz="24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s-ES" sz="24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ES" sz="24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ES" sz="24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4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ES" sz="24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24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ES" sz="24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4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s-ES" sz="24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s-E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DDB3A15E-4D33-4876-AC5F-6C6485932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024" y="2790088"/>
                <a:ext cx="2252253" cy="4472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DFBD2C15-2D1F-4D6E-AA30-B89B59A220C4}"/>
                  </a:ext>
                </a:extLst>
              </p:cNvPr>
              <p:cNvSpPr txBox="1"/>
              <p:nvPr/>
            </p:nvSpPr>
            <p:spPr>
              <a:xfrm>
                <a:off x="5328601" y="3581777"/>
                <a:ext cx="3436005" cy="447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sz="24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ES" sz="24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s-ES" sz="24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s-ES" sz="24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ES" sz="24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ES" sz="24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sz="240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𝐵𝑎𝑠</m:t>
                                  </m:r>
                                  <m:r>
                                    <a:rPr lang="es-ES" sz="240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ⅇ−</m:t>
                                  </m:r>
                                  <m:r>
                                    <a:rPr lang="es-ES" sz="240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s-ES" sz="24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24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ES" sz="24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4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s-ES" sz="24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s-E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DFBD2C15-2D1F-4D6E-AA30-B89B59A22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601" y="3581777"/>
                <a:ext cx="3436005" cy="4472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ángulo 41">
            <a:extLst>
              <a:ext uri="{FF2B5EF4-FFF2-40B4-BE49-F238E27FC236}">
                <a16:creationId xmlns:a16="http://schemas.microsoft.com/office/drawing/2014/main" id="{0C32BBCE-71B9-482F-B687-91A0A0C725C2}"/>
              </a:ext>
            </a:extLst>
          </p:cNvPr>
          <p:cNvSpPr/>
          <p:nvPr/>
        </p:nvSpPr>
        <p:spPr>
          <a:xfrm>
            <a:off x="5273438" y="2699152"/>
            <a:ext cx="3564381" cy="1501831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38827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8C1B-A742-3244-8902-919C88E450D7}" type="datetime3">
              <a:rPr lang="es-ES_tradnl" smtClean="0"/>
              <a:t>21.02.22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7D6B19D-20D1-4A80-9EA4-2D4253F5EF71}"/>
              </a:ext>
            </a:extLst>
          </p:cNvPr>
          <p:cNvSpPr/>
          <p:nvPr/>
        </p:nvSpPr>
        <p:spPr>
          <a:xfrm>
            <a:off x="639537" y="1504950"/>
            <a:ext cx="4382661" cy="309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F0AE157-CC7A-4650-98C2-20896AC6F905}"/>
              </a:ext>
            </a:extLst>
          </p:cNvPr>
          <p:cNvSpPr/>
          <p:nvPr/>
        </p:nvSpPr>
        <p:spPr>
          <a:xfrm>
            <a:off x="4950257" y="1441451"/>
            <a:ext cx="143881" cy="139700"/>
          </a:xfrm>
          <a:prstGeom prst="ellipse">
            <a:avLst/>
          </a:prstGeom>
          <a:solidFill>
            <a:srgbClr val="ED8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Estrella: 5 puntas 12">
            <a:extLst>
              <a:ext uri="{FF2B5EF4-FFF2-40B4-BE49-F238E27FC236}">
                <a16:creationId xmlns:a16="http://schemas.microsoft.com/office/drawing/2014/main" id="{DA5545C5-7ACF-4D2A-AC8A-E8C36B978948}"/>
              </a:ext>
            </a:extLst>
          </p:cNvPr>
          <p:cNvSpPr/>
          <p:nvPr/>
        </p:nvSpPr>
        <p:spPr>
          <a:xfrm>
            <a:off x="1351544" y="3527960"/>
            <a:ext cx="381000" cy="361950"/>
          </a:xfrm>
          <a:prstGeom prst="star5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Estrella: 5 puntas 17">
            <a:extLst>
              <a:ext uri="{FF2B5EF4-FFF2-40B4-BE49-F238E27FC236}">
                <a16:creationId xmlns:a16="http://schemas.microsoft.com/office/drawing/2014/main" id="{BA6AD70A-868C-4AC7-B048-D4C64DDCDE3D}"/>
              </a:ext>
            </a:extLst>
          </p:cNvPr>
          <p:cNvSpPr/>
          <p:nvPr/>
        </p:nvSpPr>
        <p:spPr>
          <a:xfrm>
            <a:off x="3482853" y="2699151"/>
            <a:ext cx="381000" cy="361950"/>
          </a:xfrm>
          <a:prstGeom prst="star5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30FC2ABB-E8EC-420F-BAF0-DCB5CDD0AB04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690407" y="1554341"/>
            <a:ext cx="863530" cy="2169934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58E12211-C8EE-42EE-94BD-CA89A1BC1A7C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1567204" y="1560692"/>
            <a:ext cx="3404124" cy="2149061"/>
          </a:xfrm>
          <a:prstGeom prst="line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CE378436-DCCA-45D8-B1D0-088561D39728}"/>
              </a:ext>
            </a:extLst>
          </p:cNvPr>
          <p:cNvCxnSpPr>
            <a:cxnSpLocks/>
          </p:cNvCxnSpPr>
          <p:nvPr/>
        </p:nvCxnSpPr>
        <p:spPr>
          <a:xfrm>
            <a:off x="690407" y="1564810"/>
            <a:ext cx="2986243" cy="1328622"/>
          </a:xfrm>
          <a:prstGeom prst="line">
            <a:avLst/>
          </a:prstGeom>
          <a:ln>
            <a:solidFill>
              <a:srgbClr val="00A3A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A427D431-99D2-45B5-8C2D-2533AE8C7DFA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3676650" y="1560692"/>
            <a:ext cx="1294678" cy="1342487"/>
          </a:xfrm>
          <a:prstGeom prst="line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080449B-F6DF-40F7-811E-46E8C6CD9D56}"/>
              </a:ext>
            </a:extLst>
          </p:cNvPr>
          <p:cNvSpPr txBox="1"/>
          <p:nvPr/>
        </p:nvSpPr>
        <p:spPr>
          <a:xfrm>
            <a:off x="1246832" y="2732363"/>
            <a:ext cx="48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Z₁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7DE5137E-E072-43D0-91FE-27F752368502}"/>
              </a:ext>
            </a:extLst>
          </p:cNvPr>
          <p:cNvSpPr txBox="1"/>
          <p:nvPr/>
        </p:nvSpPr>
        <p:spPr>
          <a:xfrm>
            <a:off x="1869315" y="2956931"/>
            <a:ext cx="48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Z₂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663ABE7D-03B9-402C-96EC-DB4DB3D16653}"/>
              </a:ext>
            </a:extLst>
          </p:cNvPr>
          <p:cNvSpPr txBox="1"/>
          <p:nvPr/>
        </p:nvSpPr>
        <p:spPr>
          <a:xfrm>
            <a:off x="4254378" y="2265890"/>
            <a:ext cx="48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Z’₂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58DCFE8E-29F3-4B08-A2B9-F48C78287E7B}"/>
              </a:ext>
            </a:extLst>
          </p:cNvPr>
          <p:cNvSpPr txBox="1"/>
          <p:nvPr/>
        </p:nvSpPr>
        <p:spPr>
          <a:xfrm>
            <a:off x="2190430" y="1900134"/>
            <a:ext cx="48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Z’₁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55325027-EF2F-4059-830B-0A10BB322681}"/>
              </a:ext>
            </a:extLst>
          </p:cNvPr>
          <p:cNvGrpSpPr/>
          <p:nvPr/>
        </p:nvGrpSpPr>
        <p:grpSpPr>
          <a:xfrm rot="5400000">
            <a:off x="598432" y="1500596"/>
            <a:ext cx="1198219" cy="1153897"/>
            <a:chOff x="3649271" y="3045203"/>
            <a:chExt cx="1198219" cy="1153897"/>
          </a:xfrm>
        </p:grpSpPr>
        <p:cxnSp>
          <p:nvCxnSpPr>
            <p:cNvPr id="34" name="Conector recto de flecha 33">
              <a:extLst>
                <a:ext uri="{FF2B5EF4-FFF2-40B4-BE49-F238E27FC236}">
                  <a16:creationId xmlns:a16="http://schemas.microsoft.com/office/drawing/2014/main" id="{5DB3EFD4-F9F0-4025-AE2C-C8E5E1879F7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248381" y="3579233"/>
              <a:ext cx="0" cy="11982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6" name="Conector recto de flecha 35">
              <a:extLst>
                <a:ext uri="{FF2B5EF4-FFF2-40B4-BE49-F238E27FC236}">
                  <a16:creationId xmlns:a16="http://schemas.microsoft.com/office/drawing/2014/main" id="{B4F6F237-B02C-4A06-B2EE-CD8F6F82E98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101810" y="3622152"/>
              <a:ext cx="11538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1" name="Elipse 10">
            <a:extLst>
              <a:ext uri="{FF2B5EF4-FFF2-40B4-BE49-F238E27FC236}">
                <a16:creationId xmlns:a16="http://schemas.microsoft.com/office/drawing/2014/main" id="{8DD492D6-865B-4EB7-A1F3-4866BC7EAC3B}"/>
              </a:ext>
            </a:extLst>
          </p:cNvPr>
          <p:cNvSpPr/>
          <p:nvPr/>
        </p:nvSpPr>
        <p:spPr>
          <a:xfrm>
            <a:off x="567597" y="1435100"/>
            <a:ext cx="143881" cy="139700"/>
          </a:xfrm>
          <a:prstGeom prst="ellipse">
            <a:avLst/>
          </a:prstGeom>
          <a:solidFill>
            <a:srgbClr val="ED8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35C7E49A-949F-40C1-AF8C-5D3B45F6C2A5}"/>
                  </a:ext>
                </a:extLst>
              </p:cNvPr>
              <p:cNvSpPr txBox="1"/>
              <p:nvPr/>
            </p:nvSpPr>
            <p:spPr>
              <a:xfrm>
                <a:off x="5094138" y="4596024"/>
                <a:ext cx="33858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es-E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s-E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ES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E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s-ES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s-E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sSubSup>
                        <m:sSubSupPr>
                          <m:ctrlPr>
                            <a:rPr lang="es-ES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ES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ES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35C7E49A-949F-40C1-AF8C-5D3B45F6C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138" y="4596024"/>
                <a:ext cx="3385899" cy="461665"/>
              </a:xfrm>
              <a:prstGeom prst="rect">
                <a:avLst/>
              </a:prstGeom>
              <a:blipFill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9A40F229-B3C6-454A-BA81-8BA33824539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24309" y="1075369"/>
            <a:ext cx="3265871" cy="38470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Mediante la diferencia de las diagonales de la posición de original y la nueva posición se obtienen los valores que definen cuanto se han incrementado o decrementado sus módulos</a:t>
            </a:r>
          </a:p>
        </p:txBody>
      </p:sp>
    </p:spTree>
    <p:extLst>
      <p:ext uri="{BB962C8B-B14F-4D97-AF65-F5344CB8AC3E}">
        <p14:creationId xmlns:p14="http://schemas.microsoft.com/office/powerpoint/2010/main" val="31908152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388110" y="2754427"/>
            <a:ext cx="3834890" cy="1362075"/>
          </a:xfrm>
        </p:spPr>
        <p:txBody>
          <a:bodyPr>
            <a:normAutofit/>
          </a:bodyPr>
          <a:lstStyle/>
          <a:p>
            <a:r>
              <a:rPr lang="es-ES" dirty="0"/>
              <a:t>Caso practico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dirty="0"/>
              <a:t>3</a:t>
            </a:r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BF1D0470-F66C-4CD9-BC57-387925EE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88110" y="4171217"/>
            <a:ext cx="4266690" cy="1184275"/>
          </a:xfrm>
        </p:spPr>
        <p:txBody>
          <a:bodyPr/>
          <a:lstStyle/>
          <a:p>
            <a:r>
              <a:rPr lang="es-ES" dirty="0" err="1"/>
              <a:t>Drawing</a:t>
            </a:r>
            <a:r>
              <a:rPr lang="es-ES" dirty="0"/>
              <a:t> robot</a:t>
            </a:r>
          </a:p>
        </p:txBody>
      </p:sp>
    </p:spTree>
    <p:extLst>
      <p:ext uri="{BB962C8B-B14F-4D97-AF65-F5344CB8AC3E}">
        <p14:creationId xmlns:p14="http://schemas.microsoft.com/office/powerpoint/2010/main" val="3856516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388110" y="2754427"/>
            <a:ext cx="4292090" cy="1362075"/>
          </a:xfrm>
        </p:spPr>
        <p:txBody>
          <a:bodyPr/>
          <a:lstStyle/>
          <a:p>
            <a:r>
              <a:rPr lang="es-ES" dirty="0"/>
              <a:t>Presentación del robot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3.1</a:t>
            </a:r>
          </a:p>
        </p:txBody>
      </p:sp>
    </p:spTree>
    <p:extLst>
      <p:ext uri="{BB962C8B-B14F-4D97-AF65-F5344CB8AC3E}">
        <p14:creationId xmlns:p14="http://schemas.microsoft.com/office/powerpoint/2010/main" val="3616888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3C92E6B-C9E1-344F-A8D2-A6916349F0EE}" type="datetime3">
              <a:rPr lang="es-ES_tradnl" smtClean="0"/>
              <a:pPr>
                <a:spcAft>
                  <a:spcPts val="600"/>
                </a:spcAft>
              </a:pPr>
              <a:t>21.02.22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Mondragon Unibertsitatea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7356FEA-1119-414E-9BDA-0F3F06B9EA58}" type="slidenum">
              <a:rPr lang="en-US" smtClean="0"/>
              <a:pPr>
                <a:spcAft>
                  <a:spcPts val="600"/>
                </a:spcAft>
              </a:pPr>
              <a:t>27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400" dirty="0" err="1"/>
              <a:t>Drawing</a:t>
            </a:r>
            <a:r>
              <a:rPr lang="es-ES" sz="2400" dirty="0"/>
              <a:t> Robot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2138931-4D32-4DBD-8E06-92DF46E49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030" y="2140510"/>
            <a:ext cx="3987692" cy="393083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1900" dirty="0"/>
          </a:p>
          <a:p>
            <a:pPr marL="0" indent="0">
              <a:lnSpc>
                <a:spcPct val="90000"/>
              </a:lnSpc>
              <a:buNone/>
            </a:pPr>
            <a:r>
              <a:rPr lang="es-ES" sz="1900" dirty="0"/>
              <a:t>Robot dibujante en una pizarra.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ES" sz="1900" dirty="0"/>
              <a:t>El robot trabaja sobre una imagen y extrae el trazado de líneas de dicha imagen y escala el dibujo a la extensión de la pizarra en la que posteriormente realiza el dibujo.</a:t>
            </a:r>
          </a:p>
          <a:p>
            <a:pPr marL="0" indent="0">
              <a:lnSpc>
                <a:spcPct val="90000"/>
              </a:lnSpc>
              <a:buNone/>
            </a:pPr>
            <a:endParaRPr lang="es-ES" sz="1900" dirty="0"/>
          </a:p>
          <a:p>
            <a:pPr marL="0" indent="0">
              <a:lnSpc>
                <a:spcPct val="90000"/>
              </a:lnSpc>
              <a:buNone/>
            </a:pPr>
            <a:r>
              <a:rPr lang="es-ES" sz="1900" dirty="0"/>
              <a:t>Finalmente reproduce el dibujo moviendo un rotulador y siguiendo el trazado.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DA4807B-4626-46AF-A10A-364909175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53516"/>
            <a:ext cx="4019550" cy="2533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4952AC6D-D39A-479A-AC12-3AA1CB5D6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48061" y="4216638"/>
            <a:ext cx="157162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04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9BC254B-BAA9-4401-9E95-D8F57670B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86" y="1714944"/>
            <a:ext cx="3987692" cy="393083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s-ES" sz="1900" dirty="0"/>
              <a:t>Los círculos negros a ambos lados del diagrama representa las poleas de las que cuelga el robot.</a:t>
            </a:r>
          </a:p>
          <a:p>
            <a:pPr marL="0" indent="0">
              <a:lnSpc>
                <a:spcPct val="90000"/>
              </a:lnSpc>
              <a:buNone/>
            </a:pPr>
            <a:endParaRPr lang="es-ES" sz="1900" dirty="0"/>
          </a:p>
          <a:p>
            <a:pPr marL="0" indent="0">
              <a:lnSpc>
                <a:spcPct val="90000"/>
              </a:lnSpc>
              <a:buNone/>
            </a:pPr>
            <a:r>
              <a:rPr lang="es-ES" sz="1900" dirty="0"/>
              <a:t>El robot cuelga de dos hilos que hay conectados a los brazos del este, que es donde se encuentran los motores. Los hilos van del brazo del robot hasta la polea y vuelven hasta el motor. </a:t>
            </a:r>
          </a:p>
          <a:p>
            <a:pPr marL="0" indent="0">
              <a:lnSpc>
                <a:spcPct val="90000"/>
              </a:lnSpc>
              <a:buNone/>
            </a:pPr>
            <a:endParaRPr lang="es-ES" sz="1900" dirty="0"/>
          </a:p>
          <a:p>
            <a:pPr marL="0" indent="0">
              <a:lnSpc>
                <a:spcPct val="90000"/>
              </a:lnSpc>
              <a:buNone/>
            </a:pPr>
            <a:r>
              <a:rPr lang="es-ES" sz="1900" dirty="0"/>
              <a:t>El sistema de referencia se sitúa en la polea de la izquierda, y las distancias x e y de la pizarra estas medidas en referencia a ese punto.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3C92E6B-C9E1-344F-A8D2-A6916349F0EE}" type="datetime3">
              <a:rPr lang="es-ES_tradnl" smtClean="0"/>
              <a:pPr>
                <a:spcAft>
                  <a:spcPts val="600"/>
                </a:spcAft>
              </a:pPr>
              <a:t>21.02.22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Mondragon Unibertsitatea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7356FEA-1119-414E-9BDA-0F3F06B9EA58}" type="slidenum">
              <a:rPr lang="en-US" smtClean="0"/>
              <a:pPr>
                <a:spcAft>
                  <a:spcPts val="600"/>
                </a:spcAft>
              </a:pPr>
              <a:t>28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400" dirty="0" err="1"/>
              <a:t>Drawing</a:t>
            </a:r>
            <a:r>
              <a:rPr lang="es-ES" sz="2400" dirty="0"/>
              <a:t> Robot</a:t>
            </a:r>
          </a:p>
        </p:txBody>
      </p:sp>
      <p:pic>
        <p:nvPicPr>
          <p:cNvPr id="9218" name="Picture 2" descr="AEK-CH4-SC4.2-DEFINE-DISTANCE-01">
            <a:extLst>
              <a:ext uri="{FF2B5EF4-FFF2-40B4-BE49-F238E27FC236}">
                <a16:creationId xmlns:a16="http://schemas.microsoft.com/office/drawing/2014/main" id="{972FDA16-5012-49BC-89F2-62EEB51317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2" t="4074" r="11562"/>
          <a:stretch/>
        </p:blipFill>
        <p:spPr bwMode="auto">
          <a:xfrm>
            <a:off x="4572000" y="1567314"/>
            <a:ext cx="4168884" cy="29261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756EC582-CEFB-41D2-B178-796E4FAD4FBE}"/>
              </a:ext>
            </a:extLst>
          </p:cNvPr>
          <p:cNvSpPr txBox="1">
            <a:spLocks/>
          </p:cNvSpPr>
          <p:nvPr/>
        </p:nvSpPr>
        <p:spPr>
          <a:xfrm>
            <a:off x="4599042" y="4642341"/>
            <a:ext cx="4698037" cy="428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20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32" marR="0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18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2971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•"/>
              <a:tabLst/>
              <a:defRPr lang="es-ES_tradnl" sz="16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160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–"/>
              <a:tabLst/>
              <a:defRPr lang="es-ES_tradnl" sz="14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349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ppleSymbols" panose="02000000000000000000" pitchFamily="2" charset="-79"/>
              <a:buChar char="⎻"/>
              <a:tabLst/>
              <a:defRPr lang="en-US" sz="12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s-ES" sz="1900" dirty="0" err="1"/>
              <a:t>Drawing</a:t>
            </a:r>
            <a:r>
              <a:rPr lang="es-ES" sz="1900" dirty="0"/>
              <a:t> Robot colgado en la pizarra</a:t>
            </a:r>
          </a:p>
        </p:txBody>
      </p:sp>
    </p:spTree>
    <p:extLst>
      <p:ext uri="{BB962C8B-B14F-4D97-AF65-F5344CB8AC3E}">
        <p14:creationId xmlns:p14="http://schemas.microsoft.com/office/powerpoint/2010/main" val="27756118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388110" y="2754427"/>
            <a:ext cx="4292090" cy="1362075"/>
          </a:xfrm>
        </p:spPr>
        <p:txBody>
          <a:bodyPr>
            <a:normAutofit fontScale="90000"/>
          </a:bodyPr>
          <a:lstStyle/>
          <a:p>
            <a:r>
              <a:rPr lang="es-ES" dirty="0"/>
              <a:t>Trabajando con MATLAB &amp; </a:t>
            </a:r>
            <a:r>
              <a:rPr lang="es-ES" dirty="0" err="1"/>
              <a:t>Simulink</a:t>
            </a:r>
            <a:endParaRPr lang="es-E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3.2</a:t>
            </a:r>
          </a:p>
        </p:txBody>
      </p:sp>
    </p:spTree>
    <p:extLst>
      <p:ext uri="{BB962C8B-B14F-4D97-AF65-F5344CB8AC3E}">
        <p14:creationId xmlns:p14="http://schemas.microsoft.com/office/powerpoint/2010/main" val="785694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3C92E6B-C9E1-344F-A8D2-A6916349F0EE}" type="datetime3">
              <a:rPr lang="es-ES_tradnl" smtClean="0"/>
              <a:pPr>
                <a:spcAft>
                  <a:spcPts val="600"/>
                </a:spcAft>
              </a:pPr>
              <a:t>21.02.22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Mondragon </a:t>
            </a:r>
            <a:r>
              <a:rPr lang="en-US" dirty="0" err="1"/>
              <a:t>Unibertsitatea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7356FEA-1119-414E-9BDA-0F3F06B9EA58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s-ES" dirty="0"/>
              <a:t>Introducción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015EAE2D-3649-4D63-AE52-25D910C8FE98}"/>
              </a:ext>
            </a:extLst>
          </p:cNvPr>
          <p:cNvSpPr txBox="1">
            <a:spLocks/>
          </p:cNvSpPr>
          <p:nvPr/>
        </p:nvSpPr>
        <p:spPr>
          <a:xfrm>
            <a:off x="422032" y="4683774"/>
            <a:ext cx="8208784" cy="3944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20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32" marR="0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18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2971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•"/>
              <a:tabLst/>
              <a:defRPr lang="es-ES_tradnl" sz="16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160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–"/>
              <a:tabLst/>
              <a:defRPr lang="es-ES_tradnl" sz="14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349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ppleSymbols" panose="02000000000000000000" pitchFamily="2" charset="-79"/>
              <a:buChar char="⎻"/>
              <a:tabLst/>
              <a:defRPr lang="en-US" sz="12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s-ES" sz="1900" b="1" dirty="0">
                <a:solidFill>
                  <a:srgbClr val="00A3AD"/>
                </a:solidFill>
                <a:latin typeface="Arial Black" charset="0"/>
              </a:rPr>
              <a:t>Archivos necesarios:</a:t>
            </a:r>
            <a:endParaRPr lang="es-ES" sz="1900" dirty="0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156B81ED-9769-4DA6-B0BC-3E2208A2679C}"/>
              </a:ext>
            </a:extLst>
          </p:cNvPr>
          <p:cNvSpPr txBox="1">
            <a:spLocks/>
          </p:cNvSpPr>
          <p:nvPr/>
        </p:nvSpPr>
        <p:spPr>
          <a:xfrm>
            <a:off x="422032" y="1032044"/>
            <a:ext cx="8208784" cy="3944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20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32" marR="0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18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2971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•"/>
              <a:tabLst/>
              <a:defRPr lang="es-ES_tradnl" sz="16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160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–"/>
              <a:tabLst/>
              <a:defRPr lang="es-ES_tradnl" sz="14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349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ppleSymbols" panose="02000000000000000000" pitchFamily="2" charset="-79"/>
              <a:buChar char="⎻"/>
              <a:tabLst/>
              <a:defRPr lang="en-US" sz="12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s-ES" sz="1900" b="1" dirty="0">
                <a:solidFill>
                  <a:srgbClr val="00A3AD"/>
                </a:solidFill>
                <a:latin typeface="Arial Black" charset="0"/>
              </a:rPr>
              <a:t>Competencias</a:t>
            </a:r>
            <a:endParaRPr lang="es-ES" sz="1900" dirty="0"/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1C0FFC7A-2086-41D2-8F55-71D479408594}"/>
              </a:ext>
            </a:extLst>
          </p:cNvPr>
          <p:cNvSpPr txBox="1">
            <a:spLocks/>
          </p:cNvSpPr>
          <p:nvPr/>
        </p:nvSpPr>
        <p:spPr>
          <a:xfrm>
            <a:off x="422032" y="2331605"/>
            <a:ext cx="8208784" cy="3944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20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32" marR="0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18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2971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•"/>
              <a:tabLst/>
              <a:defRPr lang="es-ES_tradnl" sz="16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160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–"/>
              <a:tabLst/>
              <a:defRPr lang="es-ES_tradnl" sz="14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349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ppleSymbols" panose="02000000000000000000" pitchFamily="2" charset="-79"/>
              <a:buChar char="⎻"/>
              <a:tabLst/>
              <a:defRPr lang="en-US" sz="12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s-ES" sz="1900" b="1" dirty="0">
                <a:solidFill>
                  <a:srgbClr val="00A3AD"/>
                </a:solidFill>
                <a:latin typeface="Arial Black" charset="0"/>
              </a:rPr>
              <a:t>Aprendiendo con Kits Arduino </a:t>
            </a:r>
            <a:r>
              <a:rPr lang="es-ES" sz="1900" b="1" dirty="0" err="1">
                <a:solidFill>
                  <a:srgbClr val="00A3AD"/>
                </a:solidFill>
                <a:latin typeface="Arial Black" charset="0"/>
              </a:rPr>
              <a:t>Engineering</a:t>
            </a:r>
            <a:r>
              <a:rPr lang="es-ES" sz="1900" b="1" dirty="0">
                <a:solidFill>
                  <a:srgbClr val="00A3AD"/>
                </a:solidFill>
                <a:latin typeface="Arial Black" charset="0"/>
              </a:rPr>
              <a:t>…</a:t>
            </a:r>
            <a:endParaRPr lang="es-ES" sz="1900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FD8C400D-3F46-442A-AC49-54547EC1DF9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046" y="3231373"/>
            <a:ext cx="2266217" cy="13022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0339FFDA-262A-4CB9-95D5-29BBA776C1A1}"/>
              </a:ext>
            </a:extLst>
          </p:cNvPr>
          <p:cNvSpPr txBox="1"/>
          <p:nvPr/>
        </p:nvSpPr>
        <p:spPr>
          <a:xfrm>
            <a:off x="587253" y="2725737"/>
            <a:ext cx="24354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b="0" i="0" cap="all" dirty="0">
                <a:solidFill>
                  <a:srgbClr val="434F54"/>
                </a:solidFill>
                <a:effectLst/>
                <a:latin typeface="Open Sans" panose="020B0606030504020204" pitchFamily="34" charset="0"/>
              </a:rPr>
              <a:t>MOTOCICLETA </a:t>
            </a:r>
          </a:p>
          <a:p>
            <a:pPr algn="ctr"/>
            <a:r>
              <a:rPr lang="es-ES" sz="1400" b="0" i="0" cap="all" dirty="0">
                <a:solidFill>
                  <a:srgbClr val="434F54"/>
                </a:solidFill>
                <a:effectLst/>
                <a:latin typeface="Open Sans" panose="020B0606030504020204" pitchFamily="34" charset="0"/>
              </a:rPr>
              <a:t>AUTOEQUILIBRANTE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6BBE5B7-C288-4235-A2B8-6604299EB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6603" y="3249279"/>
            <a:ext cx="2105620" cy="1302229"/>
          </a:xfrm>
          <a:prstGeom prst="rect">
            <a:avLst/>
          </a:prstGeom>
          <a:ln>
            <a:noFill/>
          </a:ln>
          <a:effectLst>
            <a:softEdge rad="76200"/>
          </a:effectLst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EF079624-E8E2-4E2E-A892-3B3D66F18BFB}"/>
              </a:ext>
            </a:extLst>
          </p:cNvPr>
          <p:cNvSpPr txBox="1"/>
          <p:nvPr/>
        </p:nvSpPr>
        <p:spPr>
          <a:xfrm>
            <a:off x="3194537" y="2743643"/>
            <a:ext cx="24354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0" i="0" cap="all" dirty="0">
                <a:solidFill>
                  <a:srgbClr val="434F54"/>
                </a:solidFill>
                <a:effectLst/>
                <a:latin typeface="Open Sans" panose="020B0606030504020204" pitchFamily="34" charset="0"/>
              </a:rPr>
              <a:t>ROVER CONTROLADO POR CÁMARA WEB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E091B452-AD8B-443E-AC92-ABA6A4F700B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1723" y="3301472"/>
            <a:ext cx="2261716" cy="12321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5D38C98A-7800-484B-8A3A-4F796F614282}"/>
              </a:ext>
            </a:extLst>
          </p:cNvPr>
          <p:cNvSpPr txBox="1"/>
          <p:nvPr/>
        </p:nvSpPr>
        <p:spPr>
          <a:xfrm>
            <a:off x="5992157" y="2808797"/>
            <a:ext cx="20945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b="0" i="0" cap="all" dirty="0">
                <a:solidFill>
                  <a:srgbClr val="434F54"/>
                </a:solidFill>
                <a:effectLst/>
                <a:latin typeface="Open Sans" panose="020B0606030504020204" pitchFamily="34" charset="0"/>
              </a:rPr>
              <a:t>ROBOT DIBUJANTE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8591FBC-EE2E-4FA9-868B-0C2903D07C07}"/>
              </a:ext>
            </a:extLst>
          </p:cNvPr>
          <p:cNvSpPr txBox="1"/>
          <p:nvPr/>
        </p:nvSpPr>
        <p:spPr>
          <a:xfrm>
            <a:off x="723534" y="1558348"/>
            <a:ext cx="4598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Trigonometría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D59747D-6089-4F49-90BC-E7009E253F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9087" y="5127027"/>
            <a:ext cx="8858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6373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3C92E6B-C9E1-344F-A8D2-A6916349F0EE}" type="datetime3">
              <a:rPr lang="es-ES_tradnl" smtClean="0"/>
              <a:pPr>
                <a:spcAft>
                  <a:spcPts val="600"/>
                </a:spcAft>
              </a:pPr>
              <a:t>21.02.22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Mondragon Unibertsitatea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7356FEA-1119-414E-9BDA-0F3F06B9EA58}" type="slidenum">
              <a:rPr lang="en-US" smtClean="0"/>
              <a:pPr>
                <a:spcAft>
                  <a:spcPts val="600"/>
                </a:spcAft>
              </a:pPr>
              <a:t>30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400" dirty="0"/>
              <a:t>Distancia a un punto especificado</a:t>
            </a:r>
          </a:p>
        </p:txBody>
      </p:sp>
      <p:pic>
        <p:nvPicPr>
          <p:cNvPr id="52" name="Imagen 51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74B54450-76CC-4120-845B-BEC9E1563E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889" b="23023"/>
          <a:stretch/>
        </p:blipFill>
        <p:spPr>
          <a:xfrm>
            <a:off x="123619" y="5700481"/>
            <a:ext cx="3028950" cy="682841"/>
          </a:xfrm>
          <a:prstGeom prst="rect">
            <a:avLst/>
          </a:prstGeom>
        </p:spPr>
      </p:pic>
      <p:pic>
        <p:nvPicPr>
          <p:cNvPr id="56" name="Imagen 55" descr="Texto&#10;&#10;Descripción generada automáticamente">
            <a:extLst>
              <a:ext uri="{FF2B5EF4-FFF2-40B4-BE49-F238E27FC236}">
                <a16:creationId xmlns:a16="http://schemas.microsoft.com/office/drawing/2014/main" id="{90DF6543-FC34-4906-9248-1DA2E9E5C0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643" y="5674528"/>
            <a:ext cx="2317930" cy="662266"/>
          </a:xfrm>
          <a:prstGeom prst="rect">
            <a:avLst/>
          </a:prstGeom>
        </p:spPr>
      </p:pic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85E3C277-344E-456F-ABEC-D0196D0C6135}"/>
              </a:ext>
            </a:extLst>
          </p:cNvPr>
          <p:cNvSpPr txBox="1">
            <a:spLocks/>
          </p:cNvSpPr>
          <p:nvPr/>
        </p:nvSpPr>
        <p:spPr>
          <a:xfrm>
            <a:off x="492370" y="1327829"/>
            <a:ext cx="8170188" cy="3944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20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32" marR="0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18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2971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•"/>
              <a:tabLst/>
              <a:defRPr lang="es-ES_tradnl" sz="16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160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–"/>
              <a:tabLst/>
              <a:defRPr lang="es-ES_tradnl" sz="14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349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ppleSymbols" panose="02000000000000000000" pitchFamily="2" charset="-79"/>
              <a:buChar char="⎻"/>
              <a:tabLst/>
              <a:defRPr lang="en-US" sz="12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s-ES" sz="1900" b="1" dirty="0">
                <a:solidFill>
                  <a:srgbClr val="00A3AD"/>
                </a:solidFill>
                <a:latin typeface="Arial Black" charset="0"/>
              </a:rPr>
              <a:t>Propuesta de ejercicio:</a:t>
            </a:r>
            <a:endParaRPr lang="es-ES" sz="1900" dirty="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72BAC3CB-5B8F-44EE-AB8A-DFA977B4158C}"/>
              </a:ext>
            </a:extLst>
          </p:cNvPr>
          <p:cNvSpPr txBox="1">
            <a:spLocks/>
          </p:cNvSpPr>
          <p:nvPr/>
        </p:nvSpPr>
        <p:spPr>
          <a:xfrm>
            <a:off x="457201" y="1821766"/>
            <a:ext cx="3807068" cy="216349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457200" marR="0" indent="-45720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20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32" marR="0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18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2971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•"/>
              <a:tabLst/>
              <a:defRPr lang="es-ES_tradnl" sz="16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160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–"/>
              <a:tabLst/>
              <a:defRPr lang="es-ES_tradnl" sz="14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349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ppleSymbols" panose="02000000000000000000" pitchFamily="2" charset="-79"/>
              <a:buChar char="⎻"/>
              <a:tabLst/>
              <a:defRPr lang="en-US" sz="12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s-ES" sz="1800" dirty="0"/>
              <a:t>Abre el Live Script de MATLAB “CalculateDistance2Point” e introduce el punto x-y de destino y la longitud de las cuerdas L1 y L2.</a:t>
            </a:r>
          </a:p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s-ES" sz="1800" dirty="0"/>
              <a:t>El script calcula las longitudes de los dos brazos del robot al punto de destino. </a:t>
            </a:r>
          </a:p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s-ES" sz="1900" dirty="0"/>
              <a:t>Ahora añade los cálculos necesarios para conseguir la distancia del eje central al punto de destino (en rojo) y ejecútalo. Podrás medir la distancia al punto en la pizarra y comprobar que tus cálculos son correctos.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es-ES" sz="1900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es-ES" sz="19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3F588F2-55ED-4E10-9DBA-F3138664F8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6175" y="3985260"/>
            <a:ext cx="885825" cy="1333500"/>
          </a:xfrm>
          <a:prstGeom prst="rect">
            <a:avLst/>
          </a:prstGeom>
        </p:spPr>
      </p:pic>
      <p:pic>
        <p:nvPicPr>
          <p:cNvPr id="1026" name="Picture 2" descr="AEK-CH4-SC4.2-DEFINE-DISTANCE-02">
            <a:extLst>
              <a:ext uri="{FF2B5EF4-FFF2-40B4-BE49-F238E27FC236}">
                <a16:creationId xmlns:a16="http://schemas.microsoft.com/office/drawing/2014/main" id="{AAA615B5-5FDD-460B-9D10-B9F5EF245C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4"/>
          <a:stretch/>
        </p:blipFill>
        <p:spPr bwMode="auto">
          <a:xfrm>
            <a:off x="4739640" y="2366330"/>
            <a:ext cx="3922918" cy="26882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95EF3407-36C3-47EF-B2BA-3454FFE34F92}"/>
              </a:ext>
            </a:extLst>
          </p:cNvPr>
          <p:cNvCxnSpPr>
            <a:cxnSpLocks/>
            <a:stCxn id="20" idx="0"/>
            <a:endCxn id="19" idx="4"/>
          </p:cNvCxnSpPr>
          <p:nvPr/>
        </p:nvCxnSpPr>
        <p:spPr>
          <a:xfrm>
            <a:off x="6824236" y="2821457"/>
            <a:ext cx="274636" cy="959871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Elipse 18">
            <a:extLst>
              <a:ext uri="{FF2B5EF4-FFF2-40B4-BE49-F238E27FC236}">
                <a16:creationId xmlns:a16="http://schemas.microsoft.com/office/drawing/2014/main" id="{4EB3F752-4ABD-4F52-BBFA-7286D80A9A7D}"/>
              </a:ext>
            </a:extLst>
          </p:cNvPr>
          <p:cNvSpPr/>
          <p:nvPr/>
        </p:nvSpPr>
        <p:spPr>
          <a:xfrm>
            <a:off x="7061504" y="3710440"/>
            <a:ext cx="74735" cy="7088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EC811185-E92D-47F9-8707-66CD5AA82621}"/>
              </a:ext>
            </a:extLst>
          </p:cNvPr>
          <p:cNvSpPr/>
          <p:nvPr/>
        </p:nvSpPr>
        <p:spPr>
          <a:xfrm>
            <a:off x="6786868" y="2821457"/>
            <a:ext cx="74735" cy="7088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513229DB-6BD8-4883-8E88-66C270498945}"/>
              </a:ext>
            </a:extLst>
          </p:cNvPr>
          <p:cNvSpPr txBox="1">
            <a:spLocks/>
          </p:cNvSpPr>
          <p:nvPr/>
        </p:nvSpPr>
        <p:spPr>
          <a:xfrm>
            <a:off x="5029758" y="4951390"/>
            <a:ext cx="3342682" cy="786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20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32" marR="0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18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2971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•"/>
              <a:tabLst/>
              <a:defRPr lang="es-ES_tradnl" sz="16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160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–"/>
              <a:tabLst/>
              <a:defRPr lang="es-ES_tradnl" sz="14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349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ppleSymbols" panose="02000000000000000000" pitchFamily="2" charset="-79"/>
              <a:buChar char="⎻"/>
              <a:tabLst/>
              <a:defRPr lang="en-US" sz="12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s-ES" sz="1000" dirty="0"/>
              <a:t>Representación gráfica de las distancias </a:t>
            </a:r>
          </a:p>
        </p:txBody>
      </p:sp>
    </p:spTree>
    <p:extLst>
      <p:ext uri="{BB962C8B-B14F-4D97-AF65-F5344CB8AC3E}">
        <p14:creationId xmlns:p14="http://schemas.microsoft.com/office/powerpoint/2010/main" val="9927141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7100" y="4812626"/>
            <a:ext cx="2672863" cy="1150681"/>
          </a:xfrm>
        </p:spPr>
        <p:txBody>
          <a:bodyPr/>
          <a:lstStyle/>
          <a:p>
            <a:pPr lvl="0"/>
            <a:r>
              <a:rPr lang="es-ES"/>
              <a:t>Loramendi</a:t>
            </a:r>
            <a:r>
              <a:rPr lang="es-ES" dirty="0"/>
              <a:t>, 4. Apartado 23</a:t>
            </a:r>
          </a:p>
          <a:p>
            <a:pPr lvl="0"/>
            <a:r>
              <a:rPr lang="es-ES" dirty="0"/>
              <a:t>20500 </a:t>
            </a:r>
            <a:r>
              <a:rPr lang="es-ES" dirty="0" err="1"/>
              <a:t>Arrasate</a:t>
            </a:r>
            <a:r>
              <a:rPr lang="es-ES" dirty="0"/>
              <a:t> </a:t>
            </a:r>
            <a:r>
              <a:rPr lang="mr-IN" dirty="0"/>
              <a:t>–</a:t>
            </a:r>
            <a:r>
              <a:rPr lang="es-ES" dirty="0"/>
              <a:t> </a:t>
            </a:r>
            <a:r>
              <a:rPr lang="es-ES" dirty="0" err="1"/>
              <a:t>Mondragon</a:t>
            </a:r>
            <a:endParaRPr lang="es-ES" dirty="0"/>
          </a:p>
          <a:p>
            <a:pPr lvl="0"/>
            <a:r>
              <a:rPr lang="es-ES" dirty="0"/>
              <a:t>T. 943 71 21 85</a:t>
            </a:r>
          </a:p>
          <a:p>
            <a:pPr lvl="0"/>
            <a:r>
              <a:rPr lang="es-ES" dirty="0" err="1"/>
              <a:t>info@mondragon.edu</a:t>
            </a:r>
            <a:endParaRPr lang="en-US" dirty="0"/>
          </a:p>
        </p:txBody>
      </p:sp>
      <p:sp>
        <p:nvSpPr>
          <p:cNvPr id="4" name="Marcador de contenido 1"/>
          <p:cNvSpPr txBox="1">
            <a:spLocks/>
          </p:cNvSpPr>
          <p:nvPr/>
        </p:nvSpPr>
        <p:spPr>
          <a:xfrm>
            <a:off x="3255254" y="2648673"/>
            <a:ext cx="2895602" cy="11506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40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1pPr>
            <a:lvl2pPr marL="457188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20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2pPr>
            <a:lvl3pPr marL="914377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10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3pPr>
            <a:lvl4pPr marL="1371566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05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4pPr>
            <a:lvl5pPr marL="1828755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n-US" sz="105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b="1" dirty="0" err="1"/>
              <a:t>Eskerrik</a:t>
            </a:r>
            <a:r>
              <a:rPr lang="es-ES" sz="2400" b="1" dirty="0"/>
              <a:t> </a:t>
            </a:r>
            <a:r>
              <a:rPr lang="es-ES" sz="2400" b="1" dirty="0" err="1"/>
              <a:t>asko</a:t>
            </a:r>
            <a:endParaRPr lang="es-ES" sz="2400" b="1" dirty="0"/>
          </a:p>
          <a:p>
            <a:pPr algn="ctr"/>
            <a:r>
              <a:rPr lang="es-ES" sz="2400" b="1" dirty="0"/>
              <a:t>Muchas gracias</a:t>
            </a:r>
          </a:p>
          <a:p>
            <a:pPr algn="ctr"/>
            <a:r>
              <a:rPr lang="es-ES" sz="2400" b="1" dirty="0" err="1"/>
              <a:t>Thank</a:t>
            </a:r>
            <a:r>
              <a:rPr lang="es-ES" sz="2400" b="1" dirty="0"/>
              <a:t> </a:t>
            </a:r>
            <a:r>
              <a:rPr lang="es-ES" sz="2400" b="1" dirty="0" err="1"/>
              <a:t>you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997440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Fundamentos 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95944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Sistema de </a:t>
            </a:r>
            <a:r>
              <a:rPr lang="en-US" dirty="0" err="1"/>
              <a:t>coordenadas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Coordenadas</a:t>
            </a:r>
            <a:r>
              <a:rPr lang="en-US" dirty="0"/>
              <a:t> </a:t>
            </a:r>
            <a:r>
              <a:rPr lang="en-US" dirty="0" err="1"/>
              <a:t>cartesianas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1.1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859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22030" y="1364829"/>
            <a:ext cx="3987692" cy="48471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1900" dirty="0"/>
          </a:p>
          <a:p>
            <a:pPr marL="0" indent="0">
              <a:lnSpc>
                <a:spcPct val="90000"/>
              </a:lnSpc>
              <a:buNone/>
            </a:pPr>
            <a:r>
              <a:rPr lang="es-ES" sz="1900" dirty="0"/>
              <a:t>El sistema de coordenadas cartesianas es un sistema para localizar un punto en el espacio caracterizadas por tener como referencia ejes ortogonales entre sí que concurren en el punto de origen.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900" dirty="0"/>
          </a:p>
          <a:p>
            <a:pPr marL="0" indent="0">
              <a:lnSpc>
                <a:spcPct val="90000"/>
              </a:lnSpc>
              <a:buNone/>
            </a:pPr>
            <a:r>
              <a:rPr lang="es-ES" sz="1900" dirty="0"/>
              <a:t>Habitualmente se trabaja con coordenadas cartesianas en espacios de una dimensión o dos, tres y cuatro dimensiones, pero se pueden expresar coordenadas cartesianas en espacios de más dimensiones (d-dimensiones).</a:t>
            </a:r>
            <a:endParaRPr lang="en-US" sz="19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3C92E6B-C9E1-344F-A8D2-A6916349F0EE}" type="datetime3">
              <a:rPr lang="es-ES_tradnl" smtClean="0"/>
              <a:pPr>
                <a:spcAft>
                  <a:spcPts val="600"/>
                </a:spcAft>
              </a:pPr>
              <a:t>21.02.22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Mondragon Unibertsitatea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7356FEA-1119-414E-9BDA-0F3F06B9EA58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B8B7302D-D06B-492D-A378-8B5E9A1554D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31582" y="1794579"/>
            <a:ext cx="3987692" cy="398769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400" dirty="0"/>
              <a:t>Sistema de coordenadas</a:t>
            </a:r>
          </a:p>
        </p:txBody>
      </p:sp>
    </p:spTree>
    <p:extLst>
      <p:ext uri="{BB962C8B-B14F-4D97-AF65-F5344CB8AC3E}">
        <p14:creationId xmlns:p14="http://schemas.microsoft.com/office/powerpoint/2010/main" val="24937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Sistema de referencia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/>
              <a:t>1.2</a:t>
            </a:r>
          </a:p>
        </p:txBody>
      </p:sp>
    </p:spTree>
    <p:extLst>
      <p:ext uri="{BB962C8B-B14F-4D97-AF65-F5344CB8AC3E}">
        <p14:creationId xmlns:p14="http://schemas.microsoft.com/office/powerpoint/2010/main" val="384170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22030" y="1364829"/>
            <a:ext cx="3987692" cy="48471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1900" dirty="0"/>
          </a:p>
          <a:p>
            <a:pPr marL="0" indent="0">
              <a:lnSpc>
                <a:spcPct val="90000"/>
              </a:lnSpc>
              <a:buNone/>
            </a:pPr>
            <a:r>
              <a:rPr lang="es-ES" sz="1900" dirty="0"/>
              <a:t>Un sistema de referencia es un conjunto de convenciones usado por un observador para poder medir la posición y otras magnitudes físicas de un sistema físico o mecánico. </a:t>
            </a:r>
          </a:p>
          <a:p>
            <a:pPr marL="0" indent="0">
              <a:lnSpc>
                <a:spcPct val="90000"/>
              </a:lnSpc>
              <a:buNone/>
            </a:pPr>
            <a:endParaRPr lang="es-ES" sz="1900" dirty="0"/>
          </a:p>
          <a:p>
            <a:pPr marL="0" indent="0">
              <a:lnSpc>
                <a:spcPct val="90000"/>
              </a:lnSpc>
              <a:buNone/>
            </a:pPr>
            <a:r>
              <a:rPr lang="es-ES" sz="1900" dirty="0"/>
              <a:t>Las trayectorias medidas y el valor numérico de las magnitudes son relativas al sistema de referencia que se considere.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3C92E6B-C9E1-344F-A8D2-A6916349F0EE}" type="datetime3">
              <a:rPr lang="es-ES_tradnl" smtClean="0"/>
              <a:pPr>
                <a:spcAft>
                  <a:spcPts val="600"/>
                </a:spcAft>
              </a:pPr>
              <a:t>21.02.22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Mondragon Unibertsitatea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7356FEA-1119-414E-9BDA-0F3F06B9EA58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034A427-8ADE-4E0D-809D-2AEC4E92FC9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31582" y="2515546"/>
            <a:ext cx="3987692" cy="254575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400" dirty="0"/>
              <a:t>Sistema de referencia</a:t>
            </a:r>
          </a:p>
        </p:txBody>
      </p:sp>
    </p:spTree>
    <p:extLst>
      <p:ext uri="{BB962C8B-B14F-4D97-AF65-F5344CB8AC3E}">
        <p14:creationId xmlns:p14="http://schemas.microsoft.com/office/powerpoint/2010/main" val="3221789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388110" y="2754427"/>
            <a:ext cx="3704780" cy="1362075"/>
          </a:xfrm>
        </p:spPr>
        <p:txBody>
          <a:bodyPr>
            <a:normAutofit/>
          </a:bodyPr>
          <a:lstStyle/>
          <a:p>
            <a:r>
              <a:rPr lang="es-ES" dirty="0"/>
              <a:t>Trigonometría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1.3</a:t>
            </a:r>
          </a:p>
        </p:txBody>
      </p:sp>
    </p:spTree>
    <p:extLst>
      <p:ext uri="{BB962C8B-B14F-4D97-AF65-F5344CB8AC3E}">
        <p14:creationId xmlns:p14="http://schemas.microsoft.com/office/powerpoint/2010/main" val="3220867316"/>
      </p:ext>
    </p:extLst>
  </p:cSld>
  <p:clrMapOvr>
    <a:masterClrMapping/>
  </p:clrMapOvr>
</p:sld>
</file>

<file path=ppt/theme/theme1.xml><?xml version="1.0" encoding="utf-8"?>
<a:theme xmlns:a="http://schemas.openxmlformats.org/drawingml/2006/main" name="MU Theme">
  <a:themeElements>
    <a:clrScheme name="Goi Eskola Politeknikoa">
      <a:dk1>
        <a:srgbClr val="004851"/>
      </a:dk1>
      <a:lt1>
        <a:srgbClr val="FFFFFF"/>
      </a:lt1>
      <a:dk2>
        <a:srgbClr val="000000"/>
      </a:dk2>
      <a:lt2>
        <a:srgbClr val="FFC72C"/>
      </a:lt2>
      <a:accent1>
        <a:srgbClr val="004851"/>
      </a:accent1>
      <a:accent2>
        <a:srgbClr val="00A3AD"/>
      </a:accent2>
      <a:accent3>
        <a:srgbClr val="B33D26"/>
      </a:accent3>
      <a:accent4>
        <a:srgbClr val="DC6B2F"/>
      </a:accent4>
      <a:accent5>
        <a:srgbClr val="ED8B00"/>
      </a:accent5>
      <a:accent6>
        <a:srgbClr val="F6C580"/>
      </a:accent6>
      <a:hlink>
        <a:srgbClr val="FFC72C"/>
      </a:hlink>
      <a:folHlink>
        <a:srgbClr val="00485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A3AD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oloVerde_MGEP" id="{912D819A-F009-0D4F-A6F2-06FA7B853B4A}" vid="{A10D757F-8599-0D45-BE73-313E7C3AB0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Goi Eskola Politeknikoa">
    <a:dk1>
      <a:srgbClr val="004851"/>
    </a:dk1>
    <a:lt1>
      <a:srgbClr val="FFFFFF"/>
    </a:lt1>
    <a:dk2>
      <a:srgbClr val="000000"/>
    </a:dk2>
    <a:lt2>
      <a:srgbClr val="FFC72C"/>
    </a:lt2>
    <a:accent1>
      <a:srgbClr val="004851"/>
    </a:accent1>
    <a:accent2>
      <a:srgbClr val="00A3AD"/>
    </a:accent2>
    <a:accent3>
      <a:srgbClr val="B33D26"/>
    </a:accent3>
    <a:accent4>
      <a:srgbClr val="DC6B2F"/>
    </a:accent4>
    <a:accent5>
      <a:srgbClr val="ED8B00"/>
    </a:accent5>
    <a:accent6>
      <a:srgbClr val="F6C580"/>
    </a:accent6>
    <a:hlink>
      <a:srgbClr val="FFC72C"/>
    </a:hlink>
    <a:folHlink>
      <a:srgbClr val="00485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1435</TotalTime>
  <Words>946</Words>
  <Application>Microsoft Office PowerPoint</Application>
  <PresentationFormat>Presentación en pantalla (4:3)</PresentationFormat>
  <Paragraphs>233</Paragraphs>
  <Slides>31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9" baseType="lpstr">
      <vt:lpstr>AppleSymbols</vt:lpstr>
      <vt:lpstr>Arial</vt:lpstr>
      <vt:lpstr>Arial Black</vt:lpstr>
      <vt:lpstr>Arial Nova Light</vt:lpstr>
      <vt:lpstr>Calibri</vt:lpstr>
      <vt:lpstr>Cambria Math</vt:lpstr>
      <vt:lpstr>Open Sans</vt:lpstr>
      <vt:lpstr>MU Theme</vt:lpstr>
      <vt:lpstr>Trigonometría</vt:lpstr>
      <vt:lpstr>Adquiriendo conocimientos de trigonometría </vt:lpstr>
      <vt:lpstr>Introducción</vt:lpstr>
      <vt:lpstr>Fundamentos </vt:lpstr>
      <vt:lpstr>Sistema de coordenadas</vt:lpstr>
      <vt:lpstr>Sistema de coordenadas</vt:lpstr>
      <vt:lpstr>Sistema de referencia</vt:lpstr>
      <vt:lpstr>Sistema de referencia</vt:lpstr>
      <vt:lpstr>Trigonometría</vt:lpstr>
      <vt:lpstr>Teorema de Pitágoras: </vt:lpstr>
      <vt:lpstr>Razones trigonométricas</vt:lpstr>
      <vt:lpstr>Razones trigonométricas</vt:lpstr>
      <vt:lpstr>Caso de estudio </vt:lpstr>
      <vt:lpstr>Equilibrio </vt:lpstr>
      <vt:lpstr>Presentación de PowerPoint</vt:lpstr>
      <vt:lpstr>Presentación de PowerPoint</vt:lpstr>
      <vt:lpstr>Posición inicial</vt:lpstr>
      <vt:lpstr>Presentación de PowerPoint</vt:lpstr>
      <vt:lpstr>Presentación de PowerPoint</vt:lpstr>
      <vt:lpstr>Presentación de PowerPoint</vt:lpstr>
      <vt:lpstr>Posición destino</vt:lpstr>
      <vt:lpstr>Presentación de PowerPoint</vt:lpstr>
      <vt:lpstr>Presentación de PowerPoint</vt:lpstr>
      <vt:lpstr>Presentación de PowerPoint</vt:lpstr>
      <vt:lpstr>Caso practico</vt:lpstr>
      <vt:lpstr>Presentación del robot</vt:lpstr>
      <vt:lpstr>Drawing Robot</vt:lpstr>
      <vt:lpstr>Drawing Robot</vt:lpstr>
      <vt:lpstr>Trabajando con MATLAB &amp; Simulink</vt:lpstr>
      <vt:lpstr>Distancia a un punto especificado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and knowledge transfer</dc:title>
  <dc:creator>Uribeetxeberria, Roberto</dc:creator>
  <cp:lastModifiedBy>Gaizka Bellido</cp:lastModifiedBy>
  <cp:revision>232</cp:revision>
  <cp:lastPrinted>2018-07-13T13:37:53Z</cp:lastPrinted>
  <dcterms:created xsi:type="dcterms:W3CDTF">2017-11-28T21:27:45Z</dcterms:created>
  <dcterms:modified xsi:type="dcterms:W3CDTF">2022-02-21T16:16:16Z</dcterms:modified>
</cp:coreProperties>
</file>