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322" r:id="rId3"/>
    <p:sldId id="388" r:id="rId4"/>
    <p:sldId id="309" r:id="rId5"/>
    <p:sldId id="311" r:id="rId6"/>
    <p:sldId id="320" r:id="rId7"/>
    <p:sldId id="363" r:id="rId8"/>
    <p:sldId id="365" r:id="rId9"/>
    <p:sldId id="366" r:id="rId10"/>
    <p:sldId id="367" r:id="rId11"/>
    <p:sldId id="336" r:id="rId12"/>
    <p:sldId id="356" r:id="rId13"/>
    <p:sldId id="389" r:id="rId14"/>
    <p:sldId id="351" r:id="rId15"/>
    <p:sldId id="352" r:id="rId16"/>
    <p:sldId id="340" r:id="rId17"/>
    <p:sldId id="362" r:id="rId18"/>
    <p:sldId id="353" r:id="rId19"/>
    <p:sldId id="354" r:id="rId20"/>
    <p:sldId id="390" r:id="rId21"/>
    <p:sldId id="319" r:id="rId22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139"/>
    <a:srgbClr val="00A3AD"/>
    <a:srgbClr val="ED8800"/>
    <a:srgbClr val="004851"/>
    <a:srgbClr val="FFFFFF"/>
    <a:srgbClr val="004E40"/>
    <a:srgbClr val="275D38"/>
    <a:srgbClr val="000000"/>
    <a:srgbClr val="C90026"/>
    <a:srgbClr val="DA1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21" autoAdjust="0"/>
    <p:restoredTop sz="9580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90" y="62"/>
      </p:cViewPr>
      <p:guideLst>
        <p:guide orient="horz"/>
        <p:guide pos="5759"/>
      </p:guideLst>
    </p:cSldViewPr>
  </p:slideViewPr>
  <p:outlineViewPr>
    <p:cViewPr>
      <p:scale>
        <a:sx n="33" d="100"/>
        <a:sy n="33" d="100"/>
      </p:scale>
      <p:origin x="0" y="-115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2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9ED7-D9DF-9B4A-A1AC-9FBF0C9B1C8E}" type="datetime1">
              <a:rPr lang="es-ES" smtClean="0"/>
              <a:t>16/02/2022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381E0-5EA1-A741-8E0F-979B987291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621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C53B6-CB23-B545-A702-0812837A95EA}" type="datetime1">
              <a:rPr lang="es-ES" smtClean="0"/>
              <a:t>16/02/2022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C7D51-4C89-E346-BC52-B4E8590D3F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57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7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3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5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4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1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13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4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ES_tradnl"/>
              <a:t>Nombre presentación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BC7D51-4C89-E346-BC52-B4E8590D3F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1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7" y="0"/>
            <a:ext cx="1830016" cy="16731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60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6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55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2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51B10C-2937-EF49-B2B2-FDE1E3A46A2D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Content Placeholder 14">
            <a:extLst>
              <a:ext uri="{FF2B5EF4-FFF2-40B4-BE49-F238E27FC236}">
                <a16:creationId xmlns:a16="http://schemas.microsoft.com/office/drawing/2014/main" id="{00D15E21-D2CF-1240-9C1C-EE2BBCF2DF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01D28-75B5-FC4C-A926-0D97A7D6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472037"/>
            <a:ext cx="7600813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6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43" y="-20882"/>
            <a:ext cx="1140768" cy="10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03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096" y="-3526"/>
            <a:ext cx="1094279" cy="7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1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3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0529"/>
            <a:ext cx="121606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CE5B6F-4229-BD47-9F49-CE071C120013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95BF4BF0-1531-0D46-A693-444EF85632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>
            <a:lvl1pPr>
              <a:buClr>
                <a:srgbClr val="004851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00485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004851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00485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00485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18D01-A768-EC4B-B724-CFE88E2E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11006" cy="42815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45" y="0"/>
            <a:ext cx="1116836" cy="10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910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adasdasd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5" y="-2192"/>
            <a:ext cx="1736530" cy="12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6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4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422030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6D8C46FE-6D60-7E43-9EAD-3064B98E9FE4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5" name="Content Placeholder 2"/>
          <p:cNvSpPr>
            <a:spLocks noGrp="1"/>
          </p:cNvSpPr>
          <p:nvPr>
            <p:ph idx="13"/>
          </p:nvPr>
        </p:nvSpPr>
        <p:spPr>
          <a:xfrm>
            <a:off x="4731582" y="1364829"/>
            <a:ext cx="3987692" cy="48471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 b="0" i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B9805-B57F-7F42-9040-39F85060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32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498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79" y="-8238"/>
            <a:ext cx="1085983" cy="78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180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5 - Profesionalentzako Prestakunt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03BAEA45-06BF-1B4B-8B5F-15A64A07D060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459" y="6460527"/>
            <a:ext cx="117051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C6413-A5EF-F24B-A948-19418513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3" y="472037"/>
            <a:ext cx="7569330" cy="4281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362" y="0"/>
            <a:ext cx="1163878" cy="10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682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a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6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82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11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5" descr="dvbbsb.png">
            <a:extLst>
              <a:ext uri="{FF2B5EF4-FFF2-40B4-BE49-F238E27FC236}">
                <a16:creationId xmlns:a16="http://schemas.microsoft.com/office/drawing/2014/main" id="{C7FEBEA0-2609-4B43-AF94-718CE77E0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1" y="-1"/>
            <a:ext cx="6548430" cy="68580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4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Eskol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upo 3"/>
          <p:cNvGrpSpPr/>
          <p:nvPr userDrawn="1"/>
        </p:nvGrpSpPr>
        <p:grpSpPr>
          <a:xfrm>
            <a:off x="0" y="0"/>
            <a:ext cx="1826378" cy="1807452"/>
            <a:chOff x="0" y="0"/>
            <a:chExt cx="1826378" cy="1807452"/>
          </a:xfrm>
        </p:grpSpPr>
        <p:pic>
          <p:nvPicPr>
            <p:cNvPr id="7" name="Imagen 4">
              <a:extLst>
                <a:ext uri="{FF2B5EF4-FFF2-40B4-BE49-F238E27FC236}">
                  <a16:creationId xmlns:a16="http://schemas.microsoft.com/office/drawing/2014/main" id="{515488D9-A4EB-9247-86E0-1D6F089F73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6378" cy="1807452"/>
            </a:xfrm>
            <a:prstGeom prst="rect">
              <a:avLst/>
            </a:prstGeom>
          </p:spPr>
        </p:pic>
        <p:sp>
          <p:nvSpPr>
            <p:cNvPr id="8" name="Rectángulo 7"/>
            <p:cNvSpPr/>
            <p:nvPr userDrawn="1"/>
          </p:nvSpPr>
          <p:spPr>
            <a:xfrm>
              <a:off x="132474" y="188120"/>
              <a:ext cx="1245393" cy="10644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2" y="19045"/>
            <a:ext cx="1437679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15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MU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5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 - 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2"/>
          <a:stretch/>
        </p:blipFill>
        <p:spPr>
          <a:xfrm rot="10800000">
            <a:off x="71336" y="4712421"/>
            <a:ext cx="5019110" cy="2277316"/>
          </a:xfrm>
          <a:prstGeom prst="rect">
            <a:avLst/>
          </a:prstGeom>
        </p:spPr>
      </p:pic>
      <p:pic>
        <p:nvPicPr>
          <p:cNvPr id="6" name="Imagen 5" descr="adasdas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70" r="32820"/>
          <a:stretch/>
        </p:blipFill>
        <p:spPr>
          <a:xfrm rot="10800000">
            <a:off x="-3" y="613372"/>
            <a:ext cx="9809599" cy="637636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25549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5549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6" y="3688"/>
            <a:ext cx="1859933" cy="16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15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portada 2 -Profesionalentzako Prestakuntza">
    <p:bg>
      <p:bgPr>
        <a:solidFill>
          <a:srgbClr val="0531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9457" y="5319253"/>
            <a:ext cx="2672863" cy="1150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8" indent="0">
              <a:buNone/>
              <a:defRPr sz="12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1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828755" indent="0">
              <a:buNone/>
              <a:defRPr sz="105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826378" cy="180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2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Eskol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6" name="Grupo 55"/>
          <p:cNvGrpSpPr/>
          <p:nvPr userDrawn="1"/>
        </p:nvGrpSpPr>
        <p:grpSpPr>
          <a:xfrm>
            <a:off x="0" y="0"/>
            <a:ext cx="2184872" cy="2162231"/>
            <a:chOff x="0" y="0"/>
            <a:chExt cx="2184872" cy="2162231"/>
          </a:xfrm>
        </p:grpSpPr>
        <p:pic>
          <p:nvPicPr>
            <p:cNvPr id="10" name="Imagen 7">
              <a:extLst>
                <a:ext uri="{FF2B5EF4-FFF2-40B4-BE49-F238E27FC236}">
                  <a16:creationId xmlns:a16="http://schemas.microsoft.com/office/drawing/2014/main" id="{772BB687-5563-CE41-B322-1DCFDF987B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184872" cy="2162231"/>
            </a:xfrm>
            <a:prstGeom prst="rect">
              <a:avLst/>
            </a:prstGeom>
          </p:spPr>
        </p:pic>
        <p:sp>
          <p:nvSpPr>
            <p:cNvPr id="55" name="Rectángulo 54"/>
            <p:cNvSpPr/>
            <p:nvPr userDrawn="1"/>
          </p:nvSpPr>
          <p:spPr>
            <a:xfrm>
              <a:off x="170099" y="123825"/>
              <a:ext cx="1343025" cy="12922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54" name="Imagen 5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" y="21764"/>
            <a:ext cx="1718029" cy="15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8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MU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 - Profesionalentzako Prestakuntza">
    <p:bg>
      <p:bgPr>
        <a:solidFill>
          <a:srgbClr val="00A3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9">
            <a:extLst>
              <a:ext uri="{FF2B5EF4-FFF2-40B4-BE49-F238E27FC236}">
                <a16:creationId xmlns:a16="http://schemas.microsoft.com/office/drawing/2014/main" id="{617E215C-6F53-0B4B-A3E8-4F644F282B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54944" y="692754"/>
            <a:ext cx="7851056" cy="616524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73913" y="2703494"/>
            <a:ext cx="4393687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FFFFFF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73913" y="4120284"/>
            <a:ext cx="4393687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4AA4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2184872" cy="216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1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6">
            <a:extLst>
              <a:ext uri="{FF2B5EF4-FFF2-40B4-BE49-F238E27FC236}">
                <a16:creationId xmlns:a16="http://schemas.microsoft.com/office/drawing/2014/main" id="{1C62DA92-35E3-6244-8259-2ED416B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"/>
            <a:ext cx="6986349" cy="6287714"/>
          </a:xfrm>
          <a:prstGeom prst="rect">
            <a:avLst/>
          </a:prstGeom>
        </p:spPr>
      </p:pic>
      <p:pic>
        <p:nvPicPr>
          <p:cNvPr id="11" name="Imagen 7">
            <a:extLst>
              <a:ext uri="{FF2B5EF4-FFF2-40B4-BE49-F238E27FC236}">
                <a16:creationId xmlns:a16="http://schemas.microsoft.com/office/drawing/2014/main" id="{0F63708B-52D5-0940-890B-ED33E002B2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Nº</a:t>
            </a:r>
          </a:p>
        </p:txBody>
      </p:sp>
    </p:spTree>
    <p:extLst>
      <p:ext uri="{BB962C8B-B14F-4D97-AF65-F5344CB8AC3E}">
        <p14:creationId xmlns:p14="http://schemas.microsoft.com/office/powerpoint/2010/main" val="170309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c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7">
            <a:extLst>
              <a:ext uri="{FF2B5EF4-FFF2-40B4-BE49-F238E27FC236}">
                <a16:creationId xmlns:a16="http://schemas.microsoft.com/office/drawing/2014/main" id="{F2F42047-0EBB-8647-BC6A-5A0A93590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011611" cy="6310450"/>
          </a:xfrm>
          <a:prstGeom prst="rect">
            <a:avLst/>
          </a:prstGeom>
        </p:spPr>
      </p:pic>
      <p:pic>
        <p:nvPicPr>
          <p:cNvPr id="11" name="Imagen 8">
            <a:extLst>
              <a:ext uri="{FF2B5EF4-FFF2-40B4-BE49-F238E27FC236}">
                <a16:creationId xmlns:a16="http://schemas.microsoft.com/office/drawing/2014/main" id="{CE87A804-F809-7545-AB4C-74239CD541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935376"/>
            <a:ext cx="1855656" cy="3181125"/>
          </a:xfrm>
          <a:prstGeom prst="rect">
            <a:avLst/>
          </a:prstGeom>
        </p:spPr>
      </p:pic>
      <p:sp>
        <p:nvSpPr>
          <p:cNvPr id="19" name="CuadroTexto 18"/>
          <p:cNvSpPr txBox="1"/>
          <p:nvPr userDrawn="1"/>
        </p:nvSpPr>
        <p:spPr>
          <a:xfrm>
            <a:off x="6278477" y="-1144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sz="1800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388110" y="2754427"/>
            <a:ext cx="3295110" cy="1362075"/>
          </a:xfrm>
          <a:noFill/>
        </p:spPr>
        <p:txBody>
          <a:bodyPr anchor="b">
            <a:normAutofit/>
          </a:bodyPr>
          <a:lstStyle>
            <a:lvl1pPr marL="0" indent="0" algn="l">
              <a:buNone/>
              <a:defRPr sz="3200" b="0" cap="none">
                <a:solidFill>
                  <a:srgbClr val="004851"/>
                </a:solidFill>
              </a:defRPr>
            </a:lvl1pPr>
          </a:lstStyle>
          <a:p>
            <a:r>
              <a:rPr lang="es-ES_tradnl" dirty="0" err="1"/>
              <a:t>Click</a:t>
            </a:r>
            <a:r>
              <a:rPr lang="es-ES_tradnl" dirty="0"/>
              <a:t> to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3295110" cy="1184275"/>
          </a:xfrm>
          <a:prstGeom prst="rect">
            <a:avLst/>
          </a:prstGeom>
          <a:noFill/>
        </p:spPr>
        <p:txBody>
          <a:bodyPr anchor="t"/>
          <a:lstStyle>
            <a:lvl1pPr marL="0" indent="0" algn="l">
              <a:buNone/>
              <a:defRPr sz="2000" b="0" i="0">
                <a:solidFill>
                  <a:srgbClr val="00A3A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0" hasCustomPrompt="1"/>
          </p:nvPr>
        </p:nvSpPr>
        <p:spPr>
          <a:xfrm>
            <a:off x="495240" y="2771844"/>
            <a:ext cx="722434" cy="766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/>
              <a:t>Nº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parencia 1 - Esk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195" y="-15970"/>
            <a:ext cx="1147818" cy="1049433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22031" y="6467092"/>
            <a:ext cx="1180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2D72A43D-7419-4C41-A920-C6E38643746D}" type="datetime3">
              <a:rPr lang="es-ES_tradnl" smtClean="0"/>
              <a:pPr/>
              <a:t>16.02.22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077" y="6460528"/>
            <a:ext cx="1111893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AFCC-F5D5-2E44-8A1E-A2568632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s-ES_tradnl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831EFA9-70A5-5243-AF18-1C79AB9D8F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031" y="1275347"/>
            <a:ext cx="8299939" cy="48127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5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22031" y="6460528"/>
            <a:ext cx="11653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AE4B82-6DFA-A543-B435-4398A9590E55}" type="datetime3">
              <a:rPr lang="es-ES_tradnl" smtClean="0"/>
              <a:t>16.02.22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9102" y="6460528"/>
            <a:ext cx="44206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Mondragon Unibertsitatea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459" y="6460527"/>
            <a:ext cx="1170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7356FEA-1119-414E-9BDA-0F3F06B9EA5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78C87-DD0E-9E43-989E-9A54981B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031" y="1219200"/>
            <a:ext cx="8299938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1254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15" r:id="rId2"/>
    <p:sldLayoutId id="2147483718" r:id="rId3"/>
    <p:sldLayoutId id="2147483710" r:id="rId4"/>
    <p:sldLayoutId id="2147483719" r:id="rId5"/>
    <p:sldLayoutId id="2147483712" r:id="rId6"/>
    <p:sldLayoutId id="2147483701" r:id="rId7"/>
    <p:sldLayoutId id="2147483678" r:id="rId8"/>
    <p:sldLayoutId id="2147483703" r:id="rId9"/>
    <p:sldLayoutId id="2147483728" r:id="rId10"/>
    <p:sldLayoutId id="2147483748" r:id="rId11"/>
    <p:sldLayoutId id="2147483696" r:id="rId12"/>
    <p:sldLayoutId id="2147483740" r:id="rId13"/>
    <p:sldLayoutId id="2147483743" r:id="rId14"/>
    <p:sldLayoutId id="2147483697" r:id="rId15"/>
    <p:sldLayoutId id="2147483744" r:id="rId16"/>
    <p:sldLayoutId id="2147483747" r:id="rId17"/>
    <p:sldLayoutId id="2147483677" r:id="rId18"/>
    <p:sldLayoutId id="2147483732" r:id="rId19"/>
    <p:sldLayoutId id="2147483735" r:id="rId20"/>
    <p:sldLayoutId id="2147483692" r:id="rId21"/>
    <p:sldLayoutId id="2147483737" r:id="rId22"/>
    <p:sldLayoutId id="2147483736" r:id="rId23"/>
    <p:sldLayoutId id="2147483709" r:id="rId24"/>
    <p:sldLayoutId id="2147483655" r:id="rId25"/>
    <p:sldLayoutId id="2147483720" r:id="rId26"/>
    <p:sldLayoutId id="2147483721" r:id="rId27"/>
    <p:sldLayoutId id="2147483708" r:id="rId28"/>
    <p:sldLayoutId id="2147483724" r:id="rId29"/>
    <p:sldLayoutId id="2147483725" r:id="rId30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2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457200" marR="0" indent="-457200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4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32" marR="0" indent="-28574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 panose="020B0604020202020204" pitchFamily="34" charset="0"/>
        <a:buChar char="•"/>
        <a:tabLst/>
        <a:defRPr lang="es-ES_tradnl" sz="2000" b="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•"/>
        <a:tabLst/>
        <a:defRPr lang="es-ES_tradnl" sz="18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rial"/>
        <a:buChar char="–"/>
        <a:tabLst/>
        <a:defRPr lang="es-ES_tradnl" sz="1600" kern="1200" noProof="0" dirty="0" smtClean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marR="0" indent="-228594" algn="l" defTabSz="457189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00A3AE"/>
        </a:buClr>
        <a:buSzTx/>
        <a:buFont typeface="AppleSymbols" panose="02000000000000000000" pitchFamily="2" charset="-79"/>
        <a:buChar char="⎻"/>
        <a:tabLst/>
        <a:defRPr lang="en-US" sz="1600" b="0" kern="1200" noProof="0" dirty="0">
          <a:solidFill>
            <a:srgbClr val="00485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34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11" Type="http://schemas.openxmlformats.org/officeDocument/2006/relationships/image" Target="../media/image36.png"/><Relationship Id="rId15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44.png"/><Relationship Id="rId4" Type="http://schemas.openxmlformats.org/officeDocument/2006/relationships/image" Target="../media/image35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5.png"/><Relationship Id="rId4" Type="http://schemas.openxmlformats.org/officeDocument/2006/relationships/image" Target="../media/image5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1.jpe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255493" y="2703494"/>
            <a:ext cx="4955446" cy="136207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 err="1"/>
              <a:t>Cinemática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2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6093" y="6472140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Movimiento rotacional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C2FCA9-8658-4612-A926-289DADEA568A}"/>
              </a:ext>
            </a:extLst>
          </p:cNvPr>
          <p:cNvSpPr/>
          <p:nvPr/>
        </p:nvSpPr>
        <p:spPr>
          <a:xfrm>
            <a:off x="575440" y="1202801"/>
            <a:ext cx="8143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Trayectoria circular de un punto del sólido alrededor del eje de rotación.</a:t>
            </a:r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1DEE1F54-FEB4-43A3-9530-F83A3C3F33A4}"/>
              </a:ext>
            </a:extLst>
          </p:cNvPr>
          <p:cNvGrpSpPr/>
          <p:nvPr/>
        </p:nvGrpSpPr>
        <p:grpSpPr>
          <a:xfrm>
            <a:off x="1113602" y="2030629"/>
            <a:ext cx="3026664" cy="3089855"/>
            <a:chOff x="2560527" y="2160830"/>
            <a:chExt cx="3026664" cy="3089855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0407A0E-5BBD-4CC0-9707-7061CF0946BB}"/>
                </a:ext>
              </a:extLst>
            </p:cNvPr>
            <p:cNvGrpSpPr/>
            <p:nvPr/>
          </p:nvGrpSpPr>
          <p:grpSpPr>
            <a:xfrm>
              <a:off x="2560527" y="2160830"/>
              <a:ext cx="3026664" cy="2767690"/>
              <a:chOff x="2313992" y="1894114"/>
              <a:chExt cx="2435808" cy="2219875"/>
            </a:xfrm>
          </p:grpSpPr>
          <p:cxnSp>
            <p:nvCxnSpPr>
              <p:cNvPr id="17" name="Conector recto de flecha 16">
                <a:extLst>
                  <a:ext uri="{FF2B5EF4-FFF2-40B4-BE49-F238E27FC236}">
                    <a16:creationId xmlns:a16="http://schemas.microsoft.com/office/drawing/2014/main" id="{7651EB9A-9D69-4C4A-A01A-64F401ECFA75}"/>
                  </a:ext>
                </a:extLst>
              </p:cNvPr>
              <p:cNvCxnSpPr>
                <a:cxnSpLocks/>
                <a:stCxn id="18" idx="4"/>
              </p:cNvCxnSpPr>
              <p:nvPr/>
            </p:nvCxnSpPr>
            <p:spPr>
              <a:xfrm flipV="1">
                <a:off x="3494315" y="4100002"/>
                <a:ext cx="1255485" cy="5467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7C4DC139-98CF-4C9E-A332-CA1F24BDBEF1}"/>
                  </a:ext>
                </a:extLst>
              </p:cNvPr>
              <p:cNvSpPr/>
              <p:nvPr/>
            </p:nvSpPr>
            <p:spPr>
              <a:xfrm>
                <a:off x="2313992" y="1894114"/>
                <a:ext cx="2360645" cy="221135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F57C8A3B-5DC8-44C6-BEDF-0FD9E90B67F9}"/>
                  </a:ext>
                </a:extLst>
              </p:cNvPr>
              <p:cNvCxnSpPr>
                <a:cxnSpLocks/>
                <a:endCxn id="18" idx="4"/>
              </p:cNvCxnSpPr>
              <p:nvPr/>
            </p:nvCxnSpPr>
            <p:spPr>
              <a:xfrm>
                <a:off x="3491808" y="3027385"/>
                <a:ext cx="2507" cy="1078084"/>
              </a:xfrm>
              <a:prstGeom prst="line">
                <a:avLst/>
              </a:prstGeom>
              <a:ln w="12700"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de flecha 37">
                <a:extLst>
                  <a:ext uri="{FF2B5EF4-FFF2-40B4-BE49-F238E27FC236}">
                    <a16:creationId xmlns:a16="http://schemas.microsoft.com/office/drawing/2014/main" id="{A80861C5-5124-46A2-8ABB-28F17A230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8511" y="3335505"/>
                <a:ext cx="0" cy="778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4769942C-6A60-417D-AA04-408D578D8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7611" y="3586248"/>
                    <a:ext cx="2809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s-ES" dirty="0">
                      <a:solidFill>
                        <a:schemeClr val="accent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CuadroTexto 21">
                    <a:extLst>
                      <a:ext uri="{FF2B5EF4-FFF2-40B4-BE49-F238E27FC236}">
                        <a16:creationId xmlns:a16="http://schemas.microsoft.com/office/drawing/2014/main" id="{4769942C-6A60-417D-AA04-408D578D8E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7611" y="3586248"/>
                    <a:ext cx="28097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46C6BF8-F97C-4B2E-8495-B28EE3AFC619}"/>
                  </a:ext>
                </a:extLst>
              </p:cNvPr>
              <p:cNvSpPr/>
              <p:nvPr/>
            </p:nvSpPr>
            <p:spPr>
              <a:xfrm>
                <a:off x="3471455" y="2993492"/>
                <a:ext cx="45719" cy="45719"/>
              </a:xfrm>
              <a:prstGeom prst="ellipse">
                <a:avLst/>
              </a:prstGeom>
              <a:solidFill>
                <a:srgbClr val="00A3AD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EEC2A35-A309-496A-9B93-1D86E4A91301}"/>
                      </a:ext>
                    </a:extLst>
                  </p:cNvPr>
                  <p:cNvSpPr txBox="1"/>
                  <p:nvPr/>
                </p:nvSpPr>
                <p:spPr>
                  <a:xfrm>
                    <a:off x="2737184" y="2722793"/>
                    <a:ext cx="1669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s-ES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0EEC2A35-A309-496A-9B93-1D86E4A91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184" y="2722793"/>
                    <a:ext cx="16696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882" r="-5882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4FFC2255-5CB0-47AC-AD11-A44263A594E5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504" y="3814482"/>
                    <a:ext cx="1830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>
                      <a:defRPr i="1">
                        <a:solidFill>
                          <a:srgbClr val="836967"/>
                        </a:solidFill>
                        <a:latin typeface="Cambria Math" panose="02040503050406030204" pitchFamily="18" charset="0"/>
                      </a:defRPr>
                    </a:lvl1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s-E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uadroTexto 25">
                    <a:extLst>
                      <a:ext uri="{FF2B5EF4-FFF2-40B4-BE49-F238E27FC236}">
                        <a16:creationId xmlns:a16="http://schemas.microsoft.com/office/drawing/2014/main" id="{37F07EC1-B7A7-40E5-AF8C-0DE82FF91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504" y="3814482"/>
                    <a:ext cx="18306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405" r="-5405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F6E4D25-37A9-48B7-91CF-2C77C397833F}"/>
                </a:ext>
              </a:extLst>
            </p:cNvPr>
            <p:cNvCxnSpPr>
              <a:cxnSpLocks/>
              <a:stCxn id="23" idx="0"/>
              <a:endCxn id="18" idx="2"/>
            </p:cNvCxnSpPr>
            <p:nvPr/>
          </p:nvCxnSpPr>
          <p:spPr>
            <a:xfrm flipH="1">
              <a:off x="2560527" y="3531510"/>
              <a:ext cx="1466635" cy="7854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2210DE6-CCBB-43F2-BF49-61E3872BA9E6}"/>
                </a:ext>
              </a:extLst>
            </p:cNvPr>
            <p:cNvSpPr/>
            <p:nvPr/>
          </p:nvSpPr>
          <p:spPr>
            <a:xfrm>
              <a:off x="3530676" y="3644300"/>
              <a:ext cx="6730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𝛥</a:t>
              </a:r>
              <a:r>
                <a:rPr lang="es-ES" dirty="0"/>
                <a:t>θ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58BA73-01A8-41F1-8D7F-13103835EEF4}"/>
                </a:ext>
              </a:extLst>
            </p:cNvPr>
            <p:cNvSpPr/>
            <p:nvPr/>
          </p:nvSpPr>
          <p:spPr>
            <a:xfrm>
              <a:off x="3106132" y="4201071"/>
              <a:ext cx="3754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𝟂</a:t>
              </a:r>
              <a:endParaRPr lang="es-ES" dirty="0">
                <a:solidFill>
                  <a:schemeClr val="accent5"/>
                </a:solidFill>
              </a:endParaRPr>
            </a:p>
          </p:txBody>
        </p:sp>
        <p:sp>
          <p:nvSpPr>
            <p:cNvPr id="14" name="Arco 13">
              <a:extLst>
                <a:ext uri="{FF2B5EF4-FFF2-40B4-BE49-F238E27FC236}">
                  <a16:creationId xmlns:a16="http://schemas.microsoft.com/office/drawing/2014/main" id="{8FBD0ED8-2F76-4C42-9BFA-5328C52728A0}"/>
                </a:ext>
              </a:extLst>
            </p:cNvPr>
            <p:cNvSpPr/>
            <p:nvPr/>
          </p:nvSpPr>
          <p:spPr>
            <a:xfrm rot="10800000">
              <a:off x="3415539" y="3031902"/>
              <a:ext cx="1138919" cy="1080042"/>
            </a:xfrm>
            <a:prstGeom prst="arc">
              <a:avLst>
                <a:gd name="adj1" fmla="val 16200000"/>
                <a:gd name="adj2" fmla="val 283337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04B4ACBF-412A-44F4-8B0A-4BC5252D324C}"/>
                </a:ext>
              </a:extLst>
            </p:cNvPr>
            <p:cNvSpPr/>
            <p:nvPr/>
          </p:nvSpPr>
          <p:spPr>
            <a:xfrm rot="10800000">
              <a:off x="2756139" y="2610278"/>
              <a:ext cx="2507615" cy="2120217"/>
            </a:xfrm>
            <a:prstGeom prst="arc">
              <a:avLst>
                <a:gd name="adj1" fmla="val 16199997"/>
                <a:gd name="adj2" fmla="val 283337"/>
              </a:avLst>
            </a:prstGeom>
            <a:ln>
              <a:solidFill>
                <a:schemeClr val="accent5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7193564B-78C2-4926-BBB9-9C2F0F0A8AC6}"/>
                    </a:ext>
                  </a:extLst>
                </p:cNvPr>
                <p:cNvSpPr txBox="1"/>
                <p:nvPr/>
              </p:nvSpPr>
              <p:spPr>
                <a:xfrm>
                  <a:off x="4054941" y="3257231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s-E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7193564B-78C2-4926-BBB9-9C2F0F0A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941" y="3257231"/>
                  <a:ext cx="21403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8571" r="-22857" b="-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60125697-CECB-4B83-96D9-CE24FCD28021}"/>
                    </a:ext>
                  </a:extLst>
                </p:cNvPr>
                <p:cNvSpPr txBox="1"/>
                <p:nvPr/>
              </p:nvSpPr>
              <p:spPr>
                <a:xfrm>
                  <a:off x="3984998" y="4973686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s-E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60125697-CECB-4B83-96D9-CE24FCD280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4998" y="4973686"/>
                  <a:ext cx="20120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6E18C7B2-3938-4E7D-9909-19CD9F08E813}"/>
                </a:ext>
              </a:extLst>
            </p:cNvPr>
            <p:cNvSpPr/>
            <p:nvPr/>
          </p:nvSpPr>
          <p:spPr>
            <a:xfrm>
              <a:off x="3998757" y="4890918"/>
              <a:ext cx="56809" cy="5700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FBF938F1-288D-420E-8CD8-CB9BC41ECBBF}"/>
                </a:ext>
              </a:extLst>
            </p:cNvPr>
            <p:cNvSpPr/>
            <p:nvPr/>
          </p:nvSpPr>
          <p:spPr>
            <a:xfrm>
              <a:off x="2589918" y="4559550"/>
              <a:ext cx="6730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𝛥S</a:t>
              </a:r>
              <a:endParaRPr lang="es-E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F23BDFB-C57E-4E82-937D-DED59A69A2F5}"/>
                  </a:ext>
                </a:extLst>
              </p:cNvPr>
              <p:cNvSpPr txBox="1"/>
              <p:nvPr/>
            </p:nvSpPr>
            <p:spPr>
              <a:xfrm>
                <a:off x="4591851" y="2363780"/>
                <a:ext cx="21550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𝐶𝑒𝑚𝑡𝑟𝑜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𝑑𝑒𝑙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𝑠𝑜𝑙𝑖𝑑𝑜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F23BDFB-C57E-4E82-937D-DED59A69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851" y="2363780"/>
                <a:ext cx="2155077" cy="276999"/>
              </a:xfrm>
              <a:prstGeom prst="rect">
                <a:avLst/>
              </a:prstGeom>
              <a:blipFill>
                <a:blip r:embed="rId13"/>
                <a:stretch>
                  <a:fillRect l="-2260" r="-2260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F86BA0E0-E762-48E4-B34C-02AD74370E9E}"/>
                  </a:ext>
                </a:extLst>
              </p:cNvPr>
              <p:cNvSpPr txBox="1"/>
              <p:nvPr/>
            </p:nvSpPr>
            <p:spPr>
              <a:xfrm>
                <a:off x="4608185" y="2948563"/>
                <a:ext cx="3035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𝑃𝑢𝑛𝑡𝑜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𝑜𝑏𝑠𝑒𝑟𝑣𝑎𝑐𝑖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𝑙𝑖𝑛𝑒𝑛𝑎𝑙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F86BA0E0-E762-48E4-B34C-02AD7437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185" y="2948563"/>
                <a:ext cx="3035639" cy="276999"/>
              </a:xfrm>
              <a:prstGeom prst="rect">
                <a:avLst/>
              </a:prstGeom>
              <a:blipFill>
                <a:blip r:embed="rId14"/>
                <a:stretch>
                  <a:fillRect l="-1606" t="-2222" r="-1606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6ACC85FC-99BA-4A32-9BB0-D5A0177D418D}"/>
                  </a:ext>
                </a:extLst>
              </p:cNvPr>
              <p:cNvSpPr txBox="1"/>
              <p:nvPr/>
            </p:nvSpPr>
            <p:spPr>
              <a:xfrm>
                <a:off x="4639591" y="3538719"/>
                <a:ext cx="8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𝑅𝑎𝑑𝑖𝑜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6ACC85FC-99BA-4A32-9BB0-D5A0177D4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91" y="3538719"/>
                <a:ext cx="886718" cy="276999"/>
              </a:xfrm>
              <a:prstGeom prst="rect">
                <a:avLst/>
              </a:prstGeom>
              <a:blipFill>
                <a:blip r:embed="rId15"/>
                <a:stretch>
                  <a:fillRect l="-3425" r="-5479" b="-65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B3FEEF0-5BD0-4B34-9A1D-70B5A783DA2C}"/>
                  </a:ext>
                </a:extLst>
              </p:cNvPr>
              <p:cNvSpPr txBox="1"/>
              <p:nvPr/>
            </p:nvSpPr>
            <p:spPr>
              <a:xfrm>
                <a:off x="4415488" y="4140343"/>
                <a:ext cx="31683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s-E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𝐷𝑒𝑠𝑝𝑙𝑎𝑧𝑎𝑚𝑖𝑒𝑛𝑡𝑜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𝑙𝑖𝑛𝑒𝑎𝑙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3B3FEEF0-5BD0-4B34-9A1D-70B5A783D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88" y="4140343"/>
                <a:ext cx="3168352" cy="276999"/>
              </a:xfrm>
              <a:prstGeom prst="rect">
                <a:avLst/>
              </a:prstGeom>
              <a:blipFill>
                <a:blip r:embed="rId16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7EC6185-DE0D-476E-A4F4-8B313AAB380C}"/>
                  </a:ext>
                </a:extLst>
              </p:cNvPr>
              <p:cNvSpPr txBox="1"/>
              <p:nvPr/>
            </p:nvSpPr>
            <p:spPr>
              <a:xfrm>
                <a:off x="4464654" y="1719489"/>
                <a:ext cx="25353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𝜟𝜽</m:t>
                      </m:r>
                      <m:r>
                        <a:rPr lang="el-GR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𝐴𝑛𝑑𝑢𝑙𝑜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𝑟𝑒𝑐𝑜𝑟𝑟𝑖𝑑𝑜</m:t>
                      </m:r>
                    </m:oMath>
                  </m:oMathPara>
                </a14:m>
                <a:endParaRPr/>
              </a:p>
              <a:p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27EC6185-DE0D-476E-A4F4-8B313AAB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54" y="1719489"/>
                <a:ext cx="2535374" cy="553998"/>
              </a:xfrm>
              <a:prstGeom prst="rect">
                <a:avLst/>
              </a:prstGeom>
              <a:blipFill>
                <a:blip r:embed="rId17"/>
                <a:stretch>
                  <a:fillRect t="-15385" r="-16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DA2C7508-68BE-465D-9292-CEA19B4AA4F0}"/>
                  </a:ext>
                </a:extLst>
              </p:cNvPr>
              <p:cNvSpPr txBox="1"/>
              <p:nvPr/>
            </p:nvSpPr>
            <p:spPr>
              <a:xfrm>
                <a:off x="4415488" y="4753662"/>
                <a:ext cx="2633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𝟂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𝑉𝑒𝑙𝑜𝑐𝑖𝑑𝑎𝑑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𝑎𝑛𝑔𝑢𝑙𝑎𝑟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DA2C7508-68BE-465D-9292-CEA19B4A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88" y="4753662"/>
                <a:ext cx="2633453" cy="276999"/>
              </a:xfrm>
              <a:prstGeom prst="rect">
                <a:avLst/>
              </a:prstGeom>
              <a:blipFill>
                <a:blip r:embed="rId18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B68102C0-97BC-4443-A69D-D4201AD2FA83}"/>
                  </a:ext>
                </a:extLst>
              </p:cNvPr>
              <p:cNvSpPr txBox="1"/>
              <p:nvPr/>
            </p:nvSpPr>
            <p:spPr>
              <a:xfrm>
                <a:off x="4647357" y="5352919"/>
                <a:ext cx="2633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𝐴𝑐𝑒𝑙𝑒𝑟𝑎𝑐𝑖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𝑐𝑖𝑟𝑐𝑢𝑛𝑓𝑒𝑟𝑒𝑛𝑐𝑖𝑎𝑙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𝑛𝑜𝑟𝑚𝑎𝑙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B68102C0-97BC-4443-A69D-D4201AD2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357" y="5352919"/>
                <a:ext cx="2633453" cy="276999"/>
              </a:xfrm>
              <a:prstGeom prst="rect">
                <a:avLst/>
              </a:prstGeom>
              <a:blipFill>
                <a:blip r:embed="rId19"/>
                <a:stretch>
                  <a:fillRect l="-2315" t="-2174" r="-63194" b="-326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11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de estudio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/>
              <a:t>Transmisión motor - rueda</a:t>
            </a:r>
          </a:p>
        </p:txBody>
      </p:sp>
    </p:spTree>
    <p:extLst>
      <p:ext uri="{BB962C8B-B14F-4D97-AF65-F5344CB8AC3E}">
        <p14:creationId xmlns:p14="http://schemas.microsoft.com/office/powerpoint/2010/main" val="410846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644390" cy="1362075"/>
          </a:xfrm>
        </p:spPr>
        <p:txBody>
          <a:bodyPr/>
          <a:lstStyle/>
          <a:p>
            <a:r>
              <a:rPr lang="es-ES" dirty="0"/>
              <a:t>Transmisión motor - rueda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61402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elf-Balancing Motor Cycle Using Arduino Engineering Kit Rev 2 - MATLAB &amp;amp;  Simulink - MathWorks España">
            <a:extLst>
              <a:ext uri="{FF2B5EF4-FFF2-40B4-BE49-F238E27FC236}">
                <a16:creationId xmlns:a16="http://schemas.microsoft.com/office/drawing/2014/main" id="{9E26D0F1-4743-454D-95B1-47389AC7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21" y="1524522"/>
            <a:ext cx="3935377" cy="28549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206093" y="6472140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Transmisión mediante poleas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C2FCA9-8658-4612-A926-289DADEA568A}"/>
              </a:ext>
            </a:extLst>
          </p:cNvPr>
          <p:cNvSpPr/>
          <p:nvPr/>
        </p:nvSpPr>
        <p:spPr>
          <a:xfrm>
            <a:off x="575440" y="1202801"/>
            <a:ext cx="4887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Trayectoria circular de un punto del sólido alrededor del eje de rotación.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A138FCD-A753-4E82-9372-B3DD6FD57F7E}"/>
              </a:ext>
            </a:extLst>
          </p:cNvPr>
          <p:cNvGrpSpPr/>
          <p:nvPr/>
        </p:nvGrpSpPr>
        <p:grpSpPr>
          <a:xfrm>
            <a:off x="514375" y="1571114"/>
            <a:ext cx="5453202" cy="2963961"/>
            <a:chOff x="1862309" y="1387467"/>
            <a:chExt cx="5453202" cy="296396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5C8584D6-C351-4B6E-A3CA-DDF9C77D0E1D}"/>
                </a:ext>
              </a:extLst>
            </p:cNvPr>
            <p:cNvGrpSpPr/>
            <p:nvPr/>
          </p:nvGrpSpPr>
          <p:grpSpPr>
            <a:xfrm>
              <a:off x="1862309" y="1387467"/>
              <a:ext cx="5453202" cy="2963961"/>
              <a:chOff x="1862309" y="1387467"/>
              <a:chExt cx="5453202" cy="2963961"/>
            </a:xfrm>
          </p:grpSpPr>
          <p:grpSp>
            <p:nvGrpSpPr>
              <p:cNvPr id="76" name="Grupo 75">
                <a:extLst>
                  <a:ext uri="{FF2B5EF4-FFF2-40B4-BE49-F238E27FC236}">
                    <a16:creationId xmlns:a16="http://schemas.microsoft.com/office/drawing/2014/main" id="{2650AACD-371E-4EB0-A9E0-8820CB073E92}"/>
                  </a:ext>
                </a:extLst>
              </p:cNvPr>
              <p:cNvGrpSpPr/>
              <p:nvPr/>
            </p:nvGrpSpPr>
            <p:grpSpPr>
              <a:xfrm>
                <a:off x="1862309" y="1387467"/>
                <a:ext cx="5453202" cy="2963961"/>
                <a:chOff x="3127997" y="2304100"/>
                <a:chExt cx="5453202" cy="2963961"/>
              </a:xfrm>
            </p:grpSpPr>
            <p:sp>
              <p:nvSpPr>
                <p:cNvPr id="35" name="Rectángulo 34">
                  <a:extLst>
                    <a:ext uri="{FF2B5EF4-FFF2-40B4-BE49-F238E27FC236}">
                      <a16:creationId xmlns:a16="http://schemas.microsoft.com/office/drawing/2014/main" id="{A35D9392-515B-4F55-A22A-88043316A88F}"/>
                    </a:ext>
                  </a:extLst>
                </p:cNvPr>
                <p:cNvSpPr/>
                <p:nvPr/>
              </p:nvSpPr>
              <p:spPr>
                <a:xfrm>
                  <a:off x="3231790" y="4981498"/>
                  <a:ext cx="5188310" cy="187915"/>
                </a:xfrm>
                <a:prstGeom prst="rect">
                  <a:avLst/>
                </a:prstGeom>
                <a:solidFill>
                  <a:srgbClr val="00A3A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F179E6A6-1CAC-48BC-8BA2-7229189611F5}"/>
                    </a:ext>
                  </a:extLst>
                </p:cNvPr>
                <p:cNvSpPr/>
                <p:nvPr/>
              </p:nvSpPr>
              <p:spPr>
                <a:xfrm>
                  <a:off x="3451702" y="3533944"/>
                  <a:ext cx="668621" cy="65578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7C4DC139-98CF-4C9E-A332-CA1F24BDBEF1}"/>
                    </a:ext>
                  </a:extLst>
                </p:cNvPr>
                <p:cNvSpPr/>
                <p:nvPr/>
              </p:nvSpPr>
              <p:spPr>
                <a:xfrm>
                  <a:off x="5791664" y="2774324"/>
                  <a:ext cx="2258873" cy="217502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 w="7620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cxnSp>
              <p:nvCxnSpPr>
                <p:cNvPr id="19" name="Conector recto 18">
                  <a:extLst>
                    <a:ext uri="{FF2B5EF4-FFF2-40B4-BE49-F238E27FC236}">
                      <a16:creationId xmlns:a16="http://schemas.microsoft.com/office/drawing/2014/main" id="{F57C8A3B-5DC8-44C6-BEDF-0FD9E90B67F9}"/>
                    </a:ext>
                  </a:extLst>
                </p:cNvPr>
                <p:cNvCxnSpPr>
                  <a:cxnSpLocks/>
                  <a:stCxn id="36" idx="4"/>
                  <a:endCxn id="37" idx="4"/>
                </p:cNvCxnSpPr>
                <p:nvPr/>
              </p:nvCxnSpPr>
              <p:spPr>
                <a:xfrm>
                  <a:off x="3786013" y="4189724"/>
                  <a:ext cx="3122895" cy="24027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446C6BF8-F97C-4B2E-8495-B28EE3AFC619}"/>
                    </a:ext>
                  </a:extLst>
                </p:cNvPr>
                <p:cNvSpPr/>
                <p:nvPr/>
              </p:nvSpPr>
              <p:spPr>
                <a:xfrm>
                  <a:off x="3754758" y="3854253"/>
                  <a:ext cx="56809" cy="57001"/>
                </a:xfrm>
                <a:prstGeom prst="ellipse">
                  <a:avLst/>
                </a:prstGeom>
                <a:solidFill>
                  <a:srgbClr val="00A3A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uadroTexto 23">
                      <a:extLst>
                        <a:ext uri="{FF2B5EF4-FFF2-40B4-BE49-F238E27FC236}">
                          <a16:creationId xmlns:a16="http://schemas.microsoft.com/office/drawing/2014/main" id="{0EEC2A35-A309-496A-9B93-1D86E4A913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3612" y="3536123"/>
                      <a:ext cx="207471" cy="3453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s-E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CuadroTexto 23">
                      <a:extLst>
                        <a:ext uri="{FF2B5EF4-FFF2-40B4-BE49-F238E27FC236}">
                          <a16:creationId xmlns:a16="http://schemas.microsoft.com/office/drawing/2014/main" id="{0EEC2A35-A309-496A-9B93-1D86E4A913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3612" y="3536123"/>
                      <a:ext cx="207471" cy="3453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882" r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4FFC2255-5CB0-47AC-AD11-A44263A594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19909" y="3526638"/>
                      <a:ext cx="2612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i="1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defRPr>
                      </a:lvl1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s-E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oMath>
                        </m:oMathPara>
                      </a14:m>
                      <a:endParaRPr lang="es-E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CuadroTexto 28">
                      <a:extLst>
                        <a:ext uri="{FF2B5EF4-FFF2-40B4-BE49-F238E27FC236}">
                          <a16:creationId xmlns:a16="http://schemas.microsoft.com/office/drawing/2014/main" id="{4FFC2255-5CB0-47AC-AD11-A44263A594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9909" y="3526638"/>
                      <a:ext cx="26129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3256" r="-25581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4F6E4D25-37A9-48B7-91CF-2C77C397833F}"/>
                    </a:ext>
                  </a:extLst>
                </p:cNvPr>
                <p:cNvCxnSpPr>
                  <a:cxnSpLocks/>
                  <a:stCxn id="36" idx="0"/>
                  <a:endCxn id="37" idx="0"/>
                </p:cNvCxnSpPr>
                <p:nvPr/>
              </p:nvCxnSpPr>
              <p:spPr>
                <a:xfrm flipV="1">
                  <a:off x="3786013" y="3293669"/>
                  <a:ext cx="3122895" cy="240275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Arco 13">
                  <a:extLst>
                    <a:ext uri="{FF2B5EF4-FFF2-40B4-BE49-F238E27FC236}">
                      <a16:creationId xmlns:a16="http://schemas.microsoft.com/office/drawing/2014/main" id="{8FBD0ED8-2F76-4C42-9BFA-5328C52728A0}"/>
                    </a:ext>
                  </a:extLst>
                </p:cNvPr>
                <p:cNvSpPr/>
                <p:nvPr/>
              </p:nvSpPr>
              <p:spPr>
                <a:xfrm rot="10800000">
                  <a:off x="3231791" y="3340871"/>
                  <a:ext cx="1138919" cy="1080042"/>
                </a:xfrm>
                <a:prstGeom prst="arc">
                  <a:avLst>
                    <a:gd name="adj1" fmla="val 16200000"/>
                    <a:gd name="adj2" fmla="val 283337"/>
                  </a:avLst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37" name="Elipse 36">
                  <a:extLst>
                    <a:ext uri="{FF2B5EF4-FFF2-40B4-BE49-F238E27FC236}">
                      <a16:creationId xmlns:a16="http://schemas.microsoft.com/office/drawing/2014/main" id="{06FD980A-426E-4B20-AF06-1D73E2CA0E02}"/>
                    </a:ext>
                  </a:extLst>
                </p:cNvPr>
                <p:cNvSpPr/>
                <p:nvPr/>
              </p:nvSpPr>
              <p:spPr>
                <a:xfrm>
                  <a:off x="6333353" y="3293669"/>
                  <a:ext cx="1151109" cy="113633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45" name="Elipse 44">
                  <a:extLst>
                    <a:ext uri="{FF2B5EF4-FFF2-40B4-BE49-F238E27FC236}">
                      <a16:creationId xmlns:a16="http://schemas.microsoft.com/office/drawing/2014/main" id="{0DBC0A50-3A1C-4CB3-A9B3-A68531A6E160}"/>
                    </a:ext>
                  </a:extLst>
                </p:cNvPr>
                <p:cNvSpPr/>
                <p:nvPr/>
              </p:nvSpPr>
              <p:spPr>
                <a:xfrm>
                  <a:off x="6908246" y="3854254"/>
                  <a:ext cx="56809" cy="57001"/>
                </a:xfrm>
                <a:prstGeom prst="ellipse">
                  <a:avLst/>
                </a:prstGeom>
                <a:solidFill>
                  <a:srgbClr val="00A3A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CuadroTexto 49">
                      <a:extLst>
                        <a:ext uri="{FF2B5EF4-FFF2-40B4-BE49-F238E27FC236}">
                          <a16:creationId xmlns:a16="http://schemas.microsoft.com/office/drawing/2014/main" id="{2B7830DB-A6AA-4896-AAB3-A2E489E01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27997" y="4327838"/>
                      <a:ext cx="5124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𝟂</m:t>
                                </m:r>
                                <m:r>
                                  <m:rPr>
                                    <m:nor/>
                                  </m:rPr>
                                  <a:rPr lang="es-ES" dirty="0">
                                    <a:solidFill>
                                      <a:schemeClr val="tx2"/>
                                    </a:solidFill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s-E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CuadroTexto 49">
                      <a:extLst>
                        <a:ext uri="{FF2B5EF4-FFF2-40B4-BE49-F238E27FC236}">
                          <a16:creationId xmlns:a16="http://schemas.microsoft.com/office/drawing/2014/main" id="{2B7830DB-A6AA-4896-AAB3-A2E489E017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7997" y="4327838"/>
                      <a:ext cx="512472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F639AE39-BFCA-4D92-BDFA-B6E3F7E766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66056" y="4614015"/>
                      <a:ext cx="5124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s-ES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𝟂</m:t>
                                </m:r>
                                <m:r>
                                  <m:rPr>
                                    <m:nor/>
                                  </m:rPr>
                                  <a:rPr lang="es-ES" dirty="0">
                                    <a:solidFill>
                                      <a:schemeClr val="tx2"/>
                                    </a:solidFill>
                                  </a:rPr>
                                  <m:t> </m:t>
                                </m:r>
                              </m:e>
                              <m:sub>
                                <m:r>
                                  <a:rPr lang="es-ES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s-E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F639AE39-BFCA-4D92-BDFA-B6E3F7E766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66056" y="4614015"/>
                      <a:ext cx="51247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Conector recto de flecha 16">
                  <a:extLst>
                    <a:ext uri="{FF2B5EF4-FFF2-40B4-BE49-F238E27FC236}">
                      <a16:creationId xmlns:a16="http://schemas.microsoft.com/office/drawing/2014/main" id="{7651EB9A-9D69-4C4A-A01A-64F401ECF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2820" y="3871994"/>
                  <a:ext cx="1589596" cy="19058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3"/>
                </a:lnRef>
                <a:fillRef idx="0">
                  <a:schemeClr val="accent3"/>
                </a:fillRef>
                <a:effectRef idx="1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" name="Arco 48">
                  <a:extLst>
                    <a:ext uri="{FF2B5EF4-FFF2-40B4-BE49-F238E27FC236}">
                      <a16:creationId xmlns:a16="http://schemas.microsoft.com/office/drawing/2014/main" id="{127E245F-FBE2-488C-B8A4-C28B06B129B1}"/>
                    </a:ext>
                  </a:extLst>
                </p:cNvPr>
                <p:cNvSpPr/>
                <p:nvPr/>
              </p:nvSpPr>
              <p:spPr>
                <a:xfrm rot="10800000">
                  <a:off x="5419310" y="2304100"/>
                  <a:ext cx="2559225" cy="2963961"/>
                </a:xfrm>
                <a:prstGeom prst="arc">
                  <a:avLst>
                    <a:gd name="adj1" fmla="val 15845887"/>
                    <a:gd name="adj2" fmla="val 283337"/>
                  </a:avLst>
                </a:prstGeom>
                <a:ln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cxnSp>
              <p:nvCxnSpPr>
                <p:cNvPr id="59" name="Conector recto 58">
                  <a:extLst>
                    <a:ext uri="{FF2B5EF4-FFF2-40B4-BE49-F238E27FC236}">
                      <a16:creationId xmlns:a16="http://schemas.microsoft.com/office/drawing/2014/main" id="{ADD5D9D4-BBA0-4807-9E3D-5AC9FC673196}"/>
                    </a:ext>
                  </a:extLst>
                </p:cNvPr>
                <p:cNvCxnSpPr>
                  <a:cxnSpLocks/>
                  <a:stCxn id="23" idx="0"/>
                  <a:endCxn id="36" idx="0"/>
                </p:cNvCxnSpPr>
                <p:nvPr/>
              </p:nvCxnSpPr>
              <p:spPr>
                <a:xfrm flipV="1">
                  <a:off x="3783163" y="3533944"/>
                  <a:ext cx="2850" cy="320309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cto 61">
                  <a:extLst>
                    <a:ext uri="{FF2B5EF4-FFF2-40B4-BE49-F238E27FC236}">
                      <a16:creationId xmlns:a16="http://schemas.microsoft.com/office/drawing/2014/main" id="{4D2769AD-FDCE-4743-B53B-687CEFD5D117}"/>
                    </a:ext>
                  </a:extLst>
                </p:cNvPr>
                <p:cNvCxnSpPr>
                  <a:cxnSpLocks/>
                  <a:stCxn id="45" idx="2"/>
                  <a:endCxn id="37" idx="0"/>
                </p:cNvCxnSpPr>
                <p:nvPr/>
              </p:nvCxnSpPr>
              <p:spPr>
                <a:xfrm flipV="1">
                  <a:off x="6908246" y="3293669"/>
                  <a:ext cx="662" cy="589086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CuadroTexto 64">
                      <a:extLst>
                        <a:ext uri="{FF2B5EF4-FFF2-40B4-BE49-F238E27FC236}">
                          <a16:creationId xmlns:a16="http://schemas.microsoft.com/office/drawing/2014/main" id="{2630EF3B-074D-40E6-935A-384F3523C4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4570" y="3460158"/>
                      <a:ext cx="2071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s-E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CuadroTexto 64">
                      <a:extLst>
                        <a:ext uri="{FF2B5EF4-FFF2-40B4-BE49-F238E27FC236}">
                          <a16:creationId xmlns:a16="http://schemas.microsoft.com/office/drawing/2014/main" id="{2630EF3B-074D-40E6-935A-384F3523C4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4570" y="3460158"/>
                      <a:ext cx="207108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9412" r="-20588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Conector recto 65">
                  <a:extLst>
                    <a:ext uri="{FF2B5EF4-FFF2-40B4-BE49-F238E27FC236}">
                      <a16:creationId xmlns:a16="http://schemas.microsoft.com/office/drawing/2014/main" id="{A3D68EF6-9712-4E84-BB9D-315C48A7471A}"/>
                    </a:ext>
                  </a:extLst>
                </p:cNvPr>
                <p:cNvCxnSpPr>
                  <a:cxnSpLocks/>
                  <a:stCxn id="18" idx="5"/>
                  <a:endCxn id="45" idx="1"/>
                </p:cNvCxnSpPr>
                <p:nvPr/>
              </p:nvCxnSpPr>
              <p:spPr>
                <a:xfrm flipH="1" flipV="1">
                  <a:off x="6916565" y="3862602"/>
                  <a:ext cx="803168" cy="768218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CuadroTexto 71">
                      <a:extLst>
                        <a:ext uri="{FF2B5EF4-FFF2-40B4-BE49-F238E27FC236}">
                          <a16:creationId xmlns:a16="http://schemas.microsoft.com/office/drawing/2014/main" id="{4EC774DC-53DA-4AF4-9269-81641090A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4462" y="4141608"/>
                      <a:ext cx="26609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s-E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´</m:t>
                            </m:r>
                          </m:oMath>
                        </m:oMathPara>
                      </a14:m>
                      <a:endParaRPr lang="es-ES" dirty="0">
                        <a:solidFill>
                          <a:schemeClr val="tx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CuadroTexto 71">
                      <a:extLst>
                        <a:ext uri="{FF2B5EF4-FFF2-40B4-BE49-F238E27FC236}">
                          <a16:creationId xmlns:a16="http://schemas.microsoft.com/office/drawing/2014/main" id="{4EC774DC-53DA-4AF4-9269-81641090A1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84462" y="4141608"/>
                      <a:ext cx="266098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727" r="-2272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77" name="Conector recto de flecha 76">
                <a:extLst>
                  <a:ext uri="{FF2B5EF4-FFF2-40B4-BE49-F238E27FC236}">
                    <a16:creationId xmlns:a16="http://schemas.microsoft.com/office/drawing/2014/main" id="{5AECA3C0-3067-4208-AE84-2ACFE70D09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2800" y="2497173"/>
                <a:ext cx="800821" cy="46353"/>
              </a:xfrm>
              <a:prstGeom prst="straightConnector1">
                <a:avLst/>
              </a:prstGeom>
              <a:ln>
                <a:solidFill>
                  <a:schemeClr val="accent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6F97A9C9-8A5B-4E6A-A9C5-870728674D85}"/>
                </a:ext>
              </a:extLst>
            </p:cNvPr>
            <p:cNvSpPr txBox="1"/>
            <p:nvPr/>
          </p:nvSpPr>
          <p:spPr>
            <a:xfrm>
              <a:off x="3661839" y="218993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i="1">
                  <a:solidFill>
                    <a:srgbClr val="836967"/>
                  </a:solidFill>
                  <a:latin typeface="Cambria Math" panose="02040503050406030204" pitchFamily="18" charset="0"/>
                </a:defRPr>
              </a:lvl1pPr>
            </a:lstStyle>
            <a:p>
              <a:r>
                <a:rPr lang="es-ES" dirty="0">
                  <a:solidFill>
                    <a:schemeClr val="accent2"/>
                  </a:solidFill>
                </a:rPr>
                <a:t>v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0805A17E-C73C-486A-8A4C-9264DA516674}"/>
                  </a:ext>
                </a:extLst>
              </p:cNvPr>
              <p:cNvSpPr txBox="1"/>
              <p:nvPr/>
            </p:nvSpPr>
            <p:spPr>
              <a:xfrm>
                <a:off x="887438" y="4946961"/>
                <a:ext cx="11226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𝟂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0805A17E-C73C-486A-8A4C-9264DA516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38" y="4946961"/>
                <a:ext cx="1122615" cy="276999"/>
              </a:xfrm>
              <a:prstGeom prst="rect">
                <a:avLst/>
              </a:prstGeom>
              <a:blipFill>
                <a:blip r:embed="rId10"/>
                <a:stretch>
                  <a:fillRect l="-2717" r="-2174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58305EDC-2744-4DED-A473-5B5152E94CDD}"/>
                  </a:ext>
                </a:extLst>
              </p:cNvPr>
              <p:cNvSpPr txBox="1"/>
              <p:nvPr/>
            </p:nvSpPr>
            <p:spPr>
              <a:xfrm>
                <a:off x="887437" y="5378200"/>
                <a:ext cx="11627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𝟂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s-ES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8" name="CuadroTexto 87">
                <a:extLst>
                  <a:ext uri="{FF2B5EF4-FFF2-40B4-BE49-F238E27FC236}">
                    <a16:creationId xmlns:a16="http://schemas.microsoft.com/office/drawing/2014/main" id="{58305EDC-2744-4DED-A473-5B5152E94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37" y="5378200"/>
                <a:ext cx="1162754" cy="276999"/>
              </a:xfrm>
              <a:prstGeom prst="rect">
                <a:avLst/>
              </a:prstGeom>
              <a:blipFill>
                <a:blip r:embed="rId11"/>
                <a:stretch>
                  <a:fillRect l="-2632" r="-3684"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errar llave 88">
            <a:extLst>
              <a:ext uri="{FF2B5EF4-FFF2-40B4-BE49-F238E27FC236}">
                <a16:creationId xmlns:a16="http://schemas.microsoft.com/office/drawing/2014/main" id="{A816703A-1F7B-44E8-9FF6-54E8BABDA2AD}"/>
              </a:ext>
            </a:extLst>
          </p:cNvPr>
          <p:cNvSpPr/>
          <p:nvPr/>
        </p:nvSpPr>
        <p:spPr>
          <a:xfrm>
            <a:off x="2028130" y="4862655"/>
            <a:ext cx="400036" cy="9001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F05C8B46-8FAF-49FD-8D07-8A39C2FCE463}"/>
                  </a:ext>
                </a:extLst>
              </p:cNvPr>
              <p:cNvSpPr txBox="1"/>
              <p:nvPr/>
            </p:nvSpPr>
            <p:spPr>
              <a:xfrm>
                <a:off x="2545879" y="5163773"/>
                <a:ext cx="1755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𝟂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𝟂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s-ES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0" name="CuadroTexto 89">
                <a:extLst>
                  <a:ext uri="{FF2B5EF4-FFF2-40B4-BE49-F238E27FC236}">
                    <a16:creationId xmlns:a16="http://schemas.microsoft.com/office/drawing/2014/main" id="{F05C8B46-8FAF-49FD-8D07-8A39C2FC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879" y="5163773"/>
                <a:ext cx="1755533" cy="276999"/>
              </a:xfrm>
              <a:prstGeom prst="rect">
                <a:avLst/>
              </a:prstGeom>
              <a:blipFill>
                <a:blip r:embed="rId1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ADCD7B05-38AF-43F5-AB11-452EA1484166}"/>
                  </a:ext>
                </a:extLst>
              </p:cNvPr>
              <p:cNvSpPr txBox="1"/>
              <p:nvPr/>
            </p:nvSpPr>
            <p:spPr>
              <a:xfrm>
                <a:off x="2768568" y="5686702"/>
                <a:ext cx="1299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´=</m:t>
                      </m:r>
                      <m:sSub>
                        <m:sSubPr>
                          <m:ctrlPr>
                            <a:rPr lang="es-ES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𝟂</m:t>
                          </m:r>
                          <m:r>
                            <m:rPr>
                              <m:nor/>
                            </m:rPr>
                            <a:rPr lang="es-E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s-ES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ES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´</m:t>
                      </m:r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ADCD7B05-38AF-43F5-AB11-452EA1484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568" y="5686702"/>
                <a:ext cx="1299971" cy="276999"/>
              </a:xfrm>
              <a:prstGeom prst="rect">
                <a:avLst/>
              </a:prstGeom>
              <a:blipFill>
                <a:blip r:embed="rId13"/>
                <a:stretch>
                  <a:fillRect l="-4225" t="-2222" r="-4695" b="-1777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errar llave 93">
            <a:extLst>
              <a:ext uri="{FF2B5EF4-FFF2-40B4-BE49-F238E27FC236}">
                <a16:creationId xmlns:a16="http://schemas.microsoft.com/office/drawing/2014/main" id="{C2B5D4B6-16A9-4FA3-B548-93503873D453}"/>
              </a:ext>
            </a:extLst>
          </p:cNvPr>
          <p:cNvSpPr/>
          <p:nvPr/>
        </p:nvSpPr>
        <p:spPr>
          <a:xfrm>
            <a:off x="4301412" y="5135381"/>
            <a:ext cx="400036" cy="90018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29FAA4AB-F194-46EF-A15C-E0BC5C0E046D}"/>
                  </a:ext>
                </a:extLst>
              </p:cNvPr>
              <p:cNvSpPr txBox="1"/>
              <p:nvPr/>
            </p:nvSpPr>
            <p:spPr>
              <a:xfrm>
                <a:off x="4851325" y="5312745"/>
                <a:ext cx="1949978" cy="47583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𝟂</m:t>
                              </m:r>
                              <m:r>
                                <m:rPr>
                                  <m:nor/>
                                </m:rPr>
                                <a:rPr lang="es-ES" dirty="0">
                                  <a:solidFill>
                                    <a:schemeClr val="tx2"/>
                                  </a:solidFill>
                                </a:rPr>
                                <m:t> </m:t>
                              </m:r>
                            </m:e>
                            <m:sub>
                              <m:r>
                                <a:rPr lang="es-ES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s-E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E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s-E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5" name="CuadroTexto 94">
                <a:extLst>
                  <a:ext uri="{FF2B5EF4-FFF2-40B4-BE49-F238E27FC236}">
                    <a16:creationId xmlns:a16="http://schemas.microsoft.com/office/drawing/2014/main" id="{29FAA4AB-F194-46EF-A15C-E0BC5C0E0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325" y="5312745"/>
                <a:ext cx="1949978" cy="4758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2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3834890" cy="1362075"/>
          </a:xfrm>
        </p:spPr>
        <p:txBody>
          <a:bodyPr>
            <a:normAutofit/>
          </a:bodyPr>
          <a:lstStyle/>
          <a:p>
            <a:r>
              <a:rPr lang="es-ES" dirty="0"/>
              <a:t>Caso practico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F1D0470-F66C-4CD9-BC57-387925EE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8110" y="4171217"/>
            <a:ext cx="4266690" cy="1184275"/>
          </a:xfrm>
        </p:spPr>
        <p:txBody>
          <a:bodyPr/>
          <a:lstStyle/>
          <a:p>
            <a:r>
              <a:rPr lang="es-ES" dirty="0" err="1"/>
              <a:t>Self-balancing</a:t>
            </a:r>
            <a:r>
              <a:rPr lang="es-ES" dirty="0"/>
              <a:t> </a:t>
            </a:r>
            <a:r>
              <a:rPr lang="es-ES" dirty="0" err="1"/>
              <a:t>Motorcycle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5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/>
          <a:lstStyle/>
          <a:p>
            <a:r>
              <a:rPr lang="es-ES" dirty="0"/>
              <a:t>Presentación del robot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3.1</a:t>
            </a:r>
          </a:p>
        </p:txBody>
      </p:sp>
    </p:spTree>
    <p:extLst>
      <p:ext uri="{BB962C8B-B14F-4D97-AF65-F5344CB8AC3E}">
        <p14:creationId xmlns:p14="http://schemas.microsoft.com/office/powerpoint/2010/main" val="36168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r>
              <a:rPr lang="es-ES" sz="2400" dirty="0" err="1"/>
              <a:t>Self-balancing</a:t>
            </a:r>
            <a:r>
              <a:rPr lang="es-ES" sz="2400" dirty="0"/>
              <a:t> </a:t>
            </a:r>
            <a:r>
              <a:rPr lang="es-ES" sz="2400" dirty="0" err="1"/>
              <a:t>Motorcycle</a:t>
            </a:r>
            <a:endParaRPr lang="es-ES" sz="240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2138931-4D32-4DBD-8E06-92DF46E49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0" y="1607791"/>
            <a:ext cx="3987692" cy="24968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s-ES" dirty="0"/>
              <a:t>La motocicleta auto equilibrante  consiste en un robot de dos ruedas que puede equilibrarse y moverse con un disco rotatorio o volante de inercia.</a:t>
            </a:r>
            <a:endParaRPr lang="es-ES" sz="19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952AC6D-D39A-479A-AC12-3AA1CB5D6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1056" y="4495112"/>
            <a:ext cx="1571625" cy="323850"/>
          </a:xfrm>
          <a:prstGeom prst="rect">
            <a:avLst/>
          </a:prstGeom>
        </p:spPr>
      </p:pic>
      <p:pic>
        <p:nvPicPr>
          <p:cNvPr id="1026" name="Picture 2" descr="Self-Balancing Motor Cycle Using Arduino Engineering Kit Rev 2 - MATLAB &amp;amp;  Simulink - MathWorks España">
            <a:extLst>
              <a:ext uri="{FF2B5EF4-FFF2-40B4-BE49-F238E27FC236}">
                <a16:creationId xmlns:a16="http://schemas.microsoft.com/office/drawing/2014/main" id="{967C417C-8298-4C9A-9482-DD05F24B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6"/>
          <a:stretch/>
        </p:blipFill>
        <p:spPr bwMode="auto">
          <a:xfrm>
            <a:off x="4559377" y="1149840"/>
            <a:ext cx="3909344" cy="3095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2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9BC254B-BAA9-4401-9E95-D8F57670B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86" y="1958807"/>
            <a:ext cx="3987692" cy="115888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s-ES" sz="1900" dirty="0"/>
              <a:t>La transmisión se realiza mediante dos poleas dentadas interconectadas con una correa de distribución.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Self-balancing</a:t>
            </a:r>
            <a:r>
              <a:rPr lang="es-ES" sz="2400" dirty="0"/>
              <a:t> </a:t>
            </a:r>
            <a:r>
              <a:rPr lang="es-ES" sz="2400" dirty="0" err="1"/>
              <a:t>Motorcycle</a:t>
            </a:r>
            <a:endParaRPr lang="es-E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895FD1-DDD3-4971-94D5-E60BE918C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2" t="3876" r="9777"/>
          <a:stretch/>
        </p:blipFill>
        <p:spPr bwMode="auto">
          <a:xfrm>
            <a:off x="5956691" y="1350060"/>
            <a:ext cx="2762582" cy="261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EC90527-9267-415B-AC5A-8B54C7859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4" t="43947" r="13776" b="1656"/>
          <a:stretch/>
        </p:blipFill>
        <p:spPr bwMode="auto">
          <a:xfrm>
            <a:off x="2324151" y="3117692"/>
            <a:ext cx="2994743" cy="2797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61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388110" y="2754427"/>
            <a:ext cx="4292090" cy="1362075"/>
          </a:xfrm>
        </p:spPr>
        <p:txBody>
          <a:bodyPr>
            <a:normAutofit fontScale="90000"/>
          </a:bodyPr>
          <a:lstStyle/>
          <a:p>
            <a:r>
              <a:rPr lang="es-ES" dirty="0"/>
              <a:t>Trabajando con MATLAB &amp; </a:t>
            </a:r>
            <a:r>
              <a:rPr lang="es-ES" dirty="0" err="1"/>
              <a:t>Simulink</a:t>
            </a:r>
            <a:endParaRPr lang="es-E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78569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662266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400" dirty="0" err="1"/>
              <a:t>Simulink</a:t>
            </a:r>
            <a:r>
              <a:rPr lang="es-ES" sz="2400" dirty="0"/>
              <a:t> </a:t>
            </a:r>
            <a:r>
              <a:rPr lang="es-ES" sz="2400" dirty="0" err="1"/>
              <a:t>Stateflow</a:t>
            </a:r>
            <a:r>
              <a:rPr lang="es-ES" sz="2400" dirty="0"/>
              <a:t> como herramienta de modelado</a:t>
            </a:r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254378" y="1770349"/>
            <a:ext cx="4079630" cy="2870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400" b="1" dirty="0">
                <a:solidFill>
                  <a:srgbClr val="00A3AD"/>
                </a:solidFill>
                <a:latin typeface="Arial Black" charset="0"/>
              </a:rPr>
              <a:t>Diseño gráfico de máquinas de estado</a:t>
            </a:r>
            <a:endParaRPr lang="es-ES" sz="14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4254378" y="2159216"/>
            <a:ext cx="4270509" cy="296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Modela la lógica de los sistemas mediante máquinas de estado. </a:t>
            </a:r>
          </a:p>
          <a:p>
            <a:pPr>
              <a:lnSpc>
                <a:spcPct val="120000"/>
              </a:lnSpc>
            </a:pP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Define los estados y las uniones conectadas 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por transiciones para crear máquinas de estado de forma gráfica. </a:t>
            </a:r>
          </a:p>
          <a:p>
            <a:pPr>
              <a:lnSpc>
                <a:spcPct val="120000"/>
              </a:lnSpc>
            </a:pPr>
            <a:r>
              <a:rPr lang="es-ES" sz="1600" dirty="0">
                <a:solidFill>
                  <a:srgbClr val="212121"/>
                </a:solidFill>
                <a:latin typeface="Roboto" panose="02000000000000000000" pitchFamily="2" charset="0"/>
              </a:rPr>
              <a:t>Ejecuta y v</a:t>
            </a:r>
            <a:r>
              <a:rPr lang="es-ES" sz="1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isualiza el comportamiento del sistema para el análisis y la depuración.</a:t>
            </a:r>
            <a:endParaRPr lang="es-ES" sz="19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85613793-CA36-46D5-A9D2-22F2088B5CB6}"/>
              </a:ext>
            </a:extLst>
          </p:cNvPr>
          <p:cNvSpPr txBox="1">
            <a:spLocks/>
          </p:cNvSpPr>
          <p:nvPr/>
        </p:nvSpPr>
        <p:spPr>
          <a:xfrm>
            <a:off x="499352" y="3823112"/>
            <a:ext cx="3342682" cy="78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000" dirty="0"/>
              <a:t>Diseño de lógica de control mediante </a:t>
            </a:r>
            <a:r>
              <a:rPr lang="es-ES" sz="1000" dirty="0" err="1"/>
              <a:t>Simulink</a:t>
            </a:r>
            <a:r>
              <a:rPr lang="es-ES" sz="1000" dirty="0"/>
              <a:t> </a:t>
            </a:r>
            <a:r>
              <a:rPr lang="es-ES" sz="1000" dirty="0" err="1"/>
              <a:t>Stateflow</a:t>
            </a:r>
            <a:endParaRPr lang="es-E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B24DA8-96B0-4FFF-B17D-BBD3CE7C7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" t="7014" r="13671" b="18474"/>
          <a:stretch/>
        </p:blipFill>
        <p:spPr bwMode="auto">
          <a:xfrm>
            <a:off x="333101" y="1770349"/>
            <a:ext cx="3675185" cy="1985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3627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3188213" y="2641600"/>
            <a:ext cx="5206487" cy="2528869"/>
          </a:xfrm>
        </p:spPr>
        <p:txBody>
          <a:bodyPr>
            <a:normAutofit/>
          </a:bodyPr>
          <a:lstStyle/>
          <a:p>
            <a:r>
              <a:rPr lang="es-ES" dirty="0"/>
              <a:t>Adquiriendo conocimientos de cinemática</a:t>
            </a:r>
            <a:br>
              <a:rPr lang="es-ES" dirty="0"/>
            </a:b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91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Modelado del movimiento mediante </a:t>
            </a:r>
            <a:r>
              <a:rPr lang="es-ES" sz="2400" dirty="0" err="1"/>
              <a:t>Stateflow</a:t>
            </a:r>
            <a:endParaRPr lang="es-ES" sz="2400" dirty="0"/>
          </a:p>
        </p:txBody>
      </p:sp>
      <p:pic>
        <p:nvPicPr>
          <p:cNvPr id="52" name="Imagen 5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74B54450-76CC-4120-845B-BEC9E1563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889" b="23023"/>
          <a:stretch/>
        </p:blipFill>
        <p:spPr>
          <a:xfrm>
            <a:off x="123619" y="5700481"/>
            <a:ext cx="3028950" cy="682841"/>
          </a:xfrm>
          <a:prstGeom prst="rect">
            <a:avLst/>
          </a:prstGeom>
        </p:spPr>
      </p:pic>
      <p:pic>
        <p:nvPicPr>
          <p:cNvPr id="56" name="Imagen 55" descr="Texto&#10;&#10;Descripción generada automáticamente">
            <a:extLst>
              <a:ext uri="{FF2B5EF4-FFF2-40B4-BE49-F238E27FC236}">
                <a16:creationId xmlns:a16="http://schemas.microsoft.com/office/drawing/2014/main" id="{90DF6543-FC34-4906-9248-1DA2E9E5C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643" y="5674528"/>
            <a:ext cx="2317930" cy="6622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A65027-749A-4FA2-93C5-79E5F6E8E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868" y="1770349"/>
            <a:ext cx="3191172" cy="26253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A857D0-B681-48C7-809A-FD8BC0CF8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378" y="2466227"/>
            <a:ext cx="952500" cy="1323975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5E3C277-344E-456F-ABEC-D0196D0C6135}"/>
              </a:ext>
            </a:extLst>
          </p:cNvPr>
          <p:cNvSpPr txBox="1">
            <a:spLocks/>
          </p:cNvSpPr>
          <p:nvPr/>
        </p:nvSpPr>
        <p:spPr>
          <a:xfrm>
            <a:off x="4254378" y="1770349"/>
            <a:ext cx="4079630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Propuesta de ejercicio:</a:t>
            </a:r>
            <a:endParaRPr lang="es-ES" sz="190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2BAC3CB-5B8F-44EE-AB8A-DFA977B4158C}"/>
              </a:ext>
            </a:extLst>
          </p:cNvPr>
          <p:cNvSpPr txBox="1">
            <a:spLocks/>
          </p:cNvSpPr>
          <p:nvPr/>
        </p:nvSpPr>
        <p:spPr>
          <a:xfrm>
            <a:off x="5174296" y="2438455"/>
            <a:ext cx="3159712" cy="1791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Compila el modelo </a:t>
            </a:r>
            <a:r>
              <a:rPr lang="es-ES" sz="1800" dirty="0" err="1"/>
              <a:t>Simulink</a:t>
            </a:r>
            <a:r>
              <a:rPr lang="es-ES" sz="1800" dirty="0"/>
              <a:t> “</a:t>
            </a:r>
            <a:r>
              <a:rPr lang="es-ES" sz="1800" dirty="0" err="1"/>
              <a:t>Motorcycle</a:t>
            </a:r>
            <a:r>
              <a:rPr lang="es-ES" sz="1800" dirty="0"/>
              <a:t> </a:t>
            </a:r>
            <a:r>
              <a:rPr lang="es-ES" sz="1800" dirty="0" err="1"/>
              <a:t>with</a:t>
            </a:r>
            <a:r>
              <a:rPr lang="es-ES" sz="1800" dirty="0"/>
              <a:t> </a:t>
            </a:r>
            <a:r>
              <a:rPr lang="es-ES" sz="1800" dirty="0" err="1"/>
              <a:t>motion</a:t>
            </a:r>
            <a:r>
              <a:rPr lang="es-ES" sz="1800" dirty="0"/>
              <a:t>” y cárgalo en tu Arduino </a:t>
            </a:r>
            <a:r>
              <a:rPr lang="es-ES" sz="1800" dirty="0" err="1"/>
              <a:t>Engineering</a:t>
            </a:r>
            <a:r>
              <a:rPr lang="es-ES" sz="1800" dirty="0"/>
              <a:t> Kit.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El modelo te permitirá hacer mover la motocicleta en una única dirección y ambos sentidos.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800" dirty="0"/>
              <a:t>Modifica el modelo para que se mueva realizando curvas. Utiliza el diagrama para ayudarte en tus pasos. 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s-ES" sz="1900"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82CED61-29E0-4962-9A29-161FE899F825}"/>
              </a:ext>
            </a:extLst>
          </p:cNvPr>
          <p:cNvSpPr txBox="1">
            <a:spLocks/>
          </p:cNvSpPr>
          <p:nvPr/>
        </p:nvSpPr>
        <p:spPr>
          <a:xfrm>
            <a:off x="619113" y="4379439"/>
            <a:ext cx="3342682" cy="78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s-ES" sz="1000" dirty="0"/>
              <a:t>Diseño de lógica de control mediante </a:t>
            </a:r>
            <a:r>
              <a:rPr lang="es-ES" sz="1000" dirty="0" err="1"/>
              <a:t>Simulink</a:t>
            </a:r>
            <a:r>
              <a:rPr lang="es-ES" sz="1000" dirty="0"/>
              <a:t> </a:t>
            </a:r>
            <a:r>
              <a:rPr lang="es-ES" sz="1000" dirty="0" err="1"/>
              <a:t>Stateflow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992714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7100" y="4812626"/>
            <a:ext cx="2672863" cy="1150681"/>
          </a:xfrm>
        </p:spPr>
        <p:txBody>
          <a:bodyPr/>
          <a:lstStyle/>
          <a:p>
            <a:pPr lvl="0"/>
            <a:r>
              <a:rPr lang="es-ES"/>
              <a:t>Loramendi</a:t>
            </a:r>
            <a:r>
              <a:rPr lang="es-ES" dirty="0"/>
              <a:t>, 4. Apartado 23</a:t>
            </a:r>
          </a:p>
          <a:p>
            <a:pPr lvl="0"/>
            <a:r>
              <a:rPr lang="es-ES" dirty="0"/>
              <a:t>20500 </a:t>
            </a:r>
            <a:r>
              <a:rPr lang="es-ES" dirty="0" err="1"/>
              <a:t>Arrasate</a:t>
            </a:r>
            <a:r>
              <a:rPr lang="es-ES" dirty="0"/>
              <a:t> </a:t>
            </a:r>
            <a:r>
              <a:rPr lang="mr-IN" dirty="0"/>
              <a:t>–</a:t>
            </a:r>
            <a:r>
              <a:rPr lang="es-ES" dirty="0"/>
              <a:t> </a:t>
            </a:r>
            <a:r>
              <a:rPr lang="es-ES" dirty="0" err="1"/>
              <a:t>Mondragon</a:t>
            </a:r>
            <a:endParaRPr lang="es-ES" dirty="0"/>
          </a:p>
          <a:p>
            <a:pPr lvl="0"/>
            <a:r>
              <a:rPr lang="es-ES" dirty="0"/>
              <a:t>T. 943 71 21 85</a:t>
            </a:r>
          </a:p>
          <a:p>
            <a:pPr lvl="0"/>
            <a:r>
              <a:rPr lang="es-ES" dirty="0" err="1"/>
              <a:t>info@mondragon.edu</a:t>
            </a:r>
            <a:endParaRPr lang="en-US" dirty="0"/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3255254" y="2648673"/>
            <a:ext cx="2895602" cy="11506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4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1pPr>
            <a:lvl2pPr marL="457188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2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2pPr>
            <a:lvl3pPr marL="914377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10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3pPr>
            <a:lvl4pPr marL="1371566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s-ES_tradnl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4pPr>
            <a:lvl5pPr marL="1828755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None/>
              <a:tabLst/>
              <a:defRPr lang="en-US" sz="1050" b="0" i="0" kern="1200" noProof="0">
                <a:solidFill>
                  <a:srgbClr val="FFFFFF"/>
                </a:solidFill>
                <a:latin typeface="Arial Nova Light" charset="0"/>
                <a:ea typeface="Arial Nova Light" charset="0"/>
                <a:cs typeface="Arial Nova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dirty="0" err="1"/>
              <a:t>Eskerrik</a:t>
            </a:r>
            <a:r>
              <a:rPr lang="es-ES" sz="2400" b="1" dirty="0"/>
              <a:t> </a:t>
            </a:r>
            <a:r>
              <a:rPr lang="es-ES" sz="2400" b="1" dirty="0" err="1"/>
              <a:t>asko</a:t>
            </a:r>
            <a:endParaRPr lang="es-ES" sz="2400" b="1" dirty="0"/>
          </a:p>
          <a:p>
            <a:pPr algn="ctr"/>
            <a:r>
              <a:rPr lang="es-ES" sz="2400" b="1" dirty="0"/>
              <a:t>Muchas gracias</a:t>
            </a:r>
          </a:p>
          <a:p>
            <a:pPr algn="ctr"/>
            <a:r>
              <a:rPr lang="es-ES" sz="2400" b="1" dirty="0" err="1"/>
              <a:t>Thank</a:t>
            </a:r>
            <a:r>
              <a:rPr lang="es-ES" sz="2400" b="1" dirty="0"/>
              <a:t> </a:t>
            </a:r>
            <a:r>
              <a:rPr lang="es-ES" sz="2400" b="1" dirty="0" err="1"/>
              <a:t>you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9744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Mondragon </a:t>
            </a:r>
            <a:r>
              <a:rPr lang="en-US" dirty="0" err="1"/>
              <a:t>Unibertsitatea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dirty="0"/>
              <a:t>Introducción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15EAE2D-3649-4D63-AE52-25D910C8FE98}"/>
              </a:ext>
            </a:extLst>
          </p:cNvPr>
          <p:cNvSpPr txBox="1">
            <a:spLocks/>
          </p:cNvSpPr>
          <p:nvPr/>
        </p:nvSpPr>
        <p:spPr>
          <a:xfrm>
            <a:off x="422032" y="468377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Archivos necesarios:</a:t>
            </a:r>
            <a:endParaRPr lang="es-ES" sz="19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56B81ED-9769-4DA6-B0BC-3E2208A2679C}"/>
              </a:ext>
            </a:extLst>
          </p:cNvPr>
          <p:cNvSpPr txBox="1">
            <a:spLocks/>
          </p:cNvSpPr>
          <p:nvPr/>
        </p:nvSpPr>
        <p:spPr>
          <a:xfrm>
            <a:off x="422032" y="1032044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Competencias</a:t>
            </a:r>
            <a:endParaRPr lang="es-ES" sz="1900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1C0FFC7A-2086-41D2-8F55-71D479408594}"/>
              </a:ext>
            </a:extLst>
          </p:cNvPr>
          <p:cNvSpPr txBox="1">
            <a:spLocks/>
          </p:cNvSpPr>
          <p:nvPr/>
        </p:nvSpPr>
        <p:spPr>
          <a:xfrm>
            <a:off x="422032" y="2331605"/>
            <a:ext cx="8208784" cy="3944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Aprendiendo con Kits Arduino </a:t>
            </a:r>
            <a:r>
              <a:rPr lang="es-ES" sz="1900" b="1" dirty="0" err="1">
                <a:solidFill>
                  <a:srgbClr val="00A3AD"/>
                </a:solidFill>
                <a:latin typeface="Arial Black" charset="0"/>
              </a:rPr>
              <a:t>Engineering</a:t>
            </a:r>
            <a:r>
              <a:rPr lang="es-ES" sz="1900" b="1" dirty="0">
                <a:solidFill>
                  <a:srgbClr val="00A3AD"/>
                </a:solidFill>
                <a:latin typeface="Arial Black" charset="0"/>
              </a:rPr>
              <a:t>…</a:t>
            </a:r>
            <a:endParaRPr lang="es-ES" sz="19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D8C400D-3F46-442A-AC49-54547EC1D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46" y="3231373"/>
            <a:ext cx="2266217" cy="13022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339FFDA-262A-4CB9-95D5-29BBA776C1A1}"/>
              </a:ext>
            </a:extLst>
          </p:cNvPr>
          <p:cNvSpPr txBox="1"/>
          <p:nvPr/>
        </p:nvSpPr>
        <p:spPr>
          <a:xfrm>
            <a:off x="587253" y="2725737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MOTOCICLETA </a:t>
            </a:r>
          </a:p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AUTOEQUILIBRANTE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BBE5B7-C288-4235-A2B8-6604299EB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603" y="3249279"/>
            <a:ext cx="2105620" cy="1302229"/>
          </a:xfrm>
          <a:prstGeom prst="rect">
            <a:avLst/>
          </a:prstGeom>
          <a:ln>
            <a:noFill/>
          </a:ln>
          <a:effectLst>
            <a:softEdge rad="76200"/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F079624-E8E2-4E2E-A892-3B3D66F18BFB}"/>
              </a:ext>
            </a:extLst>
          </p:cNvPr>
          <p:cNvSpPr txBox="1"/>
          <p:nvPr/>
        </p:nvSpPr>
        <p:spPr>
          <a:xfrm>
            <a:off x="3194537" y="2743643"/>
            <a:ext cx="2435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ROVER CONTROLADO POR CÁMARA WEB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91B452-AD8B-443E-AC92-ABA6A4F70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723" y="3301472"/>
            <a:ext cx="2261716" cy="1232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D38C98A-7800-484B-8A3A-4F796F614282}"/>
              </a:ext>
            </a:extLst>
          </p:cNvPr>
          <p:cNvSpPr txBox="1"/>
          <p:nvPr/>
        </p:nvSpPr>
        <p:spPr>
          <a:xfrm>
            <a:off x="5992157" y="2808797"/>
            <a:ext cx="2094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b="0" i="0" cap="all" dirty="0">
                <a:solidFill>
                  <a:srgbClr val="434F54"/>
                </a:solidFill>
                <a:effectLst/>
                <a:latin typeface="Open Sans" panose="020B0606030504020204" pitchFamily="34" charset="0"/>
              </a:rPr>
              <a:t>ROBOT DIBUJANTE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591FBC-EE2E-4FA9-868B-0C2903D07C07}"/>
              </a:ext>
            </a:extLst>
          </p:cNvPr>
          <p:cNvSpPr txBox="1"/>
          <p:nvPr/>
        </p:nvSpPr>
        <p:spPr>
          <a:xfrm>
            <a:off x="723534" y="1558348"/>
            <a:ext cx="4598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Cinemática</a:t>
            </a:r>
            <a:endParaRPr lang="es-E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3160A11-6A58-44EB-8AA1-556417ED7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128" y="5107390"/>
            <a:ext cx="9525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3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9594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Movimiento</a:t>
            </a:r>
            <a:r>
              <a:rPr lang="en-US" dirty="0"/>
              <a:t> </a:t>
            </a:r>
            <a:r>
              <a:rPr lang="en-US" dirty="0" err="1"/>
              <a:t>curvilineo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5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227" y="4711959"/>
            <a:ext cx="3987692" cy="1748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800" dirty="0">
                <a:latin typeface="+mj-lt"/>
              </a:rPr>
              <a:t>La velocidad de la partícula en movimiento en el plano XY es, el cambio de posición en el transcurso del tiempo y se puede determinar por:</a:t>
            </a:r>
            <a:endParaRPr lang="en-US" sz="1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Movimiento en dos dimensiones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EC595535-FF15-4EF3-A808-71FAAA914662}"/>
              </a:ext>
            </a:extLst>
          </p:cNvPr>
          <p:cNvSpPr txBox="1">
            <a:spLocks/>
          </p:cNvSpPr>
          <p:nvPr/>
        </p:nvSpPr>
        <p:spPr>
          <a:xfrm>
            <a:off x="641003" y="3381553"/>
            <a:ext cx="3987692" cy="101566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457200" marR="0" indent="-45720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20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32" marR="0" indent="-28574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 panose="020B0604020202020204" pitchFamily="34" charset="0"/>
              <a:buChar char="•"/>
              <a:tabLst/>
              <a:defRPr lang="es-ES_tradnl" sz="18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971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•"/>
              <a:tabLst/>
              <a:defRPr lang="es-ES_tradnl" sz="16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160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rial"/>
              <a:buChar char="–"/>
              <a:tabLst/>
              <a:defRPr lang="es-ES_tradnl" sz="14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349" marR="0" indent="-228594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A3AE"/>
              </a:buClr>
              <a:buSzTx/>
              <a:buFont typeface="AppleSymbols" panose="02000000000000000000" pitchFamily="2" charset="-79"/>
              <a:buChar char="⎻"/>
              <a:tabLst/>
              <a:defRPr lang="en-US" sz="1200" b="0" i="0" kern="1200" noProof="0">
                <a:solidFill>
                  <a:srgbClr val="00485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>
                <a:latin typeface="+mj-lt"/>
              </a:rPr>
              <a:t>Las expresiones de la posición en función del tiempo en cada dirección x e y:</a:t>
            </a:r>
            <a:endParaRPr lang="en-US" dirty="0">
              <a:latin typeface="+mj-lt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C2FCA9-8658-4612-A926-289DADEA568A}"/>
              </a:ext>
            </a:extLst>
          </p:cNvPr>
          <p:cNvSpPr/>
          <p:nvPr/>
        </p:nvSpPr>
        <p:spPr>
          <a:xfrm>
            <a:off x="575440" y="1202801"/>
            <a:ext cx="8143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Este estudio del movimiento de un objeto se mueve con </a:t>
            </a:r>
            <a:r>
              <a:rPr lang="es-ES" b="1" dirty="0"/>
              <a:t>aceleración constante</a:t>
            </a:r>
            <a:r>
              <a:rPr lang="es-ES" dirty="0"/>
              <a:t>, es decir, no cambian durante el movimiento.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B1083D-30CB-41C8-AFA4-4FE8BF9355FD}"/>
              </a:ext>
            </a:extLst>
          </p:cNvPr>
          <p:cNvSpPr/>
          <p:nvPr/>
        </p:nvSpPr>
        <p:spPr>
          <a:xfrm>
            <a:off x="592589" y="209289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El vector posición de un objeto que se mueve en el plano XY es una función del tiempo, se escribe como: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F7E0CE4-B57C-4EC7-9447-58043297C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73" y="2126715"/>
            <a:ext cx="2672152" cy="689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DB41817-FD09-4857-99E0-159D999D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542" y="4975274"/>
            <a:ext cx="2695575" cy="10287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6D01BDC-18B6-494C-8AAE-0A7B9662F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3566" y="3119728"/>
            <a:ext cx="4414165" cy="159854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37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Movimiento circunferencial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C2FCA9-8658-4612-A926-289DADEA568A}"/>
              </a:ext>
            </a:extLst>
          </p:cNvPr>
          <p:cNvSpPr/>
          <p:nvPr/>
        </p:nvSpPr>
        <p:spPr>
          <a:xfrm>
            <a:off x="575440" y="1202801"/>
            <a:ext cx="8143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movimiento en dos dimensiones es el de un objeto que se mueve describiendo una trayectoria circunferencial.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2B1083D-30CB-41C8-AFA4-4FE8BF9355FD}"/>
              </a:ext>
            </a:extLst>
          </p:cNvPr>
          <p:cNvSpPr/>
          <p:nvPr/>
        </p:nvSpPr>
        <p:spPr>
          <a:xfrm>
            <a:off x="592588" y="2092890"/>
            <a:ext cx="78702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Si durante el movimiento circunferencial de un objeto cambia la velocidad, esta será tangente a la trayectoria.</a:t>
            </a:r>
          </a:p>
          <a:p>
            <a:pPr algn="just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1AC57D5-3AA8-4503-8CAD-385EA9B7A024}"/>
                  </a:ext>
                </a:extLst>
              </p:cNvPr>
              <p:cNvSpPr/>
              <p:nvPr/>
            </p:nvSpPr>
            <p:spPr>
              <a:xfrm>
                <a:off x="575440" y="3290501"/>
                <a:ext cx="4173842" cy="1524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dirty="0"/>
                  <a:t>En este caso es conveniente escribir la aceleración en dos componentes vectoriales, una radial hacia el centro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ES" dirty="0"/>
                  <a:t> y otra tangente a la trayectoria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s-ES" dirty="0"/>
                  <a:t>, entonces a se escribe como:</a:t>
                </a: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1AC57D5-3AA8-4503-8CAD-385EA9B7A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40" y="3290501"/>
                <a:ext cx="4173842" cy="1524648"/>
              </a:xfrm>
              <a:prstGeom prst="rect">
                <a:avLst/>
              </a:prstGeom>
              <a:blipFill>
                <a:blip r:embed="rId3"/>
                <a:stretch>
                  <a:fillRect l="-1168" t="-2400" r="-1168" b="-56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976DDDC8-F4BA-4713-A678-91E3D6086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70" y="5023477"/>
            <a:ext cx="1180894" cy="9956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D4DB822-6A19-4D0F-8932-387E480E3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361" y="5010659"/>
            <a:ext cx="1415117" cy="1008474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420F78A-DAFD-4682-A534-D6728C5D14F4}"/>
              </a:ext>
            </a:extLst>
          </p:cNvPr>
          <p:cNvGrpSpPr/>
          <p:nvPr/>
        </p:nvGrpSpPr>
        <p:grpSpPr>
          <a:xfrm>
            <a:off x="5191760" y="3358781"/>
            <a:ext cx="3026664" cy="3101746"/>
            <a:chOff x="2313992" y="1894114"/>
            <a:chExt cx="2435808" cy="2487811"/>
          </a:xfrm>
        </p:grpSpPr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AE3B6225-FF7F-4F87-9795-040DA8552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877" y="4100001"/>
              <a:ext cx="416923" cy="5468"/>
            </a:xfrm>
            <a:prstGeom prst="straightConnector1">
              <a:avLst/>
            </a:prstGeom>
            <a:ln>
              <a:solidFill>
                <a:schemeClr val="accent1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CB01327-7512-49E0-AE34-D42E5096E1F7}"/>
                </a:ext>
              </a:extLst>
            </p:cNvPr>
            <p:cNvSpPr/>
            <p:nvPr/>
          </p:nvSpPr>
          <p:spPr>
            <a:xfrm>
              <a:off x="2313992" y="1894114"/>
              <a:ext cx="2360645" cy="221135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B29BDA98-30BD-48A5-BEC6-2B4BF3E92BE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>
              <a:off x="3491808" y="3027385"/>
              <a:ext cx="2507" cy="1078084"/>
            </a:xfrm>
            <a:prstGeom prst="line">
              <a:avLst/>
            </a:prstGeom>
            <a:ln w="1270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598E4ED5-4002-47D4-BD54-8454BAD66ABF}"/>
                </a:ext>
              </a:extLst>
            </p:cNvPr>
            <p:cNvGrpSpPr/>
            <p:nvPr/>
          </p:nvGrpSpPr>
          <p:grpSpPr>
            <a:xfrm>
              <a:off x="3487057" y="3335505"/>
              <a:ext cx="893043" cy="778484"/>
              <a:chOff x="718675" y="4422531"/>
              <a:chExt cx="893043" cy="778484"/>
            </a:xfrm>
          </p:grpSpPr>
          <p:cxnSp>
            <p:nvCxnSpPr>
              <p:cNvPr id="27" name="Conector recto de flecha 26">
                <a:extLst>
                  <a:ext uri="{FF2B5EF4-FFF2-40B4-BE49-F238E27FC236}">
                    <a16:creationId xmlns:a16="http://schemas.microsoft.com/office/drawing/2014/main" id="{727FA846-84FF-4445-9F3C-D8E58AE02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8675" y="5192223"/>
                <a:ext cx="8930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de flecha 27">
                <a:extLst>
                  <a:ext uri="{FF2B5EF4-FFF2-40B4-BE49-F238E27FC236}">
                    <a16:creationId xmlns:a16="http://schemas.microsoft.com/office/drawing/2014/main" id="{B7A44E89-82B4-480F-9E7D-A924C4F92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129" y="4422531"/>
                <a:ext cx="0" cy="7784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EDA8F59-847A-49A6-9ACF-9BCA6EAFD6A7}"/>
                    </a:ext>
                  </a:extLst>
                </p:cNvPr>
                <p:cNvSpPr txBox="1"/>
                <p:nvPr/>
              </p:nvSpPr>
              <p:spPr>
                <a:xfrm>
                  <a:off x="3809753" y="4104926"/>
                  <a:ext cx="2689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s-E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0EDA8F59-847A-49A6-9ACF-9BCA6EAFD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753" y="4104926"/>
                  <a:ext cx="268920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1EA045A3-13FE-4F33-B8E4-BB361782C128}"/>
                    </a:ext>
                  </a:extLst>
                </p:cNvPr>
                <p:cNvSpPr txBox="1"/>
                <p:nvPr/>
              </p:nvSpPr>
              <p:spPr>
                <a:xfrm>
                  <a:off x="3164691" y="3462988"/>
                  <a:ext cx="2809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s-E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1EA045A3-13FE-4F33-B8E4-BB361782C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691" y="3462988"/>
                  <a:ext cx="28097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9DEE09C-7365-4D5F-A110-D8A5E6C63563}"/>
                </a:ext>
              </a:extLst>
            </p:cNvPr>
            <p:cNvSpPr/>
            <p:nvPr/>
          </p:nvSpPr>
          <p:spPr>
            <a:xfrm>
              <a:off x="3471455" y="2993492"/>
              <a:ext cx="45719" cy="45719"/>
            </a:xfrm>
            <a:prstGeom prst="ellipse">
              <a:avLst/>
            </a:prstGeom>
            <a:solidFill>
              <a:srgbClr val="00A3A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EE431E0A-8C47-496C-BA5F-A7BEB472D2B2}"/>
                    </a:ext>
                  </a:extLst>
                </p:cNvPr>
                <p:cNvSpPr txBox="1"/>
                <p:nvPr/>
              </p:nvSpPr>
              <p:spPr>
                <a:xfrm>
                  <a:off x="3190481" y="3016351"/>
                  <a:ext cx="166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s-E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EE431E0A-8C47-496C-BA5F-A7BEB472D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481" y="3016351"/>
                  <a:ext cx="16696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F48C7BF8-D563-4255-99BE-068B9E76E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1280" y="3335505"/>
              <a:ext cx="8820" cy="764496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50329D2B-685B-477E-8BF5-BCDF25A8C4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315" y="3335505"/>
              <a:ext cx="885785" cy="0"/>
            </a:xfrm>
            <a:prstGeom prst="line">
              <a:avLst/>
            </a:prstGeom>
            <a:ln w="127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78935F1-5CBB-4076-BA8B-3C61385F2B44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V="1">
              <a:off x="3494315" y="3348991"/>
              <a:ext cx="876965" cy="756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6DAB3A35-A68D-4A91-9B53-DBC55184F670}"/>
                    </a:ext>
                  </a:extLst>
                </p:cNvPr>
                <p:cNvSpPr txBox="1"/>
                <p:nvPr/>
              </p:nvSpPr>
              <p:spPr>
                <a:xfrm>
                  <a:off x="3891892" y="3358781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rgbClr val="836967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s-E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6DAB3A35-A68D-4A91-9B53-DBC55184F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892" y="3358781"/>
                  <a:ext cx="18678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5263" r="-2632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7F07EC1-B7A7-40E5-AF8C-0DE82FF912EC}"/>
                    </a:ext>
                  </a:extLst>
                </p:cNvPr>
                <p:cNvSpPr txBox="1"/>
                <p:nvPr/>
              </p:nvSpPr>
              <p:spPr>
                <a:xfrm>
                  <a:off x="4489504" y="3814482"/>
                  <a:ext cx="1830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>
                    <a:defRPr i="1">
                      <a:solidFill>
                        <a:srgbClr val="836967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s-E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37F07EC1-B7A7-40E5-AF8C-0DE82FF91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504" y="3814482"/>
                  <a:ext cx="18306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405" r="-5405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7FDBC3D-653B-4485-9CA9-851064E17589}"/>
                  </a:ext>
                </a:extLst>
              </p:cNvPr>
              <p:cNvSpPr txBox="1"/>
              <p:nvPr/>
            </p:nvSpPr>
            <p:spPr>
              <a:xfrm>
                <a:off x="5888968" y="3656808"/>
                <a:ext cx="1417952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" i="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ES" i="1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i="0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i="0" dirty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i="1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ES" i="0" dirty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s-E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67FDBC3D-653B-4485-9CA9-851064E17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68" y="3656808"/>
                <a:ext cx="1417952" cy="563680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57482" y="2747962"/>
            <a:ext cx="3295110" cy="1362075"/>
          </a:xfrm>
        </p:spPr>
        <p:txBody>
          <a:bodyPr/>
          <a:lstStyle/>
          <a:p>
            <a:r>
              <a:rPr lang="en-US" dirty="0" err="1"/>
              <a:t>Movimiento</a:t>
            </a:r>
            <a:r>
              <a:rPr lang="en-US" dirty="0"/>
              <a:t> </a:t>
            </a:r>
            <a:r>
              <a:rPr lang="en-US" dirty="0" err="1"/>
              <a:t>rotacional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1.2</a:t>
            </a:r>
          </a:p>
        </p:txBody>
      </p:sp>
    </p:spTree>
    <p:extLst>
      <p:ext uri="{BB962C8B-B14F-4D97-AF65-F5344CB8AC3E}">
        <p14:creationId xmlns:p14="http://schemas.microsoft.com/office/powerpoint/2010/main" val="123889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1" y="6460529"/>
            <a:ext cx="118089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3C92E6B-C9E1-344F-A8D2-A6916349F0EE}" type="datetime3">
              <a:rPr lang="es-ES_tradnl" smtClean="0"/>
              <a:pPr>
                <a:spcAft>
                  <a:spcPts val="600"/>
                </a:spcAft>
              </a:pPr>
              <a:t>16.02.22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70694" y="6460529"/>
            <a:ext cx="477736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Mondragon Unibertsitatea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51460" y="6460527"/>
            <a:ext cx="11678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7356FEA-1119-414E-9BDA-0F3F06B9EA58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2032" y="472037"/>
            <a:ext cx="7664693" cy="4281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400" dirty="0"/>
              <a:t>Movimiento rotacional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FC2FCA9-8658-4612-A926-289DADEA568A}"/>
              </a:ext>
            </a:extLst>
          </p:cNvPr>
          <p:cNvSpPr/>
          <p:nvPr/>
        </p:nvSpPr>
        <p:spPr>
          <a:xfrm>
            <a:off x="575440" y="1202801"/>
            <a:ext cx="81438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movimiento circulares son aquellos en los que la trayectoria es una circunferencia de radio R.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F9B1343-FD33-4676-894C-97FEB5E89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94" y="4970094"/>
            <a:ext cx="2000250" cy="495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8B5D6E5-912A-4247-B425-EA1FBAFA9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735" y="4834247"/>
            <a:ext cx="2752725" cy="75247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DAF7DB77-E4C3-4F24-81C6-F2B2E5D62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169" y="3338040"/>
            <a:ext cx="1085850" cy="48577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0CE5313-0435-40A0-9008-D63C677E2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262" y="3411372"/>
            <a:ext cx="1133475" cy="4381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EEE1FD1-FAEB-420B-9FE0-43E2F595F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793" y="3290415"/>
            <a:ext cx="1295400" cy="533400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7D339A5C-E7F0-45A7-882B-B10496C92974}"/>
              </a:ext>
            </a:extLst>
          </p:cNvPr>
          <p:cNvSpPr/>
          <p:nvPr/>
        </p:nvSpPr>
        <p:spPr>
          <a:xfrm>
            <a:off x="674978" y="2183171"/>
            <a:ext cx="2303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espacio recorrido s se expresa en función del ángulo </a:t>
            </a:r>
            <a:r>
              <a:rPr lang="es-ES" b="1" dirty="0"/>
              <a:t>θ</a:t>
            </a:r>
            <a:r>
              <a:rPr lang="es-ES" dirty="0"/>
              <a:t>.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9AC84F7C-6E8D-414F-9570-4D4BDBC98500}"/>
              </a:ext>
            </a:extLst>
          </p:cNvPr>
          <p:cNvSpPr/>
          <p:nvPr/>
        </p:nvSpPr>
        <p:spPr>
          <a:xfrm>
            <a:off x="3407402" y="2168587"/>
            <a:ext cx="2303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velocidad angular se expresa en función del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𝟂</a:t>
            </a:r>
            <a:r>
              <a:rPr lang="es-ES" dirty="0"/>
              <a:t>.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D9D1173-8C51-406A-B762-D2A7502D96FB}"/>
              </a:ext>
            </a:extLst>
          </p:cNvPr>
          <p:cNvSpPr/>
          <p:nvPr/>
        </p:nvSpPr>
        <p:spPr>
          <a:xfrm>
            <a:off x="6165075" y="2151739"/>
            <a:ext cx="23039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aceleración angular se expresa en función del </a:t>
            </a:r>
            <a:r>
              <a:rPr lang="es-ES" dirty="0">
                <a:latin typeface="Cambria Math" panose="02040503050406030204" pitchFamily="18" charset="0"/>
                <a:ea typeface="Cambria Math" panose="02040503050406030204" pitchFamily="18" charset="0"/>
              </a:rPr>
              <a:t>𝝰</a:t>
            </a:r>
            <a:r>
              <a:rPr lang="es-ES" dirty="0"/>
              <a:t>.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8FD649DC-B078-44AA-9B76-6E68E1806515}"/>
              </a:ext>
            </a:extLst>
          </p:cNvPr>
          <p:cNvSpPr/>
          <p:nvPr/>
        </p:nvSpPr>
        <p:spPr>
          <a:xfrm>
            <a:off x="1748673" y="4348525"/>
            <a:ext cx="5797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Velocidad angular y ángulo recorrido respecto del tiempo:</a:t>
            </a:r>
          </a:p>
        </p:txBody>
      </p:sp>
    </p:spTree>
    <p:extLst>
      <p:ext uri="{BB962C8B-B14F-4D97-AF65-F5344CB8AC3E}">
        <p14:creationId xmlns:p14="http://schemas.microsoft.com/office/powerpoint/2010/main" val="2160136158"/>
      </p:ext>
    </p:extLst>
  </p:cSld>
  <p:clrMapOvr>
    <a:masterClrMapping/>
  </p:clrMapOvr>
</p:sld>
</file>

<file path=ppt/theme/theme1.xml><?xml version="1.0" encoding="utf-8"?>
<a:theme xmlns:a="http://schemas.openxmlformats.org/drawingml/2006/main" name="MU Theme">
  <a:themeElements>
    <a:clrScheme name="Goi Eskola Politeknikoa">
      <a:dk1>
        <a:srgbClr val="004851"/>
      </a:dk1>
      <a:lt1>
        <a:srgbClr val="FFFFFF"/>
      </a:lt1>
      <a:dk2>
        <a:srgbClr val="000000"/>
      </a:dk2>
      <a:lt2>
        <a:srgbClr val="FFC72C"/>
      </a:lt2>
      <a:accent1>
        <a:srgbClr val="004851"/>
      </a:accent1>
      <a:accent2>
        <a:srgbClr val="00A3AD"/>
      </a:accent2>
      <a:accent3>
        <a:srgbClr val="B33D26"/>
      </a:accent3>
      <a:accent4>
        <a:srgbClr val="DC6B2F"/>
      </a:accent4>
      <a:accent5>
        <a:srgbClr val="ED8B00"/>
      </a:accent5>
      <a:accent6>
        <a:srgbClr val="F6C580"/>
      </a:accent6>
      <a:hlink>
        <a:srgbClr val="FFC72C"/>
      </a:hlink>
      <a:folHlink>
        <a:srgbClr val="00485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3AD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oloVerde_MGEP" id="{912D819A-F009-0D4F-A6F2-06FA7B853B4A}" vid="{A10D757F-8599-0D45-BE73-313E7C3AB0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Goi Eskola Politeknikoa">
    <a:dk1>
      <a:srgbClr val="004851"/>
    </a:dk1>
    <a:lt1>
      <a:srgbClr val="FFFFFF"/>
    </a:lt1>
    <a:dk2>
      <a:srgbClr val="000000"/>
    </a:dk2>
    <a:lt2>
      <a:srgbClr val="FFC72C"/>
    </a:lt2>
    <a:accent1>
      <a:srgbClr val="004851"/>
    </a:accent1>
    <a:accent2>
      <a:srgbClr val="00A3AD"/>
    </a:accent2>
    <a:accent3>
      <a:srgbClr val="B33D26"/>
    </a:accent3>
    <a:accent4>
      <a:srgbClr val="DC6B2F"/>
    </a:accent4>
    <a:accent5>
      <a:srgbClr val="ED8B00"/>
    </a:accent5>
    <a:accent6>
      <a:srgbClr val="F6C580"/>
    </a:accent6>
    <a:hlink>
      <a:srgbClr val="FFC72C"/>
    </a:hlink>
    <a:folHlink>
      <a:srgbClr val="00485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1952</TotalTime>
  <Words>683</Words>
  <Application>Microsoft Office PowerPoint</Application>
  <PresentationFormat>Presentación en pantalla (4:3)</PresentationFormat>
  <Paragraphs>156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AppleSymbols</vt:lpstr>
      <vt:lpstr>Arial</vt:lpstr>
      <vt:lpstr>Arial Black</vt:lpstr>
      <vt:lpstr>Arial Nova Light</vt:lpstr>
      <vt:lpstr>Calibri</vt:lpstr>
      <vt:lpstr>Cambria Math</vt:lpstr>
      <vt:lpstr>Open Sans</vt:lpstr>
      <vt:lpstr>Roboto</vt:lpstr>
      <vt:lpstr>MU Theme</vt:lpstr>
      <vt:lpstr> Cinemática</vt:lpstr>
      <vt:lpstr>Adquiriendo conocimientos de cinemática </vt:lpstr>
      <vt:lpstr>Introducción</vt:lpstr>
      <vt:lpstr>Fundamentos </vt:lpstr>
      <vt:lpstr>Movimiento curvilineo</vt:lpstr>
      <vt:lpstr>Movimiento en dos dimensiones</vt:lpstr>
      <vt:lpstr>Movimiento circunferencial</vt:lpstr>
      <vt:lpstr>Movimiento rotacional</vt:lpstr>
      <vt:lpstr>Movimiento rotacional</vt:lpstr>
      <vt:lpstr>Movimiento rotacional</vt:lpstr>
      <vt:lpstr>Caso de estudio </vt:lpstr>
      <vt:lpstr>Transmisión motor - rueda</vt:lpstr>
      <vt:lpstr>Transmisión mediante poleas</vt:lpstr>
      <vt:lpstr>Caso practico</vt:lpstr>
      <vt:lpstr>Presentación del robot</vt:lpstr>
      <vt:lpstr>Self-balancing Motorcycle</vt:lpstr>
      <vt:lpstr>Self-balancing Motorcycle</vt:lpstr>
      <vt:lpstr>Trabajando con MATLAB &amp; Simulink</vt:lpstr>
      <vt:lpstr>Simulink Stateflow como herramienta de modelado</vt:lpstr>
      <vt:lpstr>Modelado del movimiento mediante Stateflow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knowledge transfer</dc:title>
  <dc:creator>Uribeetxeberria, Roberto</dc:creator>
  <cp:lastModifiedBy>Gaizka Bellido</cp:lastModifiedBy>
  <cp:revision>267</cp:revision>
  <cp:lastPrinted>2018-07-13T13:37:53Z</cp:lastPrinted>
  <dcterms:created xsi:type="dcterms:W3CDTF">2017-11-28T21:27:45Z</dcterms:created>
  <dcterms:modified xsi:type="dcterms:W3CDTF">2022-02-16T13:04:37Z</dcterms:modified>
</cp:coreProperties>
</file>