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322" r:id="rId3"/>
    <p:sldId id="400" r:id="rId4"/>
    <p:sldId id="309" r:id="rId5"/>
    <p:sldId id="311" r:id="rId6"/>
    <p:sldId id="371" r:id="rId7"/>
    <p:sldId id="379" r:id="rId8"/>
    <p:sldId id="380" r:id="rId9"/>
    <p:sldId id="373" r:id="rId10"/>
    <p:sldId id="372" r:id="rId11"/>
    <p:sldId id="374" r:id="rId12"/>
    <p:sldId id="376" r:id="rId13"/>
    <p:sldId id="375" r:id="rId14"/>
    <p:sldId id="381" r:id="rId15"/>
    <p:sldId id="382" r:id="rId16"/>
    <p:sldId id="377" r:id="rId17"/>
    <p:sldId id="378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51" r:id="rId35"/>
    <p:sldId id="352" r:id="rId36"/>
    <p:sldId id="340" r:id="rId37"/>
    <p:sldId id="353" r:id="rId38"/>
    <p:sldId id="401" r:id="rId39"/>
    <p:sldId id="319" r:id="rId4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39"/>
    <a:srgbClr val="00A3AD"/>
    <a:srgbClr val="ED8800"/>
    <a:srgbClr val="004851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580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90" y="5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22/02/2022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22/02/2022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4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0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6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8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" y="0"/>
            <a:ext cx="1830016" cy="16731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6" name="Grupo 55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 userDrawn="1"/>
          </p:nvSpPr>
          <p:spPr>
            <a:xfrm>
              <a:off x="170099" y="123825"/>
              <a:ext cx="1343025" cy="129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54" name="Imagen 5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" y="21764"/>
            <a:ext cx="1718029" cy="15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jpeg"/><Relationship Id="rId4" Type="http://schemas.openxmlformats.org/officeDocument/2006/relationships/image" Target="../media/image23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255493" y="2703494"/>
            <a:ext cx="5026861" cy="1362075"/>
          </a:xfrm>
        </p:spPr>
        <p:txBody>
          <a:bodyPr>
            <a:normAutofit/>
          </a:bodyPr>
          <a:lstStyle/>
          <a:p>
            <a:r>
              <a:rPr lang="en-US" dirty="0" err="1"/>
              <a:t>Matemática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Funciones matemáticas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996451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Existe una larga lista de funciones matemáticas integradas en MATLAB. Estas</a:t>
            </a:r>
          </a:p>
          <a:p>
            <a:r>
              <a:rPr lang="es-ES" dirty="0"/>
              <a:t>Las funciones se denominan integradas. Muchas funciones matemáticas estándar, como sin (x), cos (x) y log (x) se evalúan mediante las funciones sin, cos, tan y log respectivamente en MATLAB.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9A0D76F-8073-471C-9D31-841655C86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84997"/>
              </p:ext>
            </p:extLst>
          </p:nvPr>
        </p:nvGraphicFramePr>
        <p:xfrm>
          <a:off x="1533281" y="2489736"/>
          <a:ext cx="5771995" cy="238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046">
                  <a:extLst>
                    <a:ext uri="{9D8B030D-6E8A-4147-A177-3AD203B41FA5}">
                      <a16:colId xmlns:a16="http://schemas.microsoft.com/office/drawing/2014/main" val="1325160409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2092490100"/>
                    </a:ext>
                  </a:extLst>
                </a:gridCol>
                <a:gridCol w="344186">
                  <a:extLst>
                    <a:ext uri="{9D8B030D-6E8A-4147-A177-3AD203B41FA5}">
                      <a16:colId xmlns:a16="http://schemas.microsoft.com/office/drawing/2014/main" val="3269251391"/>
                    </a:ext>
                  </a:extLst>
                </a:gridCol>
                <a:gridCol w="826046">
                  <a:extLst>
                    <a:ext uri="{9D8B030D-6E8A-4147-A177-3AD203B41FA5}">
                      <a16:colId xmlns:a16="http://schemas.microsoft.com/office/drawing/2014/main" val="1248601705"/>
                    </a:ext>
                  </a:extLst>
                </a:gridCol>
                <a:gridCol w="2092649">
                  <a:extLst>
                    <a:ext uri="{9D8B030D-6E8A-4147-A177-3AD203B41FA5}">
                      <a16:colId xmlns:a16="http://schemas.microsoft.com/office/drawing/2014/main" val="384166977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Coseno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abs(x)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Valor absoluto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1765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Seno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sign(x)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Signo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4670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tan(x)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Tangente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max(x)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Valor máximo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0848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acos(x)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Arcocoseno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Valor mínimo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9125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asin(x)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Arcoseno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ceil(x)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Redondeo hacia +∞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7963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atan(x)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Arcotangente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floor(x)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Redondeo hacia −∞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993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exp(x)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Exponencial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Redondeo al entero cercano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8238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sqrt(x)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Raíz cuadrada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rem(x)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Resto de la división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25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log(x)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Logaritmo neperiano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angle</a:t>
                      </a:r>
                      <a:r>
                        <a:rPr lang="es-ES" sz="1400" u="none" strike="noStrike" dirty="0">
                          <a:effectLst/>
                        </a:rPr>
                        <a:t>(x)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Angulo de fase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999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log10(x)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Logaritmo base 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conj</a:t>
                      </a:r>
                      <a:r>
                        <a:rPr lang="es-ES" sz="1400" u="none" strike="noStrike" dirty="0">
                          <a:effectLst/>
                        </a:rPr>
                        <a:t>(x)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Conjugado del complejo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84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Funciones matemáticas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996451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Existe una larga lista de funciones matemáticas integradas en MATLAB. Estas</a:t>
            </a:r>
          </a:p>
          <a:p>
            <a:r>
              <a:rPr lang="es-ES" dirty="0"/>
              <a:t>Las funciones se denominan integradas. Muchas funciones matemáticas estándar, como sin (x), cos (x) y log (x) se evalúan mediante las funciones sin, cos, tan y log respectivamente en MATLAB.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9A0D76F-8073-471C-9D31-841655C860DB}"/>
              </a:ext>
            </a:extLst>
          </p:cNvPr>
          <p:cNvGraphicFramePr>
            <a:graphicFrameLocks noGrp="1"/>
          </p:cNvGraphicFramePr>
          <p:nvPr/>
        </p:nvGraphicFramePr>
        <p:xfrm>
          <a:off x="1779466" y="2686783"/>
          <a:ext cx="5321301" cy="238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46">
                  <a:extLst>
                    <a:ext uri="{9D8B030D-6E8A-4147-A177-3AD203B41FA5}">
                      <a16:colId xmlns:a16="http://schemas.microsoft.com/office/drawing/2014/main" val="1325160409"/>
                    </a:ext>
                  </a:extLst>
                </a:gridCol>
                <a:gridCol w="1551649">
                  <a:extLst>
                    <a:ext uri="{9D8B030D-6E8A-4147-A177-3AD203B41FA5}">
                      <a16:colId xmlns:a16="http://schemas.microsoft.com/office/drawing/2014/main" val="2092490100"/>
                    </a:ext>
                  </a:extLst>
                </a:gridCol>
                <a:gridCol w="317311">
                  <a:extLst>
                    <a:ext uri="{9D8B030D-6E8A-4147-A177-3AD203B41FA5}">
                      <a16:colId xmlns:a16="http://schemas.microsoft.com/office/drawing/2014/main" val="3269251391"/>
                    </a:ext>
                  </a:extLst>
                </a:gridCol>
                <a:gridCol w="761546">
                  <a:extLst>
                    <a:ext uri="{9D8B030D-6E8A-4147-A177-3AD203B41FA5}">
                      <a16:colId xmlns:a16="http://schemas.microsoft.com/office/drawing/2014/main" val="1248601705"/>
                    </a:ext>
                  </a:extLst>
                </a:gridCol>
                <a:gridCol w="1929249">
                  <a:extLst>
                    <a:ext uri="{9D8B030D-6E8A-4147-A177-3AD203B41FA5}">
                      <a16:colId xmlns:a16="http://schemas.microsoft.com/office/drawing/2014/main" val="384166977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abs(x)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Absolute value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1765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sign(x)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Signum function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4670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tan(x)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Tangent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max(x)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Maximum value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0848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acos(x)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Arc cosine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Minimum value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9125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asin(x)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Arc 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ceil(x)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 towards +∞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7963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atan(x)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Arc tangent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floor(x)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 towards −∞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993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exp(x)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Exponential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 to nearest integer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8238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sqrt(x)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Square root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rem(x)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Remainder after division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25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log(x)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Natural logarithm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angle(x)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Phase angle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999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log10(x)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Common logarithm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conj(x)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Complex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conjugate</a:t>
                      </a:r>
                      <a:r>
                        <a:rPr lang="es-ES" sz="1400" u="none" strike="noStrike" dirty="0">
                          <a:effectLst/>
                        </a:rPr>
                        <a:t>  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84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2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Constantes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155924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Constantes matemáticas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Algunas constantes numéricas están predefinidas: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71CE589-68BA-42F8-8D64-07089712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79248"/>
              </p:ext>
            </p:extLst>
          </p:nvPr>
        </p:nvGraphicFramePr>
        <p:xfrm>
          <a:off x="2329961" y="2214086"/>
          <a:ext cx="4618099" cy="1479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018">
                  <a:extLst>
                    <a:ext uri="{9D8B030D-6E8A-4147-A177-3AD203B41FA5}">
                      <a16:colId xmlns:a16="http://schemas.microsoft.com/office/drawing/2014/main" val="814264954"/>
                    </a:ext>
                  </a:extLst>
                </a:gridCol>
                <a:gridCol w="3571081">
                  <a:extLst>
                    <a:ext uri="{9D8B030D-6E8A-4147-A177-3AD203B41FA5}">
                      <a16:colId xmlns:a16="http://schemas.microsoft.com/office/drawing/2014/main" val="323996033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pi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El </a:t>
                      </a:r>
                      <a:r>
                        <a:rPr lang="en-US" sz="1400" u="none" strike="noStrike" dirty="0" err="1">
                          <a:effectLst/>
                        </a:rPr>
                        <a:t>número</a:t>
                      </a:r>
                      <a:r>
                        <a:rPr lang="en-US" sz="1400" u="none" strike="noStrike" dirty="0">
                          <a:effectLst/>
                        </a:rPr>
                        <a:t> π, π = 3.14159 . . 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28378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i, j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La </a:t>
                      </a:r>
                      <a:r>
                        <a:rPr lang="en-US" sz="1400" u="none" strike="noStrike" dirty="0" err="1">
                          <a:effectLst/>
                        </a:rPr>
                        <a:t>unidad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imaginaria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, √ −1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6043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Inf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 El infinito, ∞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397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NaN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 Magnitud no numérica, resultado de operaciones de calculo indefinidos ∞/∞, 0/0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968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2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Constantes matemáticas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Algunas constantes numéricas están predefinidas: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71CE589-68BA-42F8-8D64-070897129323}"/>
              </a:ext>
            </a:extLst>
          </p:cNvPr>
          <p:cNvGraphicFramePr>
            <a:graphicFrameLocks noGrp="1"/>
          </p:cNvGraphicFramePr>
          <p:nvPr/>
        </p:nvGraphicFramePr>
        <p:xfrm>
          <a:off x="2329962" y="2214086"/>
          <a:ext cx="3810488" cy="1390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916">
                  <a:extLst>
                    <a:ext uri="{9D8B030D-6E8A-4147-A177-3AD203B41FA5}">
                      <a16:colId xmlns:a16="http://schemas.microsoft.com/office/drawing/2014/main" val="814264954"/>
                    </a:ext>
                  </a:extLst>
                </a:gridCol>
                <a:gridCol w="2946572">
                  <a:extLst>
                    <a:ext uri="{9D8B030D-6E8A-4147-A177-3AD203B41FA5}">
                      <a16:colId xmlns:a16="http://schemas.microsoft.com/office/drawing/2014/main" val="323996033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pi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The π number, π = 3.14159 . . 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28378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i, j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The imaginary unit 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, √ −1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6043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Inf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The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infinity</a:t>
                      </a:r>
                      <a:r>
                        <a:rPr lang="es-ES" sz="1400" u="none" strike="noStrike" dirty="0">
                          <a:effectLst/>
                        </a:rPr>
                        <a:t>, ∞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397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NaN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Not</a:t>
                      </a:r>
                      <a:r>
                        <a:rPr lang="es-ES" sz="1400" u="none" strike="noStrike" dirty="0">
                          <a:effectLst/>
                        </a:rPr>
                        <a:t> a </a:t>
                      </a:r>
                      <a:r>
                        <a:rPr lang="es-ES" sz="1400" u="none" strike="noStrike" dirty="0" err="1">
                          <a:effectLst/>
                        </a:rPr>
                        <a:t>number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968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9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Gestión de datos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932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24675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Tipos de datos numéricos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defecto, </a:t>
            </a:r>
            <a:r>
              <a:rPr lang="es-ES" b="1" dirty="0"/>
              <a:t>MATLAB</a:t>
            </a:r>
            <a:r>
              <a:rPr lang="es-ES" dirty="0"/>
              <a:t> almacena todos los valores numéricos como de punto flotante de doble precisión (</a:t>
            </a:r>
            <a:r>
              <a:rPr lang="es-ES" dirty="0" err="1"/>
              <a:t>double</a:t>
            </a:r>
            <a:r>
              <a:rPr lang="es-ES" dirty="0"/>
              <a:t>). Si se desea se puede optar por almacenar cualquier número, como valores enteros o de precisión simple. </a:t>
            </a:r>
          </a:p>
          <a:p>
            <a:r>
              <a:rPr lang="es-ES" dirty="0"/>
              <a:t>Para ello es necesario utilizar las siguientes funciones: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D50DD-54A6-41A7-A677-B4AC23C87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04574"/>
              </p:ext>
            </p:extLst>
          </p:nvPr>
        </p:nvGraphicFramePr>
        <p:xfrm>
          <a:off x="2463951" y="2713158"/>
          <a:ext cx="4216097" cy="3010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819">
                  <a:extLst>
                    <a:ext uri="{9D8B030D-6E8A-4147-A177-3AD203B41FA5}">
                      <a16:colId xmlns:a16="http://schemas.microsoft.com/office/drawing/2014/main" val="3674507346"/>
                    </a:ext>
                  </a:extLst>
                </a:gridCol>
                <a:gridCol w="3056278">
                  <a:extLst>
                    <a:ext uri="{9D8B030D-6E8A-4147-A177-3AD203B41FA5}">
                      <a16:colId xmlns:a16="http://schemas.microsoft.com/office/drawing/2014/main" val="539381972"/>
                    </a:ext>
                  </a:extLst>
                </a:gridCol>
              </a:tblGrid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double(x)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Double-precision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534923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single(x)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Single-precision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47534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int8(x)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8-bit </a:t>
                      </a:r>
                      <a:r>
                        <a:rPr lang="es-ES" sz="1400" u="none" strike="noStrike" dirty="0" err="1">
                          <a:effectLst/>
                        </a:rPr>
                        <a:t>signed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integer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arrays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447488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int16(x)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16-bit 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016246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int32(x)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32-bit 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013147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int64(x)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64-bit 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769089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uint8(x)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8-bit unsigned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511867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uint16(x)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16-bit unsigned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63022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uint32(x)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32-bit unsigned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6150596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uint64(x)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64-bit </a:t>
                      </a:r>
                      <a:r>
                        <a:rPr lang="es-ES" sz="1400" u="none" strike="noStrike" dirty="0" err="1">
                          <a:effectLst/>
                        </a:rPr>
                        <a:t>unsigned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integer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arrays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65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9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387536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Variables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Cuando hay que hacer cálculos largos interesa guardar resultados intermedios para utilizarlos más adelante.</a:t>
            </a:r>
          </a:p>
          <a:p>
            <a:r>
              <a:rPr lang="es-ES" dirty="0"/>
              <a:t>Una </a:t>
            </a:r>
            <a:r>
              <a:rPr lang="es-ES" b="1" dirty="0"/>
              <a:t>variable</a:t>
            </a:r>
            <a:r>
              <a:rPr lang="es-ES" dirty="0"/>
              <a:t> es un nombre simbólico que identifica una parte de la memoria, en la que se pueden guardar números u otro tipo de datos. El contenido de una variable se puede recuperar y modificar cuantas veces se desee.</a:t>
            </a:r>
          </a:p>
          <a:p>
            <a:endParaRPr lang="es-ES" dirty="0"/>
          </a:p>
          <a:p>
            <a:r>
              <a:rPr lang="es-ES" dirty="0"/>
              <a:t>En MATLAB, los nombres de las variables deben estar formados de esta manera: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Por letras y números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Hasta un máximo de 19 caracteres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Comenzar por una letra. </a:t>
            </a:r>
          </a:p>
          <a:p>
            <a:endParaRPr lang="es-ES" dirty="0"/>
          </a:p>
          <a:p>
            <a:r>
              <a:rPr lang="es-ES" dirty="0"/>
              <a:t>Se debe tener en cuenta que se distingue entre letras mayúsculas y minúsculas.</a:t>
            </a:r>
          </a:p>
        </p:txBody>
      </p:sp>
    </p:spTree>
    <p:extLst>
      <p:ext uri="{BB962C8B-B14F-4D97-AF65-F5344CB8AC3E}">
        <p14:creationId xmlns:p14="http://schemas.microsoft.com/office/powerpoint/2010/main" val="355651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188213" y="2641600"/>
            <a:ext cx="5206487" cy="2528869"/>
          </a:xfrm>
        </p:spPr>
        <p:txBody>
          <a:bodyPr>
            <a:normAutofit fontScale="90000"/>
          </a:bodyPr>
          <a:lstStyle/>
          <a:p>
            <a:r>
              <a:rPr lang="es-ES" dirty="0"/>
              <a:t>Adquiriendo conocimientos para el cálculo computacional con MATLAB</a:t>
            </a:r>
            <a:br>
              <a:rPr lang="es-E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59962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Matrices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matrices bidimensionales de números reales o complejos son los objetos básicos con los que trabaja MATLAB. Los vectores y escalares son casos particulares de matrices.</a:t>
            </a:r>
          </a:p>
          <a:p>
            <a:endParaRPr lang="es-ES" dirty="0"/>
          </a:p>
          <a:p>
            <a:r>
              <a:rPr lang="es-ES" dirty="0"/>
              <a:t>La forma más elemental de introducir matrices en MATLAB es describir sus elementos de forma exhaustiva (por filas y entre corchetes rectos [ ]) : elementos de una fila se separan unos de otros por comas y una fila de la siguiente por punto y coma.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410756" y="3092606"/>
            <a:ext cx="830851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&gt;&gt; v = [1, -1, 0, </a:t>
            </a:r>
            <a:r>
              <a:rPr lang="es-ES" sz="2000" dirty="0" err="1"/>
              <a:t>abs</a:t>
            </a:r>
            <a:r>
              <a:rPr lang="es-ES" sz="2000" dirty="0"/>
              <a:t>(</a:t>
            </a:r>
            <a:r>
              <a:rPr lang="es-ES" sz="2000" dirty="0" err="1"/>
              <a:t>var</a:t>
            </a:r>
            <a:r>
              <a:rPr lang="es-ES" sz="2000" dirty="0"/>
              <a:t>)]  						% vector fila longitud 4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w = [0; 1.003; 2; 3; 4; 5*pi] 					% vector columna longitud 6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a = [1, 2, 3, 4; 5, 6, 7, 8; 9, 10, 11, 12] 		% matriz 3x4</a:t>
            </a:r>
          </a:p>
        </p:txBody>
      </p:sp>
    </p:spTree>
    <p:extLst>
      <p:ext uri="{BB962C8B-B14F-4D97-AF65-F5344CB8AC3E}">
        <p14:creationId xmlns:p14="http://schemas.microsoft.com/office/powerpoint/2010/main" val="276856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Matrices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Matrices traspuestas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527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&gt;&gt; A = [1, 2; 3, 4];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B = A’;    </a:t>
            </a:r>
            <a:r>
              <a:rPr lang="es-ES" sz="2000" dirty="0">
                <a:solidFill>
                  <a:srgbClr val="0070C0"/>
                </a:solidFill>
              </a:rPr>
              <a:t>B --&gt; [1 3; 2 4;] </a:t>
            </a:r>
          </a:p>
          <a:p>
            <a:pPr lvl="7"/>
            <a:r>
              <a:rPr lang="es-ES" sz="2000" dirty="0" err="1">
                <a:solidFill>
                  <a:srgbClr val="0070C0"/>
                </a:solidFill>
              </a:rPr>
              <a:t>ans</a:t>
            </a:r>
            <a:r>
              <a:rPr lang="es-ES" sz="2000" dirty="0">
                <a:solidFill>
                  <a:srgbClr val="0070C0"/>
                </a:solidFill>
              </a:rPr>
              <a:t>   = 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1	3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2	4</a:t>
            </a:r>
          </a:p>
          <a:p>
            <a:pPr>
              <a:lnSpc>
                <a:spcPct val="150000"/>
              </a:lnSpc>
            </a:pPr>
            <a:endParaRPr lang="es-E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000" dirty="0"/>
              <a:t>&gt;&gt; A = [1 2 3 4];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B = A’;    </a:t>
            </a:r>
            <a:r>
              <a:rPr lang="es-ES" sz="2000" dirty="0">
                <a:solidFill>
                  <a:srgbClr val="0070C0"/>
                </a:solidFill>
              </a:rPr>
              <a:t>B --&gt; [1; 2; 3; 4;]</a:t>
            </a:r>
          </a:p>
          <a:p>
            <a:pPr lvl="7"/>
            <a:r>
              <a:rPr lang="es-ES" sz="2000" dirty="0" err="1">
                <a:solidFill>
                  <a:srgbClr val="0070C0"/>
                </a:solidFill>
              </a:rPr>
              <a:t>ans</a:t>
            </a:r>
            <a:r>
              <a:rPr lang="es-ES" sz="2000" dirty="0">
                <a:solidFill>
                  <a:srgbClr val="0070C0"/>
                </a:solidFill>
              </a:rPr>
              <a:t>   = 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1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2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3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4 </a:t>
            </a:r>
          </a:p>
          <a:p>
            <a:pPr>
              <a:lnSpc>
                <a:spcPct val="150000"/>
              </a:lnSpc>
            </a:pPr>
            <a:endParaRPr lang="es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3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Matrices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Matrices construidas por bloques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&gt;&gt; v1 = 1:4;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v2 = [v1, 5; 0.1:0.1:0.5]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v3 = [v2', [11,12,13,14,15]']</a:t>
            </a:r>
            <a:endParaRPr lang="es-ES" sz="2000" dirty="0">
              <a:solidFill>
                <a:srgbClr val="0070C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65D314C-0262-4C56-83D1-0C8DEE69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9" y="3512160"/>
            <a:ext cx="7677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1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Matrices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Acceso a elementos individuales de una matriz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&gt;&gt; A = [1, 2, 3; 6, 3, 1; -1, 0, 0; 2, 0, 4] </a:t>
            </a:r>
          </a:p>
          <a:p>
            <a:r>
              <a:rPr lang="pt-BR" sz="2000" dirty="0"/>
              <a:t>A = </a:t>
            </a:r>
          </a:p>
          <a:p>
            <a:r>
              <a:rPr lang="pt-BR" sz="2000" dirty="0"/>
              <a:t>	 1   2   3 </a:t>
            </a:r>
          </a:p>
          <a:p>
            <a:r>
              <a:rPr lang="pt-BR" sz="2000" dirty="0"/>
              <a:t>	 6   3   1 </a:t>
            </a:r>
          </a:p>
          <a:p>
            <a:r>
              <a:rPr lang="pt-BR" sz="2000" dirty="0"/>
              <a:t>	-1   0   0</a:t>
            </a:r>
          </a:p>
          <a:p>
            <a:r>
              <a:rPr lang="pt-BR" sz="2000" dirty="0"/>
              <a:t>	 2   0   4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&gt;&gt; A(2, 3)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	</a:t>
            </a:r>
            <a:r>
              <a:rPr lang="pt-BR" sz="2000" dirty="0" err="1"/>
              <a:t>ans</a:t>
            </a:r>
            <a:r>
              <a:rPr lang="pt-BR" sz="2000" dirty="0"/>
              <a:t> = 1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&gt;&gt; A(4, 2) = 11 </a:t>
            </a:r>
          </a:p>
          <a:p>
            <a:r>
              <a:rPr lang="pt-BR" sz="2000" dirty="0"/>
              <a:t>A = </a:t>
            </a:r>
          </a:p>
          <a:p>
            <a:r>
              <a:rPr lang="pt-BR" sz="2000" dirty="0"/>
              <a:t>	 1   2   3 </a:t>
            </a:r>
          </a:p>
          <a:p>
            <a:r>
              <a:rPr lang="pt-BR" sz="2000" dirty="0"/>
              <a:t>	 6   3   1</a:t>
            </a:r>
          </a:p>
          <a:p>
            <a:r>
              <a:rPr lang="pt-BR" sz="2000" dirty="0"/>
              <a:t>	-1   0   0</a:t>
            </a:r>
          </a:p>
          <a:p>
            <a:r>
              <a:rPr lang="pt-BR" sz="2000" dirty="0"/>
              <a:t>	 2  11  4</a:t>
            </a:r>
            <a:endParaRPr lang="es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0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Matrices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Último índice de un vector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&gt;&gt; w = [5, 3, 1, 7, 3, 0, -2]; </a:t>
            </a:r>
            <a:endParaRPr lang="es-ES" sz="2000" dirty="0"/>
          </a:p>
          <a:p>
            <a:r>
              <a:rPr lang="pl-PL" sz="2000" dirty="0"/>
              <a:t>&gt;&gt; w(end) </a:t>
            </a:r>
            <a:endParaRPr lang="es-ES" sz="2000" dirty="0"/>
          </a:p>
          <a:p>
            <a:r>
              <a:rPr lang="pl-PL" sz="2000" dirty="0"/>
              <a:t>ans = </a:t>
            </a:r>
            <a:endParaRPr lang="es-ES" sz="2000" dirty="0"/>
          </a:p>
          <a:p>
            <a:r>
              <a:rPr lang="es-ES" sz="2000" dirty="0"/>
              <a:t>	</a:t>
            </a:r>
            <a:r>
              <a:rPr lang="pl-PL" sz="2000" dirty="0"/>
              <a:t>-2 </a:t>
            </a:r>
            <a:endParaRPr lang="es-ES" sz="2000" dirty="0"/>
          </a:p>
          <a:p>
            <a:endParaRPr lang="es-ES" sz="2000" dirty="0"/>
          </a:p>
          <a:p>
            <a:r>
              <a:rPr lang="pl-PL" sz="2000" dirty="0"/>
              <a:t>&gt;&gt; w(end-1) = 101 </a:t>
            </a:r>
            <a:endParaRPr lang="es-ES" sz="2000" dirty="0"/>
          </a:p>
          <a:p>
            <a:r>
              <a:rPr lang="pl-PL" sz="2000" dirty="0"/>
              <a:t>w = </a:t>
            </a:r>
            <a:endParaRPr lang="es-ES" sz="2000" dirty="0"/>
          </a:p>
          <a:p>
            <a:r>
              <a:rPr lang="es-ES" sz="2000" dirty="0"/>
              <a:t>	</a:t>
            </a:r>
            <a:r>
              <a:rPr lang="pl-PL" sz="2000" dirty="0"/>
              <a:t>5</a:t>
            </a:r>
            <a:r>
              <a:rPr lang="es-ES" sz="2000" dirty="0"/>
              <a:t>  </a:t>
            </a:r>
            <a:r>
              <a:rPr lang="pl-PL" sz="2000" dirty="0"/>
              <a:t> 3</a:t>
            </a:r>
            <a:r>
              <a:rPr lang="es-ES" sz="2000" dirty="0"/>
              <a:t>  </a:t>
            </a:r>
            <a:r>
              <a:rPr lang="pl-PL" sz="2000" dirty="0"/>
              <a:t> 1 </a:t>
            </a:r>
            <a:r>
              <a:rPr lang="es-ES" sz="2000" dirty="0"/>
              <a:t>  </a:t>
            </a:r>
            <a:r>
              <a:rPr lang="pl-PL" sz="2000" dirty="0"/>
              <a:t>7 </a:t>
            </a:r>
            <a:r>
              <a:rPr lang="es-ES" sz="2000" dirty="0"/>
              <a:t>  </a:t>
            </a:r>
            <a:r>
              <a:rPr lang="pl-PL" sz="2000" dirty="0"/>
              <a:t>3</a:t>
            </a:r>
            <a:r>
              <a:rPr lang="es-ES" sz="2000" dirty="0"/>
              <a:t>  </a:t>
            </a:r>
            <a:r>
              <a:rPr lang="pl-PL" sz="2000" dirty="0"/>
              <a:t> 101 </a:t>
            </a:r>
            <a:r>
              <a:rPr lang="es-ES" sz="2000" dirty="0"/>
              <a:t>  </a:t>
            </a:r>
            <a:r>
              <a:rPr lang="pl-PL" sz="2000" dirty="0"/>
              <a:t>-2</a:t>
            </a:r>
            <a:endParaRPr lang="es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Matrices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Acceso a filas o columnas completas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&gt;&gt; A = [1, 2, 3; 6, 3, 1; -1, 0, 0; 2, 0, 4]; </a:t>
            </a:r>
          </a:p>
          <a:p>
            <a:r>
              <a:rPr lang="es-ES" sz="2000" dirty="0"/>
              <a:t>&gt;&gt; A(:, 3) 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ans</a:t>
            </a:r>
            <a:r>
              <a:rPr lang="es-ES" sz="2000" dirty="0"/>
              <a:t> = </a:t>
            </a:r>
          </a:p>
          <a:p>
            <a:r>
              <a:rPr lang="es-ES" sz="2000" dirty="0"/>
              <a:t>		3 </a:t>
            </a:r>
          </a:p>
          <a:p>
            <a:r>
              <a:rPr lang="es-ES" sz="2000" dirty="0"/>
              <a:t>		1 </a:t>
            </a:r>
          </a:p>
          <a:p>
            <a:r>
              <a:rPr lang="es-ES" sz="2000" dirty="0"/>
              <a:t>		0 </a:t>
            </a:r>
          </a:p>
          <a:p>
            <a:r>
              <a:rPr lang="es-ES" sz="2000" dirty="0"/>
              <a:t>		4</a:t>
            </a:r>
          </a:p>
          <a:p>
            <a:endParaRPr lang="es-ES" sz="2000" dirty="0">
              <a:solidFill>
                <a:srgbClr val="0070C0"/>
              </a:solidFill>
            </a:endParaRPr>
          </a:p>
          <a:p>
            <a:r>
              <a:rPr lang="es-ES" sz="2000" dirty="0"/>
              <a:t>&gt;&gt; A(2, :) 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ans</a:t>
            </a:r>
            <a:r>
              <a:rPr lang="es-ES" sz="2000" dirty="0"/>
              <a:t> = </a:t>
            </a:r>
          </a:p>
          <a:p>
            <a:r>
              <a:rPr lang="es-ES" sz="2000" dirty="0"/>
              <a:t>		6   3    1</a:t>
            </a:r>
          </a:p>
        </p:txBody>
      </p:sp>
    </p:spTree>
    <p:extLst>
      <p:ext uri="{BB962C8B-B14F-4D97-AF65-F5344CB8AC3E}">
        <p14:creationId xmlns:p14="http://schemas.microsoft.com/office/powerpoint/2010/main" val="34380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Factorizar expresiones y resolver ecuaciones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047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 err="1"/>
              <a:t>Factorizar</a:t>
            </a:r>
            <a:r>
              <a:rPr lang="en-US" dirty="0"/>
              <a:t> </a:t>
            </a:r>
            <a:r>
              <a:rPr lang="en-US" dirty="0" err="1"/>
              <a:t>expresiones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65239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Factorizar expresiones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defecto, </a:t>
            </a:r>
            <a:r>
              <a:rPr lang="es-ES" b="1" dirty="0"/>
              <a:t>MATLAB</a:t>
            </a:r>
            <a:r>
              <a:rPr lang="es-ES" dirty="0"/>
              <a:t> almacena todos los valores numéricos como de punto flotante de doble precisión (</a:t>
            </a:r>
            <a:r>
              <a:rPr lang="es-ES" dirty="0" err="1"/>
              <a:t>double</a:t>
            </a:r>
            <a:r>
              <a:rPr lang="es-ES" dirty="0"/>
              <a:t>). Si se desea se puede optar por almacenar cualquier número, como valores enteros o de precisión simple. </a:t>
            </a:r>
          </a:p>
          <a:p>
            <a:r>
              <a:rPr lang="es-ES" dirty="0"/>
              <a:t>Para ello es necesario utilizar las siguientes funciones: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184DE-7255-4332-858F-5BF869A4A755}"/>
              </a:ext>
            </a:extLst>
          </p:cNvPr>
          <p:cNvSpPr/>
          <p:nvPr/>
        </p:nvSpPr>
        <p:spPr>
          <a:xfrm>
            <a:off x="1925270" y="2860417"/>
            <a:ext cx="512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 (x) = x^5 - 15*x^4 + 85*x^3 - 225*x^2 + 274*x - 120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99054A-049F-48E1-83DF-A7DBE5D5B10A}"/>
              </a:ext>
            </a:extLst>
          </p:cNvPr>
          <p:cNvSpPr/>
          <p:nvPr/>
        </p:nvSpPr>
        <p:spPr>
          <a:xfrm>
            <a:off x="1047646" y="3325705"/>
            <a:ext cx="718195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syms</a:t>
            </a:r>
            <a:r>
              <a:rPr lang="es-ES" dirty="0"/>
              <a:t> x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 = x^5 - 15*x^4 + 85*x^3 - 225*x^2 + 274*x - 120 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factor(f)</a:t>
            </a:r>
          </a:p>
          <a:p>
            <a:r>
              <a:rPr lang="es-ES" dirty="0"/>
              <a:t> </a:t>
            </a:r>
          </a:p>
          <a:p>
            <a:pPr lvl="1"/>
            <a:r>
              <a:rPr lang="es-ES" dirty="0" err="1"/>
              <a:t>ans</a:t>
            </a:r>
            <a:r>
              <a:rPr lang="es-ES" dirty="0"/>
              <a:t> =</a:t>
            </a:r>
          </a:p>
          <a:p>
            <a:pPr lvl="1"/>
            <a:r>
              <a:rPr lang="es-ES" dirty="0"/>
              <a:t> </a:t>
            </a:r>
          </a:p>
          <a:p>
            <a:pPr lvl="1"/>
            <a:r>
              <a:rPr lang="es-ES" dirty="0"/>
              <a:t>	[x - 5, x - 1, x - 2, x - 3, x - 4]</a:t>
            </a:r>
          </a:p>
        </p:txBody>
      </p:sp>
    </p:spTree>
    <p:extLst>
      <p:ext uri="{BB962C8B-B14F-4D97-AF65-F5344CB8AC3E}">
        <p14:creationId xmlns:p14="http://schemas.microsoft.com/office/powerpoint/2010/main" val="153439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Introducción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EAE2D-3649-4D63-AE52-25D910C8FE98}"/>
              </a:ext>
            </a:extLst>
          </p:cNvPr>
          <p:cNvSpPr txBox="1">
            <a:spLocks/>
          </p:cNvSpPr>
          <p:nvPr/>
        </p:nvSpPr>
        <p:spPr>
          <a:xfrm>
            <a:off x="422032" y="468377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Archivos necesarios:</a:t>
            </a:r>
            <a:endParaRPr lang="es-ES" sz="19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56B81ED-9769-4DA6-B0BC-3E2208A2679C}"/>
              </a:ext>
            </a:extLst>
          </p:cNvPr>
          <p:cNvSpPr txBox="1">
            <a:spLocks/>
          </p:cNvSpPr>
          <p:nvPr/>
        </p:nvSpPr>
        <p:spPr>
          <a:xfrm>
            <a:off x="422032" y="103204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Competencias</a:t>
            </a:r>
            <a:endParaRPr lang="es-ES" sz="1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C0FFC7A-2086-41D2-8F55-71D479408594}"/>
              </a:ext>
            </a:extLst>
          </p:cNvPr>
          <p:cNvSpPr txBox="1">
            <a:spLocks/>
          </p:cNvSpPr>
          <p:nvPr/>
        </p:nvSpPr>
        <p:spPr>
          <a:xfrm>
            <a:off x="422032" y="2331605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Aprendiendo con Kits Arduino </a:t>
            </a: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Engineering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…</a:t>
            </a:r>
            <a:endParaRPr lang="es-ES" sz="19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8C400D-3F46-442A-AC49-54547EC1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46" y="3231373"/>
            <a:ext cx="2266217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9FFDA-262A-4CB9-95D5-29BBA776C1A1}"/>
              </a:ext>
            </a:extLst>
          </p:cNvPr>
          <p:cNvSpPr txBox="1"/>
          <p:nvPr/>
        </p:nvSpPr>
        <p:spPr>
          <a:xfrm>
            <a:off x="587253" y="2725737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MOTOCICLETA </a:t>
            </a:r>
          </a:p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AUTOEQUILIBRANTE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BBE5B7-C288-4235-A2B8-6604299E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03" y="3249279"/>
            <a:ext cx="2105620" cy="1302229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079624-E8E2-4E2E-A892-3B3D66F18BFB}"/>
              </a:ext>
            </a:extLst>
          </p:cNvPr>
          <p:cNvSpPr txBox="1"/>
          <p:nvPr/>
        </p:nvSpPr>
        <p:spPr>
          <a:xfrm>
            <a:off x="3194537" y="2743643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ROVER CONTROLADO POR CÁMARA WEB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91B452-AD8B-443E-AC92-ABA6A4F700B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723" y="3301472"/>
            <a:ext cx="2261716" cy="1232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D38C98A-7800-484B-8A3A-4F796F614282}"/>
              </a:ext>
            </a:extLst>
          </p:cNvPr>
          <p:cNvSpPr txBox="1"/>
          <p:nvPr/>
        </p:nvSpPr>
        <p:spPr>
          <a:xfrm>
            <a:off x="5992157" y="2808797"/>
            <a:ext cx="209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ROBOT DIBUJANTE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591FBC-EE2E-4FA9-868B-0C2903D07C07}"/>
              </a:ext>
            </a:extLst>
          </p:cNvPr>
          <p:cNvSpPr txBox="1"/>
          <p:nvPr/>
        </p:nvSpPr>
        <p:spPr>
          <a:xfrm>
            <a:off x="723534" y="1558348"/>
            <a:ext cx="45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Matemática computacional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559F430-DBC6-4F00-A981-B0DDA719D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056" y="5106721"/>
            <a:ext cx="2065888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Resolver </a:t>
            </a:r>
            <a:r>
              <a:rPr lang="en-US" dirty="0" err="1"/>
              <a:t>ecuaciones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332425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Resolver ecuaciones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defecto, </a:t>
            </a:r>
            <a:r>
              <a:rPr lang="es-ES" b="1" dirty="0"/>
              <a:t>MATLAB</a:t>
            </a:r>
            <a:r>
              <a:rPr lang="es-ES" dirty="0"/>
              <a:t> almacena todos los valores numéricos como de punto flotante de doble precisión (</a:t>
            </a:r>
            <a:r>
              <a:rPr lang="es-ES" dirty="0" err="1"/>
              <a:t>double</a:t>
            </a:r>
            <a:r>
              <a:rPr lang="es-ES" dirty="0"/>
              <a:t>). Si se desea se puede optar por almacenar cualquier número, como valores enteros o de precisión simple. </a:t>
            </a:r>
          </a:p>
          <a:p>
            <a:r>
              <a:rPr lang="es-ES" dirty="0"/>
              <a:t>Para ello es necesario utilizar las siguientes funciones: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D78C4-A25D-4B3C-BE04-894DD383D734}"/>
              </a:ext>
            </a:extLst>
          </p:cNvPr>
          <p:cNvSpPr/>
          <p:nvPr/>
        </p:nvSpPr>
        <p:spPr>
          <a:xfrm>
            <a:off x="1543835" y="3311029"/>
            <a:ext cx="542108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sysms</a:t>
            </a:r>
            <a:r>
              <a:rPr lang="es-ES" dirty="0"/>
              <a:t> x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 = x^5 - 15*x^4 + 85*x^3 - 225*x^2 + 274*x – 120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solve</a:t>
            </a:r>
            <a:r>
              <a:rPr lang="es-ES" dirty="0"/>
              <a:t> (f)</a:t>
            </a:r>
          </a:p>
          <a:p>
            <a:pPr lvl="2"/>
            <a:r>
              <a:rPr lang="fr-FR" dirty="0"/>
              <a:t>ans =</a:t>
            </a:r>
          </a:p>
          <a:p>
            <a:pPr lvl="4"/>
            <a:r>
              <a:rPr lang="fr-FR" dirty="0"/>
              <a:t>1</a:t>
            </a:r>
          </a:p>
          <a:p>
            <a:pPr lvl="4"/>
            <a:r>
              <a:rPr lang="fr-FR" dirty="0"/>
              <a:t>2</a:t>
            </a:r>
          </a:p>
          <a:p>
            <a:pPr lvl="4"/>
            <a:r>
              <a:rPr lang="fr-FR" dirty="0"/>
              <a:t>3</a:t>
            </a:r>
          </a:p>
          <a:p>
            <a:pPr lvl="4"/>
            <a:r>
              <a:rPr lang="fr-FR" dirty="0"/>
              <a:t>4</a:t>
            </a:r>
          </a:p>
          <a:p>
            <a:pPr lvl="4"/>
            <a:r>
              <a:rPr lang="fr-FR" dirty="0"/>
              <a:t>5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CAD665-819D-4A15-AD02-B6D233028B00}"/>
              </a:ext>
            </a:extLst>
          </p:cNvPr>
          <p:cNvSpPr/>
          <p:nvPr/>
        </p:nvSpPr>
        <p:spPr>
          <a:xfrm>
            <a:off x="1543835" y="2757250"/>
            <a:ext cx="542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 (x) = x^5 - 15*x^4 + 85*x^3 - 225*x^2 + 274*x - 120</a:t>
            </a:r>
          </a:p>
        </p:txBody>
      </p:sp>
    </p:spTree>
    <p:extLst>
      <p:ext uri="{BB962C8B-B14F-4D97-AF65-F5344CB8AC3E}">
        <p14:creationId xmlns:p14="http://schemas.microsoft.com/office/powerpoint/2010/main" val="364114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ecuaciones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243654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Expandir ecuaciones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defecto, </a:t>
            </a:r>
            <a:r>
              <a:rPr lang="es-ES" b="1" dirty="0"/>
              <a:t>MATLAB</a:t>
            </a:r>
            <a:r>
              <a:rPr lang="es-ES" dirty="0"/>
              <a:t> almacena todos los valores numéricos como de punto flotante de doble precisión (</a:t>
            </a:r>
            <a:r>
              <a:rPr lang="es-ES" dirty="0" err="1"/>
              <a:t>double</a:t>
            </a:r>
            <a:r>
              <a:rPr lang="es-ES" dirty="0"/>
              <a:t>). Si se desea se puede optar por almacenar cualquier número, como valores enteros o de precisión simple. </a:t>
            </a:r>
          </a:p>
          <a:p>
            <a:r>
              <a:rPr lang="es-ES" dirty="0"/>
              <a:t>Para ello es necesario utilizar las siguientes funciones: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5A9E7B-6F3A-4CC4-BBDE-0D285F8637F8}"/>
              </a:ext>
            </a:extLst>
          </p:cNvPr>
          <p:cNvSpPr/>
          <p:nvPr/>
        </p:nvSpPr>
        <p:spPr>
          <a:xfrm>
            <a:off x="2809021" y="2875002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 (x) = (x-1)*(x-2)*(x-3)*(x-4)*(x-5)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63BC8B9-36DD-4205-BAFB-6DD3452C6A95}"/>
              </a:ext>
            </a:extLst>
          </p:cNvPr>
          <p:cNvSpPr/>
          <p:nvPr/>
        </p:nvSpPr>
        <p:spPr>
          <a:xfrm>
            <a:off x="1047647" y="3283192"/>
            <a:ext cx="74245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syms</a:t>
            </a:r>
            <a:r>
              <a:rPr lang="es-ES" dirty="0"/>
              <a:t> x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 = (x-1)*(x-2)*(x-3)*(x-4)*(x-5)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expand</a:t>
            </a:r>
            <a:r>
              <a:rPr lang="es-ES" dirty="0"/>
              <a:t>(f)</a:t>
            </a:r>
          </a:p>
          <a:p>
            <a:pPr lvl="2"/>
            <a:r>
              <a:rPr lang="es-ES" dirty="0" err="1"/>
              <a:t>ans</a:t>
            </a:r>
            <a:r>
              <a:rPr lang="es-ES" dirty="0"/>
              <a:t> =</a:t>
            </a:r>
          </a:p>
          <a:p>
            <a:pPr lvl="2"/>
            <a:r>
              <a:rPr lang="es-ES" dirty="0"/>
              <a:t> </a:t>
            </a:r>
          </a:p>
          <a:p>
            <a:pPr lvl="2"/>
            <a:r>
              <a:rPr lang="es-ES" dirty="0"/>
              <a:t>x^5 - 15*x^4 + 85*x^3 - 225*x^2 + 274*x - 120</a:t>
            </a:r>
          </a:p>
        </p:txBody>
      </p:sp>
    </p:spTree>
    <p:extLst>
      <p:ext uri="{BB962C8B-B14F-4D97-AF65-F5344CB8AC3E}">
        <p14:creationId xmlns:p14="http://schemas.microsoft.com/office/powerpoint/2010/main" val="138789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practico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/>
              <a:t>Webcam </a:t>
            </a:r>
            <a:r>
              <a:rPr lang="es-ES" dirty="0" err="1"/>
              <a:t>controlled</a:t>
            </a:r>
            <a:r>
              <a:rPr lang="es-ES" dirty="0"/>
              <a:t> </a:t>
            </a:r>
            <a:r>
              <a:rPr lang="es-ES" dirty="0" err="1"/>
              <a:t>rover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51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/>
          <a:lstStyle/>
          <a:p>
            <a:r>
              <a:rPr lang="es-ES" dirty="0"/>
              <a:t>Presentación del robot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4.1</a:t>
            </a:r>
          </a:p>
        </p:txBody>
      </p:sp>
    </p:spTree>
    <p:extLst>
      <p:ext uri="{BB962C8B-B14F-4D97-AF65-F5344CB8AC3E}">
        <p14:creationId xmlns:p14="http://schemas.microsoft.com/office/powerpoint/2010/main" val="361688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Webcam </a:t>
            </a:r>
            <a:r>
              <a:rPr lang="es-ES" sz="2400" dirty="0" err="1"/>
              <a:t>Controlled</a:t>
            </a:r>
            <a:r>
              <a:rPr lang="es-ES" sz="2400" dirty="0"/>
              <a:t> Rover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138931-4D32-4DBD-8E06-92DF46E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463582"/>
            <a:ext cx="3987692" cy="47785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El </a:t>
            </a:r>
            <a:r>
              <a:rPr lang="es-ES" dirty="0" err="1"/>
              <a:t>rover</a:t>
            </a:r>
            <a:r>
              <a:rPr lang="es-ES" dirty="0"/>
              <a:t> controlado por webcam trata de un robot programable que con la ayuda de un algoritmo de procesamiento de imágenes puede ser dirigido. 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En la parte superior del </a:t>
            </a:r>
            <a:r>
              <a:rPr lang="es-ES" dirty="0" err="1"/>
              <a:t>rover</a:t>
            </a:r>
            <a:r>
              <a:rPr lang="es-ES" dirty="0"/>
              <a:t> se instalará una pegatina con un código de colores, que servirá como un marcador que le ayudará al algoritmo de procesamiento de imágenes y a su cámara web a detectar la ubicación y la orientación del robot.</a:t>
            </a:r>
            <a:endParaRPr lang="es-ES" sz="19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952AC6D-D39A-479A-AC12-3AA1CB5D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2747" y="3838207"/>
            <a:ext cx="1571625" cy="323850"/>
          </a:xfrm>
          <a:prstGeom prst="rect">
            <a:avLst/>
          </a:prstGeom>
        </p:spPr>
      </p:pic>
      <p:pic>
        <p:nvPicPr>
          <p:cNvPr id="1026" name="Picture 2" descr="AEK-CH5-SC5.6-RECOMMENDED-POSITION">
            <a:extLst>
              <a:ext uri="{FF2B5EF4-FFF2-40B4-BE49-F238E27FC236}">
                <a16:creationId xmlns:a16="http://schemas.microsoft.com/office/drawing/2014/main" id="{E3192982-2A19-42DA-BE61-A549281F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50" y="1289379"/>
            <a:ext cx="4127232" cy="232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0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Trabajando con MATLAB &amp;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785694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Extracción de información especifica de una matriz</a:t>
            </a:r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18977" y="1303118"/>
            <a:ext cx="8155855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Propuesta de ejercicio:</a:t>
            </a:r>
            <a:endParaRPr lang="es-ES" sz="19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457201" y="1930829"/>
            <a:ext cx="7819289" cy="23673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El Script de MATLAB “</a:t>
            </a:r>
            <a:r>
              <a:rPr lang="es-ES" sz="1800" dirty="0" err="1"/>
              <a:t>Extracting</a:t>
            </a:r>
            <a:r>
              <a:rPr lang="es-ES" sz="1800" dirty="0"/>
              <a:t> </a:t>
            </a:r>
            <a:r>
              <a:rPr lang="es-ES" sz="1800" dirty="0" err="1"/>
              <a:t>Especific</a:t>
            </a:r>
            <a:r>
              <a:rPr lang="es-ES" sz="1800" dirty="0"/>
              <a:t> </a:t>
            </a:r>
            <a:r>
              <a:rPr lang="es-ES" sz="1800" dirty="0" err="1"/>
              <a:t>Info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Matrix” genera 3 matrices, una por cada color RGB. En el script se muestran dos ejemplos </a:t>
            </a:r>
            <a:r>
              <a:rPr lang="es-ES" sz="1800"/>
              <a:t>de cómo </a:t>
            </a:r>
            <a:r>
              <a:rPr lang="es-ES" sz="1800" dirty="0"/>
              <a:t>extraer únicamente los segmentos deseados de las matrices que hacen referencia a las figuras de la imagen.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A partir de los dos ejemplos, extrae las 5 siguientes figuras analizando la composición de los colores. Veras como ejecutando un solo comando se realizan operaciones masivas sobre todos los elementos de las matrices.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9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D0E7FC-D35D-4132-A629-EE8F754D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502" y="4387486"/>
            <a:ext cx="2571750" cy="1790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CCBBAB-984F-421C-B698-63502047E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33" y="4468575"/>
            <a:ext cx="1395724" cy="10072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A902E63-2C67-4741-B9EA-377BE56F7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212" y="4468576"/>
            <a:ext cx="1395724" cy="100727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442D6D1-56C9-43E6-8983-7CF3C92F1454}"/>
              </a:ext>
            </a:extLst>
          </p:cNvPr>
          <p:cNvSpPr/>
          <p:nvPr/>
        </p:nvSpPr>
        <p:spPr>
          <a:xfrm>
            <a:off x="2170694" y="4761592"/>
            <a:ext cx="721796" cy="394454"/>
          </a:xfrm>
          <a:prstGeom prst="rightArrow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2714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41F84C1-6212-4F59-96FA-EE2F351A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 dirty="0" err="1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Matemáticas elementales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59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Aritmética básica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22032" y="1057653"/>
            <a:ext cx="829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funciones aritméticas incluyen operadores para operaciones simples, como adición y multiplicación, así como funciones para cálculos comunes.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B333EA2-720D-431A-BEB5-4C917C2931EE}"/>
              </a:ext>
            </a:extLst>
          </p:cNvPr>
          <p:cNvSpPr/>
          <p:nvPr/>
        </p:nvSpPr>
        <p:spPr>
          <a:xfrm>
            <a:off x="612271" y="1686825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45400"/>
                </a:solidFill>
                <a:latin typeface="Roboto"/>
              </a:rPr>
              <a:t>plus, +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45578299-A8A0-4C42-8E93-FF665310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6362"/>
              </p:ext>
            </p:extLst>
          </p:nvPr>
        </p:nvGraphicFramePr>
        <p:xfrm>
          <a:off x="457201" y="2074670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 = A + B</a:t>
                      </a:r>
                    </a:p>
                    <a:p>
                      <a:r>
                        <a:rPr lang="es-ES" dirty="0"/>
                        <a:t>C = plus 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[0 1; 1 0];</a:t>
                      </a:r>
                    </a:p>
                    <a:p>
                      <a:r>
                        <a:rPr lang="pt-BR" dirty="0"/>
                        <a:t>C = A + 2 | C = plus (A + 2)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=&gt; [2 3; 3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C5EE7645-DD4B-49F7-A143-985639038D67}"/>
              </a:ext>
            </a:extLst>
          </p:cNvPr>
          <p:cNvSpPr/>
          <p:nvPr/>
        </p:nvSpPr>
        <p:spPr>
          <a:xfrm>
            <a:off x="612271" y="294114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45400"/>
                </a:solidFill>
                <a:latin typeface="Roboto"/>
              </a:rPr>
              <a:t>sum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17" name="Tabla 15">
            <a:extLst>
              <a:ext uri="{FF2B5EF4-FFF2-40B4-BE49-F238E27FC236}">
                <a16:creationId xmlns:a16="http://schemas.microsoft.com/office/drawing/2014/main" id="{04A9562C-D16F-44DE-91F9-DDBF860E4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45673"/>
              </p:ext>
            </p:extLst>
          </p:nvPr>
        </p:nvGraphicFramePr>
        <p:xfrm>
          <a:off x="457201" y="3291595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 = sum(A)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1:10; </a:t>
                      </a:r>
                    </a:p>
                    <a:p>
                      <a:r>
                        <a:rPr lang="pt-BR" dirty="0"/>
                        <a:t>S = sum(A)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 =&gt; 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61500737-11FA-4A74-9793-1F61C3C33CE1}"/>
              </a:ext>
            </a:extLst>
          </p:cNvPr>
          <p:cNvSpPr/>
          <p:nvPr/>
        </p:nvSpPr>
        <p:spPr>
          <a:xfrm>
            <a:off x="612271" y="413918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C45400"/>
                </a:solidFill>
                <a:latin typeface="Roboto"/>
              </a:rPr>
              <a:t>minus</a:t>
            </a:r>
            <a:r>
              <a:rPr lang="es-ES" dirty="0">
                <a:solidFill>
                  <a:srgbClr val="C45400"/>
                </a:solidFill>
                <a:latin typeface="Roboto"/>
              </a:rPr>
              <a:t>, -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19" name="Tabla 15">
            <a:extLst>
              <a:ext uri="{FF2B5EF4-FFF2-40B4-BE49-F238E27FC236}">
                <a16:creationId xmlns:a16="http://schemas.microsoft.com/office/drawing/2014/main" id="{AA4142D9-0190-40E1-B114-248AEB3F4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54046"/>
              </p:ext>
            </p:extLst>
          </p:nvPr>
        </p:nvGraphicFramePr>
        <p:xfrm>
          <a:off x="422032" y="4508520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 = A - B</a:t>
                      </a:r>
                    </a:p>
                    <a:p>
                      <a:r>
                        <a:rPr lang="es-ES" dirty="0"/>
                        <a:t>C = </a:t>
                      </a:r>
                      <a:r>
                        <a:rPr lang="es-ES" dirty="0" err="1"/>
                        <a:t>minus</a:t>
                      </a:r>
                      <a:r>
                        <a:rPr lang="es-ES" dirty="0"/>
                        <a:t> 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[2 1; 1 3];</a:t>
                      </a:r>
                    </a:p>
                    <a:p>
                      <a:r>
                        <a:rPr lang="pt-BR" dirty="0"/>
                        <a:t>C = A - 2 | C = </a:t>
                      </a:r>
                      <a:r>
                        <a:rPr lang="pt-BR" dirty="0" err="1"/>
                        <a:t>minus</a:t>
                      </a:r>
                      <a:r>
                        <a:rPr lang="pt-BR" dirty="0"/>
                        <a:t> (A, 2)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=&gt; [0 -1; -1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7EF83CD1-3D02-4913-84E3-B26A9C977801}"/>
              </a:ext>
            </a:extLst>
          </p:cNvPr>
          <p:cNvSpPr/>
          <p:nvPr/>
        </p:nvSpPr>
        <p:spPr>
          <a:xfrm>
            <a:off x="626697" y="5339771"/>
            <a:ext cx="48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C45400"/>
                </a:solidFill>
                <a:latin typeface="Roboto"/>
              </a:rPr>
              <a:t>diff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75DAF5E5-002A-4045-B00A-1C9CF022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13853"/>
              </p:ext>
            </p:extLst>
          </p:nvPr>
        </p:nvGraphicFramePr>
        <p:xfrm>
          <a:off x="402185" y="5725445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 = </a:t>
                      </a:r>
                      <a:r>
                        <a:rPr lang="es-ES" dirty="0" err="1"/>
                        <a:t>diff</a:t>
                      </a:r>
                      <a:r>
                        <a:rPr lang="es-ES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[3 5]; </a:t>
                      </a:r>
                    </a:p>
                    <a:p>
                      <a:r>
                        <a:rPr lang="pt-BR" dirty="0"/>
                        <a:t>S = </a:t>
                      </a:r>
                      <a:r>
                        <a:rPr lang="pt-BR" dirty="0" err="1"/>
                        <a:t>diff</a:t>
                      </a:r>
                      <a:r>
                        <a:rPr lang="pt-BR" dirty="0"/>
                        <a:t> (A)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=&gt;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4742453" cy="1362075"/>
          </a:xfrm>
        </p:spPr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prioridad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5782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Reglas de prioridad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22032" y="1057653"/>
            <a:ext cx="82972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operaciones aritméticas NO se efectúan siempre en el orden en que están escritas. El orden viene determinado por las siguientes reglas: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Exponenciaciones.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Multiplicaciones y divisiones.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Sumas y restas.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Dentro de cada grupo, de izquierda a derecha. Para cambiar este orden se usan los paréntesis.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 hay paréntesis, su contenido se calcula antes que el resto.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 hay paréntesis anidados, se efectúan primero los más internos.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9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420517272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2240</Words>
  <Application>Microsoft Office PowerPoint</Application>
  <PresentationFormat>Presentación en pantalla (4:3)</PresentationFormat>
  <Paragraphs>431</Paragraphs>
  <Slides>39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AppleSymbols</vt:lpstr>
      <vt:lpstr>Arial</vt:lpstr>
      <vt:lpstr>Arial Black</vt:lpstr>
      <vt:lpstr>Arial Nova Light</vt:lpstr>
      <vt:lpstr>Calibri</vt:lpstr>
      <vt:lpstr>Open Sans</vt:lpstr>
      <vt:lpstr>Roboto</vt:lpstr>
      <vt:lpstr>MU Theme</vt:lpstr>
      <vt:lpstr>Matemática computacional</vt:lpstr>
      <vt:lpstr>Adquiriendo conocimientos para el cálculo computacional con MATLAB </vt:lpstr>
      <vt:lpstr>Introducción</vt:lpstr>
      <vt:lpstr>Matemáticas elementales</vt:lpstr>
      <vt:lpstr>Operaciones aritméticas</vt:lpstr>
      <vt:lpstr>Aritmética básica</vt:lpstr>
      <vt:lpstr>Reglas de prioridad</vt:lpstr>
      <vt:lpstr>Reglas de prioridad</vt:lpstr>
      <vt:lpstr>Funciones matemáticas</vt:lpstr>
      <vt:lpstr>Funciones matemáticas</vt:lpstr>
      <vt:lpstr>Funciones matemáticas</vt:lpstr>
      <vt:lpstr>Constantes matemáticas</vt:lpstr>
      <vt:lpstr>Constantes matemáticas</vt:lpstr>
      <vt:lpstr>Constantes matemáticas</vt:lpstr>
      <vt:lpstr>Gestión de datos</vt:lpstr>
      <vt:lpstr>Tipos de datos numéricos</vt:lpstr>
      <vt:lpstr>Tipos de datos numéricos</vt:lpstr>
      <vt:lpstr>Variables</vt:lpstr>
      <vt:lpstr>Variables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Factorizar expresiones y resolver ecuaciones</vt:lpstr>
      <vt:lpstr>Factorizar expresiones</vt:lpstr>
      <vt:lpstr>Factorizar expresiones</vt:lpstr>
      <vt:lpstr>Resolver ecuaciones</vt:lpstr>
      <vt:lpstr>Resolver ecuaciones</vt:lpstr>
      <vt:lpstr>Expandir ecuaciones</vt:lpstr>
      <vt:lpstr>Expandir ecuaciones</vt:lpstr>
      <vt:lpstr>Caso practico</vt:lpstr>
      <vt:lpstr>Presentación del robot</vt:lpstr>
      <vt:lpstr>Webcam Controlled Rover</vt:lpstr>
      <vt:lpstr>Trabajando con MATLAB &amp; Simulink</vt:lpstr>
      <vt:lpstr>Extracción de información especifica de una matriz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Gaizka Bellido</cp:lastModifiedBy>
  <cp:revision>284</cp:revision>
  <cp:lastPrinted>2018-07-13T13:37:53Z</cp:lastPrinted>
  <dcterms:created xsi:type="dcterms:W3CDTF">2017-11-28T21:27:45Z</dcterms:created>
  <dcterms:modified xsi:type="dcterms:W3CDTF">2022-02-22T12:08:40Z</dcterms:modified>
</cp:coreProperties>
</file>