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57" r:id="rId2"/>
    <p:sldId id="322" r:id="rId3"/>
    <p:sldId id="399" r:id="rId4"/>
    <p:sldId id="309" r:id="rId5"/>
    <p:sldId id="311" r:id="rId6"/>
    <p:sldId id="320" r:id="rId7"/>
    <p:sldId id="387" r:id="rId8"/>
    <p:sldId id="386" r:id="rId9"/>
    <p:sldId id="389" r:id="rId10"/>
    <p:sldId id="388" r:id="rId11"/>
    <p:sldId id="390" r:id="rId12"/>
    <p:sldId id="336" r:id="rId13"/>
    <p:sldId id="393" r:id="rId14"/>
    <p:sldId id="366" r:id="rId15"/>
    <p:sldId id="394" r:id="rId16"/>
    <p:sldId id="395" r:id="rId17"/>
    <p:sldId id="391" r:id="rId18"/>
    <p:sldId id="392" r:id="rId19"/>
    <p:sldId id="351" r:id="rId20"/>
    <p:sldId id="353" r:id="rId21"/>
    <p:sldId id="340" r:id="rId22"/>
    <p:sldId id="354" r:id="rId23"/>
    <p:sldId id="396" r:id="rId24"/>
    <p:sldId id="397" r:id="rId25"/>
    <p:sldId id="398" r:id="rId26"/>
    <p:sldId id="400" r:id="rId27"/>
    <p:sldId id="402" r:id="rId28"/>
    <p:sldId id="319" r:id="rId2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39"/>
    <a:srgbClr val="00A3AD"/>
    <a:srgbClr val="ED8800"/>
    <a:srgbClr val="004851"/>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20/02/2022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20/02/2022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78122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3104436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23</a:t>
            </a:fld>
            <a:endParaRPr lang="en-US"/>
          </a:p>
        </p:txBody>
      </p:sp>
    </p:spTree>
    <p:extLst>
      <p:ext uri="{BB962C8B-B14F-4D97-AF65-F5344CB8AC3E}">
        <p14:creationId xmlns:p14="http://schemas.microsoft.com/office/powerpoint/2010/main" val="43658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24</a:t>
            </a:fld>
            <a:endParaRPr lang="en-US"/>
          </a:p>
        </p:txBody>
      </p:sp>
    </p:spTree>
    <p:extLst>
      <p:ext uri="{BB962C8B-B14F-4D97-AF65-F5344CB8AC3E}">
        <p14:creationId xmlns:p14="http://schemas.microsoft.com/office/powerpoint/2010/main" val="3861315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338594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27</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72065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81299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61839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415597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317175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234004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160791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7" y="0"/>
            <a:ext cx="1830016" cy="1673157"/>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20.02.22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20.02.22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20.02.22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20.02.22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20.02.22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20.02.22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20.02.22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20.02.22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20.02.22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20.02.22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20.02.22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20.02.22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20.02.22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20.02.22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56" name="Grupo 55"/>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55" name="Rectángulo 54"/>
            <p:cNvSpPr/>
            <p:nvPr userDrawn="1"/>
          </p:nvSpPr>
          <p:spPr>
            <a:xfrm>
              <a:off x="170099" y="123825"/>
              <a:ext cx="1343025" cy="1292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54" name="Imagen 5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921" y="21764"/>
            <a:ext cx="1718029" cy="1570770"/>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20.02.22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20.02.22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err="1"/>
              <a:t>Sistemas</a:t>
            </a:r>
            <a:r>
              <a:rPr lang="en-US" dirty="0"/>
              <a:t> de control de </a:t>
            </a:r>
            <a:r>
              <a:rPr lang="en-US" dirty="0" err="1"/>
              <a:t>lazo</a:t>
            </a:r>
            <a:r>
              <a:rPr lang="en-US" dirty="0"/>
              <a:t> </a:t>
            </a:r>
            <a:r>
              <a:rPr lang="en-US" dirty="0" err="1"/>
              <a:t>cerrado</a:t>
            </a:r>
            <a:endParaRPr lang="en-US" dirty="0"/>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4765383"/>
          </a:xfrm>
        </p:spPr>
        <p:txBody>
          <a:bodyPr>
            <a:normAutofit fontScale="77500" lnSpcReduction="20000"/>
          </a:bodyPr>
          <a:lstStyle/>
          <a:p>
            <a:pPr marL="0" indent="0" algn="just">
              <a:lnSpc>
                <a:spcPct val="120000"/>
              </a:lnSpc>
              <a:buNone/>
            </a:pPr>
            <a:r>
              <a:rPr lang="es-ES" dirty="0"/>
              <a:t>Son los sistemas en los que la acción de control está en función de la señal de salida; es decir, en los sistemas de control de lazo cerrado o sistemas de control con realimentación, la salida que se desea controlar se realimenta para compararla con la entrada (valor deseado).</a:t>
            </a:r>
          </a:p>
          <a:p>
            <a:pPr marL="0" indent="0" algn="just">
              <a:lnSpc>
                <a:spcPct val="120000"/>
              </a:lnSpc>
              <a:buNone/>
            </a:pPr>
            <a:r>
              <a:rPr lang="es-ES" dirty="0"/>
              <a:t>Comparar la entrada y la salida genera un error que recibe el controlador para decidir la acción a tomar sobre el proceso, con el fin de disminuir dicho error y por tanto, llevar la salida del sistema al valor deseado.</a:t>
            </a:r>
          </a:p>
          <a:p>
            <a:pPr marL="0" indent="0" algn="just">
              <a:lnSpc>
                <a:spcPct val="90000"/>
              </a:lnSpc>
              <a:buNone/>
            </a:pPr>
            <a:endParaRPr lang="es-ES" dirty="0"/>
          </a:p>
          <a:p>
            <a:pPr marL="0" indent="0" algn="just">
              <a:lnSpc>
                <a:spcPct val="90000"/>
              </a:lnSpc>
              <a:buNone/>
            </a:pPr>
            <a:r>
              <a:rPr lang="es-ES" dirty="0"/>
              <a:t>Ejemplos:</a:t>
            </a:r>
          </a:p>
          <a:p>
            <a:pPr algn="just">
              <a:lnSpc>
                <a:spcPct val="120000"/>
              </a:lnSpc>
            </a:pPr>
            <a:r>
              <a:rPr lang="es-ES" dirty="0"/>
              <a:t>Un ejemplo de un sistema de control de lazo cerrado sería la calefacción con termorregulación ambiental.</a:t>
            </a:r>
          </a:p>
          <a:p>
            <a:pPr algn="just">
              <a:lnSpc>
                <a:spcPct val="120000"/>
              </a:lnSpc>
            </a:pPr>
            <a:r>
              <a:rPr lang="es-ES" dirty="0"/>
              <a:t>Control de crucero de un vehículo, donde se especifica una velocidad y el sistema de control del crucero efectúa los cálculos y acciones necesarias para lograr y mantener la velocidad indicada.</a:t>
            </a:r>
          </a:p>
          <a:p>
            <a:pPr marL="0" indent="0" algn="just">
              <a:lnSpc>
                <a:spcPct val="90000"/>
              </a:lnSpc>
              <a:buNone/>
            </a:pPr>
            <a:endParaRPr lang="es-ES" dirty="0"/>
          </a:p>
          <a:p>
            <a:pPr marL="0" indent="0" algn="just">
              <a:lnSpc>
                <a:spcPct val="90000"/>
              </a:lnSpc>
              <a:buNone/>
            </a:pPr>
            <a:r>
              <a:rPr lang="es-ES" dirty="0"/>
              <a:t>Sus características son:</a:t>
            </a:r>
          </a:p>
          <a:p>
            <a:pPr algn="just">
              <a:lnSpc>
                <a:spcPct val="90000"/>
              </a:lnSpc>
            </a:pPr>
            <a:r>
              <a:rPr lang="es-ES" dirty="0"/>
              <a:t>Ser complejos y amplios en cantidad de parámetros.</a:t>
            </a:r>
          </a:p>
          <a:p>
            <a:pPr algn="just">
              <a:lnSpc>
                <a:spcPct val="90000"/>
              </a:lnSpc>
            </a:pPr>
            <a:r>
              <a:rPr lang="es-ES" dirty="0"/>
              <a:t>La salida se compara con la entrada y para realizar el control del sistema.</a:t>
            </a:r>
          </a:p>
          <a:p>
            <a:pPr algn="just">
              <a:lnSpc>
                <a:spcPct val="90000"/>
              </a:lnSpc>
            </a:pPr>
            <a:r>
              <a:rPr lang="es-ES" dirty="0"/>
              <a:t>Ser más estable a perturbaciones y variaciones internas.</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Sistema de control de lazo cerrado</a:t>
            </a:r>
          </a:p>
        </p:txBody>
      </p:sp>
    </p:spTree>
    <p:extLst>
      <p:ext uri="{BB962C8B-B14F-4D97-AF65-F5344CB8AC3E}">
        <p14:creationId xmlns:p14="http://schemas.microsoft.com/office/powerpoint/2010/main" val="253569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Sistema de control de lazo cerrado</a:t>
            </a:r>
          </a:p>
        </p:txBody>
      </p:sp>
      <p:grpSp>
        <p:nvGrpSpPr>
          <p:cNvPr id="48" name="Grupo 47">
            <a:extLst>
              <a:ext uri="{FF2B5EF4-FFF2-40B4-BE49-F238E27FC236}">
                <a16:creationId xmlns:a16="http://schemas.microsoft.com/office/drawing/2014/main" id="{CC869EA7-58FE-497B-A7FB-90EA98E9ACFE}"/>
              </a:ext>
            </a:extLst>
          </p:cNvPr>
          <p:cNvGrpSpPr/>
          <p:nvPr/>
        </p:nvGrpSpPr>
        <p:grpSpPr>
          <a:xfrm>
            <a:off x="773723" y="1195755"/>
            <a:ext cx="7631723" cy="1362808"/>
            <a:chOff x="773723" y="1195755"/>
            <a:chExt cx="7385539" cy="1362808"/>
          </a:xfrm>
        </p:grpSpPr>
        <p:sp>
          <p:nvSpPr>
            <p:cNvPr id="10" name="Rectángulo 9">
              <a:extLst>
                <a:ext uri="{FF2B5EF4-FFF2-40B4-BE49-F238E27FC236}">
                  <a16:creationId xmlns:a16="http://schemas.microsoft.com/office/drawing/2014/main" id="{5C692541-D005-4BD5-87E4-E8EDD673035E}"/>
                </a:ext>
              </a:extLst>
            </p:cNvPr>
            <p:cNvSpPr/>
            <p:nvPr/>
          </p:nvSpPr>
          <p:spPr>
            <a:xfrm>
              <a:off x="773723" y="1195755"/>
              <a:ext cx="7385539" cy="13628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11" name="Rectángulo: esquinas redondeadas 10">
              <a:extLst>
                <a:ext uri="{FF2B5EF4-FFF2-40B4-BE49-F238E27FC236}">
                  <a16:creationId xmlns:a16="http://schemas.microsoft.com/office/drawing/2014/main" id="{B91799F8-483F-440E-8B0D-EFA77579DD97}"/>
                </a:ext>
              </a:extLst>
            </p:cNvPr>
            <p:cNvSpPr/>
            <p:nvPr/>
          </p:nvSpPr>
          <p:spPr>
            <a:xfrm>
              <a:off x="3553327" y="1701555"/>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sp>
          <p:nvSpPr>
            <p:cNvPr id="12" name="Rectángulo: esquinas redondeadas 11">
              <a:extLst>
                <a:ext uri="{FF2B5EF4-FFF2-40B4-BE49-F238E27FC236}">
                  <a16:creationId xmlns:a16="http://schemas.microsoft.com/office/drawing/2014/main" id="{DC59A127-0FEF-41F1-B353-338487358E05}"/>
                </a:ext>
              </a:extLst>
            </p:cNvPr>
            <p:cNvSpPr/>
            <p:nvPr/>
          </p:nvSpPr>
          <p:spPr>
            <a:xfrm>
              <a:off x="5175514" y="1703383"/>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PROCESO</a:t>
              </a:r>
            </a:p>
          </p:txBody>
        </p:sp>
        <p:cxnSp>
          <p:nvCxnSpPr>
            <p:cNvPr id="13" name="Conector recto de flecha 12">
              <a:extLst>
                <a:ext uri="{FF2B5EF4-FFF2-40B4-BE49-F238E27FC236}">
                  <a16:creationId xmlns:a16="http://schemas.microsoft.com/office/drawing/2014/main" id="{B3CC6A6C-FB5A-4DC5-A02A-29728B0FD13C}"/>
                </a:ext>
              </a:extLst>
            </p:cNvPr>
            <p:cNvCxnSpPr>
              <a:cxnSpLocks/>
              <a:stCxn id="11" idx="3"/>
              <a:endCxn id="12" idx="1"/>
            </p:cNvCxnSpPr>
            <p:nvPr/>
          </p:nvCxnSpPr>
          <p:spPr>
            <a:xfrm>
              <a:off x="4845796" y="1884118"/>
              <a:ext cx="329718" cy="1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59D0F84-EE05-4215-AA8B-78D598CFD854}"/>
                </a:ext>
              </a:extLst>
            </p:cNvPr>
            <p:cNvCxnSpPr>
              <a:cxnSpLocks/>
              <a:stCxn id="12" idx="3"/>
              <a:endCxn id="17" idx="2"/>
            </p:cNvCxnSpPr>
            <p:nvPr/>
          </p:nvCxnSpPr>
          <p:spPr>
            <a:xfrm flipV="1">
              <a:off x="6467983" y="1884116"/>
              <a:ext cx="250580" cy="1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Elipse 15">
              <a:extLst>
                <a:ext uri="{FF2B5EF4-FFF2-40B4-BE49-F238E27FC236}">
                  <a16:creationId xmlns:a16="http://schemas.microsoft.com/office/drawing/2014/main" id="{4FD404F8-851F-411E-8824-06C886A34C96}"/>
                </a:ext>
              </a:extLst>
            </p:cNvPr>
            <p:cNvSpPr/>
            <p:nvPr/>
          </p:nvSpPr>
          <p:spPr>
            <a:xfrm>
              <a:off x="1047647" y="1484070"/>
              <a:ext cx="1292469"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Entrada</a:t>
              </a:r>
            </a:p>
          </p:txBody>
        </p:sp>
        <p:sp>
          <p:nvSpPr>
            <p:cNvPr id="17" name="Elipse 16">
              <a:extLst>
                <a:ext uri="{FF2B5EF4-FFF2-40B4-BE49-F238E27FC236}">
                  <a16:creationId xmlns:a16="http://schemas.microsoft.com/office/drawing/2014/main" id="{DBEABA0D-B0D8-49ED-84F2-99769CBB370A}"/>
                </a:ext>
              </a:extLst>
            </p:cNvPr>
            <p:cNvSpPr/>
            <p:nvPr/>
          </p:nvSpPr>
          <p:spPr>
            <a:xfrm>
              <a:off x="6718563" y="1484069"/>
              <a:ext cx="1180893"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Salida</a:t>
              </a:r>
            </a:p>
          </p:txBody>
        </p:sp>
        <p:sp>
          <p:nvSpPr>
            <p:cNvPr id="31" name="Elipse 30">
              <a:extLst>
                <a:ext uri="{FF2B5EF4-FFF2-40B4-BE49-F238E27FC236}">
                  <a16:creationId xmlns:a16="http://schemas.microsoft.com/office/drawing/2014/main" id="{A1D4C3D7-4CC1-4F9D-AB4C-BA24C9AFB5AD}"/>
                </a:ext>
              </a:extLst>
            </p:cNvPr>
            <p:cNvSpPr/>
            <p:nvPr/>
          </p:nvSpPr>
          <p:spPr>
            <a:xfrm>
              <a:off x="2686725" y="1631674"/>
              <a:ext cx="536884" cy="500724"/>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33" name="Conector recto de flecha 32">
              <a:extLst>
                <a:ext uri="{FF2B5EF4-FFF2-40B4-BE49-F238E27FC236}">
                  <a16:creationId xmlns:a16="http://schemas.microsoft.com/office/drawing/2014/main" id="{04C6F169-6795-4E54-9B6C-8111EC3E8550}"/>
                </a:ext>
              </a:extLst>
            </p:cNvPr>
            <p:cNvCxnSpPr>
              <a:cxnSpLocks/>
              <a:stCxn id="16" idx="6"/>
              <a:endCxn id="31" idx="2"/>
            </p:cNvCxnSpPr>
            <p:nvPr/>
          </p:nvCxnSpPr>
          <p:spPr>
            <a:xfrm flipV="1">
              <a:off x="2340116" y="1882036"/>
              <a:ext cx="346609" cy="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de flecha 34">
              <a:extLst>
                <a:ext uri="{FF2B5EF4-FFF2-40B4-BE49-F238E27FC236}">
                  <a16:creationId xmlns:a16="http://schemas.microsoft.com/office/drawing/2014/main" id="{859A8771-05E0-497F-9B6D-62A932DF59CA}"/>
                </a:ext>
              </a:extLst>
            </p:cNvPr>
            <p:cNvCxnSpPr>
              <a:cxnSpLocks/>
              <a:stCxn id="31" idx="6"/>
              <a:endCxn id="11" idx="1"/>
            </p:cNvCxnSpPr>
            <p:nvPr/>
          </p:nvCxnSpPr>
          <p:spPr>
            <a:xfrm>
              <a:off x="3223609" y="1882036"/>
              <a:ext cx="329718" cy="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CuadroTexto 38">
              <a:extLst>
                <a:ext uri="{FF2B5EF4-FFF2-40B4-BE49-F238E27FC236}">
                  <a16:creationId xmlns:a16="http://schemas.microsoft.com/office/drawing/2014/main" id="{5CD7320F-1703-4B67-A6E3-F25A4EE66085}"/>
                </a:ext>
              </a:extLst>
            </p:cNvPr>
            <p:cNvSpPr txBox="1"/>
            <p:nvPr/>
          </p:nvSpPr>
          <p:spPr>
            <a:xfrm>
              <a:off x="2632111" y="1678942"/>
              <a:ext cx="267490" cy="369332"/>
            </a:xfrm>
            <a:prstGeom prst="rect">
              <a:avLst/>
            </a:prstGeom>
            <a:noFill/>
          </p:spPr>
          <p:txBody>
            <a:bodyPr wrap="square" rtlCol="0">
              <a:spAutoFit/>
            </a:bodyPr>
            <a:lstStyle/>
            <a:p>
              <a:r>
                <a:rPr lang="es-ES" dirty="0">
                  <a:solidFill>
                    <a:schemeClr val="bg1"/>
                  </a:solidFill>
                </a:rPr>
                <a:t>+</a:t>
              </a:r>
            </a:p>
          </p:txBody>
        </p:sp>
        <p:sp>
          <p:nvSpPr>
            <p:cNvPr id="40" name="CuadroTexto 39">
              <a:extLst>
                <a:ext uri="{FF2B5EF4-FFF2-40B4-BE49-F238E27FC236}">
                  <a16:creationId xmlns:a16="http://schemas.microsoft.com/office/drawing/2014/main" id="{A244163E-621D-49F8-92EB-142530370F51}"/>
                </a:ext>
              </a:extLst>
            </p:cNvPr>
            <p:cNvSpPr txBox="1"/>
            <p:nvPr/>
          </p:nvSpPr>
          <p:spPr>
            <a:xfrm>
              <a:off x="2819679" y="1813758"/>
              <a:ext cx="267490" cy="461665"/>
            </a:xfrm>
            <a:prstGeom prst="rect">
              <a:avLst/>
            </a:prstGeom>
            <a:noFill/>
          </p:spPr>
          <p:txBody>
            <a:bodyPr wrap="square" rtlCol="0">
              <a:spAutoFit/>
            </a:bodyPr>
            <a:lstStyle/>
            <a:p>
              <a:r>
                <a:rPr lang="es-ES" sz="2400" dirty="0">
                  <a:solidFill>
                    <a:schemeClr val="bg1"/>
                  </a:solidFill>
                </a:rPr>
                <a:t>-</a:t>
              </a:r>
            </a:p>
          </p:txBody>
        </p:sp>
        <p:cxnSp>
          <p:nvCxnSpPr>
            <p:cNvPr id="42" name="Conector recto 41">
              <a:extLst>
                <a:ext uri="{FF2B5EF4-FFF2-40B4-BE49-F238E27FC236}">
                  <a16:creationId xmlns:a16="http://schemas.microsoft.com/office/drawing/2014/main" id="{43873B82-CDA9-4811-867A-F0204AF46095}"/>
                </a:ext>
              </a:extLst>
            </p:cNvPr>
            <p:cNvCxnSpPr/>
            <p:nvPr/>
          </p:nvCxnSpPr>
          <p:spPr>
            <a:xfrm>
              <a:off x="7309009" y="2284163"/>
              <a:ext cx="0" cy="1409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Conector recto 43">
              <a:extLst>
                <a:ext uri="{FF2B5EF4-FFF2-40B4-BE49-F238E27FC236}">
                  <a16:creationId xmlns:a16="http://schemas.microsoft.com/office/drawing/2014/main" id="{46EC246E-B86B-4954-A5A8-9FEA073C2A48}"/>
                </a:ext>
              </a:extLst>
            </p:cNvPr>
            <p:cNvCxnSpPr/>
            <p:nvPr/>
          </p:nvCxnSpPr>
          <p:spPr>
            <a:xfrm flipH="1">
              <a:off x="2952811" y="2425151"/>
              <a:ext cx="435619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ector recto de flecha 45">
              <a:extLst>
                <a:ext uri="{FF2B5EF4-FFF2-40B4-BE49-F238E27FC236}">
                  <a16:creationId xmlns:a16="http://schemas.microsoft.com/office/drawing/2014/main" id="{3AA5E094-E566-48CC-8CB3-85900BB48A43}"/>
                </a:ext>
              </a:extLst>
            </p:cNvPr>
            <p:cNvCxnSpPr/>
            <p:nvPr/>
          </p:nvCxnSpPr>
          <p:spPr>
            <a:xfrm flipV="1">
              <a:off x="2952811" y="2132398"/>
              <a:ext cx="0" cy="292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CuadroTexto 46">
              <a:extLst>
                <a:ext uri="{FF2B5EF4-FFF2-40B4-BE49-F238E27FC236}">
                  <a16:creationId xmlns:a16="http://schemas.microsoft.com/office/drawing/2014/main" id="{024A76C6-F47D-4413-A1B2-BDF0F71C28FF}"/>
                </a:ext>
              </a:extLst>
            </p:cNvPr>
            <p:cNvSpPr txBox="1"/>
            <p:nvPr/>
          </p:nvSpPr>
          <p:spPr>
            <a:xfrm>
              <a:off x="4220509" y="2123606"/>
              <a:ext cx="1910010" cy="369332"/>
            </a:xfrm>
            <a:prstGeom prst="rect">
              <a:avLst/>
            </a:prstGeom>
            <a:noFill/>
          </p:spPr>
          <p:txBody>
            <a:bodyPr wrap="none" rtlCol="0">
              <a:spAutoFit/>
            </a:bodyPr>
            <a:lstStyle/>
            <a:p>
              <a:r>
                <a:rPr lang="es-ES" dirty="0"/>
                <a:t>Retroalimentación</a:t>
              </a:r>
            </a:p>
          </p:txBody>
        </p:sp>
      </p:grpSp>
      <p:grpSp>
        <p:nvGrpSpPr>
          <p:cNvPr id="6" name="Grupo 5">
            <a:extLst>
              <a:ext uri="{FF2B5EF4-FFF2-40B4-BE49-F238E27FC236}">
                <a16:creationId xmlns:a16="http://schemas.microsoft.com/office/drawing/2014/main" id="{5AFE15C6-BD01-4DE7-9CDE-9164C9301641}"/>
              </a:ext>
            </a:extLst>
          </p:cNvPr>
          <p:cNvGrpSpPr/>
          <p:nvPr/>
        </p:nvGrpSpPr>
        <p:grpSpPr>
          <a:xfrm>
            <a:off x="773723" y="3381190"/>
            <a:ext cx="7631723" cy="2673598"/>
            <a:chOff x="773723" y="3381190"/>
            <a:chExt cx="7631723" cy="2673598"/>
          </a:xfrm>
        </p:grpSpPr>
        <p:sp>
          <p:nvSpPr>
            <p:cNvPr id="51" name="Rectángulo 50">
              <a:extLst>
                <a:ext uri="{FF2B5EF4-FFF2-40B4-BE49-F238E27FC236}">
                  <a16:creationId xmlns:a16="http://schemas.microsoft.com/office/drawing/2014/main" id="{C024C604-70BA-4A45-A77F-2F7B1EA8920F}"/>
                </a:ext>
              </a:extLst>
            </p:cNvPr>
            <p:cNvSpPr/>
            <p:nvPr/>
          </p:nvSpPr>
          <p:spPr>
            <a:xfrm>
              <a:off x="773723" y="3381190"/>
              <a:ext cx="7631723" cy="267359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49" name="CuadroTexto 48">
              <a:extLst>
                <a:ext uri="{FF2B5EF4-FFF2-40B4-BE49-F238E27FC236}">
                  <a16:creationId xmlns:a16="http://schemas.microsoft.com/office/drawing/2014/main" id="{C8F536DA-31D1-40E3-B12E-449EF7E952F3}"/>
                </a:ext>
              </a:extLst>
            </p:cNvPr>
            <p:cNvSpPr txBox="1"/>
            <p:nvPr/>
          </p:nvSpPr>
          <p:spPr>
            <a:xfrm>
              <a:off x="901555" y="3484930"/>
              <a:ext cx="3418165" cy="369332"/>
            </a:xfrm>
            <a:prstGeom prst="rect">
              <a:avLst/>
            </a:prstGeom>
            <a:noFill/>
          </p:spPr>
          <p:txBody>
            <a:bodyPr wrap="square" rtlCol="0">
              <a:spAutoFit/>
            </a:bodyPr>
            <a:lstStyle/>
            <a:p>
              <a:r>
                <a:rPr lang="es-ES" dirty="0"/>
                <a:t>Control de velocidad de crucero</a:t>
              </a:r>
            </a:p>
          </p:txBody>
        </p:sp>
        <p:sp>
          <p:nvSpPr>
            <p:cNvPr id="52" name="Rectángulo: esquinas redondeadas 51">
              <a:extLst>
                <a:ext uri="{FF2B5EF4-FFF2-40B4-BE49-F238E27FC236}">
                  <a16:creationId xmlns:a16="http://schemas.microsoft.com/office/drawing/2014/main" id="{FE405A55-6C5D-457B-9881-2D665EDCBBB4}"/>
                </a:ext>
              </a:extLst>
            </p:cNvPr>
            <p:cNvSpPr/>
            <p:nvPr/>
          </p:nvSpPr>
          <p:spPr>
            <a:xfrm>
              <a:off x="3553327" y="4568329"/>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sp>
          <p:nvSpPr>
            <p:cNvPr id="53" name="Rectángulo: esquinas redondeadas 52">
              <a:extLst>
                <a:ext uri="{FF2B5EF4-FFF2-40B4-BE49-F238E27FC236}">
                  <a16:creationId xmlns:a16="http://schemas.microsoft.com/office/drawing/2014/main" id="{2145E7F1-2EE9-448A-AA4E-3751E1EDB8AC}"/>
                </a:ext>
              </a:extLst>
            </p:cNvPr>
            <p:cNvSpPr/>
            <p:nvPr/>
          </p:nvSpPr>
          <p:spPr>
            <a:xfrm>
              <a:off x="5175514" y="457015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PROCESO</a:t>
              </a:r>
            </a:p>
          </p:txBody>
        </p:sp>
        <p:cxnSp>
          <p:nvCxnSpPr>
            <p:cNvPr id="54" name="Conector recto de flecha 53">
              <a:extLst>
                <a:ext uri="{FF2B5EF4-FFF2-40B4-BE49-F238E27FC236}">
                  <a16:creationId xmlns:a16="http://schemas.microsoft.com/office/drawing/2014/main" id="{173F6EA7-3776-4B58-BD3F-C5C6A8890D01}"/>
                </a:ext>
              </a:extLst>
            </p:cNvPr>
            <p:cNvCxnSpPr>
              <a:cxnSpLocks/>
              <a:stCxn id="52" idx="3"/>
              <a:endCxn id="53" idx="1"/>
            </p:cNvCxnSpPr>
            <p:nvPr/>
          </p:nvCxnSpPr>
          <p:spPr>
            <a:xfrm>
              <a:off x="4845796" y="4750892"/>
              <a:ext cx="329718" cy="1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onector recto de flecha 54">
              <a:extLst>
                <a:ext uri="{FF2B5EF4-FFF2-40B4-BE49-F238E27FC236}">
                  <a16:creationId xmlns:a16="http://schemas.microsoft.com/office/drawing/2014/main" id="{45B55B74-8B2E-4402-ACB2-AA50C38F979F}"/>
                </a:ext>
              </a:extLst>
            </p:cNvPr>
            <p:cNvCxnSpPr>
              <a:cxnSpLocks/>
              <a:stCxn id="53" idx="3"/>
              <a:endCxn id="57" idx="2"/>
            </p:cNvCxnSpPr>
            <p:nvPr/>
          </p:nvCxnSpPr>
          <p:spPr>
            <a:xfrm>
              <a:off x="6467983" y="4752720"/>
              <a:ext cx="250580" cy="1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Elipse 55">
              <a:extLst>
                <a:ext uri="{FF2B5EF4-FFF2-40B4-BE49-F238E27FC236}">
                  <a16:creationId xmlns:a16="http://schemas.microsoft.com/office/drawing/2014/main" id="{468C275E-9D06-4650-975F-B0E1A6963FDA}"/>
                </a:ext>
              </a:extLst>
            </p:cNvPr>
            <p:cNvSpPr/>
            <p:nvPr/>
          </p:nvSpPr>
          <p:spPr>
            <a:xfrm>
              <a:off x="829271" y="4202846"/>
              <a:ext cx="1551229" cy="1098362"/>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Velocidad indicada</a:t>
              </a:r>
            </a:p>
          </p:txBody>
        </p:sp>
        <p:sp>
          <p:nvSpPr>
            <p:cNvPr id="57" name="Elipse 56">
              <a:extLst>
                <a:ext uri="{FF2B5EF4-FFF2-40B4-BE49-F238E27FC236}">
                  <a16:creationId xmlns:a16="http://schemas.microsoft.com/office/drawing/2014/main" id="{A020947A-32ED-423F-A433-097160EB3C7E}"/>
                </a:ext>
              </a:extLst>
            </p:cNvPr>
            <p:cNvSpPr/>
            <p:nvPr/>
          </p:nvSpPr>
          <p:spPr>
            <a:xfrm>
              <a:off x="6718563" y="4144407"/>
              <a:ext cx="1551225" cy="1219145"/>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Velocidad deseada</a:t>
              </a:r>
            </a:p>
          </p:txBody>
        </p:sp>
        <p:sp>
          <p:nvSpPr>
            <p:cNvPr id="58" name="Elipse 57">
              <a:extLst>
                <a:ext uri="{FF2B5EF4-FFF2-40B4-BE49-F238E27FC236}">
                  <a16:creationId xmlns:a16="http://schemas.microsoft.com/office/drawing/2014/main" id="{836CB921-1FE2-4E32-90A7-E5B8624E6A9D}"/>
                </a:ext>
              </a:extLst>
            </p:cNvPr>
            <p:cNvSpPr/>
            <p:nvPr/>
          </p:nvSpPr>
          <p:spPr>
            <a:xfrm>
              <a:off x="2686725" y="4498448"/>
              <a:ext cx="536884" cy="500724"/>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59" name="Conector recto de flecha 58">
              <a:extLst>
                <a:ext uri="{FF2B5EF4-FFF2-40B4-BE49-F238E27FC236}">
                  <a16:creationId xmlns:a16="http://schemas.microsoft.com/office/drawing/2014/main" id="{68254BBD-F524-4D7F-ACA9-F2B716CA4E83}"/>
                </a:ext>
              </a:extLst>
            </p:cNvPr>
            <p:cNvCxnSpPr>
              <a:cxnSpLocks/>
              <a:stCxn id="56" idx="6"/>
              <a:endCxn id="58" idx="2"/>
            </p:cNvCxnSpPr>
            <p:nvPr/>
          </p:nvCxnSpPr>
          <p:spPr>
            <a:xfrm flipV="1">
              <a:off x="2380500" y="4748810"/>
              <a:ext cx="306225" cy="32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ector recto de flecha 59">
              <a:extLst>
                <a:ext uri="{FF2B5EF4-FFF2-40B4-BE49-F238E27FC236}">
                  <a16:creationId xmlns:a16="http://schemas.microsoft.com/office/drawing/2014/main" id="{CD7C4459-D9CB-4911-80E1-550C7D3827BE}"/>
                </a:ext>
              </a:extLst>
            </p:cNvPr>
            <p:cNvCxnSpPr>
              <a:cxnSpLocks/>
              <a:stCxn id="58" idx="6"/>
              <a:endCxn id="52" idx="1"/>
            </p:cNvCxnSpPr>
            <p:nvPr/>
          </p:nvCxnSpPr>
          <p:spPr>
            <a:xfrm>
              <a:off x="3223609" y="4748810"/>
              <a:ext cx="329718" cy="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CuadroTexto 60">
              <a:extLst>
                <a:ext uri="{FF2B5EF4-FFF2-40B4-BE49-F238E27FC236}">
                  <a16:creationId xmlns:a16="http://schemas.microsoft.com/office/drawing/2014/main" id="{83F5E424-CB77-4EF9-8951-88C40BAEA150}"/>
                </a:ext>
              </a:extLst>
            </p:cNvPr>
            <p:cNvSpPr txBox="1"/>
            <p:nvPr/>
          </p:nvSpPr>
          <p:spPr>
            <a:xfrm>
              <a:off x="2632111" y="4545716"/>
              <a:ext cx="267490" cy="369332"/>
            </a:xfrm>
            <a:prstGeom prst="rect">
              <a:avLst/>
            </a:prstGeom>
            <a:noFill/>
          </p:spPr>
          <p:txBody>
            <a:bodyPr wrap="square" rtlCol="0">
              <a:spAutoFit/>
            </a:bodyPr>
            <a:lstStyle/>
            <a:p>
              <a:r>
                <a:rPr lang="es-ES" dirty="0">
                  <a:solidFill>
                    <a:schemeClr val="bg1"/>
                  </a:solidFill>
                </a:rPr>
                <a:t>+</a:t>
              </a:r>
            </a:p>
          </p:txBody>
        </p:sp>
        <p:sp>
          <p:nvSpPr>
            <p:cNvPr id="62" name="CuadroTexto 61">
              <a:extLst>
                <a:ext uri="{FF2B5EF4-FFF2-40B4-BE49-F238E27FC236}">
                  <a16:creationId xmlns:a16="http://schemas.microsoft.com/office/drawing/2014/main" id="{50E879FE-9574-49E8-AB34-821EBCDAB49A}"/>
                </a:ext>
              </a:extLst>
            </p:cNvPr>
            <p:cNvSpPr txBox="1"/>
            <p:nvPr/>
          </p:nvSpPr>
          <p:spPr>
            <a:xfrm>
              <a:off x="2819679" y="4680532"/>
              <a:ext cx="267490" cy="461665"/>
            </a:xfrm>
            <a:prstGeom prst="rect">
              <a:avLst/>
            </a:prstGeom>
            <a:noFill/>
          </p:spPr>
          <p:txBody>
            <a:bodyPr wrap="square" rtlCol="0">
              <a:spAutoFit/>
            </a:bodyPr>
            <a:lstStyle/>
            <a:p>
              <a:r>
                <a:rPr lang="es-ES" sz="2400" dirty="0">
                  <a:solidFill>
                    <a:schemeClr val="bg1"/>
                  </a:solidFill>
                </a:rPr>
                <a:t>-</a:t>
              </a:r>
            </a:p>
          </p:txBody>
        </p:sp>
        <p:cxnSp>
          <p:nvCxnSpPr>
            <p:cNvPr id="63" name="Conector recto 62">
              <a:extLst>
                <a:ext uri="{FF2B5EF4-FFF2-40B4-BE49-F238E27FC236}">
                  <a16:creationId xmlns:a16="http://schemas.microsoft.com/office/drawing/2014/main" id="{F2AF0BC6-6546-464F-A278-53633D839B92}"/>
                </a:ext>
              </a:extLst>
            </p:cNvPr>
            <p:cNvCxnSpPr>
              <a:cxnSpLocks/>
              <a:stCxn id="57" idx="4"/>
            </p:cNvCxnSpPr>
            <p:nvPr/>
          </p:nvCxnSpPr>
          <p:spPr>
            <a:xfrm flipH="1">
              <a:off x="7494175" y="5363552"/>
              <a:ext cx="1" cy="455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Conector recto 63">
              <a:extLst>
                <a:ext uri="{FF2B5EF4-FFF2-40B4-BE49-F238E27FC236}">
                  <a16:creationId xmlns:a16="http://schemas.microsoft.com/office/drawing/2014/main" id="{92BD8C9B-CA28-4F3D-830F-60FCC146AD06}"/>
                </a:ext>
              </a:extLst>
            </p:cNvPr>
            <p:cNvCxnSpPr>
              <a:cxnSpLocks/>
            </p:cNvCxnSpPr>
            <p:nvPr/>
          </p:nvCxnSpPr>
          <p:spPr>
            <a:xfrm flipH="1">
              <a:off x="2952811" y="5810671"/>
              <a:ext cx="45413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Conector recto de flecha 64">
              <a:extLst>
                <a:ext uri="{FF2B5EF4-FFF2-40B4-BE49-F238E27FC236}">
                  <a16:creationId xmlns:a16="http://schemas.microsoft.com/office/drawing/2014/main" id="{BFE811EC-8176-470C-BD62-8C97DB5409BD}"/>
                </a:ext>
              </a:extLst>
            </p:cNvPr>
            <p:cNvCxnSpPr>
              <a:cxnSpLocks/>
            </p:cNvCxnSpPr>
            <p:nvPr/>
          </p:nvCxnSpPr>
          <p:spPr>
            <a:xfrm flipV="1">
              <a:off x="2952811" y="4999173"/>
              <a:ext cx="0" cy="811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CuadroTexto 65">
              <a:extLst>
                <a:ext uri="{FF2B5EF4-FFF2-40B4-BE49-F238E27FC236}">
                  <a16:creationId xmlns:a16="http://schemas.microsoft.com/office/drawing/2014/main" id="{D3811F7D-0630-4096-B033-BE5308717368}"/>
                </a:ext>
              </a:extLst>
            </p:cNvPr>
            <p:cNvSpPr txBox="1"/>
            <p:nvPr/>
          </p:nvSpPr>
          <p:spPr>
            <a:xfrm>
              <a:off x="4254378" y="5477579"/>
              <a:ext cx="1910010" cy="369332"/>
            </a:xfrm>
            <a:prstGeom prst="rect">
              <a:avLst/>
            </a:prstGeom>
            <a:noFill/>
          </p:spPr>
          <p:txBody>
            <a:bodyPr wrap="none" rtlCol="0">
              <a:spAutoFit/>
            </a:bodyPr>
            <a:lstStyle/>
            <a:p>
              <a:r>
                <a:rPr lang="es-ES" dirty="0"/>
                <a:t>Retroalimentación</a:t>
              </a:r>
            </a:p>
          </p:txBody>
        </p:sp>
      </p:grpSp>
    </p:spTree>
    <p:extLst>
      <p:ext uri="{BB962C8B-B14F-4D97-AF65-F5344CB8AC3E}">
        <p14:creationId xmlns:p14="http://schemas.microsoft.com/office/powerpoint/2010/main" val="136869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fontScale="90000"/>
          </a:bodyPr>
          <a:lstStyle/>
          <a:p>
            <a:r>
              <a:rPr lang="es-ES" dirty="0"/>
              <a:t>Sistemas de control de lazo cerrado</a:t>
            </a:r>
          </a:p>
        </p:txBody>
      </p:sp>
      <p:sp>
        <p:nvSpPr>
          <p:cNvPr id="11" name="Content Placeholder 10"/>
          <p:cNvSpPr>
            <a:spLocks noGrp="1"/>
          </p:cNvSpPr>
          <p:nvPr>
            <p:ph sz="quarter" idx="10"/>
          </p:nvPr>
        </p:nvSpPr>
        <p:spPr/>
        <p:txBody>
          <a:bodyPr/>
          <a:lstStyle/>
          <a:p>
            <a:r>
              <a:rPr lang="es-ES" dirty="0"/>
              <a:t>2</a:t>
            </a:r>
          </a:p>
        </p:txBody>
      </p:sp>
    </p:spTree>
    <p:extLst>
      <p:ext uri="{BB962C8B-B14F-4D97-AF65-F5344CB8AC3E}">
        <p14:creationId xmlns:p14="http://schemas.microsoft.com/office/powerpoint/2010/main" val="410846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a:bodyPr>
          <a:lstStyle/>
          <a:p>
            <a:r>
              <a:rPr lang="es-ES" b="1" dirty="0"/>
              <a:t>Componentes del sistema</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406419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La retroalimentación</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3416320"/>
          </a:xfrm>
          <a:prstGeom prst="rect">
            <a:avLst/>
          </a:prstGeom>
        </p:spPr>
        <p:txBody>
          <a:bodyPr wrap="square">
            <a:spAutoFit/>
          </a:bodyPr>
          <a:lstStyle/>
          <a:p>
            <a:r>
              <a:rPr lang="es-ES" dirty="0"/>
              <a:t>La retroalimentación es el proceso por el cual  se analiza la información de la salida de un sistema y de así poder modificar o no la entrada.</a:t>
            </a:r>
          </a:p>
          <a:p>
            <a:r>
              <a:rPr lang="es-ES" dirty="0"/>
              <a:t>Modificar la entrada permite ajustar la salida a un valor deseado con un error aceptable.</a:t>
            </a:r>
          </a:p>
          <a:p>
            <a:r>
              <a:rPr lang="es-ES" dirty="0"/>
              <a:t>Este es el mecanismo que hace de un sistema de control de lazo cerrado se denomine de tal modo.</a:t>
            </a:r>
          </a:p>
          <a:p>
            <a:endParaRPr lang="es-ES" dirty="0"/>
          </a:p>
          <a:p>
            <a:r>
              <a:rPr lang="es-ES" dirty="0"/>
              <a:t>Estos sistemas requieren de dos tipos de artefactos:</a:t>
            </a:r>
          </a:p>
          <a:p>
            <a:pPr marL="285750" indent="-285750">
              <a:buFont typeface="Arial" panose="020B0604020202020204" pitchFamily="34" charset="0"/>
              <a:buChar char="•"/>
            </a:pPr>
            <a:r>
              <a:rPr lang="es-ES" dirty="0"/>
              <a:t>Controlador</a:t>
            </a:r>
          </a:p>
          <a:p>
            <a:pPr marL="285750" indent="-285750">
              <a:buFont typeface="Arial" panose="020B0604020202020204" pitchFamily="34" charset="0"/>
              <a:buChar char="•"/>
            </a:pPr>
            <a:r>
              <a:rPr lang="es-ES" dirty="0"/>
              <a:t>Sensores o transductores</a:t>
            </a:r>
          </a:p>
          <a:p>
            <a:pPr marL="285750" indent="-285750">
              <a:buFont typeface="Arial" panose="020B0604020202020204" pitchFamily="34" charset="0"/>
              <a:buChar char="•"/>
            </a:pPr>
            <a:r>
              <a:rPr lang="es-ES" dirty="0"/>
              <a:t>Actuadores</a:t>
            </a:r>
          </a:p>
          <a:p>
            <a:pPr marL="342900" indent="-34290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282090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El controlador</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5078313"/>
          </a:xfrm>
          <a:prstGeom prst="rect">
            <a:avLst/>
          </a:prstGeom>
        </p:spPr>
        <p:txBody>
          <a:bodyPr wrap="square">
            <a:spAutoFit/>
          </a:bodyPr>
          <a:lstStyle/>
          <a:p>
            <a:r>
              <a:rPr lang="es-ES" dirty="0"/>
              <a:t>En la industria se utilizan controladores cuya función es comparar la variable de proceso medida de una causa física con un valor de referencia de entrada, de determinar la desviación y es producir una señal de control que reduce es el error a un valor aproximado a cero.</a:t>
            </a:r>
          </a:p>
          <a:p>
            <a:endParaRPr lang="es-ES" dirty="0"/>
          </a:p>
          <a:p>
            <a:r>
              <a:rPr lang="es-ES" dirty="0"/>
              <a:t>La manera en la cual el controlador ejecuta la señal de control se denomina acción de control. El controlador detecta la señal de error, generalmente dada en un nivel de potencia muy bajo, y la amplifica a un nivel lo suficientemente alto. La salida de un controlador alimenta a un actuador. Se clasifican se realiza según sea su acción de control:</a:t>
            </a:r>
          </a:p>
          <a:p>
            <a:endParaRPr lang="es-ES" dirty="0"/>
          </a:p>
          <a:p>
            <a:pPr marL="285750" indent="-285750">
              <a:buFont typeface="Arial" panose="020B0604020202020204" pitchFamily="34" charset="0"/>
              <a:buChar char="•"/>
            </a:pPr>
            <a:r>
              <a:rPr lang="es-ES" dirty="0"/>
              <a:t>De dos posiciones o acción de encendido-apagado: </a:t>
            </a:r>
          </a:p>
          <a:p>
            <a:r>
              <a:rPr lang="es-ES" dirty="0"/>
              <a:t>En éste tipo de control en lazo cerrado la acción de control puede tomar una de las dos posiciones en relación al error, abierto o cerrado, con una alta impedancia.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Acción proporcional: </a:t>
            </a:r>
          </a:p>
          <a:p>
            <a:r>
              <a:rPr lang="es-ES" dirty="0"/>
              <a:t>El sistema de control proporcional se basa en establecer una relación lineal continua entre el valor de la variable controlada y la posición del elemento final de control.</a:t>
            </a:r>
          </a:p>
        </p:txBody>
      </p:sp>
    </p:spTree>
    <p:extLst>
      <p:ext uri="{BB962C8B-B14F-4D97-AF65-F5344CB8AC3E}">
        <p14:creationId xmlns:p14="http://schemas.microsoft.com/office/powerpoint/2010/main" val="169254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El controlador</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002704"/>
            <a:ext cx="8425542" cy="5355312"/>
          </a:xfrm>
          <a:prstGeom prst="rect">
            <a:avLst/>
          </a:prstGeom>
        </p:spPr>
        <p:txBody>
          <a:bodyPr wrap="square">
            <a:spAutoFit/>
          </a:bodyPr>
          <a:lstStyle/>
          <a:p>
            <a:pPr marL="285750" indent="-285750">
              <a:buFont typeface="Arial" panose="020B0604020202020204" pitchFamily="34" charset="0"/>
              <a:buChar char="•"/>
            </a:pPr>
            <a:r>
              <a:rPr lang="es-ES" dirty="0"/>
              <a:t>Acción integral:</a:t>
            </a:r>
          </a:p>
          <a:p>
            <a:r>
              <a:rPr lang="es-ES" dirty="0"/>
              <a:t>El control integral basa su funcionamiento en accionar un elemento de control a una velocidad constante, hasta conseguir eliminar la desviación. La velocidad de accionamiento será proporcional al error del sistema existente.</a:t>
            </a:r>
          </a:p>
          <a:p>
            <a:endParaRPr lang="es-ES" dirty="0"/>
          </a:p>
          <a:p>
            <a:pPr marL="285750" indent="-285750">
              <a:buFont typeface="Arial" panose="020B0604020202020204" pitchFamily="34" charset="0"/>
              <a:buChar char="•"/>
            </a:pPr>
            <a:r>
              <a:rPr lang="es-ES" dirty="0"/>
              <a:t>Acción proporcional-integral:</a:t>
            </a:r>
          </a:p>
          <a:p>
            <a:r>
              <a:rPr lang="es-ES" dirty="0"/>
              <a:t>El Control Proporcional Integral decrementa el tiempo de subida, incrementa el sobre impulso y el tiempo de estabilización, y tiene el efecto de eliminar el error de estado estable pero empeorará la respuesta transigente.</a:t>
            </a:r>
          </a:p>
          <a:p>
            <a:endParaRPr lang="es-ES" dirty="0"/>
          </a:p>
          <a:p>
            <a:pPr marL="285750" indent="-285750">
              <a:buFont typeface="Arial" panose="020B0604020202020204" pitchFamily="34" charset="0"/>
              <a:buChar char="•"/>
            </a:pPr>
            <a:r>
              <a:rPr lang="es-ES" dirty="0"/>
              <a:t>Acción proporcional-derivativa:</a:t>
            </a:r>
          </a:p>
          <a:p>
            <a:r>
              <a:rPr lang="es-ES" dirty="0"/>
              <a:t>En la regulación derivada, la acción de control será proporcional a la velocidad de cambio de la variable controlada. Así, el elemento final de control sufrirá un mayor o menor recorrido dependiendo de la velocidad de cambio del error del sistema.</a:t>
            </a:r>
          </a:p>
          <a:p>
            <a:endParaRPr lang="es-ES" dirty="0"/>
          </a:p>
          <a:p>
            <a:pPr marL="285750" indent="-285750">
              <a:buFont typeface="Arial" panose="020B0604020202020204" pitchFamily="34" charset="0"/>
              <a:buChar char="•"/>
            </a:pPr>
            <a:r>
              <a:rPr lang="es-ES" dirty="0"/>
              <a:t>Acción proporcional-integral-derivativo:</a:t>
            </a:r>
          </a:p>
          <a:p>
            <a:r>
              <a:rPr lang="es-ES" dirty="0"/>
              <a:t>Es un mecanismo de control por realimentación que emplea la suma de las acciones de control proporcional, integral y derivativo, </a:t>
            </a:r>
            <a:r>
              <a:rPr lang="es-ES" b="1" dirty="0"/>
              <a:t>por este motivo este control es el más empleado en el control de procesos industriales.</a:t>
            </a:r>
          </a:p>
        </p:txBody>
      </p:sp>
    </p:spTree>
    <p:extLst>
      <p:ext uri="{BB962C8B-B14F-4D97-AF65-F5344CB8AC3E}">
        <p14:creationId xmlns:p14="http://schemas.microsoft.com/office/powerpoint/2010/main" val="2798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Los sensores</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3831818"/>
          </a:xfrm>
          <a:prstGeom prst="rect">
            <a:avLst/>
          </a:prstGeom>
        </p:spPr>
        <p:txBody>
          <a:bodyPr wrap="square">
            <a:spAutoFit/>
          </a:bodyPr>
          <a:lstStyle/>
          <a:p>
            <a:r>
              <a:rPr lang="es-ES" dirty="0"/>
              <a:t>Los sensores son artefactos que permiten determinar valores de una magnitud determinada, es decir detectan indicadores externos o internos, ya sea intensidad de la luz, sonido, temperatura del ambiente, presencia de personas, nivel de agua, etc.</a:t>
            </a:r>
          </a:p>
          <a:p>
            <a:endParaRPr lang="es-ES" dirty="0"/>
          </a:p>
          <a:p>
            <a:r>
              <a:rPr lang="es-ES" dirty="0"/>
              <a:t>Los sensores para el interés de la manufactura se pueden clasificar en:</a:t>
            </a:r>
          </a:p>
          <a:p>
            <a:pPr marL="285750" indent="-285750">
              <a:lnSpc>
                <a:spcPct val="150000"/>
              </a:lnSpc>
              <a:buFont typeface="Arial" panose="020B0604020202020204" pitchFamily="34" charset="0"/>
              <a:buChar char="•"/>
            </a:pPr>
            <a:r>
              <a:rPr lang="es-ES" dirty="0"/>
              <a:t>Sensores mecánicos: para medir cantidades como posición, velocidad, masa, presión, fuerza, vibración.</a:t>
            </a:r>
          </a:p>
          <a:p>
            <a:pPr marL="285750" indent="-285750">
              <a:lnSpc>
                <a:spcPct val="150000"/>
              </a:lnSpc>
              <a:buFont typeface="Arial" panose="020B0604020202020204" pitchFamily="34" charset="0"/>
              <a:buChar char="•"/>
            </a:pPr>
            <a:r>
              <a:rPr lang="es-ES" dirty="0"/>
              <a:t>Sensores eléctricos: para medir voltaje, corriente y cargas eléctricas.</a:t>
            </a:r>
          </a:p>
          <a:p>
            <a:pPr marL="285750" indent="-285750">
              <a:lnSpc>
                <a:spcPct val="150000"/>
              </a:lnSpc>
              <a:buFont typeface="Arial" panose="020B0604020202020204" pitchFamily="34" charset="0"/>
              <a:buChar char="•"/>
            </a:pPr>
            <a:r>
              <a:rPr lang="es-ES" dirty="0"/>
              <a:t>Sensores magnéticos: para medir campo, flujo y permeabilidad magnética.</a:t>
            </a:r>
          </a:p>
          <a:p>
            <a:pPr marL="285750" indent="-285750">
              <a:lnSpc>
                <a:spcPct val="150000"/>
              </a:lnSpc>
              <a:buFont typeface="Arial" panose="020B0604020202020204" pitchFamily="34" charset="0"/>
              <a:buChar char="•"/>
            </a:pPr>
            <a:r>
              <a:rPr lang="es-ES" dirty="0"/>
              <a:t>Sensores térmicos: para medir temperatura, flujo, conductividad y calor específico</a:t>
            </a:r>
          </a:p>
          <a:p>
            <a:endParaRPr lang="es-ES" dirty="0"/>
          </a:p>
        </p:txBody>
      </p:sp>
    </p:spTree>
    <p:extLst>
      <p:ext uri="{BB962C8B-B14F-4D97-AF65-F5344CB8AC3E}">
        <p14:creationId xmlns:p14="http://schemas.microsoft.com/office/powerpoint/2010/main" val="57265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Los actuadores</a:t>
            </a:r>
          </a:p>
        </p:txBody>
      </p:sp>
      <p:sp>
        <p:nvSpPr>
          <p:cNvPr id="7" name="Rectángulo 6">
            <a:extLst>
              <a:ext uri="{FF2B5EF4-FFF2-40B4-BE49-F238E27FC236}">
                <a16:creationId xmlns:a16="http://schemas.microsoft.com/office/drawing/2014/main" id="{4667390C-BE2D-4AAA-9DFF-C95DB83E0197}"/>
              </a:ext>
            </a:extLst>
          </p:cNvPr>
          <p:cNvSpPr/>
          <p:nvPr/>
        </p:nvSpPr>
        <p:spPr>
          <a:xfrm>
            <a:off x="422032" y="1251205"/>
            <a:ext cx="8563706" cy="5262979"/>
          </a:xfrm>
          <a:prstGeom prst="rect">
            <a:avLst/>
          </a:prstGeom>
        </p:spPr>
        <p:txBody>
          <a:bodyPr wrap="square">
            <a:spAutoFit/>
          </a:bodyPr>
          <a:lstStyle/>
          <a:p>
            <a:r>
              <a:rPr lang="es-ES" dirty="0"/>
              <a:t>Un actuador es un dispositivo capaz de trasformar una energía en la activación de un proceso con la finalidad de generar un efecto sobre un proceso automatizado. Recibe la orden de un regulador o controlador y en función a ella genera la orden para activar un elemento final de control.</a:t>
            </a:r>
          </a:p>
          <a:p>
            <a:endParaRPr lang="es-ES" dirty="0"/>
          </a:p>
          <a:p>
            <a:r>
              <a:rPr lang="es-ES" dirty="0"/>
              <a:t>Los actuadores se pueden clasificar de esta manera:</a:t>
            </a:r>
          </a:p>
          <a:p>
            <a:pPr marL="285750" indent="-285750">
              <a:buFont typeface="Arial" panose="020B0604020202020204" pitchFamily="34" charset="0"/>
              <a:buChar char="•"/>
            </a:pPr>
            <a:r>
              <a:rPr lang="es-ES" sz="1600" dirty="0"/>
              <a:t>Electrónicos</a:t>
            </a:r>
          </a:p>
          <a:p>
            <a:pPr marL="285750" indent="-285750">
              <a:buFont typeface="Arial" panose="020B0604020202020204" pitchFamily="34" charset="0"/>
              <a:buChar char="•"/>
            </a:pPr>
            <a:r>
              <a:rPr lang="es-ES" sz="1600" dirty="0"/>
              <a:t>Hidráulicos</a:t>
            </a:r>
          </a:p>
          <a:p>
            <a:pPr marL="285750" indent="-285750">
              <a:buFont typeface="Arial" panose="020B0604020202020204" pitchFamily="34" charset="0"/>
              <a:buChar char="•"/>
            </a:pPr>
            <a:r>
              <a:rPr lang="es-ES" sz="1600" dirty="0"/>
              <a:t>Neumáticos</a:t>
            </a:r>
          </a:p>
          <a:p>
            <a:pPr marL="285750" indent="-285750">
              <a:buFont typeface="Arial" panose="020B0604020202020204" pitchFamily="34" charset="0"/>
              <a:buChar char="•"/>
            </a:pPr>
            <a:r>
              <a:rPr lang="es-ES" sz="1600" dirty="0"/>
              <a:t>Eléctricos</a:t>
            </a:r>
          </a:p>
          <a:p>
            <a:pPr marL="285750" indent="-285750">
              <a:buFont typeface="Arial" panose="020B0604020202020204" pitchFamily="34" charset="0"/>
              <a:buChar char="•"/>
            </a:pPr>
            <a:endParaRPr lang="es-ES" dirty="0"/>
          </a:p>
          <a:p>
            <a:r>
              <a:rPr lang="es-ES" dirty="0"/>
              <a:t>Y los actuadores más comunes pueden ser:</a:t>
            </a:r>
          </a:p>
          <a:p>
            <a:pPr marL="285750" indent="-285750">
              <a:buFont typeface="Arial" panose="020B0604020202020204" pitchFamily="34" charset="0"/>
              <a:buChar char="•"/>
            </a:pPr>
            <a:r>
              <a:rPr lang="es-ES" sz="1600" dirty="0"/>
              <a:t>Cilindros neumáticos o hidráulicos: realizan movimientos lineales.</a:t>
            </a:r>
          </a:p>
          <a:p>
            <a:pPr marL="285750" indent="-285750">
              <a:buFont typeface="Arial" panose="020B0604020202020204" pitchFamily="34" charset="0"/>
              <a:buChar char="•"/>
            </a:pPr>
            <a:r>
              <a:rPr lang="es-ES" sz="1600" dirty="0"/>
              <a:t>Motores neumáticos o hidráulicos: realizan movimientos de giro por medio de energía hidráulica o neumática.</a:t>
            </a:r>
          </a:p>
          <a:p>
            <a:pPr marL="285750" indent="-285750">
              <a:buFont typeface="Arial" panose="020B0604020202020204" pitchFamily="34" charset="0"/>
              <a:buChar char="•"/>
            </a:pPr>
            <a:r>
              <a:rPr lang="es-ES" sz="1600" dirty="0"/>
              <a:t>Válvulas: las hay de mando directo, motorizadas, electro neumático. Regulan el caudal de gases y líquidos.</a:t>
            </a:r>
          </a:p>
          <a:p>
            <a:pPr marL="285750" indent="-285750">
              <a:buFont typeface="Arial" panose="020B0604020202020204" pitchFamily="34" charset="0"/>
              <a:buChar char="•"/>
            </a:pPr>
            <a:r>
              <a:rPr lang="es-ES" sz="1600" dirty="0"/>
              <a:t>Resistencias calefactoras: se emplean para calentar.</a:t>
            </a:r>
          </a:p>
          <a:p>
            <a:pPr marL="285750" indent="-285750">
              <a:buFont typeface="Arial" panose="020B0604020202020204" pitchFamily="34" charset="0"/>
              <a:buChar char="•"/>
            </a:pPr>
            <a:r>
              <a:rPr lang="es-ES" sz="1600" dirty="0"/>
              <a:t>Motores eléctricos: los más usados son de inducción, de continua, sin escobilla y paso a paso.</a:t>
            </a:r>
          </a:p>
          <a:p>
            <a:pPr marL="285750" indent="-285750">
              <a:buFont typeface="Arial" panose="020B0604020202020204" pitchFamily="34" charset="0"/>
              <a:buChar char="•"/>
            </a:pPr>
            <a:r>
              <a:rPr lang="es-ES" sz="1600" dirty="0"/>
              <a:t>Bombas compresoras y ventiladores: movidos generalmente por motores eléctricos de inducción</a:t>
            </a:r>
          </a:p>
        </p:txBody>
      </p:sp>
    </p:spTree>
    <p:extLst>
      <p:ext uri="{BB962C8B-B14F-4D97-AF65-F5344CB8AC3E}">
        <p14:creationId xmlns:p14="http://schemas.microsoft.com/office/powerpoint/2010/main" val="247844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practico</a:t>
            </a:r>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dirty="0"/>
              <a:t>Control de estabilidad</a:t>
            </a:r>
          </a:p>
        </p:txBody>
      </p:sp>
    </p:spTree>
    <p:extLst>
      <p:ext uri="{BB962C8B-B14F-4D97-AF65-F5344CB8AC3E}">
        <p14:creationId xmlns:p14="http://schemas.microsoft.com/office/powerpoint/2010/main" val="385651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a:t>Adquiriendo conocimientos sobre sistemas de control</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2450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Control estabilidad de la motocicleta</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78569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21</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s-ES" sz="2400" dirty="0" err="1"/>
              <a:t>Self-balancing</a:t>
            </a:r>
            <a:r>
              <a:rPr lang="es-ES" sz="2400" dirty="0"/>
              <a:t> </a:t>
            </a:r>
            <a:r>
              <a:rPr lang="es-ES" sz="2400" dirty="0" err="1"/>
              <a:t>Motorcycle</a:t>
            </a:r>
            <a:endParaRPr lang="es-ES" sz="2400" dirty="0"/>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607791"/>
            <a:ext cx="3987692" cy="2496804"/>
          </a:xfrm>
        </p:spPr>
        <p:txBody>
          <a:bodyPr>
            <a:normAutofit/>
          </a:bodyPr>
          <a:lstStyle/>
          <a:p>
            <a:pPr>
              <a:lnSpc>
                <a:spcPct val="90000"/>
              </a:lnSpc>
            </a:pPr>
            <a:endParaRPr lang="en-US" sz="1900" dirty="0"/>
          </a:p>
          <a:p>
            <a:pPr marL="0" indent="0">
              <a:lnSpc>
                <a:spcPct val="90000"/>
              </a:lnSpc>
              <a:buNone/>
            </a:pPr>
            <a:r>
              <a:rPr lang="es-ES" dirty="0"/>
              <a:t>La motocicleta auto equilibrante  consiste en un robot de dos ruedas que puede equilibrarse y moverse con un disco rotatorio o volante de inercia.</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1056" y="4495112"/>
            <a:ext cx="1571625" cy="323850"/>
          </a:xfrm>
          <a:prstGeom prst="rect">
            <a:avLst/>
          </a:prstGeom>
        </p:spPr>
      </p:pic>
      <p:pic>
        <p:nvPicPr>
          <p:cNvPr id="1026" name="Picture 2" descr="Self-Balancing Motor Cycle Using Arduino Engineering Kit Rev 2 - MATLAB &amp;amp;  Simulink - MathWorks España">
            <a:extLst>
              <a:ext uri="{FF2B5EF4-FFF2-40B4-BE49-F238E27FC236}">
                <a16:creationId xmlns:a16="http://schemas.microsoft.com/office/drawing/2014/main" id="{967C417C-8298-4C9A-9482-DD05F24B8D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86"/>
          <a:stretch/>
        </p:blipFill>
        <p:spPr bwMode="auto">
          <a:xfrm>
            <a:off x="4559377" y="1149840"/>
            <a:ext cx="3909344" cy="3095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Control basado en lazo cerrado para la estabilidad de la motocicleta</a:t>
            </a:r>
          </a:p>
        </p:txBody>
      </p:sp>
      <p:pic>
        <p:nvPicPr>
          <p:cNvPr id="6" name="Imagen 5">
            <a:extLst>
              <a:ext uri="{FF2B5EF4-FFF2-40B4-BE49-F238E27FC236}">
                <a16:creationId xmlns:a16="http://schemas.microsoft.com/office/drawing/2014/main" id="{8538B554-93E1-43C3-8F2E-B0B07279038F}"/>
              </a:ext>
            </a:extLst>
          </p:cNvPr>
          <p:cNvPicPr>
            <a:picLocks noChangeAspect="1"/>
          </p:cNvPicPr>
          <p:nvPr/>
        </p:nvPicPr>
        <p:blipFill>
          <a:blip r:embed="rId3"/>
          <a:stretch>
            <a:fillRect/>
          </a:stretch>
        </p:blipFill>
        <p:spPr>
          <a:xfrm>
            <a:off x="514350" y="1947862"/>
            <a:ext cx="8115300" cy="2962275"/>
          </a:xfrm>
          <a:prstGeom prst="rect">
            <a:avLst/>
          </a:prstGeom>
        </p:spPr>
      </p:pic>
      <p:sp>
        <p:nvSpPr>
          <p:cNvPr id="7" name="Rectángulo 6">
            <a:extLst>
              <a:ext uri="{FF2B5EF4-FFF2-40B4-BE49-F238E27FC236}">
                <a16:creationId xmlns:a16="http://schemas.microsoft.com/office/drawing/2014/main" id="{6502956D-C73B-4C0E-9CB6-BF183B7A3735}"/>
              </a:ext>
            </a:extLst>
          </p:cNvPr>
          <p:cNvSpPr/>
          <p:nvPr/>
        </p:nvSpPr>
        <p:spPr>
          <a:xfrm>
            <a:off x="457201" y="5039000"/>
            <a:ext cx="8563706" cy="646331"/>
          </a:xfrm>
          <a:prstGeom prst="rect">
            <a:avLst/>
          </a:prstGeom>
        </p:spPr>
        <p:txBody>
          <a:bodyPr wrap="square">
            <a:spAutoFit/>
          </a:bodyPr>
          <a:lstStyle/>
          <a:p>
            <a:r>
              <a:rPr lang="es-ES" dirty="0"/>
              <a:t>Representación del bloque controlador y planta (</a:t>
            </a:r>
            <a:r>
              <a:rPr lang="es-ES" dirty="0" err="1"/>
              <a:t>motorcycle</a:t>
            </a:r>
            <a:r>
              <a:rPr lang="es-ES" dirty="0"/>
              <a:t>) basado en sistemas de lazo cerrado</a:t>
            </a:r>
            <a:endParaRPr lang="es-ES" sz="1600" dirty="0"/>
          </a:p>
        </p:txBody>
      </p:sp>
    </p:spTree>
    <p:extLst>
      <p:ext uri="{BB962C8B-B14F-4D97-AF65-F5344CB8AC3E}">
        <p14:creationId xmlns:p14="http://schemas.microsoft.com/office/powerpoint/2010/main" val="133627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Control basado en lazo cerrado para la estabilidad de la motocicleta</a:t>
            </a:r>
          </a:p>
        </p:txBody>
      </p:sp>
      <p:pic>
        <p:nvPicPr>
          <p:cNvPr id="8" name="Imagen 7">
            <a:extLst>
              <a:ext uri="{FF2B5EF4-FFF2-40B4-BE49-F238E27FC236}">
                <a16:creationId xmlns:a16="http://schemas.microsoft.com/office/drawing/2014/main" id="{014C4B69-36D6-468B-B33C-8CC6400EEB42}"/>
              </a:ext>
            </a:extLst>
          </p:cNvPr>
          <p:cNvPicPr>
            <a:picLocks noChangeAspect="1"/>
          </p:cNvPicPr>
          <p:nvPr/>
        </p:nvPicPr>
        <p:blipFill>
          <a:blip r:embed="rId3"/>
          <a:stretch>
            <a:fillRect/>
          </a:stretch>
        </p:blipFill>
        <p:spPr>
          <a:xfrm>
            <a:off x="1152525" y="2466975"/>
            <a:ext cx="6838950" cy="1924050"/>
          </a:xfrm>
          <a:prstGeom prst="rect">
            <a:avLst/>
          </a:prstGeom>
        </p:spPr>
      </p:pic>
      <p:sp>
        <p:nvSpPr>
          <p:cNvPr id="9" name="Rectángulo 8">
            <a:extLst>
              <a:ext uri="{FF2B5EF4-FFF2-40B4-BE49-F238E27FC236}">
                <a16:creationId xmlns:a16="http://schemas.microsoft.com/office/drawing/2014/main" id="{EEB3FE1F-68C2-42D4-94BD-8A6FFA09594C}"/>
              </a:ext>
            </a:extLst>
          </p:cNvPr>
          <p:cNvSpPr/>
          <p:nvPr/>
        </p:nvSpPr>
        <p:spPr>
          <a:xfrm>
            <a:off x="457201" y="5039000"/>
            <a:ext cx="8563706" cy="1200329"/>
          </a:xfrm>
          <a:prstGeom prst="rect">
            <a:avLst/>
          </a:prstGeom>
        </p:spPr>
        <p:txBody>
          <a:bodyPr wrap="square">
            <a:spAutoFit/>
          </a:bodyPr>
          <a:lstStyle/>
          <a:p>
            <a:r>
              <a:rPr lang="es-ES" dirty="0"/>
              <a:t>El controlador requiere (input) de datos capturados por los sensores (output) para poder realizar los cálculos necesarios (output) y maniobrar (input) el sistema de inercia que mantendrá en equilibrio a la motocicleta. Este ciclo completo de lectura, procesado y transferencia de información se realiza con una frecuencia optima estipulada.</a:t>
            </a:r>
            <a:endParaRPr lang="es-ES" sz="1600" dirty="0"/>
          </a:p>
        </p:txBody>
      </p:sp>
    </p:spTree>
    <p:extLst>
      <p:ext uri="{BB962C8B-B14F-4D97-AF65-F5344CB8AC3E}">
        <p14:creationId xmlns:p14="http://schemas.microsoft.com/office/powerpoint/2010/main" val="356770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24</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Control basado en lazo cerrado para la estabilidad de la motocicleta</a:t>
            </a:r>
          </a:p>
        </p:txBody>
      </p:sp>
      <p:pic>
        <p:nvPicPr>
          <p:cNvPr id="10" name="Imagen 9">
            <a:extLst>
              <a:ext uri="{FF2B5EF4-FFF2-40B4-BE49-F238E27FC236}">
                <a16:creationId xmlns:a16="http://schemas.microsoft.com/office/drawing/2014/main" id="{7B996DE1-EF47-4D23-BDD8-09F4BE663C8B}"/>
              </a:ext>
            </a:extLst>
          </p:cNvPr>
          <p:cNvPicPr>
            <a:picLocks noChangeAspect="1"/>
          </p:cNvPicPr>
          <p:nvPr/>
        </p:nvPicPr>
        <p:blipFill>
          <a:blip r:embed="rId3"/>
          <a:stretch>
            <a:fillRect/>
          </a:stretch>
        </p:blipFill>
        <p:spPr>
          <a:xfrm>
            <a:off x="1711569" y="1203860"/>
            <a:ext cx="5506915" cy="4067608"/>
          </a:xfrm>
          <a:prstGeom prst="rect">
            <a:avLst/>
          </a:prstGeom>
        </p:spPr>
      </p:pic>
      <p:sp>
        <p:nvSpPr>
          <p:cNvPr id="11" name="Rectángulo 10">
            <a:extLst>
              <a:ext uri="{FF2B5EF4-FFF2-40B4-BE49-F238E27FC236}">
                <a16:creationId xmlns:a16="http://schemas.microsoft.com/office/drawing/2014/main" id="{EB701240-26BD-46A2-85F1-94C429934FC3}"/>
              </a:ext>
            </a:extLst>
          </p:cNvPr>
          <p:cNvSpPr/>
          <p:nvPr/>
        </p:nvSpPr>
        <p:spPr>
          <a:xfrm>
            <a:off x="457201" y="5192475"/>
            <a:ext cx="8563706" cy="1169551"/>
          </a:xfrm>
          <a:prstGeom prst="rect">
            <a:avLst/>
          </a:prstGeom>
        </p:spPr>
        <p:txBody>
          <a:bodyPr wrap="square">
            <a:spAutoFit/>
          </a:bodyPr>
          <a:lstStyle/>
          <a:p>
            <a:r>
              <a:rPr lang="es-ES" dirty="0"/>
              <a:t>El subsistema controlador:</a:t>
            </a:r>
          </a:p>
          <a:p>
            <a:pPr marL="342900" indent="-342900">
              <a:buFont typeface="+mj-lt"/>
              <a:buAutoNum type="arabicPeriod"/>
            </a:pPr>
            <a:r>
              <a:rPr lang="es-ES" dirty="0"/>
              <a:t>procesa los datos del sensor inercial</a:t>
            </a:r>
          </a:p>
          <a:p>
            <a:pPr marL="342900" indent="-342900">
              <a:buFont typeface="+mj-lt"/>
              <a:buAutoNum type="arabicPeriod"/>
            </a:pPr>
            <a:r>
              <a:rPr lang="es-ES" dirty="0"/>
              <a:t>genera una salida mediante un control proporcional-derivativo </a:t>
            </a:r>
          </a:p>
          <a:p>
            <a:pPr marL="342900" indent="-342900">
              <a:buFont typeface="+mj-lt"/>
              <a:buAutoNum type="arabicPeriod"/>
            </a:pPr>
            <a:endParaRPr lang="es-ES" sz="1600" dirty="0"/>
          </a:p>
        </p:txBody>
      </p:sp>
    </p:spTree>
    <p:extLst>
      <p:ext uri="{BB962C8B-B14F-4D97-AF65-F5344CB8AC3E}">
        <p14:creationId xmlns:p14="http://schemas.microsoft.com/office/powerpoint/2010/main" val="399049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sz="2400" dirty="0"/>
              <a:t>Control basado en lazo cerrado para la estabilidad de la motocicleta</a:t>
            </a:r>
          </a:p>
        </p:txBody>
      </p:sp>
      <p:pic>
        <p:nvPicPr>
          <p:cNvPr id="8" name="Imagen 7">
            <a:extLst>
              <a:ext uri="{FF2B5EF4-FFF2-40B4-BE49-F238E27FC236}">
                <a16:creationId xmlns:a16="http://schemas.microsoft.com/office/drawing/2014/main" id="{7346CF02-65F3-43C6-A04F-9F689D871D82}"/>
              </a:ext>
            </a:extLst>
          </p:cNvPr>
          <p:cNvPicPr>
            <a:picLocks noChangeAspect="1"/>
          </p:cNvPicPr>
          <p:nvPr/>
        </p:nvPicPr>
        <p:blipFill>
          <a:blip r:embed="rId3"/>
          <a:stretch>
            <a:fillRect/>
          </a:stretch>
        </p:blipFill>
        <p:spPr>
          <a:xfrm>
            <a:off x="2170695" y="1042438"/>
            <a:ext cx="4177352" cy="4184811"/>
          </a:xfrm>
          <a:prstGeom prst="rect">
            <a:avLst/>
          </a:prstGeom>
        </p:spPr>
      </p:pic>
      <p:sp>
        <p:nvSpPr>
          <p:cNvPr id="9" name="Rectángulo 8">
            <a:extLst>
              <a:ext uri="{FF2B5EF4-FFF2-40B4-BE49-F238E27FC236}">
                <a16:creationId xmlns:a16="http://schemas.microsoft.com/office/drawing/2014/main" id="{CDCEEAB9-0B65-4FEC-813A-BDF47F1B01B2}"/>
              </a:ext>
            </a:extLst>
          </p:cNvPr>
          <p:cNvSpPr/>
          <p:nvPr/>
        </p:nvSpPr>
        <p:spPr>
          <a:xfrm>
            <a:off x="457201" y="5192475"/>
            <a:ext cx="8563706" cy="1169551"/>
          </a:xfrm>
          <a:prstGeom prst="rect">
            <a:avLst/>
          </a:prstGeom>
        </p:spPr>
        <p:txBody>
          <a:bodyPr wrap="square">
            <a:spAutoFit/>
          </a:bodyPr>
          <a:lstStyle/>
          <a:p>
            <a:r>
              <a:rPr lang="es-ES" dirty="0"/>
              <a:t>El subsistema de planta o motocicleta:</a:t>
            </a:r>
          </a:p>
          <a:p>
            <a:pPr marL="342900" indent="-342900">
              <a:buFont typeface="+mj-lt"/>
              <a:buAutoNum type="arabicPeriod"/>
            </a:pPr>
            <a:r>
              <a:rPr lang="es-ES" dirty="0"/>
              <a:t>recibe la información del controlador y maniobra la rotación del motor</a:t>
            </a:r>
          </a:p>
          <a:p>
            <a:pPr marL="342900" indent="-342900">
              <a:buFont typeface="+mj-lt"/>
              <a:buAutoNum type="arabicPeriod"/>
            </a:pPr>
            <a:r>
              <a:rPr lang="es-ES" dirty="0"/>
              <a:t>el sensor inercial obtiene nueva información con la que reiniciar el ciclo de control</a:t>
            </a:r>
          </a:p>
          <a:p>
            <a:pPr marL="342900" indent="-342900">
              <a:buFont typeface="+mj-lt"/>
              <a:buAutoNum type="arabicPeriod"/>
            </a:pPr>
            <a:endParaRPr lang="es-ES" sz="1600" dirty="0"/>
          </a:p>
        </p:txBody>
      </p:sp>
    </p:spTree>
    <p:extLst>
      <p:ext uri="{BB962C8B-B14F-4D97-AF65-F5344CB8AC3E}">
        <p14:creationId xmlns:p14="http://schemas.microsoft.com/office/powerpoint/2010/main" val="402901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Trabajando con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262918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3724DE2-CB7A-4ADC-88C4-795B5D510F0C}"/>
              </a:ext>
            </a:extLst>
          </p:cNvPr>
          <p:cNvPicPr>
            <a:picLocks noChangeAspect="1"/>
          </p:cNvPicPr>
          <p:nvPr/>
        </p:nvPicPr>
        <p:blipFill>
          <a:blip r:embed="rId3"/>
          <a:stretch>
            <a:fillRect/>
          </a:stretch>
        </p:blipFill>
        <p:spPr>
          <a:xfrm>
            <a:off x="308206" y="1293323"/>
            <a:ext cx="4079630" cy="3887648"/>
          </a:xfrm>
          <a:prstGeom prst="rect">
            <a:avLst/>
          </a:prstGeom>
        </p:spPr>
      </p:pic>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Análisis de las entradas y salidas del control</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4"/>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5"/>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377466" y="1770349"/>
            <a:ext cx="4079630"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5262216" y="2438455"/>
            <a:ext cx="3159712" cy="2115960"/>
          </a:xfrm>
          <a:prstGeom prst="rect">
            <a:avLst/>
          </a:prstGeom>
        </p:spPr>
        <p:txBody>
          <a:bodyPr vert="horz" lIns="91440" tIns="45720" rIns="91440" bIns="45720" rtlCol="0">
            <a:normAutofit fontScale="6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s-ES" sz="1800" dirty="0"/>
              <a:t>Utiliza como base el modelo “</a:t>
            </a:r>
            <a:r>
              <a:rPr lang="es-ES" sz="1800" dirty="0" err="1"/>
              <a:t>Cycle</a:t>
            </a:r>
            <a:r>
              <a:rPr lang="es-ES" sz="1800" dirty="0"/>
              <a:t> </a:t>
            </a:r>
            <a:r>
              <a:rPr lang="es-ES" sz="1800" dirty="0" err="1"/>
              <a:t>closed</a:t>
            </a:r>
            <a:r>
              <a:rPr lang="es-ES" sz="1800" dirty="0"/>
              <a:t> </a:t>
            </a:r>
            <a:r>
              <a:rPr lang="es-ES" sz="1800" dirty="0" err="1"/>
              <a:t>loop</a:t>
            </a:r>
            <a:r>
              <a:rPr lang="es-ES" sz="1800" dirty="0"/>
              <a:t>” e incorpora visores de señales o “</a:t>
            </a:r>
            <a:r>
              <a:rPr lang="es-ES" sz="1800" dirty="0" err="1"/>
              <a:t>Scopes</a:t>
            </a:r>
            <a:r>
              <a:rPr lang="es-ES" sz="1800" dirty="0"/>
              <a:t>” en las entradas y salidas de los diferentes elementos unidos al sistema de control.</a:t>
            </a:r>
          </a:p>
          <a:p>
            <a:pPr marL="0" indent="0">
              <a:lnSpc>
                <a:spcPct val="120000"/>
              </a:lnSpc>
              <a:buFont typeface="Arial" panose="020B0604020202020204" pitchFamily="34" charset="0"/>
              <a:buNone/>
            </a:pPr>
            <a:r>
              <a:rPr lang="es-ES" sz="1800" dirty="0"/>
              <a:t>Compila el nuevo modelo y cárgalo en tu Arduino </a:t>
            </a:r>
            <a:r>
              <a:rPr lang="es-ES" sz="1800" dirty="0" err="1"/>
              <a:t>Engineering</a:t>
            </a:r>
            <a:r>
              <a:rPr lang="es-ES" sz="1800" dirty="0"/>
              <a:t> Kit. </a:t>
            </a:r>
          </a:p>
          <a:p>
            <a:pPr marL="0" indent="0">
              <a:lnSpc>
                <a:spcPct val="120000"/>
              </a:lnSpc>
              <a:buFont typeface="Arial" panose="020B0604020202020204" pitchFamily="34" charset="0"/>
              <a:buNone/>
            </a:pPr>
            <a:r>
              <a:rPr lang="es-ES" sz="1800" dirty="0"/>
              <a:t>El modelo te permitirá hacer un análisis exhaustivo de las señales producidas por los elementos externos al subsistema de control.</a:t>
            </a:r>
          </a:p>
          <a:p>
            <a:pPr marL="0" indent="0">
              <a:lnSpc>
                <a:spcPct val="90000"/>
              </a:lnSpc>
              <a:buFont typeface="Arial" panose="020B0604020202020204" pitchFamily="34" charset="0"/>
              <a:buNone/>
            </a:pPr>
            <a:endParaRPr lang="es-ES" sz="1900" dirty="0"/>
          </a:p>
        </p:txBody>
      </p:sp>
      <p:pic>
        <p:nvPicPr>
          <p:cNvPr id="13" name="Imagen 12">
            <a:extLst>
              <a:ext uri="{FF2B5EF4-FFF2-40B4-BE49-F238E27FC236}">
                <a16:creationId xmlns:a16="http://schemas.microsoft.com/office/drawing/2014/main" id="{4371B6CA-82A7-464A-AE72-759FF5774CCE}"/>
              </a:ext>
            </a:extLst>
          </p:cNvPr>
          <p:cNvPicPr>
            <a:picLocks noChangeAspect="1"/>
          </p:cNvPicPr>
          <p:nvPr/>
        </p:nvPicPr>
        <p:blipFill>
          <a:blip r:embed="rId6"/>
          <a:stretch>
            <a:fillRect/>
          </a:stretch>
        </p:blipFill>
        <p:spPr>
          <a:xfrm>
            <a:off x="4342298" y="2444548"/>
            <a:ext cx="971550" cy="1409700"/>
          </a:xfrm>
          <a:prstGeom prst="rect">
            <a:avLst/>
          </a:prstGeom>
        </p:spPr>
      </p:pic>
      <p:sp>
        <p:nvSpPr>
          <p:cNvPr id="15" name="Elipse 14">
            <a:extLst>
              <a:ext uri="{FF2B5EF4-FFF2-40B4-BE49-F238E27FC236}">
                <a16:creationId xmlns:a16="http://schemas.microsoft.com/office/drawing/2014/main" id="{49FE19E3-8E70-4E8E-B616-7E4AB48E0822}"/>
              </a:ext>
            </a:extLst>
          </p:cNvPr>
          <p:cNvSpPr/>
          <p:nvPr/>
        </p:nvSpPr>
        <p:spPr>
          <a:xfrm>
            <a:off x="3564784" y="1897501"/>
            <a:ext cx="711552" cy="662129"/>
          </a:xfrm>
          <a:prstGeom prst="ellipse">
            <a:avLst/>
          </a:prstGeom>
          <a:solidFill>
            <a:schemeClr val="accent3">
              <a:lumMod val="60000"/>
              <a:lumOff val="40000"/>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3700B4C2-A548-42B0-8694-95F92AA2CD88}"/>
              </a:ext>
            </a:extLst>
          </p:cNvPr>
          <p:cNvSpPr/>
          <p:nvPr/>
        </p:nvSpPr>
        <p:spPr>
          <a:xfrm>
            <a:off x="3564784" y="2787441"/>
            <a:ext cx="711552" cy="662129"/>
          </a:xfrm>
          <a:prstGeom prst="ellipse">
            <a:avLst/>
          </a:prstGeom>
          <a:solidFill>
            <a:schemeClr val="accent3">
              <a:lumMod val="60000"/>
              <a:lumOff val="40000"/>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992714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6" name="Content Placeholder 1">
            <a:extLst>
              <a:ext uri="{FF2B5EF4-FFF2-40B4-BE49-F238E27FC236}">
                <a16:creationId xmlns:a16="http://schemas.microsoft.com/office/drawing/2014/main" id="{A6B25665-4BF4-4BD4-9499-DDBD16AA0EA3}"/>
              </a:ext>
            </a:extLst>
          </p:cNvPr>
          <p:cNvSpPr>
            <a:spLocks noGrp="1"/>
          </p:cNvSpPr>
          <p:nvPr>
            <p:ph idx="1"/>
          </p:nvPr>
        </p:nvSpPr>
        <p:spPr>
          <a:xfrm>
            <a:off x="337100" y="4812626"/>
            <a:ext cx="2672863" cy="1150681"/>
          </a:xfrm>
        </p:spPr>
        <p:txBody>
          <a:bodyPr/>
          <a:lstStyle/>
          <a:p>
            <a:pPr lvl="0"/>
            <a:r>
              <a:rPr lang="es-ES"/>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Introducción</a:t>
            </a:r>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Archivos necesarios: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Competencias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Kits Arduino </a:t>
            </a:r>
            <a:r>
              <a:rPr lang="es-ES" sz="1900" b="1" dirty="0" err="1">
                <a:solidFill>
                  <a:srgbClr val="00A3AD"/>
                </a:solidFill>
                <a:latin typeface="Arial Black" charset="0"/>
              </a:rPr>
              <a:t>Engineering</a:t>
            </a:r>
            <a:r>
              <a:rPr lang="es-ES" sz="1900" b="1" dirty="0">
                <a:solidFill>
                  <a:srgbClr val="00A3AD"/>
                </a:solidFill>
                <a:latin typeface="Arial Black" charset="0"/>
              </a:rPr>
              <a:t>…</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MOTOCICLETA </a:t>
            </a:r>
          </a:p>
          <a:p>
            <a:pPr algn="ctr"/>
            <a:r>
              <a:rPr lang="es-ES" sz="1400" b="0" i="0" cap="all" dirty="0">
                <a:solidFill>
                  <a:srgbClr val="434F54"/>
                </a:solidFill>
                <a:effectLst/>
                <a:latin typeface="Open Sans" panose="020B0606030504020204" pitchFamily="34" charset="0"/>
              </a:rPr>
              <a:t>AUTOEQUILIBRANTE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pt-BR" sz="1400" b="0" i="0" cap="all" dirty="0">
                <a:solidFill>
                  <a:srgbClr val="434F54"/>
                </a:solidFill>
                <a:effectLst/>
                <a:latin typeface="Open Sans" panose="020B0606030504020204" pitchFamily="34" charset="0"/>
              </a:rPr>
              <a:t>ROVER CONTROLADO POR CÁMARA WEB</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ROBOT DIBUJANTE</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err="1"/>
              <a:t>Sistemas</a:t>
            </a:r>
            <a:r>
              <a:rPr lang="en-US" dirty="0"/>
              <a:t> de control de </a:t>
            </a:r>
            <a:r>
              <a:rPr lang="en-US" dirty="0" err="1"/>
              <a:t>lazo</a:t>
            </a:r>
            <a:r>
              <a:rPr lang="en-US" dirty="0"/>
              <a:t> </a:t>
            </a:r>
            <a:r>
              <a:rPr lang="en-US" dirty="0" err="1"/>
              <a:t>cerrado</a:t>
            </a:r>
            <a:endParaRPr lang="es-ES" dirty="0"/>
          </a:p>
        </p:txBody>
      </p:sp>
      <p:pic>
        <p:nvPicPr>
          <p:cNvPr id="7" name="Imagen 6">
            <a:extLst>
              <a:ext uri="{FF2B5EF4-FFF2-40B4-BE49-F238E27FC236}">
                <a16:creationId xmlns:a16="http://schemas.microsoft.com/office/drawing/2014/main" id="{81EC3A06-9119-40CB-8C59-1099FE515399}"/>
              </a:ext>
            </a:extLst>
          </p:cNvPr>
          <p:cNvPicPr>
            <a:picLocks noChangeAspect="1"/>
          </p:cNvPicPr>
          <p:nvPr/>
        </p:nvPicPr>
        <p:blipFill>
          <a:blip r:embed="rId6"/>
          <a:stretch>
            <a:fillRect/>
          </a:stretch>
        </p:blipFill>
        <p:spPr>
          <a:xfrm>
            <a:off x="3923638" y="5121106"/>
            <a:ext cx="971550" cy="1409700"/>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Fundamentos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err="1"/>
              <a:t>Sistemas</a:t>
            </a:r>
            <a:r>
              <a:rPr lang="en-US" dirty="0"/>
              <a:t> de control</a:t>
            </a:r>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20508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4765383"/>
          </a:xfrm>
        </p:spPr>
        <p:txBody>
          <a:bodyPr>
            <a:normAutofit/>
          </a:bodyPr>
          <a:lstStyle/>
          <a:p>
            <a:pPr marL="0" indent="0" algn="just">
              <a:lnSpc>
                <a:spcPct val="90000"/>
              </a:lnSpc>
              <a:buNone/>
            </a:pPr>
            <a:r>
              <a:rPr lang="es-ES" dirty="0"/>
              <a:t>Un sistema de control es un conjunto de dispositivos encargados de administrar, ordenar, dirigir o regular el comportamiento de otro sistema, con el fin de reducir las probabilidades de fallo y obtener los resultados deseados.</a:t>
            </a:r>
          </a:p>
          <a:p>
            <a:pPr algn="just">
              <a:lnSpc>
                <a:spcPct val="90000"/>
              </a:lnSpc>
            </a:pPr>
            <a:endParaRPr lang="es-ES" dirty="0"/>
          </a:p>
          <a:p>
            <a:pPr marL="0" indent="0" algn="just">
              <a:lnSpc>
                <a:spcPct val="90000"/>
              </a:lnSpc>
              <a:buNone/>
            </a:pPr>
            <a:r>
              <a:rPr lang="es-ES" dirty="0"/>
              <a:t>Existen dos clases comunes de sistemas de control, sistemas de lazo abierto y sistemas de lazo cerrado:</a:t>
            </a:r>
          </a:p>
          <a:p>
            <a:pPr algn="just">
              <a:lnSpc>
                <a:spcPct val="90000"/>
              </a:lnSpc>
            </a:pPr>
            <a:r>
              <a:rPr lang="es-ES" dirty="0"/>
              <a:t>En los sistemas de control de lazo abierto la salida no interviene en la acción de control; mientras que en los de lazo cerrado si se va a requerir conocer la salida para ejercer el control del sistema. </a:t>
            </a:r>
          </a:p>
          <a:p>
            <a:pPr algn="just">
              <a:lnSpc>
                <a:spcPct val="90000"/>
              </a:lnSpc>
            </a:pPr>
            <a:r>
              <a:rPr lang="es-ES" dirty="0"/>
              <a:t>Un sistema de lazo cerrado es llamado también sistema de control con realimentación.</a:t>
            </a:r>
          </a:p>
          <a:p>
            <a:pPr algn="just">
              <a:lnSpc>
                <a:spcPct val="90000"/>
              </a:lnSpc>
            </a:pPr>
            <a:endParaRPr lang="es-ES" dirty="0"/>
          </a:p>
          <a:p>
            <a:pPr marL="0" indent="0" algn="just">
              <a:lnSpc>
                <a:spcPct val="90000"/>
              </a:lnSpc>
              <a:buNone/>
            </a:pPr>
            <a:r>
              <a:rPr lang="es-ES" dirty="0"/>
              <a:t>En lo general, se usan sistemas de control industriales para los procesos de producción industriales para controlar equipos o máquinas.</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Sistemas</a:t>
            </a:r>
            <a:r>
              <a:rPr lang="en-US" sz="2400" dirty="0"/>
              <a:t> de control</a:t>
            </a:r>
            <a:endParaRPr lang="es-ES" sz="2400" dirty="0"/>
          </a:p>
        </p:txBody>
      </p:sp>
    </p:spTree>
    <p:extLst>
      <p:ext uri="{BB962C8B-B14F-4D97-AF65-F5344CB8AC3E}">
        <p14:creationId xmlns:p14="http://schemas.microsoft.com/office/powerpoint/2010/main" val="2493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err="1"/>
              <a:t>Clasificación</a:t>
            </a:r>
            <a:r>
              <a:rPr lang="en-US" dirty="0"/>
              <a:t> de los </a:t>
            </a:r>
            <a:r>
              <a:rPr lang="en-US" dirty="0" err="1"/>
              <a:t>sistemas</a:t>
            </a:r>
            <a:r>
              <a:rPr lang="en-US" dirty="0"/>
              <a:t> de control</a:t>
            </a:r>
          </a:p>
        </p:txBody>
      </p:sp>
      <p:sp>
        <p:nvSpPr>
          <p:cNvPr id="7" name="Content Placeholder 6"/>
          <p:cNvSpPr>
            <a:spLocks noGrp="1"/>
          </p:cNvSpPr>
          <p:nvPr>
            <p:ph sz="quarter" idx="10"/>
          </p:nvPr>
        </p:nvSpPr>
        <p:spPr/>
        <p:txBody>
          <a:bodyPr>
            <a:normAutofit fontScale="77500" lnSpcReduction="20000"/>
          </a:bodyPr>
          <a:lstStyle/>
          <a:p>
            <a:r>
              <a:rPr lang="en-US" dirty="0"/>
              <a:t>1.2</a:t>
            </a:r>
          </a:p>
        </p:txBody>
      </p:sp>
    </p:spTree>
    <p:extLst>
      <p:ext uri="{BB962C8B-B14F-4D97-AF65-F5344CB8AC3E}">
        <p14:creationId xmlns:p14="http://schemas.microsoft.com/office/powerpoint/2010/main" val="15668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8"/>
            <a:ext cx="8488706" cy="5021135"/>
          </a:xfrm>
        </p:spPr>
        <p:txBody>
          <a:bodyPr>
            <a:normAutofit fontScale="92500" lnSpcReduction="10000"/>
          </a:bodyPr>
          <a:lstStyle/>
          <a:p>
            <a:pPr marL="0" indent="0" algn="just">
              <a:lnSpc>
                <a:spcPct val="90000"/>
              </a:lnSpc>
              <a:buNone/>
            </a:pPr>
            <a:r>
              <a:rPr lang="es-ES" dirty="0"/>
              <a:t>Es aquel sistema en el cual la salida no tiene efecto sobre el sistema de control, esto significa que no hay realimentación de dicha salida hacia el controlador para que éste pueda ajustar la acción de control.</a:t>
            </a:r>
          </a:p>
          <a:p>
            <a:pPr marL="0" indent="0" algn="just">
              <a:lnSpc>
                <a:spcPct val="90000"/>
              </a:lnSpc>
              <a:buNone/>
            </a:pPr>
            <a:endParaRPr lang="es-ES" dirty="0"/>
          </a:p>
          <a:p>
            <a:pPr marL="0" indent="0" algn="just">
              <a:lnSpc>
                <a:spcPct val="90000"/>
              </a:lnSpc>
              <a:buNone/>
            </a:pPr>
            <a:r>
              <a:rPr lang="es-ES" dirty="0"/>
              <a:t>Ejemplos:</a:t>
            </a:r>
          </a:p>
          <a:p>
            <a:pPr algn="just">
              <a:lnSpc>
                <a:spcPct val="90000"/>
              </a:lnSpc>
            </a:pPr>
            <a:r>
              <a:rPr lang="es-ES" dirty="0"/>
              <a:t>Una lavadora "automática" común, ya que ésta realiza los ciclos de lavado en función a una base de tiempo, mas no mide el grado de limpieza de la ropa, que sería la salida a considerar.</a:t>
            </a:r>
          </a:p>
          <a:p>
            <a:pPr algn="just">
              <a:lnSpc>
                <a:spcPct val="90000"/>
              </a:lnSpc>
            </a:pPr>
            <a:r>
              <a:rPr lang="es-ES" dirty="0"/>
              <a:t>Al hacer una tostada, se coloca el tiempo que suponemos suficiente para que el pan salga con el grado de tostado que queremos, mas la tostadora no puede decidir si ya esta suficientemente tostado o no.</a:t>
            </a:r>
          </a:p>
          <a:p>
            <a:pPr marL="0" indent="0" algn="just">
              <a:lnSpc>
                <a:spcPct val="90000"/>
              </a:lnSpc>
              <a:buNone/>
            </a:pPr>
            <a:endParaRPr lang="es-ES" dirty="0"/>
          </a:p>
          <a:p>
            <a:pPr marL="0" indent="0" algn="just">
              <a:lnSpc>
                <a:spcPct val="90000"/>
              </a:lnSpc>
              <a:buNone/>
            </a:pPr>
            <a:r>
              <a:rPr lang="es-ES" dirty="0"/>
              <a:t>Estos sistemas se caracterizan por:</a:t>
            </a:r>
          </a:p>
          <a:p>
            <a:pPr algn="just">
              <a:lnSpc>
                <a:spcPct val="90000"/>
              </a:lnSpc>
            </a:pPr>
            <a:r>
              <a:rPr lang="es-ES" dirty="0"/>
              <a:t>Ser sencillos y de fácil mantenimiento.</a:t>
            </a:r>
          </a:p>
          <a:p>
            <a:pPr algn="just">
              <a:lnSpc>
                <a:spcPct val="90000"/>
              </a:lnSpc>
            </a:pPr>
            <a:r>
              <a:rPr lang="es-ES" dirty="0"/>
              <a:t>La salida no se compara con la entrada.</a:t>
            </a:r>
          </a:p>
          <a:p>
            <a:pPr algn="just">
              <a:lnSpc>
                <a:spcPct val="90000"/>
              </a:lnSpc>
            </a:pPr>
            <a:r>
              <a:rPr lang="es-ES" dirty="0"/>
              <a:t>Ser afectado por las perturbaciones.</a:t>
            </a:r>
          </a:p>
          <a:p>
            <a:pPr algn="just">
              <a:lnSpc>
                <a:spcPct val="90000"/>
              </a:lnSpc>
            </a:pPr>
            <a:r>
              <a:rPr lang="es-ES" dirty="0"/>
              <a:t>La precisión depende de la previa calibración del sistema.</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Sistema de control de lazo abierto</a:t>
            </a:r>
          </a:p>
        </p:txBody>
      </p:sp>
    </p:spTree>
    <p:extLst>
      <p:ext uri="{BB962C8B-B14F-4D97-AF65-F5344CB8AC3E}">
        <p14:creationId xmlns:p14="http://schemas.microsoft.com/office/powerpoint/2010/main" val="210158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20.02.22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Sistema de control de lazo abierto</a:t>
            </a:r>
          </a:p>
        </p:txBody>
      </p:sp>
      <p:grpSp>
        <p:nvGrpSpPr>
          <p:cNvPr id="76" name="Grupo 75">
            <a:extLst>
              <a:ext uri="{FF2B5EF4-FFF2-40B4-BE49-F238E27FC236}">
                <a16:creationId xmlns:a16="http://schemas.microsoft.com/office/drawing/2014/main" id="{62244A0C-1D60-4CCE-B839-D3C7165E9B27}"/>
              </a:ext>
            </a:extLst>
          </p:cNvPr>
          <p:cNvGrpSpPr/>
          <p:nvPr/>
        </p:nvGrpSpPr>
        <p:grpSpPr>
          <a:xfrm>
            <a:off x="773723" y="1195755"/>
            <a:ext cx="7385539" cy="1362808"/>
            <a:chOff x="773723" y="1195755"/>
            <a:chExt cx="7385539" cy="1362808"/>
          </a:xfrm>
        </p:grpSpPr>
        <p:sp>
          <p:nvSpPr>
            <p:cNvPr id="75" name="Rectángulo 74">
              <a:extLst>
                <a:ext uri="{FF2B5EF4-FFF2-40B4-BE49-F238E27FC236}">
                  <a16:creationId xmlns:a16="http://schemas.microsoft.com/office/drawing/2014/main" id="{7917FD12-E46F-4AFA-A7E1-96DCD5D2D463}"/>
                </a:ext>
              </a:extLst>
            </p:cNvPr>
            <p:cNvSpPr/>
            <p:nvPr/>
          </p:nvSpPr>
          <p:spPr>
            <a:xfrm>
              <a:off x="773723" y="1195755"/>
              <a:ext cx="7385539" cy="13628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9" name="Rectángulo: esquinas redondeadas 8">
              <a:extLst>
                <a:ext uri="{FF2B5EF4-FFF2-40B4-BE49-F238E27FC236}">
                  <a16:creationId xmlns:a16="http://schemas.microsoft.com/office/drawing/2014/main" id="{2468DCD4-F741-492D-8A4F-515193F8DACE}"/>
                </a:ext>
              </a:extLst>
            </p:cNvPr>
            <p:cNvSpPr/>
            <p:nvPr/>
          </p:nvSpPr>
          <p:spPr>
            <a:xfrm>
              <a:off x="2858739" y="1701555"/>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sp>
          <p:nvSpPr>
            <p:cNvPr id="10" name="Rectángulo: esquinas redondeadas 9">
              <a:extLst>
                <a:ext uri="{FF2B5EF4-FFF2-40B4-BE49-F238E27FC236}">
                  <a16:creationId xmlns:a16="http://schemas.microsoft.com/office/drawing/2014/main" id="{4AE326BA-1BAC-4FE7-9C2D-325B4364C4CF}"/>
                </a:ext>
              </a:extLst>
            </p:cNvPr>
            <p:cNvSpPr/>
            <p:nvPr/>
          </p:nvSpPr>
          <p:spPr>
            <a:xfrm>
              <a:off x="4788651" y="1703383"/>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PROCESO</a:t>
              </a:r>
            </a:p>
          </p:txBody>
        </p:sp>
        <p:cxnSp>
          <p:nvCxnSpPr>
            <p:cNvPr id="12" name="Conector recto de flecha 11">
              <a:extLst>
                <a:ext uri="{FF2B5EF4-FFF2-40B4-BE49-F238E27FC236}">
                  <a16:creationId xmlns:a16="http://schemas.microsoft.com/office/drawing/2014/main" id="{EEFA2AF2-AE4A-45A3-A370-3942F3D5FFF3}"/>
                </a:ext>
              </a:extLst>
            </p:cNvPr>
            <p:cNvCxnSpPr>
              <a:cxnSpLocks/>
              <a:stCxn id="9" idx="3"/>
              <a:endCxn id="10" idx="1"/>
            </p:cNvCxnSpPr>
            <p:nvPr/>
          </p:nvCxnSpPr>
          <p:spPr>
            <a:xfrm>
              <a:off x="4151208" y="1884118"/>
              <a:ext cx="637443" cy="1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22D606C0-0283-436A-991F-689C51B92509}"/>
                </a:ext>
              </a:extLst>
            </p:cNvPr>
            <p:cNvCxnSpPr>
              <a:cxnSpLocks/>
              <a:stCxn id="10" idx="3"/>
              <a:endCxn id="20" idx="2"/>
            </p:cNvCxnSpPr>
            <p:nvPr/>
          </p:nvCxnSpPr>
          <p:spPr>
            <a:xfrm flipV="1">
              <a:off x="6081120" y="1884116"/>
              <a:ext cx="637443" cy="1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ector recto de flecha 15">
              <a:extLst>
                <a:ext uri="{FF2B5EF4-FFF2-40B4-BE49-F238E27FC236}">
                  <a16:creationId xmlns:a16="http://schemas.microsoft.com/office/drawing/2014/main" id="{48484511-6F5C-4827-8FD9-47005AAB26D6}"/>
                </a:ext>
              </a:extLst>
            </p:cNvPr>
            <p:cNvCxnSpPr>
              <a:cxnSpLocks/>
              <a:stCxn id="18" idx="6"/>
              <a:endCxn id="9" idx="1"/>
            </p:cNvCxnSpPr>
            <p:nvPr/>
          </p:nvCxnSpPr>
          <p:spPr>
            <a:xfrm>
              <a:off x="2340116" y="1884117"/>
              <a:ext cx="51862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Elipse 17">
              <a:extLst>
                <a:ext uri="{FF2B5EF4-FFF2-40B4-BE49-F238E27FC236}">
                  <a16:creationId xmlns:a16="http://schemas.microsoft.com/office/drawing/2014/main" id="{598574BF-0F3A-4917-972B-C2858778BD75}"/>
                </a:ext>
              </a:extLst>
            </p:cNvPr>
            <p:cNvSpPr/>
            <p:nvPr/>
          </p:nvSpPr>
          <p:spPr>
            <a:xfrm>
              <a:off x="1047647" y="1484070"/>
              <a:ext cx="1292469"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Entrada</a:t>
              </a:r>
            </a:p>
          </p:txBody>
        </p:sp>
        <p:sp>
          <p:nvSpPr>
            <p:cNvPr id="20" name="Elipse 19">
              <a:extLst>
                <a:ext uri="{FF2B5EF4-FFF2-40B4-BE49-F238E27FC236}">
                  <a16:creationId xmlns:a16="http://schemas.microsoft.com/office/drawing/2014/main" id="{BBCB8CD0-12E0-42D9-B4FA-A0B095A582CE}"/>
                </a:ext>
              </a:extLst>
            </p:cNvPr>
            <p:cNvSpPr/>
            <p:nvPr/>
          </p:nvSpPr>
          <p:spPr>
            <a:xfrm>
              <a:off x="6718563" y="1484069"/>
              <a:ext cx="1180893" cy="800093"/>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Salida</a:t>
              </a:r>
            </a:p>
          </p:txBody>
        </p:sp>
      </p:grpSp>
      <p:grpSp>
        <p:nvGrpSpPr>
          <p:cNvPr id="85" name="Grupo 84">
            <a:extLst>
              <a:ext uri="{FF2B5EF4-FFF2-40B4-BE49-F238E27FC236}">
                <a16:creationId xmlns:a16="http://schemas.microsoft.com/office/drawing/2014/main" id="{4077E61D-0333-47EF-91EA-67196739ABB1}"/>
              </a:ext>
            </a:extLst>
          </p:cNvPr>
          <p:cNvGrpSpPr/>
          <p:nvPr/>
        </p:nvGrpSpPr>
        <p:grpSpPr>
          <a:xfrm>
            <a:off x="773723" y="3047088"/>
            <a:ext cx="7385539" cy="2504699"/>
            <a:chOff x="689521" y="3047088"/>
            <a:chExt cx="7385539" cy="2504699"/>
          </a:xfrm>
        </p:grpSpPr>
        <p:sp>
          <p:nvSpPr>
            <p:cNvPr id="78" name="Rectángulo 77">
              <a:extLst>
                <a:ext uri="{FF2B5EF4-FFF2-40B4-BE49-F238E27FC236}">
                  <a16:creationId xmlns:a16="http://schemas.microsoft.com/office/drawing/2014/main" id="{678F935E-4AC1-4195-8299-868D2167522F}"/>
                </a:ext>
              </a:extLst>
            </p:cNvPr>
            <p:cNvSpPr/>
            <p:nvPr/>
          </p:nvSpPr>
          <p:spPr>
            <a:xfrm>
              <a:off x="689521" y="3047088"/>
              <a:ext cx="7385539" cy="25046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grpSp>
          <p:nvGrpSpPr>
            <p:cNvPr id="74" name="Grupo 73">
              <a:extLst>
                <a:ext uri="{FF2B5EF4-FFF2-40B4-BE49-F238E27FC236}">
                  <a16:creationId xmlns:a16="http://schemas.microsoft.com/office/drawing/2014/main" id="{9DCB7FA8-89ED-45C3-9A26-02B356F474C6}"/>
                </a:ext>
              </a:extLst>
            </p:cNvPr>
            <p:cNvGrpSpPr/>
            <p:nvPr/>
          </p:nvGrpSpPr>
          <p:grpSpPr>
            <a:xfrm>
              <a:off x="818678" y="3711164"/>
              <a:ext cx="7080778" cy="1650598"/>
              <a:chOff x="919561" y="2934298"/>
              <a:chExt cx="7080778" cy="1650598"/>
            </a:xfrm>
          </p:grpSpPr>
          <p:sp>
            <p:nvSpPr>
              <p:cNvPr id="33" name="Rectángulo: esquinas redondeadas 32">
                <a:extLst>
                  <a:ext uri="{FF2B5EF4-FFF2-40B4-BE49-F238E27FC236}">
                    <a16:creationId xmlns:a16="http://schemas.microsoft.com/office/drawing/2014/main" id="{9B90F433-1AA9-4C7D-9BA6-8F1CD3C4D8E7}"/>
                  </a:ext>
                </a:extLst>
              </p:cNvPr>
              <p:cNvSpPr/>
              <p:nvPr/>
            </p:nvSpPr>
            <p:spPr>
              <a:xfrm>
                <a:off x="3156447" y="3572307"/>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a:t>
                </a:r>
              </a:p>
            </p:txBody>
          </p:sp>
          <p:cxnSp>
            <p:nvCxnSpPr>
              <p:cNvPr id="35" name="Conector recto de flecha 34">
                <a:extLst>
                  <a:ext uri="{FF2B5EF4-FFF2-40B4-BE49-F238E27FC236}">
                    <a16:creationId xmlns:a16="http://schemas.microsoft.com/office/drawing/2014/main" id="{5D80A896-72AE-4EBD-9CAF-FB80017A1AE3}"/>
                  </a:ext>
                </a:extLst>
              </p:cNvPr>
              <p:cNvCxnSpPr>
                <a:cxnSpLocks/>
                <a:stCxn id="33" idx="3"/>
                <a:endCxn id="48" idx="1"/>
              </p:cNvCxnSpPr>
              <p:nvPr/>
            </p:nvCxnSpPr>
            <p:spPr>
              <a:xfrm>
                <a:off x="4448916" y="3754870"/>
                <a:ext cx="303572" cy="4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ector recto de flecha 36">
                <a:extLst>
                  <a:ext uri="{FF2B5EF4-FFF2-40B4-BE49-F238E27FC236}">
                    <a16:creationId xmlns:a16="http://schemas.microsoft.com/office/drawing/2014/main" id="{1502C093-F622-4232-BFC6-E6DFA43E2ECD}"/>
                  </a:ext>
                </a:extLst>
              </p:cNvPr>
              <p:cNvCxnSpPr>
                <a:cxnSpLocks/>
                <a:stCxn id="38" idx="6"/>
                <a:endCxn id="33" idx="1"/>
              </p:cNvCxnSpPr>
              <p:nvPr/>
            </p:nvCxnSpPr>
            <p:spPr>
              <a:xfrm>
                <a:off x="2782537" y="3754870"/>
                <a:ext cx="3739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Elipse 37">
                <a:extLst>
                  <a:ext uri="{FF2B5EF4-FFF2-40B4-BE49-F238E27FC236}">
                    <a16:creationId xmlns:a16="http://schemas.microsoft.com/office/drawing/2014/main" id="{3B73FE6C-B445-4DBA-B13D-2C002F468651}"/>
                  </a:ext>
                </a:extLst>
              </p:cNvPr>
              <p:cNvSpPr/>
              <p:nvPr/>
            </p:nvSpPr>
            <p:spPr>
              <a:xfrm>
                <a:off x="919561" y="2935901"/>
                <a:ext cx="1862976" cy="1637937"/>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Tiempo</a:t>
                </a:r>
              </a:p>
            </p:txBody>
          </p:sp>
          <p:sp>
            <p:nvSpPr>
              <p:cNvPr id="39" name="Elipse 38">
                <a:extLst>
                  <a:ext uri="{FF2B5EF4-FFF2-40B4-BE49-F238E27FC236}">
                    <a16:creationId xmlns:a16="http://schemas.microsoft.com/office/drawing/2014/main" id="{31D55D24-EFC7-444F-8D11-1130ED6521D1}"/>
                  </a:ext>
                </a:extLst>
              </p:cNvPr>
              <p:cNvSpPr/>
              <p:nvPr/>
            </p:nvSpPr>
            <p:spPr>
              <a:xfrm>
                <a:off x="6480484" y="2934298"/>
                <a:ext cx="1519855" cy="1650598"/>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¿Comida caliente?</a:t>
                </a:r>
              </a:p>
            </p:txBody>
          </p:sp>
        </p:grpSp>
        <p:sp>
          <p:nvSpPr>
            <p:cNvPr id="48" name="Rectángulo: esquinas redondeadas 47">
              <a:extLst>
                <a:ext uri="{FF2B5EF4-FFF2-40B4-BE49-F238E27FC236}">
                  <a16:creationId xmlns:a16="http://schemas.microsoft.com/office/drawing/2014/main" id="{75FB592D-0787-41BF-94F5-BD76F75C2209}"/>
                </a:ext>
              </a:extLst>
            </p:cNvPr>
            <p:cNvSpPr/>
            <p:nvPr/>
          </p:nvSpPr>
          <p:spPr>
            <a:xfrm>
              <a:off x="4651605" y="4353900"/>
              <a:ext cx="1292469" cy="365125"/>
            </a:xfrm>
            <a:prstGeom prst="round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PROCESO</a:t>
              </a:r>
            </a:p>
          </p:txBody>
        </p:sp>
        <p:cxnSp>
          <p:nvCxnSpPr>
            <p:cNvPr id="61" name="Conector recto de flecha 60">
              <a:extLst>
                <a:ext uri="{FF2B5EF4-FFF2-40B4-BE49-F238E27FC236}">
                  <a16:creationId xmlns:a16="http://schemas.microsoft.com/office/drawing/2014/main" id="{8454FB70-CC44-4CD6-8D16-26BEC22F7731}"/>
                </a:ext>
              </a:extLst>
            </p:cNvPr>
            <p:cNvCxnSpPr>
              <a:cxnSpLocks/>
              <a:stCxn id="48" idx="3"/>
              <a:endCxn id="39" idx="2"/>
            </p:cNvCxnSpPr>
            <p:nvPr/>
          </p:nvCxnSpPr>
          <p:spPr>
            <a:xfrm>
              <a:off x="5944074" y="4536463"/>
              <a:ext cx="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CuadroTexto 83">
              <a:extLst>
                <a:ext uri="{FF2B5EF4-FFF2-40B4-BE49-F238E27FC236}">
                  <a16:creationId xmlns:a16="http://schemas.microsoft.com/office/drawing/2014/main" id="{4A647D00-D787-4D60-A91A-CEAB8DE6E659}"/>
                </a:ext>
              </a:extLst>
            </p:cNvPr>
            <p:cNvSpPr txBox="1"/>
            <p:nvPr/>
          </p:nvSpPr>
          <p:spPr>
            <a:xfrm>
              <a:off x="1047647" y="3165445"/>
              <a:ext cx="1554876" cy="369332"/>
            </a:xfrm>
            <a:prstGeom prst="rect">
              <a:avLst/>
            </a:prstGeom>
            <a:noFill/>
          </p:spPr>
          <p:txBody>
            <a:bodyPr wrap="square" rtlCol="0">
              <a:spAutoFit/>
            </a:bodyPr>
            <a:lstStyle/>
            <a:p>
              <a:r>
                <a:rPr lang="es-ES" dirty="0"/>
                <a:t>Microondas</a:t>
              </a:r>
            </a:p>
          </p:txBody>
        </p:sp>
      </p:grpSp>
    </p:spTree>
    <p:extLst>
      <p:ext uri="{BB962C8B-B14F-4D97-AF65-F5344CB8AC3E}">
        <p14:creationId xmlns:p14="http://schemas.microsoft.com/office/powerpoint/2010/main" val="201017902"/>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2911</TotalTime>
  <Words>1758</Words>
  <Application>Microsoft Office PowerPoint</Application>
  <PresentationFormat>Presentación en pantalla (4:3)</PresentationFormat>
  <Paragraphs>253</Paragraphs>
  <Slides>28</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AppleSymbols</vt:lpstr>
      <vt:lpstr>Arial</vt:lpstr>
      <vt:lpstr>Arial Black</vt:lpstr>
      <vt:lpstr>Arial Nova Light</vt:lpstr>
      <vt:lpstr>Calibri</vt:lpstr>
      <vt:lpstr>Open Sans</vt:lpstr>
      <vt:lpstr>MU Theme</vt:lpstr>
      <vt:lpstr>Sistemas de control de lazo cerrado</vt:lpstr>
      <vt:lpstr>Adquiriendo conocimientos sobre sistemas de control </vt:lpstr>
      <vt:lpstr>Introducción</vt:lpstr>
      <vt:lpstr>Fundamentos </vt:lpstr>
      <vt:lpstr>Sistemas de control</vt:lpstr>
      <vt:lpstr>Sistemas de control</vt:lpstr>
      <vt:lpstr>Clasificación de los sistemas de control</vt:lpstr>
      <vt:lpstr>Sistema de control de lazo abierto</vt:lpstr>
      <vt:lpstr>Sistema de control de lazo abierto</vt:lpstr>
      <vt:lpstr>Sistema de control de lazo cerrado</vt:lpstr>
      <vt:lpstr>Sistema de control de lazo cerrado</vt:lpstr>
      <vt:lpstr>Sistemas de control de lazo cerrado</vt:lpstr>
      <vt:lpstr>Componentes del sistema</vt:lpstr>
      <vt:lpstr>La retroalimentación</vt:lpstr>
      <vt:lpstr>El controlador</vt:lpstr>
      <vt:lpstr>El controlador</vt:lpstr>
      <vt:lpstr>Los sensores</vt:lpstr>
      <vt:lpstr>Los actuadores</vt:lpstr>
      <vt:lpstr>Caso practico</vt:lpstr>
      <vt:lpstr>Control estabilidad de la motocicleta</vt:lpstr>
      <vt:lpstr>Self-balancing Motorcycle</vt:lpstr>
      <vt:lpstr>Control basado en lazo cerrado para la estabilidad de la motocicleta</vt:lpstr>
      <vt:lpstr>Control basado en lazo cerrado para la estabilidad de la motocicleta</vt:lpstr>
      <vt:lpstr>Control basado en lazo cerrado para la estabilidad de la motocicleta</vt:lpstr>
      <vt:lpstr>Control basado en lazo cerrado para la estabilidad de la motocicleta</vt:lpstr>
      <vt:lpstr>Trabajando con MATLAB &amp; Simulink</vt:lpstr>
      <vt:lpstr>Análisis de las entradas y salidas del control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304</cp:revision>
  <cp:lastPrinted>2021-06-16T15:13:38Z</cp:lastPrinted>
  <dcterms:created xsi:type="dcterms:W3CDTF">2017-11-28T21:27:45Z</dcterms:created>
  <dcterms:modified xsi:type="dcterms:W3CDTF">2022-02-20T21:13:32Z</dcterms:modified>
</cp:coreProperties>
</file>