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8" r:id="rId2"/>
    <p:sldId id="322" r:id="rId3"/>
    <p:sldId id="399" r:id="rId4"/>
    <p:sldId id="309" r:id="rId5"/>
    <p:sldId id="320" r:id="rId6"/>
    <p:sldId id="373" r:id="rId7"/>
    <p:sldId id="386" r:id="rId8"/>
    <p:sldId id="387" r:id="rId9"/>
    <p:sldId id="388" r:id="rId10"/>
    <p:sldId id="389" r:id="rId11"/>
    <p:sldId id="390" r:id="rId12"/>
    <p:sldId id="391" r:id="rId13"/>
    <p:sldId id="392" r:id="rId14"/>
    <p:sldId id="351" r:id="rId15"/>
    <p:sldId id="353" r:id="rId16"/>
    <p:sldId id="340" r:id="rId17"/>
    <p:sldId id="397" r:id="rId18"/>
    <p:sldId id="400" r:id="rId19"/>
    <p:sldId id="402" r:id="rId20"/>
    <p:sldId id="319" r:id="rId2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51"/>
    <a:srgbClr val="053139"/>
    <a:srgbClr val="ED8800"/>
    <a:srgbClr val="00A3AD"/>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109" d="100"/>
          <a:sy n="109" d="100"/>
        </p:scale>
        <p:origin x="1320" y="10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181968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861315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5</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261076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108419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152626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80886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9323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126018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384506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295" y="-2608"/>
            <a:ext cx="1762124" cy="1679288"/>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826" y="-12340"/>
            <a:ext cx="1083080" cy="1032166"/>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47597" y="158214"/>
              <a:ext cx="1023937" cy="103584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chemeClr val="bg1"/>
                </a:solidFill>
              </a:endParaRPr>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782" y="-11104"/>
            <a:ext cx="1368013" cy="1303704"/>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4" name="Grupo 3"/>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3" name="Rectángulo 2"/>
            <p:cNvSpPr/>
            <p:nvPr userDrawn="1"/>
          </p:nvSpPr>
          <p:spPr>
            <a:xfrm>
              <a:off x="122201" y="222250"/>
              <a:ext cx="1489075" cy="13643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00" y="31364"/>
            <a:ext cx="1631950" cy="1555234"/>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1039" y="-17539"/>
            <a:ext cx="1105341" cy="1053381"/>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a:t>Simulations</a:t>
            </a:r>
          </a:p>
        </p:txBody>
      </p:sp>
    </p:spTree>
    <p:extLst>
      <p:ext uri="{BB962C8B-B14F-4D97-AF65-F5344CB8AC3E}">
        <p14:creationId xmlns:p14="http://schemas.microsoft.com/office/powerpoint/2010/main" val="411155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n-US" sz="1900" dirty="0"/>
              <a:t>At the beginning of the simulation (start), </a:t>
            </a:r>
            <a:endParaRPr lang="es-ES" sz="1900" dirty="0"/>
          </a:p>
          <a:p>
            <a:pPr lvl="1"/>
            <a:r>
              <a:rPr lang="en-US" sz="1700" dirty="0"/>
              <a:t>the model specifies the initial states and outputs of the system to be simulated. </a:t>
            </a:r>
            <a:endParaRPr lang="es-ES" sz="1700" dirty="0"/>
          </a:p>
          <a:p>
            <a:r>
              <a:rPr lang="en-US" sz="1900" dirty="0"/>
              <a:t>In each step (step time), new values are calculated for,</a:t>
            </a:r>
            <a:endParaRPr lang="es-ES" sz="1900" dirty="0"/>
          </a:p>
          <a:p>
            <a:pPr lvl="1"/>
            <a:r>
              <a:rPr lang="en-US" sz="1700" dirty="0"/>
              <a:t>system inputs, states, and outputs</a:t>
            </a:r>
            <a:endParaRPr lang="es-ES" sz="1700" dirty="0"/>
          </a:p>
          <a:p>
            <a:r>
              <a:rPr lang="en-US" sz="1900" dirty="0"/>
              <a:t>and updates the model to reflect the calculated values.</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Simulation loop phase</a:t>
            </a:r>
            <a:endParaRPr lang="es-ES" sz="2400" dirty="0"/>
          </a:p>
        </p:txBody>
      </p:sp>
    </p:spTree>
    <p:extLst>
      <p:ext uri="{BB962C8B-B14F-4D97-AF65-F5344CB8AC3E}">
        <p14:creationId xmlns:p14="http://schemas.microsoft.com/office/powerpoint/2010/main" val="267847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n-US" sz="1900" dirty="0"/>
              <a:t>In each step time the Simulink engine:</a:t>
            </a:r>
            <a:endParaRPr lang="es-ES" sz="1900" dirty="0"/>
          </a:p>
          <a:p>
            <a:pPr lvl="1"/>
            <a:r>
              <a:rPr lang="en-US" sz="1700" dirty="0"/>
              <a:t>Calculate model outputs
Calculate model states
Check for discontinuities in continuous blocks
Calculate the time for the next time step</a:t>
            </a:r>
            <a:endParaRPr lang="es-ES" sz="1700" dirty="0"/>
          </a:p>
          <a:p>
            <a:r>
              <a:rPr lang="en-US" sz="1900" dirty="0"/>
              <a:t>Simulink repeats steps 1 to 4 until you reach the end time (stop)</a:t>
            </a:r>
          </a:p>
          <a:p>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The simulation loop</a:t>
            </a:r>
            <a:endParaRPr lang="es-ES" sz="2400" dirty="0"/>
          </a:p>
        </p:txBody>
      </p:sp>
    </p:spTree>
    <p:extLst>
      <p:ext uri="{BB962C8B-B14F-4D97-AF65-F5344CB8AC3E}">
        <p14:creationId xmlns:p14="http://schemas.microsoft.com/office/powerpoint/2010/main" val="140128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n-US" sz="1900" dirty="0"/>
              <a:t>In each step time the Simulink engine:</a:t>
            </a:r>
            <a:endParaRPr lang="es-ES" sz="1900" dirty="0"/>
          </a:p>
          <a:p>
            <a:pPr lvl="1"/>
            <a:r>
              <a:rPr lang="en-US" sz="1700" dirty="0"/>
              <a:t>Calculate model outputs
Calculate model states
Check for discontinuities in continuous blocks
Calculate the time for the next time step</a:t>
            </a:r>
            <a:endParaRPr lang="es-ES" sz="1700" dirty="0"/>
          </a:p>
          <a:p>
            <a:r>
              <a:rPr lang="en-US" sz="1900" dirty="0"/>
              <a:t>Simulink repeats steps 1 to 4 until you reach the end time (stop)</a:t>
            </a:r>
            <a:endParaRPr lang="es-ES" sz="1900" dirty="0"/>
          </a:p>
          <a:p>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Calculating outputs</a:t>
            </a:r>
            <a:endParaRPr lang="es-ES" sz="2400" dirty="0"/>
          </a:p>
        </p:txBody>
      </p:sp>
    </p:spTree>
    <p:extLst>
      <p:ext uri="{BB962C8B-B14F-4D97-AF65-F5344CB8AC3E}">
        <p14:creationId xmlns:p14="http://schemas.microsoft.com/office/powerpoint/2010/main" val="424015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133568"/>
            <a:ext cx="8488706" cy="788537"/>
          </a:xfrm>
        </p:spPr>
        <p:txBody>
          <a:bodyPr>
            <a:normAutofit fontScale="92500" lnSpcReduction="20000"/>
          </a:bodyPr>
          <a:lstStyle/>
          <a:p>
            <a:r>
              <a:rPr lang="en-US" sz="1900" dirty="0"/>
              <a:t>The outputs calculated during the simulation are stored and are visible through the "Scopes", so that it is possible to check the operation of the model</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Showing the outputs</a:t>
            </a:r>
            <a:endParaRPr lang="es-ES" sz="2400" dirty="0"/>
          </a:p>
        </p:txBody>
      </p:sp>
      <p:pic>
        <p:nvPicPr>
          <p:cNvPr id="7" name="Imagen 6">
            <a:extLst>
              <a:ext uri="{FF2B5EF4-FFF2-40B4-BE49-F238E27FC236}">
                <a16:creationId xmlns:a16="http://schemas.microsoft.com/office/drawing/2014/main" id="{02CCC2C6-FAE9-452A-902D-8EB426D7672B}"/>
              </a:ext>
            </a:extLst>
          </p:cNvPr>
          <p:cNvPicPr>
            <a:picLocks noChangeAspect="1"/>
          </p:cNvPicPr>
          <p:nvPr/>
        </p:nvPicPr>
        <p:blipFill rotWithShape="1">
          <a:blip r:embed="rId3"/>
          <a:srcRect t="5730"/>
          <a:stretch/>
        </p:blipFill>
        <p:spPr>
          <a:xfrm>
            <a:off x="457201" y="1922105"/>
            <a:ext cx="6013937" cy="1850070"/>
          </a:xfrm>
          <a:prstGeom prst="rect">
            <a:avLst/>
          </a:prstGeom>
        </p:spPr>
      </p:pic>
      <p:pic>
        <p:nvPicPr>
          <p:cNvPr id="8" name="Imagen 7">
            <a:extLst>
              <a:ext uri="{FF2B5EF4-FFF2-40B4-BE49-F238E27FC236}">
                <a16:creationId xmlns:a16="http://schemas.microsoft.com/office/drawing/2014/main" id="{8BB6CDE8-A04D-4AFA-A914-B6C70FBAC8D8}"/>
              </a:ext>
            </a:extLst>
          </p:cNvPr>
          <p:cNvPicPr>
            <a:picLocks noChangeAspect="1"/>
          </p:cNvPicPr>
          <p:nvPr/>
        </p:nvPicPr>
        <p:blipFill>
          <a:blip r:embed="rId4"/>
          <a:stretch>
            <a:fillRect/>
          </a:stretch>
        </p:blipFill>
        <p:spPr>
          <a:xfrm>
            <a:off x="253299" y="3834047"/>
            <a:ext cx="8612155" cy="2761149"/>
          </a:xfrm>
          <a:prstGeom prst="rect">
            <a:avLst/>
          </a:prstGeom>
        </p:spPr>
      </p:pic>
      <p:pic>
        <p:nvPicPr>
          <p:cNvPr id="9" name="Imagen 8">
            <a:extLst>
              <a:ext uri="{FF2B5EF4-FFF2-40B4-BE49-F238E27FC236}">
                <a16:creationId xmlns:a16="http://schemas.microsoft.com/office/drawing/2014/main" id="{5D35E480-7596-4343-9A18-0D952AB485AF}"/>
              </a:ext>
            </a:extLst>
          </p:cNvPr>
          <p:cNvPicPr>
            <a:picLocks noChangeAspect="1"/>
          </p:cNvPicPr>
          <p:nvPr/>
        </p:nvPicPr>
        <p:blipFill>
          <a:blip r:embed="rId5"/>
          <a:stretch>
            <a:fillRect/>
          </a:stretch>
        </p:blipFill>
        <p:spPr>
          <a:xfrm>
            <a:off x="6868887" y="1688731"/>
            <a:ext cx="2028825" cy="1285875"/>
          </a:xfrm>
          <a:prstGeom prst="rect">
            <a:avLst/>
          </a:prstGeom>
        </p:spPr>
      </p:pic>
      <p:sp>
        <p:nvSpPr>
          <p:cNvPr id="12" name="CuadroTexto 11">
            <a:extLst>
              <a:ext uri="{FF2B5EF4-FFF2-40B4-BE49-F238E27FC236}">
                <a16:creationId xmlns:a16="http://schemas.microsoft.com/office/drawing/2014/main" id="{62CB7FC9-DB9F-4BC5-8A8D-2248552E2EC2}"/>
              </a:ext>
            </a:extLst>
          </p:cNvPr>
          <p:cNvSpPr txBox="1"/>
          <p:nvPr/>
        </p:nvSpPr>
        <p:spPr>
          <a:xfrm>
            <a:off x="6740300" y="2974606"/>
            <a:ext cx="2286000" cy="523220"/>
          </a:xfrm>
          <a:prstGeom prst="rect">
            <a:avLst/>
          </a:prstGeom>
          <a:noFill/>
        </p:spPr>
        <p:txBody>
          <a:bodyPr wrap="square">
            <a:spAutoFit/>
          </a:bodyPr>
          <a:lstStyle/>
          <a:p>
            <a:pPr algn="just"/>
            <a:r>
              <a:rPr lang="es-ES" sz="1400" dirty="0"/>
              <a:t>Use </a:t>
            </a:r>
            <a:r>
              <a:rPr lang="es-ES" sz="1400" dirty="0" err="1"/>
              <a:t>these</a:t>
            </a:r>
            <a:r>
              <a:rPr lang="es-ES" sz="1400" dirty="0"/>
              <a:t> files </a:t>
            </a:r>
            <a:r>
              <a:rPr lang="es-ES" sz="1400" dirty="0" err="1"/>
              <a:t>to</a:t>
            </a:r>
            <a:r>
              <a:rPr lang="es-ES" sz="1400" dirty="0"/>
              <a:t> run </a:t>
            </a:r>
            <a:r>
              <a:rPr lang="es-ES" sz="1400" dirty="0" err="1"/>
              <a:t>this</a:t>
            </a:r>
            <a:r>
              <a:rPr lang="es-ES" sz="1400" dirty="0"/>
              <a:t> </a:t>
            </a:r>
            <a:r>
              <a:rPr lang="es-ES" sz="1400" dirty="0" err="1"/>
              <a:t>model</a:t>
            </a:r>
            <a:r>
              <a:rPr lang="es-ES" sz="1400" dirty="0"/>
              <a:t> in </a:t>
            </a:r>
            <a:r>
              <a:rPr lang="es-ES" sz="1400" dirty="0" err="1"/>
              <a:t>simulation</a:t>
            </a:r>
            <a:endParaRPr lang="es-ES" sz="1400" dirty="0"/>
          </a:p>
        </p:txBody>
      </p:sp>
    </p:spTree>
    <p:extLst>
      <p:ext uri="{BB962C8B-B14F-4D97-AF65-F5344CB8AC3E}">
        <p14:creationId xmlns:p14="http://schemas.microsoft.com/office/powerpoint/2010/main" val="232066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Case in </a:t>
            </a:r>
            <a:r>
              <a:rPr lang="es-ES" dirty="0" err="1"/>
              <a:t>practice</a:t>
            </a:r>
            <a:endParaRPr lang="es-ES" dirty="0"/>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5278782" cy="1184275"/>
          </a:xfrm>
        </p:spPr>
        <p:txBody>
          <a:bodyPr/>
          <a:lstStyle/>
          <a:p>
            <a:r>
              <a:rPr lang="es-ES" dirty="0" err="1"/>
              <a:t>Simulation</a:t>
            </a:r>
            <a:r>
              <a:rPr lang="es-ES" dirty="0"/>
              <a:t> </a:t>
            </a:r>
            <a:r>
              <a:rPr lang="es-ES" dirty="0" err="1"/>
              <a:t>of</a:t>
            </a:r>
            <a:r>
              <a:rPr lang="es-ES" dirty="0"/>
              <a:t> </a:t>
            </a:r>
            <a:r>
              <a:rPr lang="es-ES" dirty="0" err="1"/>
              <a:t>stability</a:t>
            </a:r>
            <a:r>
              <a:rPr lang="es-ES" dirty="0"/>
              <a:t> control</a:t>
            </a:r>
          </a:p>
        </p:txBody>
      </p:sp>
    </p:spTree>
    <p:extLst>
      <p:ext uri="{BB962C8B-B14F-4D97-AF65-F5344CB8AC3E}">
        <p14:creationId xmlns:p14="http://schemas.microsoft.com/office/powerpoint/2010/main" val="385651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a:bodyPr>
          <a:lstStyle/>
          <a:p>
            <a:r>
              <a:rPr lang="es-ES" dirty="0" err="1"/>
              <a:t>Simulation</a:t>
            </a:r>
            <a:r>
              <a:rPr lang="es-ES" dirty="0"/>
              <a:t> </a:t>
            </a:r>
            <a:r>
              <a:rPr lang="es-ES" dirty="0" err="1"/>
              <a:t>of</a:t>
            </a:r>
            <a:r>
              <a:rPr lang="es-ES" dirty="0"/>
              <a:t> </a:t>
            </a:r>
            <a:r>
              <a:rPr lang="es-ES" dirty="0" err="1"/>
              <a:t>stability</a:t>
            </a:r>
            <a:r>
              <a:rPr lang="es-ES" dirty="0"/>
              <a:t> control</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78569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s-ES" sz="2400" dirty="0" err="1"/>
              <a:t>Self-balancing</a:t>
            </a:r>
            <a:r>
              <a:rPr lang="es-ES" sz="2400" dirty="0"/>
              <a:t> </a:t>
            </a:r>
            <a:r>
              <a:rPr lang="es-ES" sz="2400" dirty="0" err="1"/>
              <a:t>Motorcycle</a:t>
            </a:r>
            <a:endParaRPr lang="es-ES" sz="2400" dirty="0"/>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607791"/>
            <a:ext cx="3987692" cy="2496804"/>
          </a:xfrm>
        </p:spPr>
        <p:txBody>
          <a:bodyPr>
            <a:normAutofit/>
          </a:bodyPr>
          <a:lstStyle/>
          <a:p>
            <a:pPr>
              <a:lnSpc>
                <a:spcPct val="90000"/>
              </a:lnSpc>
            </a:pPr>
            <a:endParaRPr lang="en-US" sz="1900" dirty="0"/>
          </a:p>
          <a:p>
            <a:pPr marL="0" indent="0">
              <a:lnSpc>
                <a:spcPct val="90000"/>
              </a:lnSpc>
              <a:buNone/>
            </a:pPr>
            <a:r>
              <a:rPr lang="en-US" sz="2000" dirty="0"/>
              <a:t>The self-balancing motorcycle consists of a two-wheeled robot that can balance and move with a rotating disc or flywheel.</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1056" y="4495112"/>
            <a:ext cx="1571625" cy="323850"/>
          </a:xfrm>
          <a:prstGeom prst="rect">
            <a:avLst/>
          </a:prstGeom>
        </p:spPr>
      </p:pic>
      <p:pic>
        <p:nvPicPr>
          <p:cNvPr id="1026" name="Picture 2" descr="Self-Balancing Motor Cycle Using Arduino Engineering Kit Rev 2 - MATLAB &amp;amp;  Simulink - MathWorks España">
            <a:extLst>
              <a:ext uri="{FF2B5EF4-FFF2-40B4-BE49-F238E27FC236}">
                <a16:creationId xmlns:a16="http://schemas.microsoft.com/office/drawing/2014/main" id="{967C417C-8298-4C9A-9482-DD05F24B8D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86"/>
          <a:stretch/>
        </p:blipFill>
        <p:spPr bwMode="auto">
          <a:xfrm>
            <a:off x="4559377" y="1149840"/>
            <a:ext cx="3909344" cy="3095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Control for motorcycle stability</a:t>
            </a:r>
            <a:endParaRPr lang="es-ES" sz="2400" dirty="0"/>
          </a:p>
        </p:txBody>
      </p:sp>
      <p:pic>
        <p:nvPicPr>
          <p:cNvPr id="10" name="Imagen 9">
            <a:extLst>
              <a:ext uri="{FF2B5EF4-FFF2-40B4-BE49-F238E27FC236}">
                <a16:creationId xmlns:a16="http://schemas.microsoft.com/office/drawing/2014/main" id="{7B996DE1-EF47-4D23-BDD8-09F4BE663C8B}"/>
              </a:ext>
            </a:extLst>
          </p:cNvPr>
          <p:cNvPicPr>
            <a:picLocks noChangeAspect="1"/>
          </p:cNvPicPr>
          <p:nvPr/>
        </p:nvPicPr>
        <p:blipFill>
          <a:blip r:embed="rId3"/>
          <a:stretch>
            <a:fillRect/>
          </a:stretch>
        </p:blipFill>
        <p:spPr>
          <a:xfrm>
            <a:off x="1711569" y="1203860"/>
            <a:ext cx="5506915" cy="4067608"/>
          </a:xfrm>
          <a:prstGeom prst="rect">
            <a:avLst/>
          </a:prstGeom>
        </p:spPr>
      </p:pic>
      <p:sp>
        <p:nvSpPr>
          <p:cNvPr id="11" name="Rectángulo 10">
            <a:extLst>
              <a:ext uri="{FF2B5EF4-FFF2-40B4-BE49-F238E27FC236}">
                <a16:creationId xmlns:a16="http://schemas.microsoft.com/office/drawing/2014/main" id="{EB701240-26BD-46A2-85F1-94C429934FC3}"/>
              </a:ext>
            </a:extLst>
          </p:cNvPr>
          <p:cNvSpPr/>
          <p:nvPr/>
        </p:nvSpPr>
        <p:spPr>
          <a:xfrm>
            <a:off x="457201" y="5192475"/>
            <a:ext cx="8563706" cy="1169551"/>
          </a:xfrm>
          <a:prstGeom prst="rect">
            <a:avLst/>
          </a:prstGeom>
        </p:spPr>
        <p:txBody>
          <a:bodyPr wrap="square">
            <a:spAutoFit/>
          </a:bodyPr>
          <a:lstStyle/>
          <a:p>
            <a:r>
              <a:rPr lang="es-ES" dirty="0" err="1"/>
              <a:t>The</a:t>
            </a:r>
            <a:r>
              <a:rPr lang="es-ES" dirty="0"/>
              <a:t> </a:t>
            </a:r>
            <a:r>
              <a:rPr lang="es-ES" dirty="0" err="1"/>
              <a:t>controller</a:t>
            </a:r>
            <a:r>
              <a:rPr lang="es-ES" dirty="0"/>
              <a:t> </a:t>
            </a:r>
            <a:r>
              <a:rPr lang="es-ES" dirty="0" err="1"/>
              <a:t>subsystem</a:t>
            </a:r>
            <a:r>
              <a:rPr lang="es-ES" dirty="0"/>
              <a:t>:</a:t>
            </a:r>
          </a:p>
          <a:p>
            <a:pPr marL="342900" indent="-342900">
              <a:buFont typeface="+mj-lt"/>
              <a:buAutoNum type="arabicPeriod"/>
            </a:pPr>
            <a:r>
              <a:rPr lang="en-US" dirty="0"/>
              <a:t>processes inertial sensor data
generates an output using a proportional-derivative control </a:t>
            </a:r>
            <a:endParaRPr lang="es-ES" sz="1600" dirty="0"/>
          </a:p>
          <a:p>
            <a:pPr marL="342900" indent="-342900">
              <a:buFont typeface="+mj-lt"/>
              <a:buAutoNum type="arabicPeriod"/>
            </a:pPr>
            <a:endParaRPr lang="es-ES" sz="1600" dirty="0"/>
          </a:p>
        </p:txBody>
      </p:sp>
    </p:spTree>
    <p:extLst>
      <p:ext uri="{BB962C8B-B14F-4D97-AF65-F5344CB8AC3E}">
        <p14:creationId xmlns:p14="http://schemas.microsoft.com/office/powerpoint/2010/main" val="399049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err="1"/>
              <a:t>Working</a:t>
            </a:r>
            <a:r>
              <a:rPr lang="es-ES" dirty="0"/>
              <a:t> </a:t>
            </a:r>
            <a:r>
              <a:rPr lang="es-ES" dirty="0" err="1"/>
              <a:t>with</a:t>
            </a:r>
            <a:r>
              <a:rPr lang="es-ES" dirty="0"/>
              <a:t>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2.2</a:t>
            </a:r>
          </a:p>
        </p:txBody>
      </p:sp>
    </p:spTree>
    <p:extLst>
      <p:ext uri="{BB962C8B-B14F-4D97-AF65-F5344CB8AC3E}">
        <p14:creationId xmlns:p14="http://schemas.microsoft.com/office/powerpoint/2010/main" val="262918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err="1"/>
              <a:t>Simulation</a:t>
            </a:r>
            <a:r>
              <a:rPr lang="es-ES" sz="2400" dirty="0"/>
              <a:t> </a:t>
            </a:r>
            <a:r>
              <a:rPr lang="es-ES" sz="2400" dirty="0" err="1"/>
              <a:t>of</a:t>
            </a:r>
            <a:r>
              <a:rPr lang="es-ES" sz="2400" dirty="0"/>
              <a:t> </a:t>
            </a:r>
            <a:r>
              <a:rPr lang="es-ES" sz="2400" dirty="0" err="1"/>
              <a:t>stability</a:t>
            </a:r>
            <a:r>
              <a:rPr lang="es-ES" sz="2400" dirty="0"/>
              <a:t> control</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394508"/>
            <a:ext cx="792955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Exercise</a:t>
            </a:r>
            <a:r>
              <a:rPr lang="es-ES" sz="1900" b="1" dirty="0">
                <a:solidFill>
                  <a:srgbClr val="00A3AD"/>
                </a:solidFill>
                <a:latin typeface="Arial Black" charset="0"/>
              </a:rPr>
              <a:t> </a:t>
            </a:r>
            <a:r>
              <a:rPr lang="es-ES" sz="1900" b="1" dirty="0" err="1">
                <a:solidFill>
                  <a:srgbClr val="00A3AD"/>
                </a:solidFill>
                <a:latin typeface="Arial Black" charset="0"/>
              </a:rPr>
              <a:t>proposal</a:t>
            </a:r>
            <a:r>
              <a:rPr lang="es-ES" sz="1900" b="1" dirty="0">
                <a:solidFill>
                  <a:srgbClr val="00A3AD"/>
                </a:solidFill>
                <a:latin typeface="Arial Black" charset="0"/>
              </a:rPr>
              <a:t>:</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2312377" y="1898243"/>
            <a:ext cx="6109551" cy="1662642"/>
          </a:xfrm>
          <a:prstGeom prst="rect">
            <a:avLst/>
          </a:prstGeom>
        </p:spPr>
        <p:txBody>
          <a:bodyPr vert="horz" lIns="91440" tIns="45720" rIns="91440" bIns="45720" rtlCol="0">
            <a:normAutofit fontScale="6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800" dirty="0"/>
              <a:t>It uses the "Simu Motorcycle stability" model and incorporates signal viewers or "Scopes" at the inputs and outputs of the different elements linked to the control system.</a:t>
            </a:r>
          </a:p>
          <a:p>
            <a:pPr marL="0" indent="0">
              <a:lnSpc>
                <a:spcPct val="120000"/>
              </a:lnSpc>
              <a:buFont typeface="Arial" panose="020B0604020202020204" pitchFamily="34" charset="0"/>
              <a:buNone/>
            </a:pPr>
            <a:r>
              <a:rPr lang="en-US" sz="1800" dirty="0"/>
              <a:t>Compile the new model and simulate it.</a:t>
            </a:r>
          </a:p>
          <a:p>
            <a:pPr marL="0" indent="0">
              <a:lnSpc>
                <a:spcPct val="120000"/>
              </a:lnSpc>
              <a:buFont typeface="Arial" panose="020B0604020202020204" pitchFamily="34" charset="0"/>
              <a:buNone/>
            </a:pPr>
            <a:endParaRPr lang="en-US" sz="1800" dirty="0"/>
          </a:p>
          <a:p>
            <a:pPr marL="0" indent="0">
              <a:lnSpc>
                <a:spcPct val="120000"/>
              </a:lnSpc>
              <a:buFont typeface="Arial" panose="020B0604020202020204" pitchFamily="34" charset="0"/>
              <a:buNone/>
            </a:pPr>
            <a:r>
              <a:rPr lang="en-US" sz="1800" dirty="0"/>
              <a:t>The viewers will allow you to make an exhaustive analysis of the signals produced, with which you will be able to validate the movement of the inertial motor before uploading it to your Arduino Engineering Kit.</a:t>
            </a:r>
            <a:endParaRPr lang="es-ES" sz="1900" dirty="0"/>
          </a:p>
        </p:txBody>
      </p:sp>
      <p:pic>
        <p:nvPicPr>
          <p:cNvPr id="7" name="Imagen 6">
            <a:extLst>
              <a:ext uri="{FF2B5EF4-FFF2-40B4-BE49-F238E27FC236}">
                <a16:creationId xmlns:a16="http://schemas.microsoft.com/office/drawing/2014/main" id="{1A850E3C-CB20-42F9-9B78-3BB4946B961C}"/>
              </a:ext>
            </a:extLst>
          </p:cNvPr>
          <p:cNvPicPr>
            <a:picLocks noChangeAspect="1"/>
          </p:cNvPicPr>
          <p:nvPr/>
        </p:nvPicPr>
        <p:blipFill>
          <a:blip r:embed="rId5"/>
          <a:stretch>
            <a:fillRect/>
          </a:stretch>
        </p:blipFill>
        <p:spPr>
          <a:xfrm>
            <a:off x="815478" y="2012272"/>
            <a:ext cx="990600" cy="1323975"/>
          </a:xfrm>
          <a:prstGeom prst="rect">
            <a:avLst/>
          </a:prstGeom>
        </p:spPr>
      </p:pic>
      <p:pic>
        <p:nvPicPr>
          <p:cNvPr id="12" name="Imagen 11">
            <a:extLst>
              <a:ext uri="{FF2B5EF4-FFF2-40B4-BE49-F238E27FC236}">
                <a16:creationId xmlns:a16="http://schemas.microsoft.com/office/drawing/2014/main" id="{0D586F73-C709-464E-B58A-FBFB3FEF4074}"/>
              </a:ext>
            </a:extLst>
          </p:cNvPr>
          <p:cNvPicPr>
            <a:picLocks noChangeAspect="1"/>
          </p:cNvPicPr>
          <p:nvPr/>
        </p:nvPicPr>
        <p:blipFill>
          <a:blip r:embed="rId6"/>
          <a:stretch>
            <a:fillRect/>
          </a:stretch>
        </p:blipFill>
        <p:spPr>
          <a:xfrm>
            <a:off x="1047647" y="3429000"/>
            <a:ext cx="6629400" cy="2085975"/>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err="1"/>
              <a:t>Acquiring</a:t>
            </a:r>
            <a:r>
              <a:rPr lang="es-ES" dirty="0"/>
              <a:t> </a:t>
            </a:r>
            <a:r>
              <a:rPr lang="es-ES" dirty="0" err="1"/>
              <a:t>knowledge</a:t>
            </a:r>
            <a:r>
              <a:rPr lang="es-ES" dirty="0"/>
              <a:t> </a:t>
            </a:r>
            <a:r>
              <a:rPr lang="es-ES" dirty="0" err="1"/>
              <a:t>about</a:t>
            </a:r>
            <a:r>
              <a:rPr lang="es-ES" dirty="0"/>
              <a:t> </a:t>
            </a:r>
            <a:r>
              <a:rPr lang="es-ES" dirty="0" err="1"/>
              <a:t>simulation</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2450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err="1"/>
              <a:t>Introduction</a:t>
            </a:r>
            <a:endParaRPr lang="es-ES" dirty="0"/>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Required</a:t>
            </a:r>
            <a:r>
              <a:rPr lang="es-ES" sz="1900" b="1" dirty="0">
                <a:solidFill>
                  <a:srgbClr val="00A3AD"/>
                </a:solidFill>
                <a:latin typeface="Arial Black" charset="0"/>
              </a:rPr>
              <a:t> files: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err="1">
                <a:solidFill>
                  <a:srgbClr val="00A3AD"/>
                </a:solidFill>
                <a:latin typeface="Arial Black" charset="0"/>
              </a:rPr>
              <a:t>Competencies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Arduino </a:t>
            </a:r>
            <a:r>
              <a:rPr lang="es-ES" sz="1900" b="1" dirty="0" err="1">
                <a:solidFill>
                  <a:srgbClr val="00A3AD"/>
                </a:solidFill>
                <a:latin typeface="Arial Black" charset="0"/>
              </a:rPr>
              <a:t>Engineering</a:t>
            </a:r>
            <a:r>
              <a:rPr lang="es-ES" sz="1900" b="1" dirty="0">
                <a:solidFill>
                  <a:srgbClr val="00A3AD"/>
                </a:solidFill>
                <a:latin typeface="Arial Black" charset="0"/>
              </a:rPr>
              <a:t> Kit …</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5897074" cy="369332"/>
          </a:xfrm>
          <a:prstGeom prst="rect">
            <a:avLst/>
          </a:prstGeom>
          <a:noFill/>
        </p:spPr>
        <p:txBody>
          <a:bodyPr wrap="square">
            <a:spAutoFit/>
          </a:bodyPr>
          <a:lstStyle/>
          <a:p>
            <a:pPr marL="285750" indent="-285750">
              <a:buFont typeface="Arial" panose="020B0604020202020204" pitchFamily="34" charset="0"/>
              <a:buChar char="•"/>
            </a:pPr>
            <a:r>
              <a:rPr lang="en-US" dirty="0"/>
              <a:t>Simulation of control systems using models</a:t>
            </a:r>
            <a:endParaRPr lang="es-ES" dirty="0"/>
          </a:p>
        </p:txBody>
      </p:sp>
      <p:pic>
        <p:nvPicPr>
          <p:cNvPr id="8" name="Imagen 7">
            <a:extLst>
              <a:ext uri="{FF2B5EF4-FFF2-40B4-BE49-F238E27FC236}">
                <a16:creationId xmlns:a16="http://schemas.microsoft.com/office/drawing/2014/main" id="{7BC2CF81-32F9-4AB4-BDB1-973A6090F7AD}"/>
              </a:ext>
            </a:extLst>
          </p:cNvPr>
          <p:cNvPicPr>
            <a:picLocks noChangeAspect="1"/>
          </p:cNvPicPr>
          <p:nvPr/>
        </p:nvPicPr>
        <p:blipFill>
          <a:blip r:embed="rId6"/>
          <a:stretch>
            <a:fillRect/>
          </a:stretch>
        </p:blipFill>
        <p:spPr>
          <a:xfrm>
            <a:off x="2225553" y="5126440"/>
            <a:ext cx="2028825" cy="1285875"/>
          </a:xfrm>
          <a:prstGeom prst="rect">
            <a:avLst/>
          </a:prstGeom>
        </p:spPr>
      </p:pic>
      <p:pic>
        <p:nvPicPr>
          <p:cNvPr id="11" name="Imagen 10">
            <a:extLst>
              <a:ext uri="{FF2B5EF4-FFF2-40B4-BE49-F238E27FC236}">
                <a16:creationId xmlns:a16="http://schemas.microsoft.com/office/drawing/2014/main" id="{C891DA94-9A5E-43F1-916C-BF16A90B61F9}"/>
              </a:ext>
            </a:extLst>
          </p:cNvPr>
          <p:cNvPicPr>
            <a:picLocks noChangeAspect="1"/>
          </p:cNvPicPr>
          <p:nvPr/>
        </p:nvPicPr>
        <p:blipFill>
          <a:blip r:embed="rId7"/>
          <a:stretch>
            <a:fillRect/>
          </a:stretch>
        </p:blipFill>
        <p:spPr>
          <a:xfrm>
            <a:off x="5067300" y="5088340"/>
            <a:ext cx="990600" cy="1323975"/>
          </a:xfrm>
          <a:prstGeom prst="rect">
            <a:avLst/>
          </a:prstGeom>
        </p:spPr>
      </p:pic>
      <p:sp>
        <p:nvSpPr>
          <p:cNvPr id="20" name="CuadroTexto 19">
            <a:extLst>
              <a:ext uri="{FF2B5EF4-FFF2-40B4-BE49-F238E27FC236}">
                <a16:creationId xmlns:a16="http://schemas.microsoft.com/office/drawing/2014/main" id="{1ED78263-2416-4C48-820B-F762EA2D068C}"/>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SELF-BALANCING MOTORCYCLE</a:t>
            </a:r>
          </a:p>
        </p:txBody>
      </p:sp>
      <p:sp>
        <p:nvSpPr>
          <p:cNvPr id="21" name="CuadroTexto 20">
            <a:extLst>
              <a:ext uri="{FF2B5EF4-FFF2-40B4-BE49-F238E27FC236}">
                <a16:creationId xmlns:a16="http://schemas.microsoft.com/office/drawing/2014/main" id="{90146C44-56D5-4B7C-A8AF-12E215F677AE}"/>
              </a:ext>
            </a:extLst>
          </p:cNvPr>
          <p:cNvSpPr txBox="1"/>
          <p:nvPr/>
        </p:nvSpPr>
        <p:spPr>
          <a:xfrm>
            <a:off x="3194537" y="2743643"/>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WEBCAM CONTROLLED ROVER</a:t>
            </a:r>
          </a:p>
        </p:txBody>
      </p:sp>
      <p:sp>
        <p:nvSpPr>
          <p:cNvPr id="25" name="CuadroTexto 24">
            <a:extLst>
              <a:ext uri="{FF2B5EF4-FFF2-40B4-BE49-F238E27FC236}">
                <a16:creationId xmlns:a16="http://schemas.microsoft.com/office/drawing/2014/main" id="{FA3D0222-B7AE-4563-8692-9348CBCBC79F}"/>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DRAWING ROBOT</a:t>
            </a:r>
          </a:p>
        </p:txBody>
      </p:sp>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Simulation with Simulink </a:t>
            </a:r>
            <a:endParaRPr lang="es-ES" dirty="0"/>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087489" cy="3552404"/>
          </a:xfrm>
        </p:spPr>
        <p:txBody>
          <a:bodyPr>
            <a:normAutofit/>
          </a:bodyPr>
          <a:lstStyle/>
          <a:p>
            <a:pPr algn="just">
              <a:lnSpc>
                <a:spcPct val="90000"/>
              </a:lnSpc>
            </a:pPr>
            <a:r>
              <a:rPr lang="en-US" dirty="0"/>
              <a:t>It allows the simulation of virtual representation in a wide range of conditions to see behavior.
Modeling and simulation are valuable for testing conditions that are difficult to reproduce with hardware prototypes alone, especially in the initial phase of the design process when hardware is not yet available. 
Iteration between modeling and simulation can improve the quality of the system design from the start, by reducing the number of errors found later in the design process.</a:t>
            </a: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5</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n-US" sz="2400"/>
              <a:t>Model simulation
</a:t>
            </a:r>
            <a:endParaRPr lang="es-ES" sz="2400" dirty="0"/>
          </a:p>
        </p:txBody>
      </p:sp>
    </p:spTree>
    <p:extLst>
      <p:ext uri="{BB962C8B-B14F-4D97-AF65-F5344CB8AC3E}">
        <p14:creationId xmlns:p14="http://schemas.microsoft.com/office/powerpoint/2010/main" val="2493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n-US" dirty="0"/>
              <a:t>The simulation of a model in Simulink is carried out in three phases:
</a:t>
            </a:r>
          </a:p>
          <a:p>
            <a:r>
              <a:rPr lang="en-US" dirty="0"/>
              <a:t>Building the model
Link phase
Simulation loop</a:t>
            </a:r>
            <a:br>
              <a:rPr lang="es-ES" dirty="0"/>
            </a:b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Phases during simulation</a:t>
            </a:r>
            <a:endParaRPr lang="es-ES" sz="2400" dirty="0"/>
          </a:p>
        </p:txBody>
      </p:sp>
    </p:spTree>
    <p:extLst>
      <p:ext uri="{BB962C8B-B14F-4D97-AF65-F5344CB8AC3E}">
        <p14:creationId xmlns:p14="http://schemas.microsoft.com/office/powerpoint/2010/main" val="148039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n-US" dirty="0"/>
              <a:t>The build phase starts when the "Run" button is pressed</a:t>
            </a:r>
            <a:endParaRPr lang="es-ES" dirty="0"/>
          </a:p>
          <a:p>
            <a:r>
              <a:rPr lang="en-US" dirty="0"/>
              <a:t>The startup event causes the Simulink engine to invoke the compiler
The compiler converts the model to an executable shape</a:t>
            </a:r>
            <a:br>
              <a:rPr lang="es-ES" dirty="0"/>
            </a:b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Build phase</a:t>
            </a:r>
            <a:endParaRPr lang="es-ES" sz="2400" dirty="0"/>
          </a:p>
        </p:txBody>
      </p:sp>
      <p:pic>
        <p:nvPicPr>
          <p:cNvPr id="7" name="Imagen 6">
            <a:extLst>
              <a:ext uri="{FF2B5EF4-FFF2-40B4-BE49-F238E27FC236}">
                <a16:creationId xmlns:a16="http://schemas.microsoft.com/office/drawing/2014/main" id="{BD90930F-5BC9-42DA-A9D1-8BB809E976A8}"/>
              </a:ext>
            </a:extLst>
          </p:cNvPr>
          <p:cNvPicPr>
            <a:picLocks noChangeAspect="1"/>
          </p:cNvPicPr>
          <p:nvPr/>
        </p:nvPicPr>
        <p:blipFill>
          <a:blip r:embed="rId3"/>
          <a:stretch>
            <a:fillRect/>
          </a:stretch>
        </p:blipFill>
        <p:spPr>
          <a:xfrm>
            <a:off x="3929742" y="3891748"/>
            <a:ext cx="4596239" cy="1136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838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n-US" dirty="0"/>
              <a:t>Evaluate the expressions of the parameters of the model blocks to determine their values
Determine signal attributes:</a:t>
            </a:r>
            <a:endParaRPr lang="es-ES" dirty="0"/>
          </a:p>
          <a:p>
            <a:pPr lvl="1"/>
            <a:r>
              <a:rPr lang="en-US" dirty="0"/>
              <a:t>Name, data type, dimensionality
Check that each block can accept the signals connected to its inputs</a:t>
            </a:r>
            <a:endParaRPr lang="en-US" sz="17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Compiler Functions</a:t>
            </a:r>
            <a:endParaRPr lang="es-ES" sz="2400" dirty="0"/>
          </a:p>
        </p:txBody>
      </p:sp>
      <p:pic>
        <p:nvPicPr>
          <p:cNvPr id="8" name="Imagen 7">
            <a:extLst>
              <a:ext uri="{FF2B5EF4-FFF2-40B4-BE49-F238E27FC236}">
                <a16:creationId xmlns:a16="http://schemas.microsoft.com/office/drawing/2014/main" id="{9843BC6A-F465-46A2-8876-C0EB4AB47590}"/>
              </a:ext>
            </a:extLst>
          </p:cNvPr>
          <p:cNvPicPr>
            <a:picLocks noChangeAspect="1"/>
          </p:cNvPicPr>
          <p:nvPr/>
        </p:nvPicPr>
        <p:blipFill>
          <a:blip r:embed="rId3"/>
          <a:stretch>
            <a:fillRect/>
          </a:stretch>
        </p:blipFill>
        <p:spPr>
          <a:xfrm>
            <a:off x="625830" y="3634273"/>
            <a:ext cx="7705725" cy="2514600"/>
          </a:xfrm>
          <a:prstGeom prst="rect">
            <a:avLst/>
          </a:prstGeom>
        </p:spPr>
      </p:pic>
    </p:spTree>
    <p:extLst>
      <p:ext uri="{BB962C8B-B14F-4D97-AF65-F5344CB8AC3E}">
        <p14:creationId xmlns:p14="http://schemas.microsoft.com/office/powerpoint/2010/main" val="225227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n-US" sz="1900" dirty="0"/>
              <a:t>In the binding phase, the Simulink engine:</a:t>
            </a:r>
            <a:endParaRPr lang="es-ES" sz="1900" dirty="0"/>
          </a:p>
          <a:p>
            <a:r>
              <a:rPr lang="en-US" sz="1900" dirty="0"/>
              <a:t>Allocates the necessary memory for the workspaces required for block diagram execution. 
Please note:</a:t>
            </a:r>
            <a:endParaRPr lang="es-ES" sz="1900" dirty="0"/>
          </a:p>
          <a:p>
            <a:pPr lvl="1"/>
            <a:r>
              <a:rPr lang="en-US" sz="1700" dirty="0"/>
              <a:t>Signals, states, and runtime parameters</a:t>
            </a:r>
            <a:endParaRPr lang="es-ES" sz="1700" dirty="0"/>
          </a:p>
          <a:p>
            <a:r>
              <a:rPr lang="en-US" sz="1900" dirty="0"/>
              <a:t>Allocates and initializes memory for the data structures that store runtime information for each block.
The Simulink engine creates the execution lists of the methods.
These lists list the most efficient order of invoking the methods of the blocks of the model to calculate their outputs.</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Link phase</a:t>
            </a:r>
            <a:endParaRPr lang="es-ES" sz="2400" dirty="0"/>
          </a:p>
        </p:txBody>
      </p:sp>
    </p:spTree>
    <p:extLst>
      <p:ext uri="{BB962C8B-B14F-4D97-AF65-F5344CB8AC3E}">
        <p14:creationId xmlns:p14="http://schemas.microsoft.com/office/powerpoint/2010/main" val="8174922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859</TotalTime>
  <Words>768</Words>
  <Application>Microsoft Office PowerPoint</Application>
  <PresentationFormat>Presentación en pantalla (4:3)</PresentationFormat>
  <Paragraphs>136</Paragraphs>
  <Slides>20</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AppleSymbols</vt:lpstr>
      <vt:lpstr>Arial</vt:lpstr>
      <vt:lpstr>Arial Black</vt:lpstr>
      <vt:lpstr>Arial Nova Light</vt:lpstr>
      <vt:lpstr>Calibri</vt:lpstr>
      <vt:lpstr>Open Sans</vt:lpstr>
      <vt:lpstr>MU Theme</vt:lpstr>
      <vt:lpstr>Simulations</vt:lpstr>
      <vt:lpstr>Acquiring knowledge about simulation </vt:lpstr>
      <vt:lpstr>Introduction</vt:lpstr>
      <vt:lpstr>Simulation with Simulink </vt:lpstr>
      <vt:lpstr>Model simulation
</vt:lpstr>
      <vt:lpstr>Phases during simulation</vt:lpstr>
      <vt:lpstr>Build phase</vt:lpstr>
      <vt:lpstr>Compiler Functions</vt:lpstr>
      <vt:lpstr>Link phase</vt:lpstr>
      <vt:lpstr>Simulation loop phase</vt:lpstr>
      <vt:lpstr>The simulation loop</vt:lpstr>
      <vt:lpstr>Calculating outputs</vt:lpstr>
      <vt:lpstr>Showing the outputs</vt:lpstr>
      <vt:lpstr>Case in practice</vt:lpstr>
      <vt:lpstr>Simulation of stability control</vt:lpstr>
      <vt:lpstr>Self-balancing Motorcycle</vt:lpstr>
      <vt:lpstr>Control for motorcycle stability</vt:lpstr>
      <vt:lpstr>Working with MATLAB &amp; Simulink</vt:lpstr>
      <vt:lpstr>Simulation of stability control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175</cp:revision>
  <cp:lastPrinted>2018-07-13T13:37:53Z</cp:lastPrinted>
  <dcterms:created xsi:type="dcterms:W3CDTF">2017-11-28T21:27:45Z</dcterms:created>
  <dcterms:modified xsi:type="dcterms:W3CDTF">2022-02-16T16:10:31Z</dcterms:modified>
</cp:coreProperties>
</file>