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7" r:id="rId2"/>
    <p:sldId id="378" r:id="rId3"/>
    <p:sldId id="400" r:id="rId4"/>
    <p:sldId id="329" r:id="rId5"/>
    <p:sldId id="369" r:id="rId6"/>
    <p:sldId id="330" r:id="rId7"/>
    <p:sldId id="331" r:id="rId8"/>
    <p:sldId id="371" r:id="rId9"/>
    <p:sldId id="365" r:id="rId10"/>
    <p:sldId id="372" r:id="rId11"/>
    <p:sldId id="367" r:id="rId12"/>
    <p:sldId id="373" r:id="rId13"/>
    <p:sldId id="374" r:id="rId14"/>
    <p:sldId id="336" r:id="rId15"/>
    <p:sldId id="352" r:id="rId16"/>
    <p:sldId id="340" r:id="rId17"/>
    <p:sldId id="353" r:id="rId18"/>
    <p:sldId id="368" r:id="rId19"/>
    <p:sldId id="375" r:id="rId20"/>
    <p:sldId id="376" r:id="rId21"/>
    <p:sldId id="401" r:id="rId22"/>
    <p:sldId id="377" r:id="rId2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22/02/2022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22/02/2022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353148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3579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182437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5</a:t>
            </a:fld>
            <a:endParaRPr lang="en-US"/>
          </a:p>
        </p:txBody>
      </p:sp>
    </p:spTree>
    <p:extLst>
      <p:ext uri="{BB962C8B-B14F-4D97-AF65-F5344CB8AC3E}">
        <p14:creationId xmlns:p14="http://schemas.microsoft.com/office/powerpoint/2010/main" val="397871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259273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273971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199251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406362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1615198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142913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22.02.22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7.jpeg"/><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20.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a:t>Robot movement</a:t>
            </a:r>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PID: </a:t>
            </a:r>
            <a:r>
              <a:rPr lang="es-ES" sz="2400" dirty="0" err="1"/>
              <a:t>Proportional</a:t>
            </a:r>
            <a:r>
              <a:rPr lang="es-ES" sz="2400" dirty="0"/>
              <a:t> Integral </a:t>
            </a:r>
            <a:r>
              <a:rPr lang="es-ES" sz="2400" dirty="0" err="1"/>
              <a:t>Derivative</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2308324"/>
          </a:xfrm>
          <a:prstGeom prst="rect">
            <a:avLst/>
          </a:prstGeom>
        </p:spPr>
        <p:txBody>
          <a:bodyPr wrap="square">
            <a:spAutoFit/>
          </a:bodyPr>
          <a:lstStyle/>
          <a:p>
            <a:pPr algn="just"/>
            <a:r>
              <a:rPr lang="en-US" dirty="0"/>
              <a:t>PID stands for Proportional Integral Derivative and is the different methods for dealing with the error between the process variable and the reference signal, which will be used to drive the system. </a:t>
            </a:r>
          </a:p>
          <a:p>
            <a:pPr algn="just"/>
            <a:r>
              <a:rPr lang="en-US" dirty="0"/>
              <a:t>
One way to look at PID is to break it down in terms of looking at the error using past (comprehensive) information, present information (proportional), and future information (derived).
</a:t>
            </a:r>
            <a:endParaRPr lang="es-ES" dirty="0"/>
          </a:p>
        </p:txBody>
      </p:sp>
      <p:pic>
        <p:nvPicPr>
          <p:cNvPr id="1026" name="Picture 2">
            <a:extLst>
              <a:ext uri="{FF2B5EF4-FFF2-40B4-BE49-F238E27FC236}">
                <a16:creationId xmlns:a16="http://schemas.microsoft.com/office/drawing/2014/main" id="{0E33422C-CA9A-4106-896F-BB763C215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201" y="3177551"/>
            <a:ext cx="3629598" cy="50295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FE8E4CB-53DC-4E41-8678-1F8183AAD77C}"/>
              </a:ext>
            </a:extLst>
          </p:cNvPr>
          <p:cNvSpPr/>
          <p:nvPr/>
        </p:nvSpPr>
        <p:spPr>
          <a:xfrm>
            <a:off x="575440" y="3865855"/>
            <a:ext cx="8143834" cy="1200329"/>
          </a:xfrm>
          <a:prstGeom prst="rect">
            <a:avLst/>
          </a:prstGeom>
        </p:spPr>
        <p:txBody>
          <a:bodyPr wrap="square">
            <a:spAutoFit/>
          </a:bodyPr>
          <a:lstStyle/>
          <a:p>
            <a:pPr algn="just"/>
            <a:r>
              <a:rPr lang="en-US" dirty="0"/>
              <a:t>Each answer of the mathematical expression of PID has a coefficient of gain K that adjusts the sensitivity of the system to each term. Terms can be denied by setting the winnings to 0. 
For example, you could create a P controller by setting I and D to 0.</a:t>
            </a:r>
            <a:endParaRPr lang="es-ES" dirty="0"/>
          </a:p>
        </p:txBody>
      </p:sp>
    </p:spTree>
    <p:extLst>
      <p:ext uri="{BB962C8B-B14F-4D97-AF65-F5344CB8AC3E}">
        <p14:creationId xmlns:p14="http://schemas.microsoft.com/office/powerpoint/2010/main" val="379590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Term</a:t>
            </a:r>
            <a:r>
              <a:rPr lang="es-ES" sz="2400" dirty="0"/>
              <a:t> P, </a:t>
            </a:r>
            <a:r>
              <a:rPr lang="es-ES" sz="2400" dirty="0" err="1"/>
              <a:t>proportional</a:t>
            </a:r>
            <a:r>
              <a:rPr lang="es-ES" sz="2400" dirty="0"/>
              <a:t> response</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200329"/>
          </a:xfrm>
          <a:prstGeom prst="rect">
            <a:avLst/>
          </a:prstGeom>
        </p:spPr>
        <p:txBody>
          <a:bodyPr wrap="square">
            <a:spAutoFit/>
          </a:bodyPr>
          <a:lstStyle/>
          <a:p>
            <a:pPr algn="just"/>
            <a:r>
              <a:rPr lang="en-US" dirty="0"/>
              <a:t>The proportional response examines an error in the present, as it evaluates the distance error proportionally from a given time interval. In other words, if the amount of error is low, there is a small correction. On the contrary, if there is a lot of error, there is a much greater correction.</a:t>
            </a:r>
            <a:endParaRPr lang="es-ES" dirty="0"/>
          </a:p>
        </p:txBody>
      </p:sp>
      <p:pic>
        <p:nvPicPr>
          <p:cNvPr id="1026" name="Picture 2">
            <a:extLst>
              <a:ext uri="{FF2B5EF4-FFF2-40B4-BE49-F238E27FC236}">
                <a16:creationId xmlns:a16="http://schemas.microsoft.com/office/drawing/2014/main" id="{5ACA749A-11F7-4062-8772-439DAA198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094" y="2403130"/>
            <a:ext cx="5556738" cy="389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11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Term</a:t>
            </a:r>
            <a:r>
              <a:rPr lang="es-ES" sz="2400" dirty="0"/>
              <a:t> I, integral response</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923330"/>
          </a:xfrm>
          <a:prstGeom prst="rect">
            <a:avLst/>
          </a:prstGeom>
        </p:spPr>
        <p:txBody>
          <a:bodyPr wrap="square">
            <a:spAutoFit/>
          </a:bodyPr>
          <a:lstStyle/>
          <a:p>
            <a:pPr algn="just"/>
            <a:r>
              <a:rPr lang="en-US" dirty="0"/>
              <a:t>The integral helps to see data from the past since it adds up past errors. Even a small error will result in a progressive increase in the comprehensive response, taking into account that something has not been properly corrected over time.</a:t>
            </a:r>
            <a:endParaRPr lang="es-ES" dirty="0"/>
          </a:p>
        </p:txBody>
      </p:sp>
      <p:pic>
        <p:nvPicPr>
          <p:cNvPr id="2050" name="Picture 2">
            <a:extLst>
              <a:ext uri="{FF2B5EF4-FFF2-40B4-BE49-F238E27FC236}">
                <a16:creationId xmlns:a16="http://schemas.microsoft.com/office/drawing/2014/main" id="{1DBF494B-AEA3-43B3-BA5E-CC49F5806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047" y="2126131"/>
            <a:ext cx="6145457" cy="431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6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Term</a:t>
            </a:r>
            <a:r>
              <a:rPr lang="es-ES" sz="2400" dirty="0"/>
              <a:t> D, </a:t>
            </a:r>
            <a:r>
              <a:rPr lang="es-ES" sz="2400" dirty="0" err="1"/>
              <a:t>derived</a:t>
            </a:r>
            <a:r>
              <a:rPr lang="es-ES" sz="2400" dirty="0"/>
              <a:t> response</a:t>
            </a:r>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477328"/>
          </a:xfrm>
          <a:prstGeom prst="rect">
            <a:avLst/>
          </a:prstGeom>
        </p:spPr>
        <p:txBody>
          <a:bodyPr wrap="square">
            <a:spAutoFit/>
          </a:bodyPr>
          <a:lstStyle/>
          <a:p>
            <a:pPr algn="just"/>
            <a:r>
              <a:rPr lang="en-US" dirty="0"/>
              <a:t>The derived response anticipates the future by examining the rate of change of the contributing error in a given time interval. The derived response is proportional to the rate of change of the process variable. When the error change moves slowly, the derived trajectory is small. The faster the error changes, the higher the derived path. It is sometimes called anticipatory control.</a:t>
            </a:r>
            <a:endParaRPr lang="es-ES" dirty="0"/>
          </a:p>
        </p:txBody>
      </p:sp>
      <p:pic>
        <p:nvPicPr>
          <p:cNvPr id="3074" name="Picture 2">
            <a:extLst>
              <a:ext uri="{FF2B5EF4-FFF2-40B4-BE49-F238E27FC236}">
                <a16:creationId xmlns:a16="http://schemas.microsoft.com/office/drawing/2014/main" id="{6193BAEB-35A3-4717-A028-62CAEF3B3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582" y="2680129"/>
            <a:ext cx="5125549" cy="359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86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a:t>
            </a:r>
            <a:r>
              <a:rPr lang="es-ES" dirty="0" err="1"/>
              <a:t>Study</a:t>
            </a:r>
            <a:r>
              <a:rPr lang="es-ES" dirty="0"/>
              <a:t> </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n-US" dirty="0"/>
              <a:t>Control the position of the robot using PID</a:t>
            </a:r>
            <a:endParaRPr lang="es-ES" dirty="0"/>
          </a:p>
        </p:txBody>
      </p:sp>
    </p:spTree>
    <p:extLst>
      <p:ext uri="{BB962C8B-B14F-4D97-AF65-F5344CB8AC3E}">
        <p14:creationId xmlns:p14="http://schemas.microsoft.com/office/powerpoint/2010/main" val="410846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Introduction</a:t>
            </a:r>
            <a:r>
              <a:rPr lang="es-ES" dirty="0"/>
              <a:t> </a:t>
            </a:r>
            <a:r>
              <a:rPr lang="es-ES" dirty="0" err="1"/>
              <a:t>of</a:t>
            </a:r>
            <a:r>
              <a:rPr lang="es-ES" dirty="0"/>
              <a:t> </a:t>
            </a:r>
            <a:r>
              <a:rPr lang="es-ES" dirty="0" err="1"/>
              <a:t>the</a:t>
            </a:r>
            <a:r>
              <a:rPr lang="es-ES" dirty="0"/>
              <a:t> robot</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36168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Webcam </a:t>
            </a:r>
            <a:r>
              <a:rPr lang="es-ES" sz="2400" dirty="0" err="1"/>
              <a:t>Controlled</a:t>
            </a:r>
            <a:r>
              <a:rPr lang="es-ES" sz="2400" dirty="0"/>
              <a:t> Rover</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463582"/>
            <a:ext cx="3987692" cy="4778597"/>
          </a:xfrm>
        </p:spPr>
        <p:txBody>
          <a:bodyPr>
            <a:normAutofit/>
          </a:bodyPr>
          <a:lstStyle/>
          <a:p>
            <a:pPr marL="0" indent="0">
              <a:lnSpc>
                <a:spcPct val="90000"/>
              </a:lnSpc>
              <a:buNone/>
            </a:pPr>
            <a:r>
              <a:rPr lang="en-US" dirty="0"/>
              <a:t>The webcam-controlled rover is about a programmable robot that with the help of an image processing algorithm can be targeted. </a:t>
            </a:r>
          </a:p>
          <a:p>
            <a:pPr marL="0" indent="0">
              <a:lnSpc>
                <a:spcPct val="90000"/>
              </a:lnSpc>
              <a:buNone/>
            </a:pPr>
            <a:r>
              <a:rPr lang="en-US" dirty="0"/>
              <a:t>
A </a:t>
            </a:r>
            <a:r>
              <a:rPr lang="en-US" dirty="0" err="1"/>
              <a:t>colour</a:t>
            </a:r>
            <a:r>
              <a:rPr lang="en-US" dirty="0"/>
              <a:t>-coded sticker will be installed on top of the rover, which will serve as a marker that will help the image processing algorithm and its webcam detect the robot's location and orientation.
</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747" y="3838207"/>
            <a:ext cx="1571625" cy="323850"/>
          </a:xfrm>
          <a:prstGeom prst="rect">
            <a:avLst/>
          </a:prstGeom>
        </p:spPr>
      </p:pic>
      <p:pic>
        <p:nvPicPr>
          <p:cNvPr id="1026" name="Picture 2" descr="AEK-CH5-SC5.6-RECOMMENDED-POSITION">
            <a:extLst>
              <a:ext uri="{FF2B5EF4-FFF2-40B4-BE49-F238E27FC236}">
                <a16:creationId xmlns:a16="http://schemas.microsoft.com/office/drawing/2014/main" id="{E3192982-2A19-42DA-BE61-A549281F1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850" y="1289379"/>
            <a:ext cx="4127232" cy="232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2.2</a:t>
            </a:r>
          </a:p>
        </p:txBody>
      </p:sp>
    </p:spTree>
    <p:extLst>
      <p:ext uri="{BB962C8B-B14F-4D97-AF65-F5344CB8AC3E}">
        <p14:creationId xmlns:p14="http://schemas.microsoft.com/office/powerpoint/2010/main" val="78569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Position control of a robot</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200329"/>
          </a:xfrm>
          <a:prstGeom prst="rect">
            <a:avLst/>
          </a:prstGeom>
        </p:spPr>
        <p:txBody>
          <a:bodyPr wrap="square">
            <a:spAutoFit/>
          </a:bodyPr>
          <a:lstStyle/>
          <a:p>
            <a:r>
              <a:rPr lang="en-US" dirty="0">
                <a:solidFill>
                  <a:srgbClr val="000000"/>
                </a:solidFill>
                <a:latin typeface="Open Sans" panose="020B0604020202020204" pitchFamily="34" charset="0"/>
              </a:rPr>
              <a:t>The following model is based on a closed loop system where the </a:t>
            </a:r>
            <a:r>
              <a:rPr lang="en-US" b="1" dirty="0">
                <a:solidFill>
                  <a:srgbClr val="000000"/>
                </a:solidFill>
                <a:latin typeface="Open Sans" panose="020B0604020202020204" pitchFamily="34" charset="0"/>
              </a:rPr>
              <a:t>error</a:t>
            </a:r>
            <a:r>
              <a:rPr lang="en-US" dirty="0">
                <a:solidFill>
                  <a:srgbClr val="000000"/>
                </a:solidFill>
                <a:latin typeface="Open Sans" panose="020B0604020202020204" pitchFamily="34" charset="0"/>
              </a:rPr>
              <a:t> term between the </a:t>
            </a:r>
            <a:r>
              <a:rPr lang="en-US" b="1" dirty="0">
                <a:solidFill>
                  <a:srgbClr val="000000"/>
                </a:solidFill>
                <a:latin typeface="Open Sans" panose="020B0604020202020204" pitchFamily="34" charset="0"/>
              </a:rPr>
              <a:t>current</a:t>
            </a:r>
            <a:r>
              <a:rPr lang="en-US" dirty="0">
                <a:solidFill>
                  <a:srgbClr val="000000"/>
                </a:solidFill>
                <a:latin typeface="Open Sans" panose="020B0604020202020204" pitchFamily="34" charset="0"/>
              </a:rPr>
              <a:t> distance of the robot and the </a:t>
            </a:r>
            <a:r>
              <a:rPr lang="en-US" b="1" dirty="0">
                <a:solidFill>
                  <a:srgbClr val="000000"/>
                </a:solidFill>
                <a:latin typeface="Open Sans" panose="020B0604020202020204" pitchFamily="34" charset="0"/>
              </a:rPr>
              <a:t>desired</a:t>
            </a:r>
            <a:r>
              <a:rPr lang="en-US" dirty="0">
                <a:solidFill>
                  <a:srgbClr val="000000"/>
                </a:solidFill>
                <a:latin typeface="Open Sans" panose="020B0604020202020204" pitchFamily="34" charset="0"/>
              </a:rPr>
              <a:t> one is calculated. The current distance is calculated using a sensor device of the robot (rotary encoder). </a:t>
            </a:r>
            <a:endParaRPr lang="es-ES" b="0" i="0" dirty="0">
              <a:solidFill>
                <a:srgbClr val="000000"/>
              </a:solidFill>
              <a:effectLst/>
              <a:latin typeface="Open Sans" panose="020B0604020202020204" pitchFamily="34" charset="0"/>
            </a:endParaRPr>
          </a:p>
        </p:txBody>
      </p:sp>
      <p:pic>
        <p:nvPicPr>
          <p:cNvPr id="4100" name="Picture 4">
            <a:extLst>
              <a:ext uri="{FF2B5EF4-FFF2-40B4-BE49-F238E27FC236}">
                <a16:creationId xmlns:a16="http://schemas.microsoft.com/office/drawing/2014/main" id="{657732BD-4523-4206-8125-976CA05613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54" t="6718" r="8654" b="6718"/>
          <a:stretch/>
        </p:blipFill>
        <p:spPr bwMode="auto">
          <a:xfrm>
            <a:off x="1638094" y="2428738"/>
            <a:ext cx="5998639" cy="353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66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Position control of a robot</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477328"/>
          </a:xfrm>
          <a:prstGeom prst="rect">
            <a:avLst/>
          </a:prstGeom>
        </p:spPr>
        <p:txBody>
          <a:bodyPr wrap="square">
            <a:spAutoFit/>
          </a:bodyPr>
          <a:lstStyle/>
          <a:p>
            <a:r>
              <a:rPr lang="en-US" dirty="0">
                <a:solidFill>
                  <a:srgbClr val="000000"/>
                </a:solidFill>
                <a:latin typeface="Open Sans" panose="020B0604020202020204" pitchFamily="34" charset="0"/>
              </a:rPr>
              <a:t>The values of the encoder are multiplied by a constant to convert the encoder readings to distance. The constant is based on the characteristics of the system, more specifically on the radius of the wheel</a:t>
            </a:r>
            <a:r>
              <a:rPr lang="es-ES" b="0" i="0" dirty="0">
                <a:solidFill>
                  <a:srgbClr val="000000"/>
                </a:solidFill>
                <a:effectLst/>
                <a:latin typeface="Open Sans" panose="020B0604020202020204" pitchFamily="34" charset="0"/>
              </a:rPr>
              <a:t>. </a:t>
            </a:r>
            <a:r>
              <a:rPr lang="en-US" dirty="0">
                <a:solidFill>
                  <a:srgbClr val="000000"/>
                </a:solidFill>
                <a:latin typeface="Open Sans" panose="020B0604020202020204" pitchFamily="34" charset="0"/>
              </a:rPr>
              <a:t>The result is calculated and subtracted with the desired distance. In this way you get the error (or displacement to be made)</a:t>
            </a:r>
            <a:endParaRPr lang="es-ES" b="0" i="0" dirty="0">
              <a:solidFill>
                <a:srgbClr val="000000"/>
              </a:solidFill>
              <a:effectLst/>
              <a:latin typeface="Open Sans" panose="020B0604020202020204" pitchFamily="34" charset="0"/>
            </a:endParaRPr>
          </a:p>
        </p:txBody>
      </p:sp>
      <p:pic>
        <p:nvPicPr>
          <p:cNvPr id="4100" name="Picture 4">
            <a:extLst>
              <a:ext uri="{FF2B5EF4-FFF2-40B4-BE49-F238E27FC236}">
                <a16:creationId xmlns:a16="http://schemas.microsoft.com/office/drawing/2014/main" id="{657732BD-4523-4206-8125-976CA05613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54" t="6718" r="8654" b="6718"/>
          <a:stretch/>
        </p:blipFill>
        <p:spPr bwMode="auto">
          <a:xfrm>
            <a:off x="1638094" y="2680129"/>
            <a:ext cx="5998639" cy="3532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83369F6D-7361-44FB-B889-4A04FBED3717}"/>
              </a:ext>
            </a:extLst>
          </p:cNvPr>
          <p:cNvSpPr/>
          <p:nvPr/>
        </p:nvSpPr>
        <p:spPr>
          <a:xfrm>
            <a:off x="2365131" y="3675185"/>
            <a:ext cx="949569" cy="1345223"/>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8" name="Rectángulo: esquinas redondeadas 7">
            <a:extLst>
              <a:ext uri="{FF2B5EF4-FFF2-40B4-BE49-F238E27FC236}">
                <a16:creationId xmlns:a16="http://schemas.microsoft.com/office/drawing/2014/main" id="{262553E4-CBC3-4D6B-A57B-10C1EF03F18C}"/>
              </a:ext>
            </a:extLst>
          </p:cNvPr>
          <p:cNvSpPr/>
          <p:nvPr/>
        </p:nvSpPr>
        <p:spPr>
          <a:xfrm>
            <a:off x="3692770" y="3930162"/>
            <a:ext cx="571500" cy="439615"/>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Tree>
    <p:extLst>
      <p:ext uri="{BB962C8B-B14F-4D97-AF65-F5344CB8AC3E}">
        <p14:creationId xmlns:p14="http://schemas.microsoft.com/office/powerpoint/2010/main" val="375996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err="1"/>
              <a:t>Acquiring</a:t>
            </a:r>
            <a:r>
              <a:rPr lang="es-ES" dirty="0"/>
              <a:t> </a:t>
            </a:r>
            <a:r>
              <a:rPr lang="es-ES" dirty="0" err="1"/>
              <a:t>knowledge</a:t>
            </a:r>
            <a:r>
              <a:rPr lang="es-ES" dirty="0"/>
              <a:t> </a:t>
            </a:r>
            <a:r>
              <a:rPr lang="es-ES" dirty="0" err="1"/>
              <a:t>of</a:t>
            </a:r>
            <a:r>
              <a:rPr lang="es-ES" dirty="0"/>
              <a:t> robot </a:t>
            </a:r>
            <a:r>
              <a:rPr lang="es-ES" dirty="0" err="1"/>
              <a:t>movement</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821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206093" y="6472140"/>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Position control of a robot</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1754326"/>
          </a:xfrm>
          <a:prstGeom prst="rect">
            <a:avLst/>
          </a:prstGeom>
        </p:spPr>
        <p:txBody>
          <a:bodyPr wrap="square">
            <a:spAutoFit/>
          </a:bodyPr>
          <a:lstStyle/>
          <a:p>
            <a:r>
              <a:rPr lang="en-US">
                <a:solidFill>
                  <a:srgbClr val="000000"/>
                </a:solidFill>
                <a:latin typeface="Open Sans" panose="020B0604020202020204" pitchFamily="34" charset="0"/>
              </a:rPr>
              <a:t>The mentioned error is delivered to the PID controller to get the desired output.
The PID controller requires the adjustment of the 3 coefficients described above. If the coefficients are chosen incorrectly, the process to be controlled may be unstable. A manual adjustment method consists of:
</a:t>
            </a:r>
            <a:endParaRPr lang="es-ES" b="0" i="0" dirty="0">
              <a:solidFill>
                <a:srgbClr val="000000"/>
              </a:solidFill>
              <a:effectLst/>
              <a:latin typeface="Open Sans" panose="020B0604020202020204" pitchFamily="34" charset="0"/>
            </a:endParaRPr>
          </a:p>
        </p:txBody>
      </p:sp>
      <p:pic>
        <p:nvPicPr>
          <p:cNvPr id="6146" name="Picture 2">
            <a:extLst>
              <a:ext uri="{FF2B5EF4-FFF2-40B4-BE49-F238E27FC236}">
                <a16:creationId xmlns:a16="http://schemas.microsoft.com/office/drawing/2014/main" id="{727E5604-A8AE-4484-93E7-16EA77E310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46" t="12051" r="21250" b="12051"/>
          <a:stretch/>
        </p:blipFill>
        <p:spPr bwMode="auto">
          <a:xfrm>
            <a:off x="5910798" y="3620798"/>
            <a:ext cx="2881217" cy="214281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EDD25A51-81CA-4677-A13A-25ECD67AE510}"/>
              </a:ext>
            </a:extLst>
          </p:cNvPr>
          <p:cNvSpPr txBox="1"/>
          <p:nvPr/>
        </p:nvSpPr>
        <p:spPr>
          <a:xfrm>
            <a:off x="575439" y="2698184"/>
            <a:ext cx="5394537" cy="2862322"/>
          </a:xfrm>
          <a:prstGeom prst="rect">
            <a:avLst/>
          </a:prstGeom>
          <a:noFill/>
        </p:spPr>
        <p:txBody>
          <a:bodyPr wrap="square">
            <a:spAutoFit/>
          </a:bodyPr>
          <a:lstStyle/>
          <a:p>
            <a:pPr marL="342900" indent="-342900">
              <a:buFont typeface="+mj-lt"/>
              <a:buAutoNum type="arabicPeriod"/>
            </a:pPr>
            <a:r>
              <a:rPr lang="en-US" dirty="0">
                <a:solidFill>
                  <a:srgbClr val="000000"/>
                </a:solidFill>
                <a:latin typeface="Open Sans" panose="020B0604020202020204" pitchFamily="34" charset="0"/>
              </a:rPr>
              <a:t>Set the I and D values to zero first.</a:t>
            </a:r>
            <a:r>
              <a:rPr lang="es-ES" dirty="0">
                <a:solidFill>
                  <a:srgbClr val="000000"/>
                </a:solidFill>
                <a:latin typeface="Open Sans" panose="020B0604020202020204" pitchFamily="34" charset="0"/>
              </a:rPr>
              <a:t> </a:t>
            </a:r>
          </a:p>
          <a:p>
            <a:pPr marL="342900" indent="-342900">
              <a:buFont typeface="+mj-lt"/>
              <a:buAutoNum type="arabicPeriod"/>
            </a:pPr>
            <a:r>
              <a:rPr lang="en-US" dirty="0">
                <a:solidFill>
                  <a:srgbClr val="000000"/>
                </a:solidFill>
                <a:latin typeface="Open Sans" panose="020B0604020202020204" pitchFamily="34" charset="0"/>
              </a:rPr>
              <a:t>Then increase P until the loop output is </a:t>
            </a:r>
            <a:r>
              <a:rPr lang="en-US" dirty="0" err="1">
                <a:solidFill>
                  <a:srgbClr val="000000"/>
                </a:solidFill>
                <a:latin typeface="Open Sans" panose="020B0604020202020204" pitchFamily="34" charset="0"/>
              </a:rPr>
              <a:t>incile</a:t>
            </a:r>
            <a:r>
              <a:rPr lang="en-US" dirty="0">
                <a:solidFill>
                  <a:srgbClr val="000000"/>
                </a:solidFill>
                <a:latin typeface="Open Sans" panose="020B0604020202020204" pitchFamily="34" charset="0"/>
              </a:rPr>
              <a:t>. </a:t>
            </a:r>
            <a:endParaRPr lang="es-ES" dirty="0">
              <a:solidFill>
                <a:srgbClr val="000000"/>
              </a:solidFill>
              <a:latin typeface="Open Sans" panose="020B0604020202020204" pitchFamily="34" charset="0"/>
            </a:endParaRPr>
          </a:p>
          <a:p>
            <a:pPr marL="342900" indent="-342900">
              <a:buFont typeface="+mj-lt"/>
              <a:buAutoNum type="arabicPeriod"/>
            </a:pPr>
            <a:r>
              <a:rPr lang="en-US" dirty="0">
                <a:solidFill>
                  <a:srgbClr val="000000"/>
                </a:solidFill>
                <a:latin typeface="Open Sans" panose="020B0604020202020204" pitchFamily="34" charset="0"/>
              </a:rPr>
              <a:t>Then set P to about half of the previously configured value. </a:t>
            </a:r>
            <a:endParaRPr lang="es-ES" dirty="0">
              <a:solidFill>
                <a:srgbClr val="000000"/>
              </a:solidFill>
              <a:latin typeface="Open Sans" panose="020B0604020202020204" pitchFamily="34" charset="0"/>
            </a:endParaRPr>
          </a:p>
          <a:p>
            <a:pPr marL="342900" indent="-342900">
              <a:buFont typeface="+mj-lt"/>
              <a:buAutoNum type="arabicPeriod"/>
            </a:pPr>
            <a:r>
              <a:rPr lang="en-US" dirty="0">
                <a:solidFill>
                  <a:srgbClr val="000000"/>
                </a:solidFill>
                <a:latin typeface="Open Sans" panose="020B0604020202020204" pitchFamily="34" charset="0"/>
              </a:rPr>
              <a:t>Then increase I until the process adjusts in the required time (beware, raising too much I can cause instability).</a:t>
            </a:r>
            <a:endParaRPr lang="es-ES" dirty="0">
              <a:solidFill>
                <a:srgbClr val="000000"/>
              </a:solidFill>
              <a:latin typeface="Open Sans" panose="020B0604020202020204" pitchFamily="34" charset="0"/>
            </a:endParaRPr>
          </a:p>
          <a:p>
            <a:pPr marL="342900" indent="-342900">
              <a:buFont typeface="+mj-lt"/>
              <a:buAutoNum type="arabicPeriod"/>
            </a:pPr>
            <a:r>
              <a:rPr lang="en-US" dirty="0">
                <a:solidFill>
                  <a:srgbClr val="000000"/>
                </a:solidFill>
                <a:latin typeface="Open Sans" panose="020B0604020202020204" pitchFamily="34" charset="0"/>
              </a:rPr>
              <a:t>Finally, increase D, if necessary, until the loop is fast enough to reach its reference after a sharp variation in load.</a:t>
            </a:r>
            <a:endParaRPr lang="es-ES" dirty="0">
              <a:solidFill>
                <a:srgbClr val="000000"/>
              </a:solidFill>
              <a:latin typeface="Open Sans" panose="020B0604020202020204" pitchFamily="34" charset="0"/>
            </a:endParaRPr>
          </a:p>
        </p:txBody>
      </p:sp>
      <p:pic>
        <p:nvPicPr>
          <p:cNvPr id="10" name="Imagen 9">
            <a:extLst>
              <a:ext uri="{FF2B5EF4-FFF2-40B4-BE49-F238E27FC236}">
                <a16:creationId xmlns:a16="http://schemas.microsoft.com/office/drawing/2014/main" id="{4446969D-F535-4F1E-B4C5-1A18C6F837F0}"/>
              </a:ext>
            </a:extLst>
          </p:cNvPr>
          <p:cNvPicPr>
            <a:picLocks noChangeAspect="1"/>
          </p:cNvPicPr>
          <p:nvPr/>
        </p:nvPicPr>
        <p:blipFill>
          <a:blip r:embed="rId4"/>
          <a:stretch>
            <a:fillRect/>
          </a:stretch>
        </p:blipFill>
        <p:spPr>
          <a:xfrm>
            <a:off x="6975704" y="3012731"/>
            <a:ext cx="1028700" cy="514350"/>
          </a:xfrm>
          <a:prstGeom prst="rect">
            <a:avLst/>
          </a:prstGeom>
        </p:spPr>
      </p:pic>
    </p:spTree>
    <p:extLst>
      <p:ext uri="{BB962C8B-B14F-4D97-AF65-F5344CB8AC3E}">
        <p14:creationId xmlns:p14="http://schemas.microsoft.com/office/powerpoint/2010/main" val="275294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Feedback</a:t>
            </a:r>
            <a:r>
              <a:rPr lang="es-ES" sz="2400" dirty="0"/>
              <a:t> </a:t>
            </a:r>
            <a:r>
              <a:rPr lang="es-ES" sz="2400" dirty="0" err="1"/>
              <a:t>for</a:t>
            </a:r>
            <a:r>
              <a:rPr lang="es-ES" sz="2400" dirty="0"/>
              <a:t> control </a:t>
            </a:r>
            <a:r>
              <a:rPr lang="es-ES" sz="2400" dirty="0" err="1"/>
              <a:t>loop</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519270" y="1288948"/>
            <a:ext cx="781473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590838" y="1787424"/>
            <a:ext cx="7601440" cy="1384165"/>
          </a:xfrm>
          <a:prstGeom prst="rect">
            <a:avLst/>
          </a:prstGeom>
        </p:spPr>
        <p:txBody>
          <a:bodyPr vert="horz" lIns="91440" tIns="45720" rIns="91440" bIns="45720" rtlCol="0">
            <a:normAutofit fontScale="925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200" dirty="0"/>
              <a:t>Open the “Rover Closed Loop” model and go to the “Actual distance” subsystem. This will be in charge of calculating the average distance traveled by the rover and therefore acting accordingly by calculating the error and the PID.</a:t>
            </a:r>
          </a:p>
          <a:p>
            <a:pPr marL="0" indent="0">
              <a:lnSpc>
                <a:spcPct val="120000"/>
              </a:lnSpc>
              <a:buFont typeface="Arial" panose="020B0604020202020204" pitchFamily="34" charset="0"/>
              <a:buNone/>
            </a:pPr>
            <a:r>
              <a:rPr lang="en-US" sz="1200" dirty="0"/>
              <a:t>The </a:t>
            </a:r>
            <a:r>
              <a:rPr lang="en-US" sz="1200" dirty="0" err="1"/>
              <a:t>RightEncoder</a:t>
            </a:r>
            <a:r>
              <a:rPr lang="en-US" sz="1200" dirty="0"/>
              <a:t> and </a:t>
            </a:r>
            <a:r>
              <a:rPr lang="en-US" sz="1200" dirty="0" err="1"/>
              <a:t>LeftEncoder</a:t>
            </a:r>
            <a:r>
              <a:rPr lang="en-US" sz="1200" dirty="0"/>
              <a:t> blocks read data counts from the wheel encoders and convert them to degrees.</a:t>
            </a:r>
          </a:p>
          <a:p>
            <a:pPr marL="0" indent="0">
              <a:lnSpc>
                <a:spcPct val="120000"/>
              </a:lnSpc>
              <a:buFont typeface="Arial" panose="020B0604020202020204" pitchFamily="34" charset="0"/>
              <a:buNone/>
            </a:pPr>
            <a:r>
              <a:rPr lang="en-US" sz="1200" dirty="0"/>
              <a:t>The exercise consists of modeling the "Degrees2Distance" subsystem to convert encoder degrees to the average distance traveled by the rover. To do this, use the following equations:</a:t>
            </a:r>
            <a:endParaRPr lang="es-ES" sz="1100" dirty="0"/>
          </a:p>
        </p:txBody>
      </p:sp>
      <p:pic>
        <p:nvPicPr>
          <p:cNvPr id="13" name="Imagen 12">
            <a:extLst>
              <a:ext uri="{FF2B5EF4-FFF2-40B4-BE49-F238E27FC236}">
                <a16:creationId xmlns:a16="http://schemas.microsoft.com/office/drawing/2014/main" id="{C63CAD04-C029-485B-B261-6DE75E7E0AC2}"/>
              </a:ext>
            </a:extLst>
          </p:cNvPr>
          <p:cNvPicPr>
            <a:picLocks noChangeAspect="1"/>
          </p:cNvPicPr>
          <p:nvPr/>
        </p:nvPicPr>
        <p:blipFill>
          <a:blip r:embed="rId5"/>
          <a:stretch>
            <a:fillRect/>
          </a:stretch>
        </p:blipFill>
        <p:spPr>
          <a:xfrm>
            <a:off x="6154199" y="4147363"/>
            <a:ext cx="1099494" cy="1328885"/>
          </a:xfrm>
          <a:prstGeom prst="rect">
            <a:avLst/>
          </a:prstGeom>
        </p:spPr>
      </p:pic>
      <p:pic>
        <p:nvPicPr>
          <p:cNvPr id="7" name="Imagen 6">
            <a:extLst>
              <a:ext uri="{FF2B5EF4-FFF2-40B4-BE49-F238E27FC236}">
                <a16:creationId xmlns:a16="http://schemas.microsoft.com/office/drawing/2014/main" id="{E20C641C-583E-4A4C-9595-C91FADBD1669}"/>
              </a:ext>
            </a:extLst>
          </p:cNvPr>
          <p:cNvPicPr>
            <a:picLocks noChangeAspect="1"/>
          </p:cNvPicPr>
          <p:nvPr/>
        </p:nvPicPr>
        <p:blipFill>
          <a:blip r:embed="rId6"/>
          <a:stretch>
            <a:fillRect/>
          </a:stretch>
        </p:blipFill>
        <p:spPr>
          <a:xfrm>
            <a:off x="1091102" y="4155870"/>
            <a:ext cx="4256645" cy="1249784"/>
          </a:xfrm>
          <a:prstGeom prst="rect">
            <a:avLst/>
          </a:prstGeom>
        </p:spPr>
      </p:pic>
      <p:pic>
        <p:nvPicPr>
          <p:cNvPr id="14" name="Imagen 13">
            <a:extLst>
              <a:ext uri="{FF2B5EF4-FFF2-40B4-BE49-F238E27FC236}">
                <a16:creationId xmlns:a16="http://schemas.microsoft.com/office/drawing/2014/main" id="{336EBB70-64E9-45CC-B0A0-29A754A0A65B}"/>
              </a:ext>
            </a:extLst>
          </p:cNvPr>
          <p:cNvPicPr>
            <a:picLocks noChangeAspect="1"/>
          </p:cNvPicPr>
          <p:nvPr/>
        </p:nvPicPr>
        <p:blipFill rotWithShape="1">
          <a:blip r:embed="rId7"/>
          <a:srcRect t="15019" b="14543"/>
          <a:stretch/>
        </p:blipFill>
        <p:spPr>
          <a:xfrm>
            <a:off x="1866313" y="3248874"/>
            <a:ext cx="4430187" cy="430949"/>
          </a:xfrm>
          <a:prstGeom prst="rect">
            <a:avLst/>
          </a:prstGeom>
        </p:spPr>
      </p:pic>
      <p:sp>
        <p:nvSpPr>
          <p:cNvPr id="18" name="CuadroTexto 17">
            <a:extLst>
              <a:ext uri="{FF2B5EF4-FFF2-40B4-BE49-F238E27FC236}">
                <a16:creationId xmlns:a16="http://schemas.microsoft.com/office/drawing/2014/main" id="{922DD292-001A-407E-BD65-B85931BA27B1}"/>
              </a:ext>
            </a:extLst>
          </p:cNvPr>
          <p:cNvSpPr txBox="1"/>
          <p:nvPr/>
        </p:nvSpPr>
        <p:spPr>
          <a:xfrm>
            <a:off x="838122" y="3741691"/>
            <a:ext cx="7495886" cy="281937"/>
          </a:xfrm>
          <a:prstGeom prst="rect">
            <a:avLst/>
          </a:prstGeom>
          <a:noFill/>
        </p:spPr>
        <p:txBody>
          <a:bodyPr wrap="square">
            <a:spAutoFit/>
          </a:bodyPr>
          <a:lstStyle/>
          <a:p>
            <a:pPr marL="0" indent="0">
              <a:lnSpc>
                <a:spcPct val="120000"/>
              </a:lnSpc>
              <a:buFont typeface="Arial" panose="020B0604020202020204" pitchFamily="34" charset="0"/>
              <a:buNone/>
            </a:pPr>
            <a:r>
              <a:rPr lang="en-US" sz="1100" dirty="0" err="1"/>
              <a:t>dr</a:t>
            </a:r>
            <a:r>
              <a:rPr lang="en-US" sz="1100" dirty="0"/>
              <a:t> and dl indicate the distance the right and left wheels have moved, respectively, and r is the radius of the wheel</a:t>
            </a:r>
            <a:endParaRPr lang="es-ES" sz="1200" dirty="0"/>
          </a:p>
        </p:txBody>
      </p:sp>
    </p:spTree>
    <p:extLst>
      <p:ext uri="{BB962C8B-B14F-4D97-AF65-F5344CB8AC3E}">
        <p14:creationId xmlns:p14="http://schemas.microsoft.com/office/powerpoint/2010/main" val="89678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135000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a:t>Robot movement</a:t>
            </a:r>
            <a:endParaRPr lang="es-ES" dirty="0"/>
          </a:p>
        </p:txBody>
      </p:sp>
      <p:pic>
        <p:nvPicPr>
          <p:cNvPr id="17" name="Imagen 16">
            <a:extLst>
              <a:ext uri="{FF2B5EF4-FFF2-40B4-BE49-F238E27FC236}">
                <a16:creationId xmlns:a16="http://schemas.microsoft.com/office/drawing/2014/main" id="{C63CAD04-C029-485B-B261-6DE75E7E0AC2}"/>
              </a:ext>
            </a:extLst>
          </p:cNvPr>
          <p:cNvPicPr>
            <a:picLocks noChangeAspect="1"/>
          </p:cNvPicPr>
          <p:nvPr/>
        </p:nvPicPr>
        <p:blipFill>
          <a:blip r:embed="rId6"/>
          <a:stretch>
            <a:fillRect/>
          </a:stretch>
        </p:blipFill>
        <p:spPr>
          <a:xfrm>
            <a:off x="3859666" y="5175673"/>
            <a:ext cx="1099494" cy="1328885"/>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488034" cy="1362075"/>
          </a:xfrm>
        </p:spPr>
        <p:txBody>
          <a:bodyPr>
            <a:normAutofit/>
          </a:bodyPr>
          <a:lstStyle/>
          <a:p>
            <a:r>
              <a:rPr lang="es-ES"/>
              <a:t>Fundamentals </a:t>
            </a:r>
            <a:endParaRPr lang="es-ES" dirty="0"/>
          </a:p>
        </p:txBody>
      </p:sp>
      <p:sp>
        <p:nvSpPr>
          <p:cNvPr id="11" name="Content Placeholder 10"/>
          <p:cNvSpPr>
            <a:spLocks noGrp="1"/>
          </p:cNvSpPr>
          <p:nvPr>
            <p:ph sz="quarter" idx="10"/>
          </p:nvPr>
        </p:nvSpPr>
        <p:spPr/>
        <p:txBody>
          <a:bodyPr/>
          <a:lstStyle/>
          <a:p>
            <a:r>
              <a:rPr lang="es-ES" dirty="0"/>
              <a:t>1</a:t>
            </a:r>
          </a:p>
        </p:txBody>
      </p:sp>
    </p:spTree>
    <p:extLst>
      <p:ext uri="{BB962C8B-B14F-4D97-AF65-F5344CB8AC3E}">
        <p14:creationId xmlns:p14="http://schemas.microsoft.com/office/powerpoint/2010/main" val="42124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Robot </a:t>
            </a:r>
            <a:r>
              <a:rPr lang="es-ES" sz="2400" dirty="0" err="1"/>
              <a:t>movement</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3416320"/>
          </a:xfrm>
          <a:prstGeom prst="rect">
            <a:avLst/>
          </a:prstGeom>
        </p:spPr>
        <p:txBody>
          <a:bodyPr wrap="square">
            <a:spAutoFit/>
          </a:bodyPr>
          <a:lstStyle/>
          <a:p>
            <a:r>
              <a:rPr lang="en-US" dirty="0"/>
              <a:t>Autonomous robots in general do not move with perfect precision. Its displacement is usually affected by its environment and its own mechanics.</a:t>
            </a:r>
          </a:p>
          <a:p>
            <a:r>
              <a:rPr lang="en-US" dirty="0"/>
              <a:t>
When a person drives a car, bicycle... you can constantly self-correct to make sure you're driving in a straight line or turning at the right angle to make a curve.</a:t>
            </a:r>
          </a:p>
          <a:p>
            <a:r>
              <a:rPr lang="en-US" dirty="0"/>
              <a:t>
From a point of view of the movement that a robot must perform at each moment or moment, how can we indicate a robot to perform this correction?</a:t>
            </a:r>
          </a:p>
          <a:p>
            <a:r>
              <a:rPr lang="en-US" dirty="0"/>
              <a:t>
If we have a desired route or movement for the robot to perform, it is possible to implement an algorithm called "PID Controller".
</a:t>
            </a:r>
            <a:endParaRPr lang="es-ES" dirty="0"/>
          </a:p>
        </p:txBody>
      </p:sp>
    </p:spTree>
    <p:extLst>
      <p:ext uri="{BB962C8B-B14F-4D97-AF65-F5344CB8AC3E}">
        <p14:creationId xmlns:p14="http://schemas.microsoft.com/office/powerpoint/2010/main" val="45987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Open loop vs closed loop</a:t>
            </a:r>
          </a:p>
        </p:txBody>
      </p:sp>
      <p:sp>
        <p:nvSpPr>
          <p:cNvPr id="7" name="Content Placeholder 6"/>
          <p:cNvSpPr>
            <a:spLocks noGrp="1"/>
          </p:cNvSpPr>
          <p:nvPr>
            <p:ph sz="quarter" idx="10"/>
          </p:nvPr>
        </p:nvSpPr>
        <p:spPr/>
        <p:txBody>
          <a:bodyPr>
            <a:normAutofit fontScale="77500" lnSpcReduction="20000"/>
          </a:bodyPr>
          <a:lstStyle/>
          <a:p>
            <a:r>
              <a:rPr lang="en-US" dirty="0"/>
              <a:t>1.1</a:t>
            </a:r>
          </a:p>
        </p:txBody>
      </p:sp>
    </p:spTree>
    <p:extLst>
      <p:ext uri="{BB962C8B-B14F-4D97-AF65-F5344CB8AC3E}">
        <p14:creationId xmlns:p14="http://schemas.microsoft.com/office/powerpoint/2010/main" val="396749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Open </a:t>
            </a:r>
            <a:r>
              <a:rPr lang="es-ES" sz="2400" dirty="0" err="1"/>
              <a:t>loop</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646331"/>
          </a:xfrm>
          <a:prstGeom prst="rect">
            <a:avLst/>
          </a:prstGeom>
        </p:spPr>
        <p:txBody>
          <a:bodyPr wrap="square">
            <a:spAutoFit/>
          </a:bodyPr>
          <a:lstStyle/>
          <a:p>
            <a:r>
              <a:rPr lang="en-US" dirty="0"/>
              <a:t>If a robot is directed by an open loop controller, the output of the system will have no effect on the input control action and therefore no effect on the motion controller.</a:t>
            </a:r>
            <a:endParaRPr lang="es-ES" dirty="0"/>
          </a:p>
        </p:txBody>
      </p:sp>
      <p:grpSp>
        <p:nvGrpSpPr>
          <p:cNvPr id="10" name="Grupo 9">
            <a:extLst>
              <a:ext uri="{FF2B5EF4-FFF2-40B4-BE49-F238E27FC236}">
                <a16:creationId xmlns:a16="http://schemas.microsoft.com/office/drawing/2014/main" id="{03058819-7C58-4C88-97A0-19BC761A6BB7}"/>
              </a:ext>
            </a:extLst>
          </p:cNvPr>
          <p:cNvGrpSpPr/>
          <p:nvPr/>
        </p:nvGrpSpPr>
        <p:grpSpPr>
          <a:xfrm>
            <a:off x="773723" y="3047088"/>
            <a:ext cx="7385539" cy="2504699"/>
            <a:chOff x="773723" y="3047088"/>
            <a:chExt cx="7385539" cy="2504699"/>
          </a:xfrm>
        </p:grpSpPr>
        <p:grpSp>
          <p:nvGrpSpPr>
            <p:cNvPr id="20" name="Grupo 19">
              <a:extLst>
                <a:ext uri="{FF2B5EF4-FFF2-40B4-BE49-F238E27FC236}">
                  <a16:creationId xmlns:a16="http://schemas.microsoft.com/office/drawing/2014/main" id="{944EA62E-8807-4F9C-A7AA-B723B3493D08}"/>
                </a:ext>
              </a:extLst>
            </p:cNvPr>
            <p:cNvGrpSpPr/>
            <p:nvPr/>
          </p:nvGrpSpPr>
          <p:grpSpPr>
            <a:xfrm>
              <a:off x="773723" y="3047088"/>
              <a:ext cx="7385539" cy="2504699"/>
              <a:chOff x="689521" y="3047088"/>
              <a:chExt cx="7385539" cy="2504699"/>
            </a:xfrm>
          </p:grpSpPr>
          <p:sp>
            <p:nvSpPr>
              <p:cNvPr id="21" name="Rectángulo 20">
                <a:extLst>
                  <a:ext uri="{FF2B5EF4-FFF2-40B4-BE49-F238E27FC236}">
                    <a16:creationId xmlns:a16="http://schemas.microsoft.com/office/drawing/2014/main" id="{107D3B9A-D645-4B0E-98F5-F58C24FEC1BB}"/>
                  </a:ext>
                </a:extLst>
              </p:cNvPr>
              <p:cNvSpPr/>
              <p:nvPr/>
            </p:nvSpPr>
            <p:spPr>
              <a:xfrm>
                <a:off x="689521" y="3047088"/>
                <a:ext cx="7385539" cy="25046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grpSp>
            <p:nvGrpSpPr>
              <p:cNvPr id="22" name="Grupo 21">
                <a:extLst>
                  <a:ext uri="{FF2B5EF4-FFF2-40B4-BE49-F238E27FC236}">
                    <a16:creationId xmlns:a16="http://schemas.microsoft.com/office/drawing/2014/main" id="{15EE9C65-E385-4507-BD35-67BE5C2BA1E8}"/>
                  </a:ext>
                </a:extLst>
              </p:cNvPr>
              <p:cNvGrpSpPr/>
              <p:nvPr/>
            </p:nvGrpSpPr>
            <p:grpSpPr>
              <a:xfrm>
                <a:off x="818678" y="3711164"/>
                <a:ext cx="7183845" cy="1650598"/>
                <a:chOff x="919561" y="2934298"/>
                <a:chExt cx="7183845" cy="1650598"/>
              </a:xfrm>
            </p:grpSpPr>
            <p:sp>
              <p:nvSpPr>
                <p:cNvPr id="26" name="Rectángulo: esquinas redondeadas 25">
                  <a:extLst>
                    <a:ext uri="{FF2B5EF4-FFF2-40B4-BE49-F238E27FC236}">
                      <a16:creationId xmlns:a16="http://schemas.microsoft.com/office/drawing/2014/main" id="{6B4906FD-E588-4FD4-9DA7-CF095FA17908}"/>
                    </a:ext>
                  </a:extLst>
                </p:cNvPr>
                <p:cNvSpPr/>
                <p:nvPr/>
              </p:nvSpPr>
              <p:spPr>
                <a:xfrm>
                  <a:off x="3156447" y="357230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cxnSp>
              <p:nvCxnSpPr>
                <p:cNvPr id="27" name="Conector recto de flecha 26">
                  <a:extLst>
                    <a:ext uri="{FF2B5EF4-FFF2-40B4-BE49-F238E27FC236}">
                      <a16:creationId xmlns:a16="http://schemas.microsoft.com/office/drawing/2014/main" id="{3899FEF9-BD43-43DB-B14D-AEE8C2127315}"/>
                    </a:ext>
                  </a:extLst>
                </p:cNvPr>
                <p:cNvCxnSpPr>
                  <a:cxnSpLocks/>
                  <a:stCxn id="26" idx="3"/>
                  <a:endCxn id="23" idx="1"/>
                </p:cNvCxnSpPr>
                <p:nvPr/>
              </p:nvCxnSpPr>
              <p:spPr>
                <a:xfrm>
                  <a:off x="4448916" y="3754870"/>
                  <a:ext cx="303572" cy="4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de flecha 27">
                  <a:extLst>
                    <a:ext uri="{FF2B5EF4-FFF2-40B4-BE49-F238E27FC236}">
                      <a16:creationId xmlns:a16="http://schemas.microsoft.com/office/drawing/2014/main" id="{99E7682E-A6E6-4ADB-8406-D1087E089B08}"/>
                    </a:ext>
                  </a:extLst>
                </p:cNvPr>
                <p:cNvCxnSpPr>
                  <a:cxnSpLocks/>
                  <a:stCxn id="29" idx="6"/>
                  <a:endCxn id="26" idx="1"/>
                </p:cNvCxnSpPr>
                <p:nvPr/>
              </p:nvCxnSpPr>
              <p:spPr>
                <a:xfrm>
                  <a:off x="2782537" y="3754870"/>
                  <a:ext cx="3739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Elipse 28">
                  <a:extLst>
                    <a:ext uri="{FF2B5EF4-FFF2-40B4-BE49-F238E27FC236}">
                      <a16:creationId xmlns:a16="http://schemas.microsoft.com/office/drawing/2014/main" id="{63831AF2-A76E-43C7-87BD-2F2987638ED6}"/>
                    </a:ext>
                  </a:extLst>
                </p:cNvPr>
                <p:cNvSpPr/>
                <p:nvPr/>
              </p:nvSpPr>
              <p:spPr>
                <a:xfrm>
                  <a:off x="919561" y="2935901"/>
                  <a:ext cx="1862976" cy="1637937"/>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Desired</a:t>
                  </a:r>
                  <a:r>
                    <a:rPr lang="es-ES" dirty="0"/>
                    <a:t> </a:t>
                  </a:r>
                  <a:r>
                    <a:rPr lang="es-ES" dirty="0" err="1"/>
                    <a:t>distance</a:t>
                  </a:r>
                  <a:endParaRPr lang="es-ES" dirty="0"/>
                </a:p>
              </p:txBody>
            </p:sp>
            <p:sp>
              <p:nvSpPr>
                <p:cNvPr id="30" name="Elipse 29">
                  <a:extLst>
                    <a:ext uri="{FF2B5EF4-FFF2-40B4-BE49-F238E27FC236}">
                      <a16:creationId xmlns:a16="http://schemas.microsoft.com/office/drawing/2014/main" id="{84956ECB-394C-4725-BEBA-516F6E4FFCFD}"/>
                    </a:ext>
                  </a:extLst>
                </p:cNvPr>
                <p:cNvSpPr/>
                <p:nvPr/>
              </p:nvSpPr>
              <p:spPr>
                <a:xfrm>
                  <a:off x="6480484" y="2934298"/>
                  <a:ext cx="1622922" cy="1650598"/>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Current</a:t>
                  </a:r>
                  <a:r>
                    <a:rPr lang="es-ES" dirty="0"/>
                    <a:t> position</a:t>
                  </a:r>
                </a:p>
              </p:txBody>
            </p:sp>
          </p:grpSp>
          <p:sp>
            <p:nvSpPr>
              <p:cNvPr id="23" name="Rectángulo: esquinas redondeadas 22">
                <a:extLst>
                  <a:ext uri="{FF2B5EF4-FFF2-40B4-BE49-F238E27FC236}">
                    <a16:creationId xmlns:a16="http://schemas.microsoft.com/office/drawing/2014/main" id="{C35D5C59-9B93-47F8-8B66-91833F73B25E}"/>
                  </a:ext>
                </a:extLst>
              </p:cNvPr>
              <p:cNvSpPr/>
              <p:nvPr/>
            </p:nvSpPr>
            <p:spPr>
              <a:xfrm>
                <a:off x="4651605" y="4353900"/>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PROCESS</a:t>
                </a:r>
              </a:p>
            </p:txBody>
          </p:sp>
          <p:cxnSp>
            <p:nvCxnSpPr>
              <p:cNvPr id="24" name="Conector recto de flecha 23">
                <a:extLst>
                  <a:ext uri="{FF2B5EF4-FFF2-40B4-BE49-F238E27FC236}">
                    <a16:creationId xmlns:a16="http://schemas.microsoft.com/office/drawing/2014/main" id="{64925E95-5448-4463-A9D4-74A8232B00AA}"/>
                  </a:ext>
                </a:extLst>
              </p:cNvPr>
              <p:cNvCxnSpPr>
                <a:cxnSpLocks/>
                <a:stCxn id="23" idx="3"/>
                <a:endCxn id="30" idx="2"/>
              </p:cNvCxnSpPr>
              <p:nvPr/>
            </p:nvCxnSpPr>
            <p:spPr>
              <a:xfrm>
                <a:off x="5944074" y="4536463"/>
                <a:ext cx="435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CuadroTexto 24">
                <a:extLst>
                  <a:ext uri="{FF2B5EF4-FFF2-40B4-BE49-F238E27FC236}">
                    <a16:creationId xmlns:a16="http://schemas.microsoft.com/office/drawing/2014/main" id="{6329651D-944B-4C35-935C-7036F5CB205F}"/>
                  </a:ext>
                </a:extLst>
              </p:cNvPr>
              <p:cNvSpPr txBox="1"/>
              <p:nvPr/>
            </p:nvSpPr>
            <p:spPr>
              <a:xfrm>
                <a:off x="1047647" y="3165445"/>
                <a:ext cx="1554876" cy="369332"/>
              </a:xfrm>
              <a:prstGeom prst="rect">
                <a:avLst/>
              </a:prstGeom>
              <a:noFill/>
            </p:spPr>
            <p:txBody>
              <a:bodyPr wrap="square" rtlCol="0">
                <a:spAutoFit/>
              </a:bodyPr>
              <a:lstStyle/>
              <a:p>
                <a:r>
                  <a:rPr lang="es-ES" dirty="0"/>
                  <a:t>Robot</a:t>
                </a:r>
              </a:p>
            </p:txBody>
          </p:sp>
        </p:grpSp>
        <p:sp>
          <p:nvSpPr>
            <p:cNvPr id="31" name="CuadroTexto 30">
              <a:extLst>
                <a:ext uri="{FF2B5EF4-FFF2-40B4-BE49-F238E27FC236}">
                  <a16:creationId xmlns:a16="http://schemas.microsoft.com/office/drawing/2014/main" id="{BA6EED6C-59EF-4AB0-8CDE-560ADC9750AB}"/>
                </a:ext>
              </a:extLst>
            </p:cNvPr>
            <p:cNvSpPr txBox="1"/>
            <p:nvPr/>
          </p:nvSpPr>
          <p:spPr>
            <a:xfrm>
              <a:off x="4028707" y="3995528"/>
              <a:ext cx="1554876" cy="369332"/>
            </a:xfrm>
            <a:prstGeom prst="rect">
              <a:avLst/>
            </a:prstGeom>
            <a:noFill/>
          </p:spPr>
          <p:txBody>
            <a:bodyPr wrap="square" rtlCol="0">
              <a:spAutoFit/>
            </a:bodyPr>
            <a:lstStyle/>
            <a:p>
              <a:r>
                <a:rPr lang="es-ES" dirty="0" err="1"/>
                <a:t>Velocity</a:t>
              </a:r>
              <a:endParaRPr lang="es-ES" dirty="0"/>
            </a:p>
          </p:txBody>
        </p:sp>
      </p:grpSp>
    </p:spTree>
    <p:extLst>
      <p:ext uri="{BB962C8B-B14F-4D97-AF65-F5344CB8AC3E}">
        <p14:creationId xmlns:p14="http://schemas.microsoft.com/office/powerpoint/2010/main" val="52017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Closed</a:t>
            </a:r>
            <a:r>
              <a:rPr lang="es-ES" sz="2400" dirty="0"/>
              <a:t> </a:t>
            </a:r>
            <a:r>
              <a:rPr lang="es-ES" sz="2400" dirty="0" err="1"/>
              <a:t>loop</a:t>
            </a:r>
            <a:endParaRPr lang="es-ES" sz="2400" dirty="0"/>
          </a:p>
        </p:txBody>
      </p:sp>
      <p:sp>
        <p:nvSpPr>
          <p:cNvPr id="15" name="Rectángulo 14">
            <a:extLst>
              <a:ext uri="{FF2B5EF4-FFF2-40B4-BE49-F238E27FC236}">
                <a16:creationId xmlns:a16="http://schemas.microsoft.com/office/drawing/2014/main" id="{EFC2FCA9-8658-4612-A926-289DADEA568A}"/>
              </a:ext>
            </a:extLst>
          </p:cNvPr>
          <p:cNvSpPr/>
          <p:nvPr/>
        </p:nvSpPr>
        <p:spPr>
          <a:xfrm>
            <a:off x="575440" y="1202801"/>
            <a:ext cx="8143834" cy="2031325"/>
          </a:xfrm>
          <a:prstGeom prst="rect">
            <a:avLst/>
          </a:prstGeom>
        </p:spPr>
        <p:txBody>
          <a:bodyPr wrap="square">
            <a:spAutoFit/>
          </a:bodyPr>
          <a:lstStyle/>
          <a:p>
            <a:r>
              <a:rPr lang="es-ES" dirty="0"/>
              <a:t>Si un robot es dirigido por un sistema de lazo cerrado, la salida se retroalimenta como entrada para reducir errores y aumentar la estabilidad. La arquitectura es similar a la de un sistema de lazo abierto pero se diferencia en que parte de la salida proporciona datos de entrada (retroalimentación).</a:t>
            </a:r>
          </a:p>
          <a:p>
            <a:endParaRPr lang="es-ES" dirty="0"/>
          </a:p>
          <a:p>
            <a:r>
              <a:rPr lang="es-ES" dirty="0"/>
              <a:t>En este tipo de sistemas, la señal de referencia se puede comparar el valor medido, proporcionando un valor de error.</a:t>
            </a:r>
          </a:p>
        </p:txBody>
      </p:sp>
      <p:sp>
        <p:nvSpPr>
          <p:cNvPr id="43" name="CuadroTexto 42">
            <a:extLst>
              <a:ext uri="{FF2B5EF4-FFF2-40B4-BE49-F238E27FC236}">
                <a16:creationId xmlns:a16="http://schemas.microsoft.com/office/drawing/2014/main" id="{BF05B65C-0263-4F3C-88F1-92F7FC7604D0}"/>
              </a:ext>
            </a:extLst>
          </p:cNvPr>
          <p:cNvSpPr txBox="1"/>
          <p:nvPr/>
        </p:nvSpPr>
        <p:spPr>
          <a:xfrm>
            <a:off x="3088993" y="5628972"/>
            <a:ext cx="267490" cy="461665"/>
          </a:xfrm>
          <a:prstGeom prst="rect">
            <a:avLst/>
          </a:prstGeom>
          <a:noFill/>
        </p:spPr>
        <p:txBody>
          <a:bodyPr wrap="square" rtlCol="0">
            <a:spAutoFit/>
          </a:bodyPr>
          <a:lstStyle/>
          <a:p>
            <a:r>
              <a:rPr lang="es-ES" sz="2400" dirty="0">
                <a:solidFill>
                  <a:schemeClr val="bg1"/>
                </a:solidFill>
              </a:rPr>
              <a:t>-</a:t>
            </a:r>
          </a:p>
        </p:txBody>
      </p:sp>
      <p:grpSp>
        <p:nvGrpSpPr>
          <p:cNvPr id="67" name="Grupo 66">
            <a:extLst>
              <a:ext uri="{FF2B5EF4-FFF2-40B4-BE49-F238E27FC236}">
                <a16:creationId xmlns:a16="http://schemas.microsoft.com/office/drawing/2014/main" id="{2CE21841-0B62-4AB1-B824-E27091F4469D}"/>
              </a:ext>
            </a:extLst>
          </p:cNvPr>
          <p:cNvGrpSpPr/>
          <p:nvPr/>
        </p:nvGrpSpPr>
        <p:grpSpPr>
          <a:xfrm>
            <a:off x="894524" y="3367847"/>
            <a:ext cx="7385539" cy="2653526"/>
            <a:chOff x="928782" y="3209963"/>
            <a:chExt cx="7385539" cy="2653526"/>
          </a:xfrm>
        </p:grpSpPr>
        <p:sp>
          <p:nvSpPr>
            <p:cNvPr id="42" name="CuadroTexto 41">
              <a:extLst>
                <a:ext uri="{FF2B5EF4-FFF2-40B4-BE49-F238E27FC236}">
                  <a16:creationId xmlns:a16="http://schemas.microsoft.com/office/drawing/2014/main" id="{6C72B378-8737-430A-B159-4CFE3B9457D8}"/>
                </a:ext>
              </a:extLst>
            </p:cNvPr>
            <p:cNvSpPr txBox="1"/>
            <p:nvPr/>
          </p:nvSpPr>
          <p:spPr>
            <a:xfrm>
              <a:off x="2901425" y="5494156"/>
              <a:ext cx="267490" cy="369332"/>
            </a:xfrm>
            <a:prstGeom prst="rect">
              <a:avLst/>
            </a:prstGeom>
            <a:noFill/>
          </p:spPr>
          <p:txBody>
            <a:bodyPr wrap="square" rtlCol="0">
              <a:spAutoFit/>
            </a:bodyPr>
            <a:lstStyle/>
            <a:p>
              <a:r>
                <a:rPr lang="es-ES" dirty="0">
                  <a:solidFill>
                    <a:schemeClr val="bg1"/>
                  </a:solidFill>
                </a:rPr>
                <a:t>+</a:t>
              </a:r>
            </a:p>
          </p:txBody>
        </p:sp>
        <p:sp>
          <p:nvSpPr>
            <p:cNvPr id="51" name="Rectángulo 50">
              <a:extLst>
                <a:ext uri="{FF2B5EF4-FFF2-40B4-BE49-F238E27FC236}">
                  <a16:creationId xmlns:a16="http://schemas.microsoft.com/office/drawing/2014/main" id="{2A893A30-FFCA-4BB2-9536-60E408082894}"/>
                </a:ext>
              </a:extLst>
            </p:cNvPr>
            <p:cNvSpPr/>
            <p:nvPr/>
          </p:nvSpPr>
          <p:spPr>
            <a:xfrm>
              <a:off x="928782" y="3209963"/>
              <a:ext cx="7385539" cy="26535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56" name="Rectángulo: esquinas redondeadas 55">
              <a:extLst>
                <a:ext uri="{FF2B5EF4-FFF2-40B4-BE49-F238E27FC236}">
                  <a16:creationId xmlns:a16="http://schemas.microsoft.com/office/drawing/2014/main" id="{B361D2C2-3D4A-44C0-B7F5-9EFE22EBD64C}"/>
                </a:ext>
              </a:extLst>
            </p:cNvPr>
            <p:cNvSpPr/>
            <p:nvPr/>
          </p:nvSpPr>
          <p:spPr>
            <a:xfrm>
              <a:off x="3294825" y="451204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cxnSp>
          <p:nvCxnSpPr>
            <p:cNvPr id="57" name="Conector recto de flecha 56">
              <a:extLst>
                <a:ext uri="{FF2B5EF4-FFF2-40B4-BE49-F238E27FC236}">
                  <a16:creationId xmlns:a16="http://schemas.microsoft.com/office/drawing/2014/main" id="{8DB11AC8-34D4-468C-A0FF-9EF4993DCDE6}"/>
                </a:ext>
              </a:extLst>
            </p:cNvPr>
            <p:cNvCxnSpPr>
              <a:cxnSpLocks/>
              <a:stCxn id="56" idx="3"/>
              <a:endCxn id="53" idx="1"/>
            </p:cNvCxnSpPr>
            <p:nvPr/>
          </p:nvCxnSpPr>
          <p:spPr>
            <a:xfrm>
              <a:off x="4587294" y="4694610"/>
              <a:ext cx="303572" cy="4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ector recto de flecha 57">
              <a:extLst>
                <a:ext uri="{FF2B5EF4-FFF2-40B4-BE49-F238E27FC236}">
                  <a16:creationId xmlns:a16="http://schemas.microsoft.com/office/drawing/2014/main" id="{B31FDCCD-ED05-4FBD-8A7E-F58B495AA2CB}"/>
                </a:ext>
              </a:extLst>
            </p:cNvPr>
            <p:cNvCxnSpPr>
              <a:cxnSpLocks/>
              <a:stCxn id="59" idx="6"/>
              <a:endCxn id="56" idx="1"/>
            </p:cNvCxnSpPr>
            <p:nvPr/>
          </p:nvCxnSpPr>
          <p:spPr>
            <a:xfrm>
              <a:off x="2920914" y="4694610"/>
              <a:ext cx="3739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Elipse 58">
              <a:extLst>
                <a:ext uri="{FF2B5EF4-FFF2-40B4-BE49-F238E27FC236}">
                  <a16:creationId xmlns:a16="http://schemas.microsoft.com/office/drawing/2014/main" id="{FC4119A0-D90D-4DCE-9734-17B83D8BA446}"/>
                </a:ext>
              </a:extLst>
            </p:cNvPr>
            <p:cNvSpPr/>
            <p:nvPr/>
          </p:nvSpPr>
          <p:spPr>
            <a:xfrm>
              <a:off x="1134207" y="3875641"/>
              <a:ext cx="1786707" cy="1637937"/>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Desired</a:t>
              </a:r>
              <a:r>
                <a:rPr lang="es-ES" dirty="0"/>
                <a:t> </a:t>
              </a:r>
              <a:r>
                <a:rPr lang="es-ES" dirty="0" err="1"/>
                <a:t>distance</a:t>
              </a:r>
              <a:endParaRPr lang="es-ES" dirty="0"/>
            </a:p>
          </p:txBody>
        </p:sp>
        <p:sp>
          <p:nvSpPr>
            <p:cNvPr id="60" name="Elipse 59">
              <a:extLst>
                <a:ext uri="{FF2B5EF4-FFF2-40B4-BE49-F238E27FC236}">
                  <a16:creationId xmlns:a16="http://schemas.microsoft.com/office/drawing/2014/main" id="{C01F6783-9DB5-40C4-906D-A2FDCD0B5BB0}"/>
                </a:ext>
              </a:extLst>
            </p:cNvPr>
            <p:cNvSpPr/>
            <p:nvPr/>
          </p:nvSpPr>
          <p:spPr>
            <a:xfrm>
              <a:off x="6618862" y="3874038"/>
              <a:ext cx="1622922" cy="1650598"/>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Current</a:t>
              </a:r>
              <a:r>
                <a:rPr lang="es-ES" dirty="0"/>
                <a:t> position</a:t>
              </a:r>
            </a:p>
          </p:txBody>
        </p:sp>
        <p:sp>
          <p:nvSpPr>
            <p:cNvPr id="53" name="Rectángulo: esquinas redondeadas 52">
              <a:extLst>
                <a:ext uri="{FF2B5EF4-FFF2-40B4-BE49-F238E27FC236}">
                  <a16:creationId xmlns:a16="http://schemas.microsoft.com/office/drawing/2014/main" id="{CA2EFBA5-046C-4084-94A8-B14B829FA65C}"/>
                </a:ext>
              </a:extLst>
            </p:cNvPr>
            <p:cNvSpPr/>
            <p:nvPr/>
          </p:nvSpPr>
          <p:spPr>
            <a:xfrm>
              <a:off x="4890866" y="4516774"/>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PROCESS</a:t>
              </a:r>
            </a:p>
          </p:txBody>
        </p:sp>
        <p:cxnSp>
          <p:nvCxnSpPr>
            <p:cNvPr id="54" name="Conector recto de flecha 53">
              <a:extLst>
                <a:ext uri="{FF2B5EF4-FFF2-40B4-BE49-F238E27FC236}">
                  <a16:creationId xmlns:a16="http://schemas.microsoft.com/office/drawing/2014/main" id="{4871DAFA-1FC0-4ED6-A29B-345A9E8D38B0}"/>
                </a:ext>
              </a:extLst>
            </p:cNvPr>
            <p:cNvCxnSpPr>
              <a:cxnSpLocks/>
              <a:stCxn id="53" idx="3"/>
              <a:endCxn id="60" idx="2"/>
            </p:cNvCxnSpPr>
            <p:nvPr/>
          </p:nvCxnSpPr>
          <p:spPr>
            <a:xfrm>
              <a:off x="6183335" y="4699337"/>
              <a:ext cx="435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CuadroTexto 54">
              <a:extLst>
                <a:ext uri="{FF2B5EF4-FFF2-40B4-BE49-F238E27FC236}">
                  <a16:creationId xmlns:a16="http://schemas.microsoft.com/office/drawing/2014/main" id="{C35F8B98-958D-41D3-8EB2-3F01BF1A8C82}"/>
                </a:ext>
              </a:extLst>
            </p:cNvPr>
            <p:cNvSpPr txBox="1"/>
            <p:nvPr/>
          </p:nvSpPr>
          <p:spPr>
            <a:xfrm>
              <a:off x="1286908" y="3328319"/>
              <a:ext cx="1554876" cy="369332"/>
            </a:xfrm>
            <a:prstGeom prst="rect">
              <a:avLst/>
            </a:prstGeom>
            <a:noFill/>
          </p:spPr>
          <p:txBody>
            <a:bodyPr wrap="square" rtlCol="0">
              <a:spAutoFit/>
            </a:bodyPr>
            <a:lstStyle/>
            <a:p>
              <a:r>
                <a:rPr lang="es-ES" dirty="0"/>
                <a:t>Robot</a:t>
              </a:r>
            </a:p>
          </p:txBody>
        </p:sp>
        <p:sp>
          <p:nvSpPr>
            <p:cNvPr id="50" name="CuadroTexto 49">
              <a:extLst>
                <a:ext uri="{FF2B5EF4-FFF2-40B4-BE49-F238E27FC236}">
                  <a16:creationId xmlns:a16="http://schemas.microsoft.com/office/drawing/2014/main" id="{3D84C4E0-94D4-4654-9F02-B451F6F1FF91}"/>
                </a:ext>
              </a:extLst>
            </p:cNvPr>
            <p:cNvSpPr txBox="1"/>
            <p:nvPr/>
          </p:nvSpPr>
          <p:spPr>
            <a:xfrm>
              <a:off x="4183766" y="4158402"/>
              <a:ext cx="1554876" cy="369332"/>
            </a:xfrm>
            <a:prstGeom prst="rect">
              <a:avLst/>
            </a:prstGeom>
            <a:noFill/>
          </p:spPr>
          <p:txBody>
            <a:bodyPr wrap="square" rtlCol="0">
              <a:spAutoFit/>
            </a:bodyPr>
            <a:lstStyle/>
            <a:p>
              <a:r>
                <a:rPr lang="es-ES" dirty="0" err="1"/>
                <a:t>Velocity</a:t>
              </a:r>
              <a:endParaRPr lang="es-ES" dirty="0"/>
            </a:p>
          </p:txBody>
        </p:sp>
        <p:cxnSp>
          <p:nvCxnSpPr>
            <p:cNvPr id="44" name="Conector recto 43">
              <a:extLst>
                <a:ext uri="{FF2B5EF4-FFF2-40B4-BE49-F238E27FC236}">
                  <a16:creationId xmlns:a16="http://schemas.microsoft.com/office/drawing/2014/main" id="{2D194A2E-0AF3-4AF8-A806-F19DCE898091}"/>
                </a:ext>
              </a:extLst>
            </p:cNvPr>
            <p:cNvCxnSpPr>
              <a:cxnSpLocks/>
            </p:cNvCxnSpPr>
            <p:nvPr/>
          </p:nvCxnSpPr>
          <p:spPr>
            <a:xfrm flipH="1">
              <a:off x="6401097" y="4699337"/>
              <a:ext cx="2" cy="82529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Conector recto de flecha 45">
              <a:extLst>
                <a:ext uri="{FF2B5EF4-FFF2-40B4-BE49-F238E27FC236}">
                  <a16:creationId xmlns:a16="http://schemas.microsoft.com/office/drawing/2014/main" id="{F126D38F-1BC5-4F73-BE17-7E4CBE219FA8}"/>
                </a:ext>
              </a:extLst>
            </p:cNvPr>
            <p:cNvCxnSpPr>
              <a:cxnSpLocks/>
            </p:cNvCxnSpPr>
            <p:nvPr/>
          </p:nvCxnSpPr>
          <p:spPr>
            <a:xfrm flipV="1">
              <a:off x="3835315" y="4877173"/>
              <a:ext cx="0" cy="647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Rectángulo: esquinas redondeadas 60">
              <a:extLst>
                <a:ext uri="{FF2B5EF4-FFF2-40B4-BE49-F238E27FC236}">
                  <a16:creationId xmlns:a16="http://schemas.microsoft.com/office/drawing/2014/main" id="{816CC2B3-EADD-4436-8F95-511BA0B0AC83}"/>
                </a:ext>
              </a:extLst>
            </p:cNvPr>
            <p:cNvSpPr/>
            <p:nvPr/>
          </p:nvSpPr>
          <p:spPr>
            <a:xfrm>
              <a:off x="4505420" y="5328656"/>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SENSORS</a:t>
              </a:r>
            </a:p>
          </p:txBody>
        </p:sp>
        <p:cxnSp>
          <p:nvCxnSpPr>
            <p:cNvPr id="9" name="Conector recto de flecha 8">
              <a:extLst>
                <a:ext uri="{FF2B5EF4-FFF2-40B4-BE49-F238E27FC236}">
                  <a16:creationId xmlns:a16="http://schemas.microsoft.com/office/drawing/2014/main" id="{6BE306B2-8ABA-4D33-9B76-D9F0B98F3EED}"/>
                </a:ext>
              </a:extLst>
            </p:cNvPr>
            <p:cNvCxnSpPr>
              <a:cxnSpLocks/>
              <a:endCxn id="61" idx="3"/>
            </p:cNvCxnSpPr>
            <p:nvPr/>
          </p:nvCxnSpPr>
          <p:spPr>
            <a:xfrm flipH="1">
              <a:off x="5797889" y="5511219"/>
              <a:ext cx="6032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C9E1A51D-C149-490A-8A7B-389CE450BAD8}"/>
                </a:ext>
              </a:extLst>
            </p:cNvPr>
            <p:cNvCxnSpPr/>
            <p:nvPr/>
          </p:nvCxnSpPr>
          <p:spPr>
            <a:xfrm flipH="1">
              <a:off x="3835315" y="5511218"/>
              <a:ext cx="670105" cy="1"/>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0816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57482" y="2747962"/>
            <a:ext cx="3295110" cy="1362075"/>
          </a:xfrm>
        </p:spPr>
        <p:txBody>
          <a:bodyPr>
            <a:normAutofit fontScale="90000"/>
          </a:bodyPr>
          <a:lstStyle/>
          <a:p>
            <a:r>
              <a:rPr lang="en-US" dirty="0"/>
              <a:t>Control via PID
</a:t>
            </a:r>
          </a:p>
        </p:txBody>
      </p:sp>
      <p:sp>
        <p:nvSpPr>
          <p:cNvPr id="7" name="Content Placeholder 6"/>
          <p:cNvSpPr>
            <a:spLocks noGrp="1"/>
          </p:cNvSpPr>
          <p:nvPr>
            <p:ph sz="quarter" idx="10"/>
          </p:nvPr>
        </p:nvSpPr>
        <p:spPr/>
        <p:txBody>
          <a:bodyPr>
            <a:normAutofit fontScale="77500" lnSpcReduction="20000"/>
          </a:bodyPr>
          <a:lstStyle/>
          <a:p>
            <a:r>
              <a:rPr lang="en-US" dirty="0"/>
              <a:t>1.2</a:t>
            </a:r>
          </a:p>
        </p:txBody>
      </p:sp>
    </p:spTree>
    <p:extLst>
      <p:ext uri="{BB962C8B-B14F-4D97-AF65-F5344CB8AC3E}">
        <p14:creationId xmlns:p14="http://schemas.microsoft.com/office/powerpoint/2010/main" val="1238899885"/>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5245</TotalTime>
  <Words>1193</Words>
  <Application>Microsoft Office PowerPoint</Application>
  <PresentationFormat>Presentación en pantalla (4:3)</PresentationFormat>
  <Paragraphs>151</Paragraphs>
  <Slides>22</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AppleSymbols</vt:lpstr>
      <vt:lpstr>Arial</vt:lpstr>
      <vt:lpstr>Arial Black</vt:lpstr>
      <vt:lpstr>Arial Nova Light</vt:lpstr>
      <vt:lpstr>Calibri</vt:lpstr>
      <vt:lpstr>Open Sans</vt:lpstr>
      <vt:lpstr>MU Theme</vt:lpstr>
      <vt:lpstr>Robot movement</vt:lpstr>
      <vt:lpstr>Acquiring knowledge of robot movement </vt:lpstr>
      <vt:lpstr>Introduction</vt:lpstr>
      <vt:lpstr>Fundamentals </vt:lpstr>
      <vt:lpstr>Robot movement</vt:lpstr>
      <vt:lpstr>Open loop vs closed loop</vt:lpstr>
      <vt:lpstr>Open loop</vt:lpstr>
      <vt:lpstr>Closed loop</vt:lpstr>
      <vt:lpstr>Control via PID
</vt:lpstr>
      <vt:lpstr>PID: Proportional Integral Derivative</vt:lpstr>
      <vt:lpstr>Term P, proportional response</vt:lpstr>
      <vt:lpstr>Term I, integral response</vt:lpstr>
      <vt:lpstr>Term D, derived response</vt:lpstr>
      <vt:lpstr>Case Study </vt:lpstr>
      <vt:lpstr>Introduction of the robot</vt:lpstr>
      <vt:lpstr>Webcam Controlled Rover</vt:lpstr>
      <vt:lpstr>Working with MATLAB &amp; Simulink</vt:lpstr>
      <vt:lpstr>Position control of a robot</vt:lpstr>
      <vt:lpstr>Position control of a robot</vt:lpstr>
      <vt:lpstr>Position control of a robot</vt:lpstr>
      <vt:lpstr>Feedback for control loop</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190</cp:revision>
  <cp:lastPrinted>2018-07-13T13:37:53Z</cp:lastPrinted>
  <dcterms:created xsi:type="dcterms:W3CDTF">2017-11-28T21:27:45Z</dcterms:created>
  <dcterms:modified xsi:type="dcterms:W3CDTF">2022-02-22T10:39:42Z</dcterms:modified>
</cp:coreProperties>
</file>