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7" r:id="rId2"/>
    <p:sldId id="322" r:id="rId3"/>
    <p:sldId id="388" r:id="rId4"/>
    <p:sldId id="309" r:id="rId5"/>
    <p:sldId id="369" r:id="rId6"/>
    <p:sldId id="311" r:id="rId7"/>
    <p:sldId id="320" r:id="rId8"/>
    <p:sldId id="371" r:id="rId9"/>
    <p:sldId id="365" r:id="rId10"/>
    <p:sldId id="372" r:id="rId11"/>
    <p:sldId id="367" r:id="rId12"/>
    <p:sldId id="373" r:id="rId13"/>
    <p:sldId id="374" r:id="rId14"/>
    <p:sldId id="336" r:id="rId15"/>
    <p:sldId id="352" r:id="rId16"/>
    <p:sldId id="340" r:id="rId17"/>
    <p:sldId id="353" r:id="rId18"/>
    <p:sldId id="368" r:id="rId19"/>
    <p:sldId id="375" r:id="rId20"/>
    <p:sldId id="376" r:id="rId21"/>
    <p:sldId id="401" r:id="rId22"/>
    <p:sldId id="377" r:id="rId23"/>
    <p:sldId id="319" r:id="rId2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39"/>
    <a:srgbClr val="00A3AD"/>
    <a:srgbClr val="ED8800"/>
    <a:srgbClr val="004851"/>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22/02/2022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22/02/2022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353148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3579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182437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77205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5</a:t>
            </a:fld>
            <a:endParaRPr lang="en-US"/>
          </a:p>
        </p:txBody>
      </p:sp>
    </p:spTree>
    <p:extLst>
      <p:ext uri="{BB962C8B-B14F-4D97-AF65-F5344CB8AC3E}">
        <p14:creationId xmlns:p14="http://schemas.microsoft.com/office/powerpoint/2010/main" val="397871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259273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273971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199251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406362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161519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142913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7" y="0"/>
            <a:ext cx="1830016" cy="1673157"/>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56" name="Grupo 55"/>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55" name="Rectángulo 54"/>
            <p:cNvSpPr/>
            <p:nvPr userDrawn="1"/>
          </p:nvSpPr>
          <p:spPr>
            <a:xfrm>
              <a:off x="170099" y="123825"/>
              <a:ext cx="1343025" cy="1292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54" name="Imagen 5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921" y="21764"/>
            <a:ext cx="1718029" cy="1570770"/>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22.02.22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7.jpe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hyperlink" Target="https://engineeringkit.arduino.cc/#section-5169797"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es.mathworks.com/help/simulink/slref/pidcontrolle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err="1"/>
              <a:t>Movimiento</a:t>
            </a:r>
            <a:r>
              <a:rPr lang="en-US" dirty="0"/>
              <a:t> del robot</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PID: </a:t>
            </a:r>
            <a:r>
              <a:rPr lang="es-ES" sz="2400" dirty="0" err="1"/>
              <a:t>Proportional</a:t>
            </a:r>
            <a:r>
              <a:rPr lang="es-ES" sz="2400" dirty="0"/>
              <a:t> Integral </a:t>
            </a:r>
            <a:r>
              <a:rPr lang="es-ES" sz="2400" dirty="0" err="1"/>
              <a:t>Derivative</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862048"/>
          </a:xfrm>
          <a:prstGeom prst="rect">
            <a:avLst/>
          </a:prstGeom>
        </p:spPr>
        <p:txBody>
          <a:bodyPr wrap="square">
            <a:spAutoFit/>
          </a:bodyPr>
          <a:lstStyle/>
          <a:p>
            <a:pPr algn="just"/>
            <a:r>
              <a:rPr lang="es-ES" dirty="0"/>
              <a:t>PID son las siglas de </a:t>
            </a:r>
            <a:r>
              <a:rPr lang="es-ES" dirty="0" err="1"/>
              <a:t>Proportional</a:t>
            </a:r>
            <a:r>
              <a:rPr lang="es-ES" dirty="0"/>
              <a:t> Integral </a:t>
            </a:r>
            <a:r>
              <a:rPr lang="es-ES" dirty="0" err="1"/>
              <a:t>Derivative</a:t>
            </a:r>
            <a:r>
              <a:rPr lang="es-ES" dirty="0"/>
              <a:t>, y son los diferentes métodos para tratar el error entre la variable de proceso y la señal de referencia, que se utilizarán para impulsar el sistema. </a:t>
            </a:r>
          </a:p>
          <a:p>
            <a:pPr algn="just"/>
            <a:endParaRPr lang="es-ES" sz="600" dirty="0"/>
          </a:p>
          <a:p>
            <a:pPr algn="just"/>
            <a:r>
              <a:rPr lang="es-ES" dirty="0"/>
              <a:t>Una forma de ver el PID es desglosarlo en términos de mirar el error utilizando información pasada (integral), información presente (proporcional) e información futura (derivada).</a:t>
            </a:r>
          </a:p>
        </p:txBody>
      </p:sp>
      <p:pic>
        <p:nvPicPr>
          <p:cNvPr id="1026" name="Picture 2">
            <a:extLst>
              <a:ext uri="{FF2B5EF4-FFF2-40B4-BE49-F238E27FC236}">
                <a16:creationId xmlns:a16="http://schemas.microsoft.com/office/drawing/2014/main" id="{0E33422C-CA9A-4106-896F-BB763C215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201" y="3177551"/>
            <a:ext cx="3629598" cy="50295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FE8E4CB-53DC-4E41-8678-1F8183AAD77C}"/>
              </a:ext>
            </a:extLst>
          </p:cNvPr>
          <p:cNvSpPr/>
          <p:nvPr/>
        </p:nvSpPr>
        <p:spPr>
          <a:xfrm>
            <a:off x="575440" y="3865855"/>
            <a:ext cx="8143834" cy="1200329"/>
          </a:xfrm>
          <a:prstGeom prst="rect">
            <a:avLst/>
          </a:prstGeom>
        </p:spPr>
        <p:txBody>
          <a:bodyPr wrap="square">
            <a:spAutoFit/>
          </a:bodyPr>
          <a:lstStyle/>
          <a:p>
            <a:pPr algn="just"/>
            <a:r>
              <a:rPr lang="es-ES" dirty="0"/>
              <a:t>Cada respuesta de la expresión matemática de PID tiene un coeficiente de ganancia K que ajusta la sensibilidad del sistema a cada termino. Los </a:t>
            </a:r>
            <a:r>
              <a:rPr lang="es-ES" dirty="0" err="1"/>
              <a:t>terminos</a:t>
            </a:r>
            <a:r>
              <a:rPr lang="es-ES" dirty="0"/>
              <a:t> se pueden negar estableciendo las ganancias a 0. </a:t>
            </a:r>
          </a:p>
          <a:p>
            <a:pPr algn="just"/>
            <a:r>
              <a:rPr lang="es-ES" dirty="0"/>
              <a:t>Por ejemplo, se podría crear un controlador P estableciendo I y D a 0.</a:t>
            </a:r>
          </a:p>
        </p:txBody>
      </p:sp>
    </p:spTree>
    <p:extLst>
      <p:ext uri="{BB962C8B-B14F-4D97-AF65-F5344CB8AC3E}">
        <p14:creationId xmlns:p14="http://schemas.microsoft.com/office/powerpoint/2010/main" val="379590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Termino P, respuesta proporcional</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200329"/>
          </a:xfrm>
          <a:prstGeom prst="rect">
            <a:avLst/>
          </a:prstGeom>
        </p:spPr>
        <p:txBody>
          <a:bodyPr wrap="square">
            <a:spAutoFit/>
          </a:bodyPr>
          <a:lstStyle/>
          <a:p>
            <a:pPr algn="just"/>
            <a:r>
              <a:rPr lang="es-ES" dirty="0"/>
              <a:t>La respuesta proporcional examina un error en el presente, ya que evalúa el error de distancia proporcionalmente desde un intervalo de tiempo dado. En otras palabras, si la cantidad de error es baja, hay una pequeña corrección. Por el contrario, si hay mucho error, hay una corrección mucho mayor.</a:t>
            </a:r>
          </a:p>
        </p:txBody>
      </p:sp>
      <p:pic>
        <p:nvPicPr>
          <p:cNvPr id="1026" name="Picture 2">
            <a:extLst>
              <a:ext uri="{FF2B5EF4-FFF2-40B4-BE49-F238E27FC236}">
                <a16:creationId xmlns:a16="http://schemas.microsoft.com/office/drawing/2014/main" id="{5ACA749A-11F7-4062-8772-439DAA198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094" y="2403130"/>
            <a:ext cx="5556738" cy="389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11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Termino I, respuesta integral</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923330"/>
          </a:xfrm>
          <a:prstGeom prst="rect">
            <a:avLst/>
          </a:prstGeom>
        </p:spPr>
        <p:txBody>
          <a:bodyPr wrap="square">
            <a:spAutoFit/>
          </a:bodyPr>
          <a:lstStyle/>
          <a:p>
            <a:pPr algn="just"/>
            <a:r>
              <a:rPr lang="es-ES" dirty="0"/>
              <a:t>La integral ayuda a ver datos del pasado ya que suma errores pasados. Incluso un pequeño error resultará en un aumento progresivo de la respuesta integral, teniendo en cuenta que algo no se ha corregido adecuadamente con el tiempo.</a:t>
            </a:r>
          </a:p>
        </p:txBody>
      </p:sp>
      <p:pic>
        <p:nvPicPr>
          <p:cNvPr id="2050" name="Picture 2">
            <a:extLst>
              <a:ext uri="{FF2B5EF4-FFF2-40B4-BE49-F238E27FC236}">
                <a16:creationId xmlns:a16="http://schemas.microsoft.com/office/drawing/2014/main" id="{1DBF494B-AEA3-43B3-BA5E-CC49F5806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047" y="2126131"/>
            <a:ext cx="6145457" cy="431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6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Termino D, respuesta derivada</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477328"/>
          </a:xfrm>
          <a:prstGeom prst="rect">
            <a:avLst/>
          </a:prstGeom>
        </p:spPr>
        <p:txBody>
          <a:bodyPr wrap="square">
            <a:spAutoFit/>
          </a:bodyPr>
          <a:lstStyle/>
          <a:p>
            <a:pPr algn="just"/>
            <a:r>
              <a:rPr lang="es-ES" dirty="0"/>
              <a:t>La respuesta derivada anticipa el futuro al examinar la tasa de cambio del error que contribuye en un intervalo de tiempo dado. La respuesta derivada es proporcional a la tasa de cambio de la variable del proceso. Cuando el cambio del error se mueve lentamente, la trayectoria derivada es pequeña. Cuanto más rápido cambie el error, mayor será la ruta derivada. A veces se le llama control anticipatorio.</a:t>
            </a:r>
          </a:p>
        </p:txBody>
      </p:sp>
      <p:pic>
        <p:nvPicPr>
          <p:cNvPr id="3074" name="Picture 2">
            <a:extLst>
              <a:ext uri="{FF2B5EF4-FFF2-40B4-BE49-F238E27FC236}">
                <a16:creationId xmlns:a16="http://schemas.microsoft.com/office/drawing/2014/main" id="{6193BAEB-35A3-4717-A028-62CAEF3B3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582" y="2680129"/>
            <a:ext cx="5125549" cy="359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86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de estudio </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a:t>Controlar la posición del robot mediante PID</a:t>
            </a:r>
          </a:p>
        </p:txBody>
      </p:sp>
    </p:spTree>
    <p:extLst>
      <p:ext uri="{BB962C8B-B14F-4D97-AF65-F5344CB8AC3E}">
        <p14:creationId xmlns:p14="http://schemas.microsoft.com/office/powerpoint/2010/main" val="410846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lstStyle/>
          <a:p>
            <a:r>
              <a:rPr lang="es-ES" dirty="0"/>
              <a:t>Presentación del robot</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36168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s-ES" dirty="0"/>
              <a:t>El </a:t>
            </a:r>
            <a:r>
              <a:rPr lang="es-ES" dirty="0" err="1"/>
              <a:t>rover</a:t>
            </a:r>
            <a:r>
              <a:rPr lang="es-ES" dirty="0"/>
              <a:t> controlado por webcam trata de un robot programable que con la ayuda de un algoritmo de procesamiento de imágenes puede ser dirigido. </a:t>
            </a:r>
          </a:p>
          <a:p>
            <a:pPr marL="0" indent="0">
              <a:lnSpc>
                <a:spcPct val="90000"/>
              </a:lnSpc>
              <a:buNone/>
            </a:pPr>
            <a:endParaRPr lang="es-ES" dirty="0"/>
          </a:p>
          <a:p>
            <a:pPr marL="0" indent="0">
              <a:lnSpc>
                <a:spcPct val="90000"/>
              </a:lnSpc>
              <a:buNone/>
            </a:pPr>
            <a:r>
              <a:rPr lang="es-ES" dirty="0"/>
              <a:t>En la parte superior del </a:t>
            </a:r>
            <a:r>
              <a:rPr lang="es-ES" dirty="0" err="1"/>
              <a:t>rover</a:t>
            </a:r>
            <a:r>
              <a:rPr lang="es-ES" dirty="0"/>
              <a:t> se instalará una pegatina con un código de colores, que servirá como un marcador que le ayudará al algoritmo de procesamiento de imágenes y a su cámara web a detectar la ubicación y la orientación del robot.</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Trabajando con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78569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Control de posición de un robot</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200329"/>
          </a:xfrm>
          <a:prstGeom prst="rect">
            <a:avLst/>
          </a:prstGeom>
        </p:spPr>
        <p:txBody>
          <a:bodyPr wrap="square">
            <a:spAutoFit/>
          </a:bodyPr>
          <a:lstStyle/>
          <a:p>
            <a:pPr algn="l"/>
            <a:r>
              <a:rPr lang="es-ES" b="0" i="0" dirty="0">
                <a:solidFill>
                  <a:srgbClr val="000000"/>
                </a:solidFill>
                <a:effectLst/>
                <a:latin typeface="Open Sans" panose="020B0604020202020204" pitchFamily="34" charset="0"/>
              </a:rPr>
              <a:t>El siguiente modelo está basado en un sistema de lazo cerrado donde se calcula el término de </a:t>
            </a:r>
            <a:r>
              <a:rPr lang="es-ES" b="1" i="0" dirty="0">
                <a:solidFill>
                  <a:srgbClr val="000000"/>
                </a:solidFill>
                <a:effectLst/>
                <a:latin typeface="Open Sans" panose="020B0604020202020204" pitchFamily="34" charset="0"/>
              </a:rPr>
              <a:t>error</a:t>
            </a:r>
            <a:r>
              <a:rPr lang="es-ES" b="0" i="0" dirty="0">
                <a:solidFill>
                  <a:srgbClr val="000000"/>
                </a:solidFill>
                <a:effectLst/>
                <a:latin typeface="Open Sans" panose="020B0604020202020204" pitchFamily="34" charset="0"/>
              </a:rPr>
              <a:t> entre la distancia </a:t>
            </a:r>
            <a:r>
              <a:rPr lang="es-ES" b="1" i="0" dirty="0">
                <a:solidFill>
                  <a:srgbClr val="000000"/>
                </a:solidFill>
                <a:effectLst/>
                <a:latin typeface="Open Sans" panose="020B0604020202020204" pitchFamily="34" charset="0"/>
              </a:rPr>
              <a:t>actual</a:t>
            </a:r>
            <a:r>
              <a:rPr lang="es-ES" b="0" i="0" dirty="0">
                <a:solidFill>
                  <a:srgbClr val="000000"/>
                </a:solidFill>
                <a:effectLst/>
                <a:latin typeface="Open Sans" panose="020B0604020202020204" pitchFamily="34" charset="0"/>
              </a:rPr>
              <a:t> del robot y la </a:t>
            </a:r>
            <a:r>
              <a:rPr lang="es-ES" b="1" i="0" dirty="0">
                <a:solidFill>
                  <a:srgbClr val="000000"/>
                </a:solidFill>
                <a:effectLst/>
                <a:latin typeface="Open Sans" panose="020B0604020202020204" pitchFamily="34" charset="0"/>
              </a:rPr>
              <a:t>deseada</a:t>
            </a:r>
            <a:r>
              <a:rPr lang="es-ES" b="0" i="0" dirty="0">
                <a:solidFill>
                  <a:srgbClr val="000000"/>
                </a:solidFill>
                <a:effectLst/>
                <a:latin typeface="Open Sans" panose="020B0604020202020204" pitchFamily="34" charset="0"/>
              </a:rPr>
              <a:t>. La distancia actual se calcula usando un dispositivo sensor del robot (codificador rotativo). </a:t>
            </a:r>
          </a:p>
        </p:txBody>
      </p:sp>
      <p:pic>
        <p:nvPicPr>
          <p:cNvPr id="4100" name="Picture 4">
            <a:extLst>
              <a:ext uri="{FF2B5EF4-FFF2-40B4-BE49-F238E27FC236}">
                <a16:creationId xmlns:a16="http://schemas.microsoft.com/office/drawing/2014/main" id="{657732BD-4523-4206-8125-976CA05613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54" t="6718" r="8654" b="6718"/>
          <a:stretch/>
        </p:blipFill>
        <p:spPr bwMode="auto">
          <a:xfrm>
            <a:off x="1638094" y="2428738"/>
            <a:ext cx="5998639" cy="35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66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Control de posición de un robot</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477328"/>
          </a:xfrm>
          <a:prstGeom prst="rect">
            <a:avLst/>
          </a:prstGeom>
        </p:spPr>
        <p:txBody>
          <a:bodyPr wrap="square">
            <a:spAutoFit/>
          </a:bodyPr>
          <a:lstStyle/>
          <a:p>
            <a:pPr algn="l"/>
            <a:r>
              <a:rPr lang="es-ES" b="0" i="0" dirty="0">
                <a:solidFill>
                  <a:srgbClr val="000000"/>
                </a:solidFill>
                <a:effectLst/>
                <a:latin typeface="Open Sans" panose="020B0604020202020204" pitchFamily="34" charset="0"/>
              </a:rPr>
              <a:t>Los valores del codificador se multiplican por una constante para convertir las lecturas del codificador en distancia. La constante está basada en las características del sistema, más en concreto en el radio de la rueda. El resultado se calcula y se resta con la distancia deseada. De esta manera se obtiene el error (o desplazamiento por realizar)</a:t>
            </a:r>
          </a:p>
        </p:txBody>
      </p:sp>
      <p:pic>
        <p:nvPicPr>
          <p:cNvPr id="4100" name="Picture 4">
            <a:extLst>
              <a:ext uri="{FF2B5EF4-FFF2-40B4-BE49-F238E27FC236}">
                <a16:creationId xmlns:a16="http://schemas.microsoft.com/office/drawing/2014/main" id="{657732BD-4523-4206-8125-976CA05613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54" t="6718" r="8654" b="6718"/>
          <a:stretch/>
        </p:blipFill>
        <p:spPr bwMode="auto">
          <a:xfrm>
            <a:off x="1638094" y="2680129"/>
            <a:ext cx="5998639" cy="3532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83369F6D-7361-44FB-B889-4A04FBED3717}"/>
              </a:ext>
            </a:extLst>
          </p:cNvPr>
          <p:cNvSpPr/>
          <p:nvPr/>
        </p:nvSpPr>
        <p:spPr>
          <a:xfrm>
            <a:off x="2365131" y="3675185"/>
            <a:ext cx="949569" cy="1345223"/>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8" name="Rectángulo: esquinas redondeadas 7">
            <a:extLst>
              <a:ext uri="{FF2B5EF4-FFF2-40B4-BE49-F238E27FC236}">
                <a16:creationId xmlns:a16="http://schemas.microsoft.com/office/drawing/2014/main" id="{262553E4-CBC3-4D6B-A57B-10C1EF03F18C}"/>
              </a:ext>
            </a:extLst>
          </p:cNvPr>
          <p:cNvSpPr/>
          <p:nvPr/>
        </p:nvSpPr>
        <p:spPr>
          <a:xfrm>
            <a:off x="3692770" y="3930162"/>
            <a:ext cx="571500" cy="439615"/>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Tree>
    <p:extLst>
      <p:ext uri="{BB962C8B-B14F-4D97-AF65-F5344CB8AC3E}">
        <p14:creationId xmlns:p14="http://schemas.microsoft.com/office/powerpoint/2010/main" val="375996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fontScale="90000"/>
          </a:bodyPr>
          <a:lstStyle/>
          <a:p>
            <a:r>
              <a:rPr lang="es-ES" dirty="0"/>
              <a:t>Adquiriendo conocimientos sobre el movimiento del robot</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2450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Control de posición de un robot</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477328"/>
          </a:xfrm>
          <a:prstGeom prst="rect">
            <a:avLst/>
          </a:prstGeom>
        </p:spPr>
        <p:txBody>
          <a:bodyPr wrap="square">
            <a:spAutoFit/>
          </a:bodyPr>
          <a:lstStyle/>
          <a:p>
            <a:pPr algn="l"/>
            <a:r>
              <a:rPr lang="es-ES" b="0" i="0" dirty="0">
                <a:solidFill>
                  <a:srgbClr val="000000"/>
                </a:solidFill>
                <a:effectLst/>
                <a:latin typeface="Open Sans" panose="020B0604020202020204" pitchFamily="34" charset="0"/>
              </a:rPr>
              <a:t>El error mencionado es entregado al controlador PID para obtener la salida deseada.</a:t>
            </a:r>
          </a:p>
          <a:p>
            <a:pPr algn="l"/>
            <a:r>
              <a:rPr lang="es-ES" b="0" i="0" dirty="0">
                <a:solidFill>
                  <a:srgbClr val="000000"/>
                </a:solidFill>
                <a:effectLst/>
                <a:latin typeface="Open Sans" panose="020B0604020202020204" pitchFamily="34" charset="0"/>
              </a:rPr>
              <a:t>El controlador PID requiere del ajuste de los 3 coeficientes anteriormente descritos. Si los coeficientes se eligen incorrectamente, el proceso a controlar puede ser inestable. </a:t>
            </a:r>
            <a:r>
              <a:rPr lang="es-ES" dirty="0">
                <a:solidFill>
                  <a:srgbClr val="000000"/>
                </a:solidFill>
                <a:latin typeface="Open Sans" panose="020B0604020202020204" pitchFamily="34" charset="0"/>
              </a:rPr>
              <a:t>Un método de ajuste manual consiste en:</a:t>
            </a:r>
            <a:endParaRPr lang="es-ES" b="0" i="0" dirty="0">
              <a:solidFill>
                <a:srgbClr val="000000"/>
              </a:solidFill>
              <a:effectLst/>
              <a:latin typeface="Open Sans" panose="020B0604020202020204" pitchFamily="34" charset="0"/>
            </a:endParaRPr>
          </a:p>
        </p:txBody>
      </p:sp>
      <p:pic>
        <p:nvPicPr>
          <p:cNvPr id="6146" name="Picture 2">
            <a:extLst>
              <a:ext uri="{FF2B5EF4-FFF2-40B4-BE49-F238E27FC236}">
                <a16:creationId xmlns:a16="http://schemas.microsoft.com/office/drawing/2014/main" id="{727E5604-A8AE-4484-93E7-16EA77E310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46" t="12051" r="21250" b="12051"/>
          <a:stretch/>
        </p:blipFill>
        <p:spPr bwMode="auto">
          <a:xfrm>
            <a:off x="5910798" y="3620798"/>
            <a:ext cx="2881217" cy="214281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EDD25A51-81CA-4677-A13A-25ECD67AE510}"/>
              </a:ext>
            </a:extLst>
          </p:cNvPr>
          <p:cNvSpPr txBox="1"/>
          <p:nvPr/>
        </p:nvSpPr>
        <p:spPr>
          <a:xfrm>
            <a:off x="575439" y="2698184"/>
            <a:ext cx="5394537" cy="3416320"/>
          </a:xfrm>
          <a:prstGeom prst="rect">
            <a:avLst/>
          </a:prstGeom>
          <a:noFill/>
        </p:spPr>
        <p:txBody>
          <a:bodyPr wrap="square">
            <a:spAutoFit/>
          </a:bodyPr>
          <a:lstStyle/>
          <a:p>
            <a:pPr marL="342900" indent="-342900">
              <a:buFont typeface="+mj-lt"/>
              <a:buAutoNum type="arabicPeriod"/>
            </a:pPr>
            <a:r>
              <a:rPr lang="es-ES" dirty="0">
                <a:solidFill>
                  <a:srgbClr val="000000"/>
                </a:solidFill>
                <a:latin typeface="Open Sans" panose="020B0604020202020204" pitchFamily="34" charset="0"/>
              </a:rPr>
              <a:t>Establecer primero los valores de I y D a cero. </a:t>
            </a:r>
          </a:p>
          <a:p>
            <a:pPr marL="342900" indent="-342900">
              <a:buFont typeface="+mj-lt"/>
              <a:buAutoNum type="arabicPeriod"/>
            </a:pPr>
            <a:r>
              <a:rPr lang="es-ES" dirty="0">
                <a:solidFill>
                  <a:srgbClr val="000000"/>
                </a:solidFill>
                <a:latin typeface="Open Sans" panose="020B0604020202020204" pitchFamily="34" charset="0"/>
              </a:rPr>
              <a:t>A continuación, incrementar P hasta que la salida del lazo oscile. </a:t>
            </a:r>
          </a:p>
          <a:p>
            <a:pPr marL="342900" indent="-342900">
              <a:buFont typeface="+mj-lt"/>
              <a:buAutoNum type="arabicPeriod"/>
            </a:pPr>
            <a:r>
              <a:rPr lang="es-ES" dirty="0">
                <a:solidFill>
                  <a:srgbClr val="000000"/>
                </a:solidFill>
                <a:latin typeface="Open Sans" panose="020B0604020202020204" pitchFamily="34" charset="0"/>
              </a:rPr>
              <a:t>Luego establecer P a aproximadamente la mitad del valor configurado previamente. </a:t>
            </a:r>
          </a:p>
          <a:p>
            <a:pPr marL="342900" indent="-342900">
              <a:buFont typeface="+mj-lt"/>
              <a:buAutoNum type="arabicPeriod"/>
            </a:pPr>
            <a:r>
              <a:rPr lang="es-ES" dirty="0">
                <a:solidFill>
                  <a:srgbClr val="000000"/>
                </a:solidFill>
                <a:latin typeface="Open Sans" panose="020B0604020202020204" pitchFamily="34" charset="0"/>
              </a:rPr>
              <a:t>Después incrementar I hasta que el proceso se ajuste en el tiempo requerido (cuidado, subir mucho I puede causar inestabilidad). </a:t>
            </a:r>
          </a:p>
          <a:p>
            <a:pPr marL="342900" indent="-342900">
              <a:buFont typeface="+mj-lt"/>
              <a:buAutoNum type="arabicPeriod"/>
            </a:pPr>
            <a:r>
              <a:rPr lang="es-ES" dirty="0">
                <a:solidFill>
                  <a:srgbClr val="000000"/>
                </a:solidFill>
                <a:latin typeface="Open Sans" panose="020B0604020202020204" pitchFamily="34" charset="0"/>
              </a:rPr>
              <a:t>Finalmente, incrementar D, si se necesita, hasta que el lazo sea lo suficientemente rápido para alcanzar su referencia tras una variación brusca de la carga.</a:t>
            </a:r>
          </a:p>
        </p:txBody>
      </p:sp>
      <p:pic>
        <p:nvPicPr>
          <p:cNvPr id="10" name="Imagen 9">
            <a:extLst>
              <a:ext uri="{FF2B5EF4-FFF2-40B4-BE49-F238E27FC236}">
                <a16:creationId xmlns:a16="http://schemas.microsoft.com/office/drawing/2014/main" id="{4446969D-F535-4F1E-B4C5-1A18C6F837F0}"/>
              </a:ext>
            </a:extLst>
          </p:cNvPr>
          <p:cNvPicPr>
            <a:picLocks noChangeAspect="1"/>
          </p:cNvPicPr>
          <p:nvPr/>
        </p:nvPicPr>
        <p:blipFill>
          <a:blip r:embed="rId4"/>
          <a:stretch>
            <a:fillRect/>
          </a:stretch>
        </p:blipFill>
        <p:spPr>
          <a:xfrm>
            <a:off x="6975704" y="3012731"/>
            <a:ext cx="1028700" cy="514350"/>
          </a:xfrm>
          <a:prstGeom prst="rect">
            <a:avLst/>
          </a:prstGeom>
        </p:spPr>
      </p:pic>
    </p:spTree>
    <p:extLst>
      <p:ext uri="{BB962C8B-B14F-4D97-AF65-F5344CB8AC3E}">
        <p14:creationId xmlns:p14="http://schemas.microsoft.com/office/powerpoint/2010/main" val="275294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Retroalimentación del bucle de control</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519270" y="1288948"/>
            <a:ext cx="781473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590838" y="1787424"/>
            <a:ext cx="7601440" cy="1384165"/>
          </a:xfrm>
          <a:prstGeom prst="rect">
            <a:avLst/>
          </a:prstGeom>
        </p:spPr>
        <p:txBody>
          <a:bodyPr vert="horz" lIns="91440" tIns="45720" rIns="91440" bIns="45720" rtlCol="0">
            <a:normAutofit fontScale="550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s-ES" dirty="0"/>
              <a:t>Abre el modelo “Rover </a:t>
            </a:r>
            <a:r>
              <a:rPr lang="es-ES" dirty="0" err="1"/>
              <a:t>Closed</a:t>
            </a:r>
            <a:r>
              <a:rPr lang="es-ES" dirty="0"/>
              <a:t> </a:t>
            </a:r>
            <a:r>
              <a:rPr lang="es-ES" dirty="0" err="1"/>
              <a:t>Loop</a:t>
            </a:r>
            <a:r>
              <a:rPr lang="es-ES" dirty="0"/>
              <a:t>” y sitúate en el subsistema “Actual </a:t>
            </a:r>
            <a:r>
              <a:rPr lang="es-ES" dirty="0" err="1"/>
              <a:t>distance</a:t>
            </a:r>
            <a:r>
              <a:rPr lang="es-ES" dirty="0"/>
              <a:t>”. Este será el encardado de calcular la distancia media recorrida por el </a:t>
            </a:r>
            <a:r>
              <a:rPr lang="es-ES" dirty="0" err="1"/>
              <a:t>rover</a:t>
            </a:r>
            <a:r>
              <a:rPr lang="es-ES" dirty="0"/>
              <a:t> y por lo tanto actuar en consecuencia mediante el cálculo de error y el PID.</a:t>
            </a:r>
          </a:p>
          <a:p>
            <a:pPr marL="0" indent="0">
              <a:lnSpc>
                <a:spcPct val="120000"/>
              </a:lnSpc>
              <a:buFont typeface="Arial" panose="020B0604020202020204" pitchFamily="34" charset="0"/>
              <a:buNone/>
            </a:pPr>
            <a:r>
              <a:rPr lang="es-ES" dirty="0"/>
              <a:t>Los bloques </a:t>
            </a:r>
            <a:r>
              <a:rPr lang="es-ES" dirty="0" err="1"/>
              <a:t>RightEncoder</a:t>
            </a:r>
            <a:r>
              <a:rPr lang="es-ES" dirty="0"/>
              <a:t> y </a:t>
            </a:r>
            <a:r>
              <a:rPr lang="es-ES" dirty="0" err="1"/>
              <a:t>LeftEncoder</a:t>
            </a:r>
            <a:r>
              <a:rPr lang="es-ES" dirty="0"/>
              <a:t> leen recuentos de datos de los codificadores de las ruedas y los convierten en grados. </a:t>
            </a:r>
          </a:p>
          <a:p>
            <a:pPr marL="0" indent="0">
              <a:lnSpc>
                <a:spcPct val="120000"/>
              </a:lnSpc>
              <a:buFont typeface="Arial" panose="020B0604020202020204" pitchFamily="34" charset="0"/>
              <a:buNone/>
            </a:pPr>
            <a:r>
              <a:rPr lang="es-ES" dirty="0"/>
              <a:t>El ejercicio consiste en modelar el subsistema “Degrees2Distance” para convertir grados de los codificadores a distancia media recorrida por el </a:t>
            </a:r>
            <a:r>
              <a:rPr lang="es-ES" dirty="0" err="1"/>
              <a:t>rover</a:t>
            </a:r>
            <a:r>
              <a:rPr lang="es-ES" dirty="0"/>
              <a:t>. Para ello usa las siguientes ecuaciones: </a:t>
            </a:r>
          </a:p>
          <a:p>
            <a:pPr marL="0" indent="0">
              <a:lnSpc>
                <a:spcPct val="120000"/>
              </a:lnSpc>
              <a:buFont typeface="Arial" panose="020B0604020202020204" pitchFamily="34" charset="0"/>
              <a:buNone/>
            </a:pPr>
            <a:endParaRPr lang="es-ES" sz="1800" dirty="0"/>
          </a:p>
          <a:p>
            <a:pPr marL="0" indent="0">
              <a:lnSpc>
                <a:spcPct val="120000"/>
              </a:lnSpc>
              <a:buFont typeface="Arial" panose="020B0604020202020204" pitchFamily="34" charset="0"/>
              <a:buNone/>
            </a:pPr>
            <a:endParaRPr lang="es-ES" sz="1800" dirty="0"/>
          </a:p>
        </p:txBody>
      </p:sp>
      <p:pic>
        <p:nvPicPr>
          <p:cNvPr id="13" name="Imagen 12">
            <a:extLst>
              <a:ext uri="{FF2B5EF4-FFF2-40B4-BE49-F238E27FC236}">
                <a16:creationId xmlns:a16="http://schemas.microsoft.com/office/drawing/2014/main" id="{C63CAD04-C029-485B-B261-6DE75E7E0AC2}"/>
              </a:ext>
            </a:extLst>
          </p:cNvPr>
          <p:cNvPicPr>
            <a:picLocks noChangeAspect="1"/>
          </p:cNvPicPr>
          <p:nvPr/>
        </p:nvPicPr>
        <p:blipFill>
          <a:blip r:embed="rId5"/>
          <a:stretch>
            <a:fillRect/>
          </a:stretch>
        </p:blipFill>
        <p:spPr>
          <a:xfrm>
            <a:off x="6154199" y="4147363"/>
            <a:ext cx="1099494" cy="1328885"/>
          </a:xfrm>
          <a:prstGeom prst="rect">
            <a:avLst/>
          </a:prstGeom>
        </p:spPr>
      </p:pic>
      <p:pic>
        <p:nvPicPr>
          <p:cNvPr id="7" name="Imagen 6">
            <a:extLst>
              <a:ext uri="{FF2B5EF4-FFF2-40B4-BE49-F238E27FC236}">
                <a16:creationId xmlns:a16="http://schemas.microsoft.com/office/drawing/2014/main" id="{E20C641C-583E-4A4C-9595-C91FADBD1669}"/>
              </a:ext>
            </a:extLst>
          </p:cNvPr>
          <p:cNvPicPr>
            <a:picLocks noChangeAspect="1"/>
          </p:cNvPicPr>
          <p:nvPr/>
        </p:nvPicPr>
        <p:blipFill>
          <a:blip r:embed="rId6"/>
          <a:stretch>
            <a:fillRect/>
          </a:stretch>
        </p:blipFill>
        <p:spPr>
          <a:xfrm>
            <a:off x="1091102" y="4155870"/>
            <a:ext cx="4256645" cy="1249784"/>
          </a:xfrm>
          <a:prstGeom prst="rect">
            <a:avLst/>
          </a:prstGeom>
        </p:spPr>
      </p:pic>
      <p:pic>
        <p:nvPicPr>
          <p:cNvPr id="14" name="Imagen 13">
            <a:extLst>
              <a:ext uri="{FF2B5EF4-FFF2-40B4-BE49-F238E27FC236}">
                <a16:creationId xmlns:a16="http://schemas.microsoft.com/office/drawing/2014/main" id="{336EBB70-64E9-45CC-B0A0-29A754A0A65B}"/>
              </a:ext>
            </a:extLst>
          </p:cNvPr>
          <p:cNvPicPr>
            <a:picLocks noChangeAspect="1"/>
          </p:cNvPicPr>
          <p:nvPr/>
        </p:nvPicPr>
        <p:blipFill rotWithShape="1">
          <a:blip r:embed="rId7"/>
          <a:srcRect t="15019" b="14543"/>
          <a:stretch/>
        </p:blipFill>
        <p:spPr>
          <a:xfrm>
            <a:off x="1866313" y="3248874"/>
            <a:ext cx="4430187" cy="430949"/>
          </a:xfrm>
          <a:prstGeom prst="rect">
            <a:avLst/>
          </a:prstGeom>
        </p:spPr>
      </p:pic>
      <p:sp>
        <p:nvSpPr>
          <p:cNvPr id="18" name="CuadroTexto 17">
            <a:extLst>
              <a:ext uri="{FF2B5EF4-FFF2-40B4-BE49-F238E27FC236}">
                <a16:creationId xmlns:a16="http://schemas.microsoft.com/office/drawing/2014/main" id="{922DD292-001A-407E-BD65-B85931BA27B1}"/>
              </a:ext>
            </a:extLst>
          </p:cNvPr>
          <p:cNvSpPr txBox="1"/>
          <p:nvPr/>
        </p:nvSpPr>
        <p:spPr>
          <a:xfrm>
            <a:off x="838122" y="3741691"/>
            <a:ext cx="7495886" cy="281937"/>
          </a:xfrm>
          <a:prstGeom prst="rect">
            <a:avLst/>
          </a:prstGeom>
          <a:noFill/>
        </p:spPr>
        <p:txBody>
          <a:bodyPr wrap="square">
            <a:spAutoFit/>
          </a:bodyPr>
          <a:lstStyle/>
          <a:p>
            <a:pPr marL="0" indent="0">
              <a:lnSpc>
                <a:spcPct val="120000"/>
              </a:lnSpc>
              <a:buFont typeface="Arial" panose="020B0604020202020204" pitchFamily="34" charset="0"/>
              <a:buNone/>
            </a:pPr>
            <a:r>
              <a:rPr lang="es-ES" sz="1100" dirty="0" err="1"/>
              <a:t>dr</a:t>
            </a:r>
            <a:r>
              <a:rPr lang="es-ES" sz="1100" dirty="0"/>
              <a:t> y dl indican respectivamente la distancia que se ha movido la rueda derecha y la izquierda, y r es el radio de la rueda.</a:t>
            </a:r>
            <a:endParaRPr lang="es-ES" sz="1200" dirty="0"/>
          </a:p>
        </p:txBody>
      </p:sp>
    </p:spTree>
    <p:extLst>
      <p:ext uri="{BB962C8B-B14F-4D97-AF65-F5344CB8AC3E}">
        <p14:creationId xmlns:p14="http://schemas.microsoft.com/office/powerpoint/2010/main" val="89678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Referencias</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477328"/>
          </a:xfrm>
          <a:prstGeom prst="rect">
            <a:avLst/>
          </a:prstGeom>
        </p:spPr>
        <p:txBody>
          <a:bodyPr wrap="square">
            <a:spAutoFit/>
          </a:bodyPr>
          <a:lstStyle/>
          <a:p>
            <a:pPr marL="285750" indent="-285750" algn="l">
              <a:buFont typeface="Arial" panose="020B0604020202020204" pitchFamily="34" charset="0"/>
              <a:buChar char="•"/>
            </a:pPr>
            <a:r>
              <a:rPr lang="es-ES" dirty="0">
                <a:solidFill>
                  <a:srgbClr val="000000"/>
                </a:solidFill>
                <a:latin typeface="Open Sans" panose="020B0604020202020204" pitchFamily="34" charset="0"/>
              </a:rPr>
              <a:t>Explicación c</a:t>
            </a:r>
            <a:r>
              <a:rPr lang="es-ES" b="0" i="0" dirty="0">
                <a:solidFill>
                  <a:srgbClr val="000000"/>
                </a:solidFill>
                <a:effectLst/>
                <a:latin typeface="Open Sans" panose="020B0604020202020204" pitchFamily="34" charset="0"/>
              </a:rPr>
              <a:t>ontrolador PID de Arduino </a:t>
            </a:r>
            <a:r>
              <a:rPr lang="es-ES" b="0" i="0" dirty="0" err="1">
                <a:solidFill>
                  <a:srgbClr val="000000"/>
                </a:solidFill>
                <a:effectLst/>
                <a:latin typeface="Open Sans" panose="020B0604020202020204" pitchFamily="34" charset="0"/>
              </a:rPr>
              <a:t>Engineering</a:t>
            </a:r>
            <a:r>
              <a:rPr lang="es-ES" dirty="0">
                <a:solidFill>
                  <a:srgbClr val="000000"/>
                </a:solidFill>
                <a:latin typeface="Open Sans" panose="020B0604020202020204" pitchFamily="34" charset="0"/>
              </a:rPr>
              <a:t> Kit: </a:t>
            </a:r>
            <a:r>
              <a:rPr lang="es-ES" b="0" i="0" dirty="0">
                <a:solidFill>
                  <a:srgbClr val="000000"/>
                </a:solidFill>
                <a:effectLst/>
                <a:latin typeface="Open Sans" panose="020B0604020202020204" pitchFamily="34" charset="0"/>
                <a:hlinkClick r:id="rId3"/>
              </a:rPr>
              <a:t>https://engineeringkit.arduino.cc/#section-5169797</a:t>
            </a:r>
            <a:endParaRPr lang="es-ES" b="0" i="0" dirty="0">
              <a:solidFill>
                <a:srgbClr val="000000"/>
              </a:solidFill>
              <a:effectLst/>
              <a:latin typeface="Open Sans" panose="020B0604020202020204" pitchFamily="34" charset="0"/>
            </a:endParaRPr>
          </a:p>
          <a:p>
            <a:pPr marL="285750" indent="-285750" algn="l">
              <a:buFont typeface="Arial" panose="020B0604020202020204" pitchFamily="34" charset="0"/>
              <a:buChar char="•"/>
            </a:pPr>
            <a:r>
              <a:rPr lang="es-ES" b="0" i="0" dirty="0">
                <a:solidFill>
                  <a:srgbClr val="000000"/>
                </a:solidFill>
                <a:effectLst/>
                <a:latin typeface="Open Sans" panose="020B0604020202020204" pitchFamily="34" charset="0"/>
              </a:rPr>
              <a:t>Controlador PID de </a:t>
            </a:r>
            <a:r>
              <a:rPr lang="es-ES" b="0" i="0" dirty="0" err="1">
                <a:solidFill>
                  <a:srgbClr val="000000"/>
                </a:solidFill>
                <a:effectLst/>
                <a:latin typeface="Open Sans" panose="020B0604020202020204" pitchFamily="34" charset="0"/>
              </a:rPr>
              <a:t>Simulink</a:t>
            </a:r>
            <a:r>
              <a:rPr lang="es-ES" b="0" i="0" dirty="0">
                <a:solidFill>
                  <a:srgbClr val="000000"/>
                </a:solidFill>
                <a:effectLst/>
                <a:latin typeface="Open Sans" panose="020B0604020202020204" pitchFamily="34" charset="0"/>
              </a:rPr>
              <a:t>: </a:t>
            </a:r>
            <a:r>
              <a:rPr lang="es-ES" b="0" i="0" dirty="0">
                <a:solidFill>
                  <a:srgbClr val="000000"/>
                </a:solidFill>
                <a:effectLst/>
                <a:latin typeface="Open Sans" panose="020B0604020202020204" pitchFamily="34" charset="0"/>
                <a:hlinkClick r:id="rId4"/>
              </a:rPr>
              <a:t>https://es.mathworks.com/help/simulink/slref/pidcontroller.html</a:t>
            </a:r>
            <a:endParaRPr lang="es-ES" b="0" i="0" dirty="0">
              <a:solidFill>
                <a:srgbClr val="000000"/>
              </a:solidFill>
              <a:effectLst/>
              <a:latin typeface="Open Sans" panose="020B0604020202020204" pitchFamily="34" charset="0"/>
            </a:endParaRPr>
          </a:p>
          <a:p>
            <a:pPr marL="285750" indent="-285750" algn="l">
              <a:buFont typeface="Arial" panose="020B0604020202020204" pitchFamily="34" charset="0"/>
              <a:buChar char="•"/>
            </a:pPr>
            <a:endParaRPr lang="es-ES" b="0" i="0" dirty="0">
              <a:solidFill>
                <a:srgbClr val="000000"/>
              </a:solidFill>
              <a:effectLst/>
              <a:latin typeface="Open Sans" panose="020B0604020202020204" pitchFamily="34" charset="0"/>
            </a:endParaRPr>
          </a:p>
        </p:txBody>
      </p:sp>
    </p:spTree>
    <p:extLst>
      <p:ext uri="{BB962C8B-B14F-4D97-AF65-F5344CB8AC3E}">
        <p14:creationId xmlns:p14="http://schemas.microsoft.com/office/powerpoint/2010/main" val="733396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Introducción</a:t>
            </a:r>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Archivos necesarios: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Competencias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Kits Arduino </a:t>
            </a:r>
            <a:r>
              <a:rPr lang="es-ES" sz="1900" b="1" dirty="0" err="1">
                <a:solidFill>
                  <a:srgbClr val="00A3AD"/>
                </a:solidFill>
                <a:latin typeface="Arial Black" charset="0"/>
              </a:rPr>
              <a:t>Engineering</a:t>
            </a:r>
            <a:r>
              <a:rPr lang="es-ES" sz="1900" b="1" dirty="0">
                <a:solidFill>
                  <a:srgbClr val="00A3AD"/>
                </a:solidFill>
                <a:latin typeface="Arial Black" charset="0"/>
              </a:rPr>
              <a:t>…</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MOTOCICLETA </a:t>
            </a:r>
          </a:p>
          <a:p>
            <a:pPr algn="ctr"/>
            <a:r>
              <a:rPr lang="es-ES" sz="1400" b="0" i="0" cap="all" dirty="0">
                <a:solidFill>
                  <a:srgbClr val="434F54"/>
                </a:solidFill>
                <a:effectLst/>
                <a:latin typeface="Open Sans" panose="020B0606030504020204" pitchFamily="34" charset="0"/>
              </a:rPr>
              <a:t>AUTOEQUILIBRANTE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pt-BR" sz="1400" b="0" i="0" cap="all" dirty="0">
                <a:solidFill>
                  <a:srgbClr val="434F54"/>
                </a:solidFill>
                <a:effectLst/>
                <a:latin typeface="Open Sans" panose="020B0606030504020204" pitchFamily="34" charset="0"/>
              </a:rPr>
              <a:t>ROVER CONTROLADO POR CÁMARA WEB</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ROBOT DIBUJANTE</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s-ES" dirty="0"/>
              <a:t>Movimiento del robot</a:t>
            </a:r>
          </a:p>
        </p:txBody>
      </p:sp>
      <p:pic>
        <p:nvPicPr>
          <p:cNvPr id="8" name="Imagen 7">
            <a:extLst>
              <a:ext uri="{FF2B5EF4-FFF2-40B4-BE49-F238E27FC236}">
                <a16:creationId xmlns:a16="http://schemas.microsoft.com/office/drawing/2014/main" id="{C63CAD04-C029-485B-B261-6DE75E7E0AC2}"/>
              </a:ext>
            </a:extLst>
          </p:cNvPr>
          <p:cNvPicPr>
            <a:picLocks noChangeAspect="1"/>
          </p:cNvPicPr>
          <p:nvPr/>
        </p:nvPicPr>
        <p:blipFill>
          <a:blip r:embed="rId6"/>
          <a:stretch>
            <a:fillRect/>
          </a:stretch>
        </p:blipFill>
        <p:spPr>
          <a:xfrm>
            <a:off x="4045030" y="5131642"/>
            <a:ext cx="1099494" cy="1328885"/>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Fundamentos </a:t>
            </a:r>
          </a:p>
        </p:txBody>
      </p:sp>
      <p:sp>
        <p:nvSpPr>
          <p:cNvPr id="11" name="Content Placeholder 10"/>
          <p:cNvSpPr>
            <a:spLocks noGrp="1"/>
          </p:cNvSpPr>
          <p:nvPr>
            <p:ph sz="quarter" idx="10"/>
          </p:nvPr>
        </p:nvSpPr>
        <p:spPr/>
        <p:txBody>
          <a:bodyPr/>
          <a:lstStyle/>
          <a:p>
            <a:r>
              <a:rPr lang="es-ES" dirty="0"/>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Movimiento del robot</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3416320"/>
          </a:xfrm>
          <a:prstGeom prst="rect">
            <a:avLst/>
          </a:prstGeom>
        </p:spPr>
        <p:txBody>
          <a:bodyPr wrap="square">
            <a:spAutoFit/>
          </a:bodyPr>
          <a:lstStyle/>
          <a:p>
            <a:r>
              <a:rPr lang="es-ES" dirty="0"/>
              <a:t>Los robots autónomos en general no se mueven con perfecta precisión. Su desplazamiento suele verse afectado por su entorno y su propia mecánica.</a:t>
            </a:r>
          </a:p>
          <a:p>
            <a:endParaRPr lang="es-ES" dirty="0"/>
          </a:p>
          <a:p>
            <a:r>
              <a:rPr lang="es-ES" dirty="0"/>
              <a:t>Cuando una persona conduce un automóvil, bicicleta… puede autocorregirse constantemente para asegurarse que está conduciendo en línea recta o girando en el ángulo correcto para realizar una curva.</a:t>
            </a:r>
          </a:p>
          <a:p>
            <a:endParaRPr lang="es-ES" dirty="0"/>
          </a:p>
          <a:p>
            <a:r>
              <a:rPr lang="es-ES" dirty="0"/>
              <a:t>Desde un punto de vista del movimiento que ha de realizar un robot en cada instante o momento, ¿Cómo podemos indicar a un robot a realizar esta corrección?</a:t>
            </a:r>
          </a:p>
          <a:p>
            <a:endParaRPr lang="es-ES" dirty="0"/>
          </a:p>
          <a:p>
            <a:r>
              <a:rPr lang="es-ES" dirty="0"/>
              <a:t>Si disponemos de una ruta o movimiento deseado para que el robot realice, es posible implementar un algoritmo denominado como “Controlador PID”.</a:t>
            </a:r>
          </a:p>
        </p:txBody>
      </p:sp>
    </p:spTree>
    <p:extLst>
      <p:ext uri="{BB962C8B-B14F-4D97-AF65-F5344CB8AC3E}">
        <p14:creationId xmlns:p14="http://schemas.microsoft.com/office/powerpoint/2010/main" val="45987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err="1"/>
              <a:t>Lazo</a:t>
            </a:r>
            <a:r>
              <a:rPr lang="en-US" dirty="0"/>
              <a:t> </a:t>
            </a:r>
            <a:r>
              <a:rPr lang="en-US" dirty="0" err="1"/>
              <a:t>abierto</a:t>
            </a:r>
            <a:r>
              <a:rPr lang="en-US" dirty="0"/>
              <a:t> vs </a:t>
            </a:r>
            <a:r>
              <a:rPr lang="en-US" dirty="0" err="1"/>
              <a:t>lazo</a:t>
            </a:r>
            <a:r>
              <a:rPr lang="en-US" dirty="0"/>
              <a:t> </a:t>
            </a:r>
            <a:r>
              <a:rPr lang="en-US" dirty="0" err="1"/>
              <a:t>cerrado</a:t>
            </a:r>
            <a:endParaRPr lang="en-US" dirty="0"/>
          </a:p>
        </p:txBody>
      </p:sp>
      <p:sp>
        <p:nvSpPr>
          <p:cNvPr id="7" name="Content Placeholder 6"/>
          <p:cNvSpPr>
            <a:spLocks noGrp="1"/>
          </p:cNvSpPr>
          <p:nvPr>
            <p:ph sz="quarter" idx="10"/>
          </p:nvPr>
        </p:nvSpPr>
        <p:spPr/>
        <p:txBody>
          <a:bodyPr>
            <a:normAutofit fontScale="77500" lnSpcReduction="20000"/>
          </a:bodyPr>
          <a:lstStyle/>
          <a:p>
            <a:r>
              <a:rPr lang="en-US" dirty="0"/>
              <a:t>1.1</a:t>
            </a:r>
          </a:p>
        </p:txBody>
      </p:sp>
    </p:spTree>
    <p:extLst>
      <p:ext uri="{BB962C8B-B14F-4D97-AF65-F5344CB8AC3E}">
        <p14:creationId xmlns:p14="http://schemas.microsoft.com/office/powerpoint/2010/main" val="205085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Lazo abierto</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923330"/>
          </a:xfrm>
          <a:prstGeom prst="rect">
            <a:avLst/>
          </a:prstGeom>
        </p:spPr>
        <p:txBody>
          <a:bodyPr wrap="square">
            <a:spAutoFit/>
          </a:bodyPr>
          <a:lstStyle/>
          <a:p>
            <a:r>
              <a:rPr lang="es-ES" dirty="0"/>
              <a:t>Si un robot es dirigido por un controlador de lazo abierto, la salida del sistema no tendrá efecto ninguno sobre la acción de control de entrada y por lo tanto tampoco sobre el controlador del movimiento.</a:t>
            </a:r>
          </a:p>
        </p:txBody>
      </p:sp>
      <p:grpSp>
        <p:nvGrpSpPr>
          <p:cNvPr id="10" name="Grupo 9">
            <a:extLst>
              <a:ext uri="{FF2B5EF4-FFF2-40B4-BE49-F238E27FC236}">
                <a16:creationId xmlns:a16="http://schemas.microsoft.com/office/drawing/2014/main" id="{03058819-7C58-4C88-97A0-19BC761A6BB7}"/>
              </a:ext>
            </a:extLst>
          </p:cNvPr>
          <p:cNvGrpSpPr/>
          <p:nvPr/>
        </p:nvGrpSpPr>
        <p:grpSpPr>
          <a:xfrm>
            <a:off x="773723" y="3047088"/>
            <a:ext cx="7385539" cy="2504699"/>
            <a:chOff x="773723" y="3047088"/>
            <a:chExt cx="7385539" cy="2504699"/>
          </a:xfrm>
        </p:grpSpPr>
        <p:grpSp>
          <p:nvGrpSpPr>
            <p:cNvPr id="20" name="Grupo 19">
              <a:extLst>
                <a:ext uri="{FF2B5EF4-FFF2-40B4-BE49-F238E27FC236}">
                  <a16:creationId xmlns:a16="http://schemas.microsoft.com/office/drawing/2014/main" id="{944EA62E-8807-4F9C-A7AA-B723B3493D08}"/>
                </a:ext>
              </a:extLst>
            </p:cNvPr>
            <p:cNvGrpSpPr/>
            <p:nvPr/>
          </p:nvGrpSpPr>
          <p:grpSpPr>
            <a:xfrm>
              <a:off x="773723" y="3047088"/>
              <a:ext cx="7385539" cy="2504699"/>
              <a:chOff x="689521" y="3047088"/>
              <a:chExt cx="7385539" cy="2504699"/>
            </a:xfrm>
          </p:grpSpPr>
          <p:sp>
            <p:nvSpPr>
              <p:cNvPr id="21" name="Rectángulo 20">
                <a:extLst>
                  <a:ext uri="{FF2B5EF4-FFF2-40B4-BE49-F238E27FC236}">
                    <a16:creationId xmlns:a16="http://schemas.microsoft.com/office/drawing/2014/main" id="{107D3B9A-D645-4B0E-98F5-F58C24FEC1BB}"/>
                  </a:ext>
                </a:extLst>
              </p:cNvPr>
              <p:cNvSpPr/>
              <p:nvPr/>
            </p:nvSpPr>
            <p:spPr>
              <a:xfrm>
                <a:off x="689521" y="3047088"/>
                <a:ext cx="7385539" cy="25046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grpSp>
            <p:nvGrpSpPr>
              <p:cNvPr id="22" name="Grupo 21">
                <a:extLst>
                  <a:ext uri="{FF2B5EF4-FFF2-40B4-BE49-F238E27FC236}">
                    <a16:creationId xmlns:a16="http://schemas.microsoft.com/office/drawing/2014/main" id="{15EE9C65-E385-4507-BD35-67BE5C2BA1E8}"/>
                  </a:ext>
                </a:extLst>
              </p:cNvPr>
              <p:cNvGrpSpPr/>
              <p:nvPr/>
            </p:nvGrpSpPr>
            <p:grpSpPr>
              <a:xfrm>
                <a:off x="818678" y="3711164"/>
                <a:ext cx="7183845" cy="1650598"/>
                <a:chOff x="919561" y="2934298"/>
                <a:chExt cx="7183845" cy="1650598"/>
              </a:xfrm>
            </p:grpSpPr>
            <p:sp>
              <p:nvSpPr>
                <p:cNvPr id="26" name="Rectángulo: esquinas redondeadas 25">
                  <a:extLst>
                    <a:ext uri="{FF2B5EF4-FFF2-40B4-BE49-F238E27FC236}">
                      <a16:creationId xmlns:a16="http://schemas.microsoft.com/office/drawing/2014/main" id="{6B4906FD-E588-4FD4-9DA7-CF095FA17908}"/>
                    </a:ext>
                  </a:extLst>
                </p:cNvPr>
                <p:cNvSpPr/>
                <p:nvPr/>
              </p:nvSpPr>
              <p:spPr>
                <a:xfrm>
                  <a:off x="3156447" y="357230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cxnSp>
              <p:nvCxnSpPr>
                <p:cNvPr id="27" name="Conector recto de flecha 26">
                  <a:extLst>
                    <a:ext uri="{FF2B5EF4-FFF2-40B4-BE49-F238E27FC236}">
                      <a16:creationId xmlns:a16="http://schemas.microsoft.com/office/drawing/2014/main" id="{3899FEF9-BD43-43DB-B14D-AEE8C2127315}"/>
                    </a:ext>
                  </a:extLst>
                </p:cNvPr>
                <p:cNvCxnSpPr>
                  <a:cxnSpLocks/>
                  <a:stCxn id="26" idx="3"/>
                  <a:endCxn id="23" idx="1"/>
                </p:cNvCxnSpPr>
                <p:nvPr/>
              </p:nvCxnSpPr>
              <p:spPr>
                <a:xfrm>
                  <a:off x="4448916" y="3754870"/>
                  <a:ext cx="303572" cy="4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de flecha 27">
                  <a:extLst>
                    <a:ext uri="{FF2B5EF4-FFF2-40B4-BE49-F238E27FC236}">
                      <a16:creationId xmlns:a16="http://schemas.microsoft.com/office/drawing/2014/main" id="{99E7682E-A6E6-4ADB-8406-D1087E089B08}"/>
                    </a:ext>
                  </a:extLst>
                </p:cNvPr>
                <p:cNvCxnSpPr>
                  <a:cxnSpLocks/>
                  <a:stCxn id="29" idx="6"/>
                  <a:endCxn id="26" idx="1"/>
                </p:cNvCxnSpPr>
                <p:nvPr/>
              </p:nvCxnSpPr>
              <p:spPr>
                <a:xfrm>
                  <a:off x="2782537" y="3754870"/>
                  <a:ext cx="3739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Elipse 28">
                  <a:extLst>
                    <a:ext uri="{FF2B5EF4-FFF2-40B4-BE49-F238E27FC236}">
                      <a16:creationId xmlns:a16="http://schemas.microsoft.com/office/drawing/2014/main" id="{63831AF2-A76E-43C7-87BD-2F2987638ED6}"/>
                    </a:ext>
                  </a:extLst>
                </p:cNvPr>
                <p:cNvSpPr/>
                <p:nvPr/>
              </p:nvSpPr>
              <p:spPr>
                <a:xfrm>
                  <a:off x="919561" y="2935901"/>
                  <a:ext cx="1862976" cy="1637937"/>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Distancia deseada</a:t>
                  </a:r>
                </a:p>
              </p:txBody>
            </p:sp>
            <p:sp>
              <p:nvSpPr>
                <p:cNvPr id="30" name="Elipse 29">
                  <a:extLst>
                    <a:ext uri="{FF2B5EF4-FFF2-40B4-BE49-F238E27FC236}">
                      <a16:creationId xmlns:a16="http://schemas.microsoft.com/office/drawing/2014/main" id="{84956ECB-394C-4725-BEBA-516F6E4FFCFD}"/>
                    </a:ext>
                  </a:extLst>
                </p:cNvPr>
                <p:cNvSpPr/>
                <p:nvPr/>
              </p:nvSpPr>
              <p:spPr>
                <a:xfrm>
                  <a:off x="6480484" y="2934298"/>
                  <a:ext cx="1622922" cy="1650598"/>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Posición actual</a:t>
                  </a:r>
                </a:p>
              </p:txBody>
            </p:sp>
          </p:grpSp>
          <p:sp>
            <p:nvSpPr>
              <p:cNvPr id="23" name="Rectángulo: esquinas redondeadas 22">
                <a:extLst>
                  <a:ext uri="{FF2B5EF4-FFF2-40B4-BE49-F238E27FC236}">
                    <a16:creationId xmlns:a16="http://schemas.microsoft.com/office/drawing/2014/main" id="{C35D5C59-9B93-47F8-8B66-91833F73B25E}"/>
                  </a:ext>
                </a:extLst>
              </p:cNvPr>
              <p:cNvSpPr/>
              <p:nvPr/>
            </p:nvSpPr>
            <p:spPr>
              <a:xfrm>
                <a:off x="4651605" y="4353900"/>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PROCESO</a:t>
                </a:r>
              </a:p>
            </p:txBody>
          </p:sp>
          <p:cxnSp>
            <p:nvCxnSpPr>
              <p:cNvPr id="24" name="Conector recto de flecha 23">
                <a:extLst>
                  <a:ext uri="{FF2B5EF4-FFF2-40B4-BE49-F238E27FC236}">
                    <a16:creationId xmlns:a16="http://schemas.microsoft.com/office/drawing/2014/main" id="{64925E95-5448-4463-A9D4-74A8232B00AA}"/>
                  </a:ext>
                </a:extLst>
              </p:cNvPr>
              <p:cNvCxnSpPr>
                <a:cxnSpLocks/>
                <a:stCxn id="23" idx="3"/>
                <a:endCxn id="30" idx="2"/>
              </p:cNvCxnSpPr>
              <p:nvPr/>
            </p:nvCxnSpPr>
            <p:spPr>
              <a:xfrm>
                <a:off x="5944074" y="4536463"/>
                <a:ext cx="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CuadroTexto 24">
                <a:extLst>
                  <a:ext uri="{FF2B5EF4-FFF2-40B4-BE49-F238E27FC236}">
                    <a16:creationId xmlns:a16="http://schemas.microsoft.com/office/drawing/2014/main" id="{6329651D-944B-4C35-935C-7036F5CB205F}"/>
                  </a:ext>
                </a:extLst>
              </p:cNvPr>
              <p:cNvSpPr txBox="1"/>
              <p:nvPr/>
            </p:nvSpPr>
            <p:spPr>
              <a:xfrm>
                <a:off x="1047647" y="3165445"/>
                <a:ext cx="1554876" cy="369332"/>
              </a:xfrm>
              <a:prstGeom prst="rect">
                <a:avLst/>
              </a:prstGeom>
              <a:noFill/>
            </p:spPr>
            <p:txBody>
              <a:bodyPr wrap="square" rtlCol="0">
                <a:spAutoFit/>
              </a:bodyPr>
              <a:lstStyle/>
              <a:p>
                <a:r>
                  <a:rPr lang="es-ES" dirty="0"/>
                  <a:t>Robot</a:t>
                </a:r>
              </a:p>
            </p:txBody>
          </p:sp>
        </p:grpSp>
        <p:sp>
          <p:nvSpPr>
            <p:cNvPr id="31" name="CuadroTexto 30">
              <a:extLst>
                <a:ext uri="{FF2B5EF4-FFF2-40B4-BE49-F238E27FC236}">
                  <a16:creationId xmlns:a16="http://schemas.microsoft.com/office/drawing/2014/main" id="{BA6EED6C-59EF-4AB0-8CDE-560ADC9750AB}"/>
                </a:ext>
              </a:extLst>
            </p:cNvPr>
            <p:cNvSpPr txBox="1"/>
            <p:nvPr/>
          </p:nvSpPr>
          <p:spPr>
            <a:xfrm>
              <a:off x="4028707" y="3995528"/>
              <a:ext cx="1554876" cy="369332"/>
            </a:xfrm>
            <a:prstGeom prst="rect">
              <a:avLst/>
            </a:prstGeom>
            <a:noFill/>
          </p:spPr>
          <p:txBody>
            <a:bodyPr wrap="square" rtlCol="0">
              <a:spAutoFit/>
            </a:bodyPr>
            <a:lstStyle/>
            <a:p>
              <a:r>
                <a:rPr lang="es-ES" dirty="0"/>
                <a:t>Velocidad</a:t>
              </a:r>
            </a:p>
          </p:txBody>
        </p:sp>
      </p:grpSp>
    </p:spTree>
    <p:extLst>
      <p:ext uri="{BB962C8B-B14F-4D97-AF65-F5344CB8AC3E}">
        <p14:creationId xmlns:p14="http://schemas.microsoft.com/office/powerpoint/2010/main" val="2493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Lazo cerrado</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2031325"/>
          </a:xfrm>
          <a:prstGeom prst="rect">
            <a:avLst/>
          </a:prstGeom>
        </p:spPr>
        <p:txBody>
          <a:bodyPr wrap="square">
            <a:spAutoFit/>
          </a:bodyPr>
          <a:lstStyle/>
          <a:p>
            <a:r>
              <a:rPr lang="es-ES" dirty="0"/>
              <a:t>Si un robot es dirigido por un sistema de lazo cerrado, la salida se retroalimenta como entrada para reducir errores y aumentar la estabilidad. La arquitectura es similar a la de un sistema de lazo abierto pero se diferencia en que parte de la salida proporciona datos de entrada (retroalimentación).</a:t>
            </a:r>
          </a:p>
          <a:p>
            <a:endParaRPr lang="es-ES" dirty="0"/>
          </a:p>
          <a:p>
            <a:r>
              <a:rPr lang="es-ES" dirty="0"/>
              <a:t>En este tipo de sistemas, la señal de referencia se puede comparar el valor medido, proporcionando un valor de error.</a:t>
            </a:r>
          </a:p>
        </p:txBody>
      </p:sp>
      <p:sp>
        <p:nvSpPr>
          <p:cNvPr id="43" name="CuadroTexto 42">
            <a:extLst>
              <a:ext uri="{FF2B5EF4-FFF2-40B4-BE49-F238E27FC236}">
                <a16:creationId xmlns:a16="http://schemas.microsoft.com/office/drawing/2014/main" id="{BF05B65C-0263-4F3C-88F1-92F7FC7604D0}"/>
              </a:ext>
            </a:extLst>
          </p:cNvPr>
          <p:cNvSpPr txBox="1"/>
          <p:nvPr/>
        </p:nvSpPr>
        <p:spPr>
          <a:xfrm>
            <a:off x="3088993" y="5628972"/>
            <a:ext cx="267490" cy="461665"/>
          </a:xfrm>
          <a:prstGeom prst="rect">
            <a:avLst/>
          </a:prstGeom>
          <a:noFill/>
        </p:spPr>
        <p:txBody>
          <a:bodyPr wrap="square" rtlCol="0">
            <a:spAutoFit/>
          </a:bodyPr>
          <a:lstStyle/>
          <a:p>
            <a:r>
              <a:rPr lang="es-ES" sz="2400" dirty="0">
                <a:solidFill>
                  <a:schemeClr val="bg1"/>
                </a:solidFill>
              </a:rPr>
              <a:t>-</a:t>
            </a:r>
          </a:p>
        </p:txBody>
      </p:sp>
      <p:grpSp>
        <p:nvGrpSpPr>
          <p:cNvPr id="67" name="Grupo 66">
            <a:extLst>
              <a:ext uri="{FF2B5EF4-FFF2-40B4-BE49-F238E27FC236}">
                <a16:creationId xmlns:a16="http://schemas.microsoft.com/office/drawing/2014/main" id="{2CE21841-0B62-4AB1-B824-E27091F4469D}"/>
              </a:ext>
            </a:extLst>
          </p:cNvPr>
          <p:cNvGrpSpPr/>
          <p:nvPr/>
        </p:nvGrpSpPr>
        <p:grpSpPr>
          <a:xfrm>
            <a:off x="894524" y="3367847"/>
            <a:ext cx="7385539" cy="2653526"/>
            <a:chOff x="928782" y="3209963"/>
            <a:chExt cx="7385539" cy="2653526"/>
          </a:xfrm>
        </p:grpSpPr>
        <p:sp>
          <p:nvSpPr>
            <p:cNvPr id="42" name="CuadroTexto 41">
              <a:extLst>
                <a:ext uri="{FF2B5EF4-FFF2-40B4-BE49-F238E27FC236}">
                  <a16:creationId xmlns:a16="http://schemas.microsoft.com/office/drawing/2014/main" id="{6C72B378-8737-430A-B159-4CFE3B9457D8}"/>
                </a:ext>
              </a:extLst>
            </p:cNvPr>
            <p:cNvSpPr txBox="1"/>
            <p:nvPr/>
          </p:nvSpPr>
          <p:spPr>
            <a:xfrm>
              <a:off x="2901425" y="5494156"/>
              <a:ext cx="267490" cy="369332"/>
            </a:xfrm>
            <a:prstGeom prst="rect">
              <a:avLst/>
            </a:prstGeom>
            <a:noFill/>
          </p:spPr>
          <p:txBody>
            <a:bodyPr wrap="square" rtlCol="0">
              <a:spAutoFit/>
            </a:bodyPr>
            <a:lstStyle/>
            <a:p>
              <a:r>
                <a:rPr lang="es-ES" dirty="0">
                  <a:solidFill>
                    <a:schemeClr val="bg1"/>
                  </a:solidFill>
                </a:rPr>
                <a:t>+</a:t>
              </a:r>
            </a:p>
          </p:txBody>
        </p:sp>
        <p:sp>
          <p:nvSpPr>
            <p:cNvPr id="51" name="Rectángulo 50">
              <a:extLst>
                <a:ext uri="{FF2B5EF4-FFF2-40B4-BE49-F238E27FC236}">
                  <a16:creationId xmlns:a16="http://schemas.microsoft.com/office/drawing/2014/main" id="{2A893A30-FFCA-4BB2-9536-60E408082894}"/>
                </a:ext>
              </a:extLst>
            </p:cNvPr>
            <p:cNvSpPr/>
            <p:nvPr/>
          </p:nvSpPr>
          <p:spPr>
            <a:xfrm>
              <a:off x="928782" y="3209963"/>
              <a:ext cx="7385539" cy="26535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56" name="Rectángulo: esquinas redondeadas 55">
              <a:extLst>
                <a:ext uri="{FF2B5EF4-FFF2-40B4-BE49-F238E27FC236}">
                  <a16:creationId xmlns:a16="http://schemas.microsoft.com/office/drawing/2014/main" id="{B361D2C2-3D4A-44C0-B7F5-9EFE22EBD64C}"/>
                </a:ext>
              </a:extLst>
            </p:cNvPr>
            <p:cNvSpPr/>
            <p:nvPr/>
          </p:nvSpPr>
          <p:spPr>
            <a:xfrm>
              <a:off x="3294825" y="451204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cxnSp>
          <p:nvCxnSpPr>
            <p:cNvPr id="57" name="Conector recto de flecha 56">
              <a:extLst>
                <a:ext uri="{FF2B5EF4-FFF2-40B4-BE49-F238E27FC236}">
                  <a16:creationId xmlns:a16="http://schemas.microsoft.com/office/drawing/2014/main" id="{8DB11AC8-34D4-468C-A0FF-9EF4993DCDE6}"/>
                </a:ext>
              </a:extLst>
            </p:cNvPr>
            <p:cNvCxnSpPr>
              <a:cxnSpLocks/>
              <a:stCxn id="56" idx="3"/>
              <a:endCxn id="53" idx="1"/>
            </p:cNvCxnSpPr>
            <p:nvPr/>
          </p:nvCxnSpPr>
          <p:spPr>
            <a:xfrm>
              <a:off x="4587294" y="4694610"/>
              <a:ext cx="303572" cy="4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ector recto de flecha 57">
              <a:extLst>
                <a:ext uri="{FF2B5EF4-FFF2-40B4-BE49-F238E27FC236}">
                  <a16:creationId xmlns:a16="http://schemas.microsoft.com/office/drawing/2014/main" id="{B31FDCCD-ED05-4FBD-8A7E-F58B495AA2CB}"/>
                </a:ext>
              </a:extLst>
            </p:cNvPr>
            <p:cNvCxnSpPr>
              <a:cxnSpLocks/>
              <a:stCxn id="59" idx="6"/>
              <a:endCxn id="56" idx="1"/>
            </p:cNvCxnSpPr>
            <p:nvPr/>
          </p:nvCxnSpPr>
          <p:spPr>
            <a:xfrm>
              <a:off x="2920914" y="4694610"/>
              <a:ext cx="3739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Elipse 58">
              <a:extLst>
                <a:ext uri="{FF2B5EF4-FFF2-40B4-BE49-F238E27FC236}">
                  <a16:creationId xmlns:a16="http://schemas.microsoft.com/office/drawing/2014/main" id="{FC4119A0-D90D-4DCE-9734-17B83D8BA446}"/>
                </a:ext>
              </a:extLst>
            </p:cNvPr>
            <p:cNvSpPr/>
            <p:nvPr/>
          </p:nvSpPr>
          <p:spPr>
            <a:xfrm>
              <a:off x="1134207" y="3875641"/>
              <a:ext cx="1786707" cy="1637937"/>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Distancia deseada</a:t>
              </a:r>
            </a:p>
          </p:txBody>
        </p:sp>
        <p:sp>
          <p:nvSpPr>
            <p:cNvPr id="60" name="Elipse 59">
              <a:extLst>
                <a:ext uri="{FF2B5EF4-FFF2-40B4-BE49-F238E27FC236}">
                  <a16:creationId xmlns:a16="http://schemas.microsoft.com/office/drawing/2014/main" id="{C01F6783-9DB5-40C4-906D-A2FDCD0B5BB0}"/>
                </a:ext>
              </a:extLst>
            </p:cNvPr>
            <p:cNvSpPr/>
            <p:nvPr/>
          </p:nvSpPr>
          <p:spPr>
            <a:xfrm>
              <a:off x="6618862" y="3874038"/>
              <a:ext cx="1622922" cy="1650598"/>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Posición actual</a:t>
              </a:r>
            </a:p>
          </p:txBody>
        </p:sp>
        <p:sp>
          <p:nvSpPr>
            <p:cNvPr id="53" name="Rectángulo: esquinas redondeadas 52">
              <a:extLst>
                <a:ext uri="{FF2B5EF4-FFF2-40B4-BE49-F238E27FC236}">
                  <a16:creationId xmlns:a16="http://schemas.microsoft.com/office/drawing/2014/main" id="{CA2EFBA5-046C-4084-94A8-B14B829FA65C}"/>
                </a:ext>
              </a:extLst>
            </p:cNvPr>
            <p:cNvSpPr/>
            <p:nvPr/>
          </p:nvSpPr>
          <p:spPr>
            <a:xfrm>
              <a:off x="4890866" y="4516774"/>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PROCESO</a:t>
              </a:r>
            </a:p>
          </p:txBody>
        </p:sp>
        <p:cxnSp>
          <p:nvCxnSpPr>
            <p:cNvPr id="54" name="Conector recto de flecha 53">
              <a:extLst>
                <a:ext uri="{FF2B5EF4-FFF2-40B4-BE49-F238E27FC236}">
                  <a16:creationId xmlns:a16="http://schemas.microsoft.com/office/drawing/2014/main" id="{4871DAFA-1FC0-4ED6-A29B-345A9E8D38B0}"/>
                </a:ext>
              </a:extLst>
            </p:cNvPr>
            <p:cNvCxnSpPr>
              <a:cxnSpLocks/>
              <a:stCxn id="53" idx="3"/>
              <a:endCxn id="60" idx="2"/>
            </p:cNvCxnSpPr>
            <p:nvPr/>
          </p:nvCxnSpPr>
          <p:spPr>
            <a:xfrm>
              <a:off x="6183335" y="4699337"/>
              <a:ext cx="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CuadroTexto 54">
              <a:extLst>
                <a:ext uri="{FF2B5EF4-FFF2-40B4-BE49-F238E27FC236}">
                  <a16:creationId xmlns:a16="http://schemas.microsoft.com/office/drawing/2014/main" id="{C35F8B98-958D-41D3-8EB2-3F01BF1A8C82}"/>
                </a:ext>
              </a:extLst>
            </p:cNvPr>
            <p:cNvSpPr txBox="1"/>
            <p:nvPr/>
          </p:nvSpPr>
          <p:spPr>
            <a:xfrm>
              <a:off x="1286908" y="3328319"/>
              <a:ext cx="1554876" cy="369332"/>
            </a:xfrm>
            <a:prstGeom prst="rect">
              <a:avLst/>
            </a:prstGeom>
            <a:noFill/>
          </p:spPr>
          <p:txBody>
            <a:bodyPr wrap="square" rtlCol="0">
              <a:spAutoFit/>
            </a:bodyPr>
            <a:lstStyle/>
            <a:p>
              <a:r>
                <a:rPr lang="es-ES" dirty="0"/>
                <a:t>Robot</a:t>
              </a:r>
            </a:p>
          </p:txBody>
        </p:sp>
        <p:sp>
          <p:nvSpPr>
            <p:cNvPr id="50" name="CuadroTexto 49">
              <a:extLst>
                <a:ext uri="{FF2B5EF4-FFF2-40B4-BE49-F238E27FC236}">
                  <a16:creationId xmlns:a16="http://schemas.microsoft.com/office/drawing/2014/main" id="{3D84C4E0-94D4-4654-9F02-B451F6F1FF91}"/>
                </a:ext>
              </a:extLst>
            </p:cNvPr>
            <p:cNvSpPr txBox="1"/>
            <p:nvPr/>
          </p:nvSpPr>
          <p:spPr>
            <a:xfrm>
              <a:off x="4183766" y="4158402"/>
              <a:ext cx="1554876" cy="369332"/>
            </a:xfrm>
            <a:prstGeom prst="rect">
              <a:avLst/>
            </a:prstGeom>
            <a:noFill/>
          </p:spPr>
          <p:txBody>
            <a:bodyPr wrap="square" rtlCol="0">
              <a:spAutoFit/>
            </a:bodyPr>
            <a:lstStyle/>
            <a:p>
              <a:r>
                <a:rPr lang="es-ES" dirty="0"/>
                <a:t>Velocidad</a:t>
              </a:r>
            </a:p>
          </p:txBody>
        </p:sp>
        <p:cxnSp>
          <p:nvCxnSpPr>
            <p:cNvPr id="44" name="Conector recto 43">
              <a:extLst>
                <a:ext uri="{FF2B5EF4-FFF2-40B4-BE49-F238E27FC236}">
                  <a16:creationId xmlns:a16="http://schemas.microsoft.com/office/drawing/2014/main" id="{2D194A2E-0AF3-4AF8-A806-F19DCE898091}"/>
                </a:ext>
              </a:extLst>
            </p:cNvPr>
            <p:cNvCxnSpPr>
              <a:cxnSpLocks/>
            </p:cNvCxnSpPr>
            <p:nvPr/>
          </p:nvCxnSpPr>
          <p:spPr>
            <a:xfrm flipH="1">
              <a:off x="6401097" y="4699337"/>
              <a:ext cx="2" cy="82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ector recto de flecha 45">
              <a:extLst>
                <a:ext uri="{FF2B5EF4-FFF2-40B4-BE49-F238E27FC236}">
                  <a16:creationId xmlns:a16="http://schemas.microsoft.com/office/drawing/2014/main" id="{F126D38F-1BC5-4F73-BE17-7E4CBE219FA8}"/>
                </a:ext>
              </a:extLst>
            </p:cNvPr>
            <p:cNvCxnSpPr>
              <a:cxnSpLocks/>
            </p:cNvCxnSpPr>
            <p:nvPr/>
          </p:nvCxnSpPr>
          <p:spPr>
            <a:xfrm flipV="1">
              <a:off x="3835315" y="4877173"/>
              <a:ext cx="0" cy="647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Rectángulo: esquinas redondeadas 60">
              <a:extLst>
                <a:ext uri="{FF2B5EF4-FFF2-40B4-BE49-F238E27FC236}">
                  <a16:creationId xmlns:a16="http://schemas.microsoft.com/office/drawing/2014/main" id="{816CC2B3-EADD-4436-8F95-511BA0B0AC83}"/>
                </a:ext>
              </a:extLst>
            </p:cNvPr>
            <p:cNvSpPr/>
            <p:nvPr/>
          </p:nvSpPr>
          <p:spPr>
            <a:xfrm>
              <a:off x="4505420" y="5328656"/>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SENSORES</a:t>
              </a:r>
            </a:p>
          </p:txBody>
        </p:sp>
        <p:cxnSp>
          <p:nvCxnSpPr>
            <p:cNvPr id="9" name="Conector recto de flecha 8">
              <a:extLst>
                <a:ext uri="{FF2B5EF4-FFF2-40B4-BE49-F238E27FC236}">
                  <a16:creationId xmlns:a16="http://schemas.microsoft.com/office/drawing/2014/main" id="{6BE306B2-8ABA-4D33-9B76-D9F0B98F3EED}"/>
                </a:ext>
              </a:extLst>
            </p:cNvPr>
            <p:cNvCxnSpPr>
              <a:cxnSpLocks/>
              <a:endCxn id="61" idx="3"/>
            </p:cNvCxnSpPr>
            <p:nvPr/>
          </p:nvCxnSpPr>
          <p:spPr>
            <a:xfrm flipH="1">
              <a:off x="5797889" y="5511219"/>
              <a:ext cx="6032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C9E1A51D-C149-490A-8A7B-389CE450BAD8}"/>
                </a:ext>
              </a:extLst>
            </p:cNvPr>
            <p:cNvCxnSpPr/>
            <p:nvPr/>
          </p:nvCxnSpPr>
          <p:spPr>
            <a:xfrm flipH="1">
              <a:off x="3835315" y="5511218"/>
              <a:ext cx="670105" cy="1"/>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816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57482" y="2747962"/>
            <a:ext cx="3295110" cy="1362075"/>
          </a:xfrm>
        </p:spPr>
        <p:txBody>
          <a:bodyPr>
            <a:normAutofit/>
          </a:bodyPr>
          <a:lstStyle/>
          <a:p>
            <a:r>
              <a:rPr lang="en-US" dirty="0"/>
              <a:t>Control </a:t>
            </a:r>
            <a:r>
              <a:rPr lang="en-US" dirty="0" err="1"/>
              <a:t>mediante</a:t>
            </a:r>
            <a:r>
              <a:rPr lang="en-US" dirty="0"/>
              <a:t> PID</a:t>
            </a:r>
          </a:p>
        </p:txBody>
      </p:sp>
      <p:sp>
        <p:nvSpPr>
          <p:cNvPr id="7" name="Content Placeholder 6"/>
          <p:cNvSpPr>
            <a:spLocks noGrp="1"/>
          </p:cNvSpPr>
          <p:nvPr>
            <p:ph sz="quarter" idx="10"/>
          </p:nvPr>
        </p:nvSpPr>
        <p:spPr/>
        <p:txBody>
          <a:bodyPr>
            <a:normAutofit fontScale="77500" lnSpcReduction="20000"/>
          </a:bodyPr>
          <a:lstStyle/>
          <a:p>
            <a:r>
              <a:rPr lang="en-US" dirty="0"/>
              <a:t>1.2</a:t>
            </a:r>
          </a:p>
        </p:txBody>
      </p:sp>
    </p:spTree>
    <p:extLst>
      <p:ext uri="{BB962C8B-B14F-4D97-AF65-F5344CB8AC3E}">
        <p14:creationId xmlns:p14="http://schemas.microsoft.com/office/powerpoint/2010/main" val="1238899885"/>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2221</TotalTime>
  <Words>1267</Words>
  <Application>Microsoft Office PowerPoint</Application>
  <PresentationFormat>Presentación en pantalla (4:3)</PresentationFormat>
  <Paragraphs>167</Paragraphs>
  <Slides>23</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AppleSymbols</vt:lpstr>
      <vt:lpstr>Arial</vt:lpstr>
      <vt:lpstr>Arial Black</vt:lpstr>
      <vt:lpstr>Arial Nova Light</vt:lpstr>
      <vt:lpstr>Calibri</vt:lpstr>
      <vt:lpstr>Open Sans</vt:lpstr>
      <vt:lpstr>MU Theme</vt:lpstr>
      <vt:lpstr>Movimiento del robot</vt:lpstr>
      <vt:lpstr>Adquiriendo conocimientos sobre el movimiento del robot </vt:lpstr>
      <vt:lpstr>Introducción</vt:lpstr>
      <vt:lpstr>Fundamentos </vt:lpstr>
      <vt:lpstr>Movimiento del robot</vt:lpstr>
      <vt:lpstr>Lazo abierto vs lazo cerrado</vt:lpstr>
      <vt:lpstr>Lazo abierto</vt:lpstr>
      <vt:lpstr>Lazo cerrado</vt:lpstr>
      <vt:lpstr>Control mediante PID</vt:lpstr>
      <vt:lpstr>PID: Proportional Integral Derivative</vt:lpstr>
      <vt:lpstr>Termino P, respuesta proporcional</vt:lpstr>
      <vt:lpstr>Termino I, respuesta integral</vt:lpstr>
      <vt:lpstr>Termino D, respuesta derivada</vt:lpstr>
      <vt:lpstr>Caso de estudio </vt:lpstr>
      <vt:lpstr>Presentación del robot</vt:lpstr>
      <vt:lpstr>Webcam Controlled Rover</vt:lpstr>
      <vt:lpstr>Trabajando con MATLAB &amp; Simulink</vt:lpstr>
      <vt:lpstr>Control de posición de un robot</vt:lpstr>
      <vt:lpstr>Control de posición de un robot</vt:lpstr>
      <vt:lpstr>Control de posición de un robot</vt:lpstr>
      <vt:lpstr>Retroalimentación del bucle de control</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287</cp:revision>
  <cp:lastPrinted>2018-07-13T13:37:53Z</cp:lastPrinted>
  <dcterms:created xsi:type="dcterms:W3CDTF">2017-11-28T21:27:45Z</dcterms:created>
  <dcterms:modified xsi:type="dcterms:W3CDTF">2022-02-22T10:39:48Z</dcterms:modified>
</cp:coreProperties>
</file>