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329" r:id="rId2"/>
    <p:sldId id="330" r:id="rId3"/>
    <p:sldId id="400" r:id="rId4"/>
    <p:sldId id="331" r:id="rId5"/>
    <p:sldId id="332" r:id="rId6"/>
    <p:sldId id="333" r:id="rId7"/>
    <p:sldId id="334" r:id="rId8"/>
    <p:sldId id="335" r:id="rId9"/>
    <p:sldId id="363" r:id="rId10"/>
    <p:sldId id="364" r:id="rId11"/>
    <p:sldId id="365" r:id="rId12"/>
    <p:sldId id="366" r:id="rId13"/>
    <p:sldId id="336" r:id="rId14"/>
    <p:sldId id="356" r:id="rId15"/>
    <p:sldId id="367" r:id="rId16"/>
    <p:sldId id="368" r:id="rId17"/>
    <p:sldId id="369" r:id="rId18"/>
    <p:sldId id="370" r:id="rId19"/>
    <p:sldId id="371" r:id="rId20"/>
    <p:sldId id="351" r:id="rId21"/>
    <p:sldId id="352" r:id="rId22"/>
    <p:sldId id="340" r:id="rId23"/>
    <p:sldId id="353" r:id="rId24"/>
    <p:sldId id="354" r:id="rId25"/>
    <p:sldId id="372" r:id="rId26"/>
    <p:sldId id="390" r:id="rId27"/>
    <p:sldId id="373" r:id="rId2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44E9-1C23-4CBD-A24C-A57E17E71F80}" type="doc">
      <dgm:prSet loTypeId="urn:microsoft.com/office/officeart/2009/3/layout/PlusandMinus" loCatId="relationship" qsTypeId="urn:microsoft.com/office/officeart/2005/8/quickstyle/simple5" qsCatId="simple" csTypeId="urn:microsoft.com/office/officeart/2005/8/colors/accent1_2" csCatId="accent1" phldr="1"/>
      <dgm:spPr/>
      <dgm:t>
        <a:bodyPr/>
        <a:lstStyle/>
        <a:p>
          <a:endParaRPr lang="es-ES"/>
        </a:p>
      </dgm:t>
    </dgm:pt>
    <dgm:pt modelId="{FCA8298E-8BA6-4167-A1F2-EFC81F7D20E0}">
      <dgm:prSet phldrT="[Texto]" custT="1"/>
      <dgm:spPr/>
      <dgm:t>
        <a:bodyPr/>
        <a:lstStyle/>
        <a:p>
          <a:r>
            <a:rPr lang="es-ES" sz="2400" dirty="0" err="1"/>
            <a:t>Cheap</a:t>
          </a:r>
          <a:r>
            <a:rPr lang="es-ES" sz="2400" dirty="0"/>
            <a:t> </a:t>
          </a:r>
          <a:r>
            <a:rPr lang="es-ES" sz="2400" dirty="0" err="1"/>
            <a:t>system</a:t>
          </a:r>
          <a:r>
            <a:rPr lang="es-ES" sz="2400" dirty="0"/>
            <a:t>
Easy </a:t>
          </a:r>
          <a:r>
            <a:rPr lang="es-ES" sz="2400" dirty="0" err="1"/>
            <a:t>to</a:t>
          </a:r>
          <a:r>
            <a:rPr lang="es-ES" sz="2400" dirty="0"/>
            <a:t> </a:t>
          </a:r>
          <a:r>
            <a:rPr lang="es-ES" sz="2400" dirty="0" err="1"/>
            <a:t>implement</a:t>
          </a:r>
          <a:r>
            <a:rPr lang="es-ES" sz="2400" dirty="0"/>
            <a:t>
Simple </a:t>
          </a:r>
          <a:r>
            <a:rPr lang="es-ES" sz="2400" dirty="0" err="1"/>
            <a:t>design</a:t>
          </a:r>
          <a:endParaRPr lang="es-ES" sz="2400" dirty="0"/>
        </a:p>
      </dgm:t>
    </dgm:pt>
    <dgm:pt modelId="{547858F8-31EC-496A-97B2-C8F5034658B5}" type="parTrans" cxnId="{27A6994F-DC9D-4D7B-92FC-94310A23BC1E}">
      <dgm:prSet/>
      <dgm:spPr/>
      <dgm:t>
        <a:bodyPr/>
        <a:lstStyle/>
        <a:p>
          <a:endParaRPr lang="es-ES"/>
        </a:p>
      </dgm:t>
    </dgm:pt>
    <dgm:pt modelId="{77649BF5-6115-4A71-B3F2-C089EF853807}" type="sibTrans" cxnId="{27A6994F-DC9D-4D7B-92FC-94310A23BC1E}">
      <dgm:prSet/>
      <dgm:spPr/>
      <dgm:t>
        <a:bodyPr/>
        <a:lstStyle/>
        <a:p>
          <a:endParaRPr lang="es-ES"/>
        </a:p>
      </dgm:t>
    </dgm:pt>
    <dgm:pt modelId="{079B7C7D-5058-4A3C-8701-240097DE4519}">
      <dgm:prSet phldrT="[Texto]" custT="1"/>
      <dgm:spPr/>
      <dgm:t>
        <a:bodyPr/>
        <a:lstStyle/>
        <a:p>
          <a:r>
            <a:rPr lang="es-ES" sz="2400" dirty="0" err="1"/>
            <a:t>Difficult</a:t>
          </a:r>
          <a:r>
            <a:rPr lang="es-ES" sz="2400" dirty="0"/>
            <a:t> </a:t>
          </a:r>
          <a:r>
            <a:rPr lang="es-ES" sz="2400" dirty="0" err="1"/>
            <a:t>to</a:t>
          </a:r>
          <a:r>
            <a:rPr lang="es-ES" sz="2400" dirty="0"/>
            <a:t> control
</a:t>
          </a:r>
          <a:r>
            <a:rPr lang="en-US" sz="2400" dirty="0"/>
            <a:t>Requires precision control for straight trajectories</a:t>
          </a:r>
          <a:endParaRPr lang="es-ES" sz="2400" dirty="0"/>
        </a:p>
      </dgm:t>
    </dgm:pt>
    <dgm:pt modelId="{404F38D5-F78E-419C-9C7B-9C2764BF390C}" type="parTrans" cxnId="{3CB1AF86-1C29-4328-B1B7-6AE23808AABE}">
      <dgm:prSet/>
      <dgm:spPr/>
      <dgm:t>
        <a:bodyPr/>
        <a:lstStyle/>
        <a:p>
          <a:endParaRPr lang="es-ES"/>
        </a:p>
      </dgm:t>
    </dgm:pt>
    <dgm:pt modelId="{21AB9C40-7240-4798-B9F2-61CE981CD385}" type="sibTrans" cxnId="{3CB1AF86-1C29-4328-B1B7-6AE23808AABE}">
      <dgm:prSet/>
      <dgm:spPr/>
      <dgm:t>
        <a:bodyPr/>
        <a:lstStyle/>
        <a:p>
          <a:endParaRPr lang="es-ES"/>
        </a:p>
      </dgm:t>
    </dgm:pt>
    <dgm:pt modelId="{A579BBBB-67CC-44F7-8B1E-5DD35ACBB3FD}" type="pres">
      <dgm:prSet presAssocID="{0BE044E9-1C23-4CBD-A24C-A57E17E71F80}" presName="Name0" presStyleCnt="0">
        <dgm:presLayoutVars>
          <dgm:chMax val="2"/>
          <dgm:chPref val="2"/>
          <dgm:dir/>
          <dgm:animOne/>
          <dgm:resizeHandles val="exact"/>
        </dgm:presLayoutVars>
      </dgm:prSet>
      <dgm:spPr/>
    </dgm:pt>
    <dgm:pt modelId="{A45D4CC2-6F99-4BC5-BDE1-E16FBA053C75}" type="pres">
      <dgm:prSet presAssocID="{0BE044E9-1C23-4CBD-A24C-A57E17E71F80}" presName="Background" presStyleLbl="bgImgPlace1" presStyleIdx="0" presStyleCnt="1"/>
      <dgm:spPr/>
    </dgm:pt>
    <dgm:pt modelId="{E798D591-2D6D-415F-B0C0-14116B9F18C8}" type="pres">
      <dgm:prSet presAssocID="{0BE044E9-1C23-4CBD-A24C-A57E17E71F80}" presName="ParentText1" presStyleLbl="revTx" presStyleIdx="0" presStyleCnt="2">
        <dgm:presLayoutVars>
          <dgm:chMax val="0"/>
          <dgm:chPref val="0"/>
          <dgm:bulletEnabled val="1"/>
        </dgm:presLayoutVars>
      </dgm:prSet>
      <dgm:spPr/>
    </dgm:pt>
    <dgm:pt modelId="{6F16D333-D730-456F-9958-1B23FF99CBA6}" type="pres">
      <dgm:prSet presAssocID="{0BE044E9-1C23-4CBD-A24C-A57E17E71F80}" presName="ParentText2" presStyleLbl="revTx" presStyleIdx="1" presStyleCnt="2">
        <dgm:presLayoutVars>
          <dgm:chMax val="0"/>
          <dgm:chPref val="0"/>
          <dgm:bulletEnabled val="1"/>
        </dgm:presLayoutVars>
      </dgm:prSet>
      <dgm:spPr/>
    </dgm:pt>
    <dgm:pt modelId="{6CBA2942-FDE8-401D-971B-BA0C60601CA9}" type="pres">
      <dgm:prSet presAssocID="{0BE044E9-1C23-4CBD-A24C-A57E17E71F80}" presName="Plus" presStyleLbl="alignNode1" presStyleIdx="0" presStyleCnt="2"/>
      <dgm:spPr/>
    </dgm:pt>
    <dgm:pt modelId="{E7EEDC89-CE3F-406E-9D75-9BF5A2958336}" type="pres">
      <dgm:prSet presAssocID="{0BE044E9-1C23-4CBD-A24C-A57E17E71F80}" presName="Minus" presStyleLbl="alignNode1" presStyleIdx="1" presStyleCnt="2"/>
      <dgm:spPr/>
    </dgm:pt>
    <dgm:pt modelId="{B19FC78D-AC5A-4ECC-B35C-E760D9FA681D}" type="pres">
      <dgm:prSet presAssocID="{0BE044E9-1C23-4CBD-A24C-A57E17E71F80}" presName="Divider" presStyleLbl="parChTrans1D1" presStyleIdx="0" presStyleCnt="1"/>
      <dgm:spPr/>
    </dgm:pt>
  </dgm:ptLst>
  <dgm:cxnLst>
    <dgm:cxn modelId="{58CE7805-889F-4EB8-BBA6-79BF9FD10170}" type="presOf" srcId="{FCA8298E-8BA6-4167-A1F2-EFC81F7D20E0}" destId="{E798D591-2D6D-415F-B0C0-14116B9F18C8}" srcOrd="0" destOrd="0" presId="urn:microsoft.com/office/officeart/2009/3/layout/PlusandMinus"/>
    <dgm:cxn modelId="{27A6994F-DC9D-4D7B-92FC-94310A23BC1E}" srcId="{0BE044E9-1C23-4CBD-A24C-A57E17E71F80}" destId="{FCA8298E-8BA6-4167-A1F2-EFC81F7D20E0}" srcOrd="0" destOrd="0" parTransId="{547858F8-31EC-496A-97B2-C8F5034658B5}" sibTransId="{77649BF5-6115-4A71-B3F2-C089EF853807}"/>
    <dgm:cxn modelId="{0BDE3E51-AC81-4351-AE10-02BEE07DCB52}" type="presOf" srcId="{079B7C7D-5058-4A3C-8701-240097DE4519}" destId="{6F16D333-D730-456F-9958-1B23FF99CBA6}" srcOrd="0" destOrd="0" presId="urn:microsoft.com/office/officeart/2009/3/layout/PlusandMinus"/>
    <dgm:cxn modelId="{9B63B258-4D9B-4F26-9961-94B7737E3E54}" type="presOf" srcId="{0BE044E9-1C23-4CBD-A24C-A57E17E71F80}" destId="{A579BBBB-67CC-44F7-8B1E-5DD35ACBB3FD}" srcOrd="0" destOrd="0" presId="urn:microsoft.com/office/officeart/2009/3/layout/PlusandMinus"/>
    <dgm:cxn modelId="{3CB1AF86-1C29-4328-B1B7-6AE23808AABE}" srcId="{0BE044E9-1C23-4CBD-A24C-A57E17E71F80}" destId="{079B7C7D-5058-4A3C-8701-240097DE4519}" srcOrd="1" destOrd="0" parTransId="{404F38D5-F78E-419C-9C7B-9C2764BF390C}" sibTransId="{21AB9C40-7240-4798-B9F2-61CE981CD385}"/>
    <dgm:cxn modelId="{6F164460-4911-4548-84D8-3373A933D5FA}" type="presParOf" srcId="{A579BBBB-67CC-44F7-8B1E-5DD35ACBB3FD}" destId="{A45D4CC2-6F99-4BC5-BDE1-E16FBA053C75}" srcOrd="0" destOrd="0" presId="urn:microsoft.com/office/officeart/2009/3/layout/PlusandMinus"/>
    <dgm:cxn modelId="{EDEE928C-B407-4634-B1AB-32ADC8C1F23D}" type="presParOf" srcId="{A579BBBB-67CC-44F7-8B1E-5DD35ACBB3FD}" destId="{E798D591-2D6D-415F-B0C0-14116B9F18C8}" srcOrd="1" destOrd="0" presId="urn:microsoft.com/office/officeart/2009/3/layout/PlusandMinus"/>
    <dgm:cxn modelId="{87E8CE91-895A-4A4A-88EE-64FE80A412F3}" type="presParOf" srcId="{A579BBBB-67CC-44F7-8B1E-5DD35ACBB3FD}" destId="{6F16D333-D730-456F-9958-1B23FF99CBA6}" srcOrd="2" destOrd="0" presId="urn:microsoft.com/office/officeart/2009/3/layout/PlusandMinus"/>
    <dgm:cxn modelId="{0BA1DE97-3305-4893-BCCE-9FFFADCBDE98}" type="presParOf" srcId="{A579BBBB-67CC-44F7-8B1E-5DD35ACBB3FD}" destId="{6CBA2942-FDE8-401D-971B-BA0C60601CA9}" srcOrd="3" destOrd="0" presId="urn:microsoft.com/office/officeart/2009/3/layout/PlusandMinus"/>
    <dgm:cxn modelId="{DC6CEE83-FA8D-459C-A768-C8B08A67AB37}" type="presParOf" srcId="{A579BBBB-67CC-44F7-8B1E-5DD35ACBB3FD}" destId="{E7EEDC89-CE3F-406E-9D75-9BF5A2958336}" srcOrd="4" destOrd="0" presId="urn:microsoft.com/office/officeart/2009/3/layout/PlusandMinus"/>
    <dgm:cxn modelId="{DB69D620-F4E2-4A44-85D8-63C8725DFED5}" type="presParOf" srcId="{A579BBBB-67CC-44F7-8B1E-5DD35ACBB3FD}" destId="{B19FC78D-AC5A-4ECC-B35C-E760D9FA681D}"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D4CC2-6F99-4BC5-BDE1-E16FBA053C75}">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798D591-2D6D-415F-B0C0-14116B9F18C8}">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s-ES" sz="2400" kern="1200" dirty="0" err="1"/>
            <a:t>Cheap</a:t>
          </a:r>
          <a:r>
            <a:rPr lang="es-ES" sz="2400" kern="1200" dirty="0"/>
            <a:t> </a:t>
          </a:r>
          <a:r>
            <a:rPr lang="es-ES" sz="2400" kern="1200" dirty="0" err="1"/>
            <a:t>system</a:t>
          </a:r>
          <a:r>
            <a:rPr lang="es-ES" sz="2400" kern="1200" dirty="0"/>
            <a:t>
Easy </a:t>
          </a:r>
          <a:r>
            <a:rPr lang="es-ES" sz="2400" kern="1200" dirty="0" err="1"/>
            <a:t>to</a:t>
          </a:r>
          <a:r>
            <a:rPr lang="es-ES" sz="2400" kern="1200" dirty="0"/>
            <a:t> </a:t>
          </a:r>
          <a:r>
            <a:rPr lang="es-ES" sz="2400" kern="1200" dirty="0" err="1"/>
            <a:t>implement</a:t>
          </a:r>
          <a:r>
            <a:rPr lang="es-ES" sz="2400" kern="1200" dirty="0"/>
            <a:t>
Simple </a:t>
          </a:r>
          <a:r>
            <a:rPr lang="es-ES" sz="2400" kern="1200" dirty="0" err="1"/>
            <a:t>design</a:t>
          </a:r>
          <a:endParaRPr lang="es-ES" sz="2400" kern="1200" dirty="0"/>
        </a:p>
      </dsp:txBody>
      <dsp:txXfrm>
        <a:off x="707136" y="1256379"/>
        <a:ext cx="2462784" cy="2344743"/>
      </dsp:txXfrm>
    </dsp:sp>
    <dsp:sp modelId="{6F16D333-D730-456F-9958-1B23FF99CBA6}">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s-ES" sz="2400" kern="1200" dirty="0" err="1"/>
            <a:t>Difficult</a:t>
          </a:r>
          <a:r>
            <a:rPr lang="es-ES" sz="2400" kern="1200" dirty="0"/>
            <a:t> </a:t>
          </a:r>
          <a:r>
            <a:rPr lang="es-ES" sz="2400" kern="1200" dirty="0" err="1"/>
            <a:t>to</a:t>
          </a:r>
          <a:r>
            <a:rPr lang="es-ES" sz="2400" kern="1200" dirty="0"/>
            <a:t> control
</a:t>
          </a:r>
          <a:r>
            <a:rPr lang="en-US" sz="2400" kern="1200" dirty="0"/>
            <a:t>Requires precision control for straight trajectories</a:t>
          </a:r>
          <a:endParaRPr lang="es-ES" sz="2400" kern="1200" dirty="0"/>
        </a:p>
      </dsp:txBody>
      <dsp:txXfrm>
        <a:off x="3224784" y="1256379"/>
        <a:ext cx="2462784" cy="2344743"/>
      </dsp:txXfrm>
    </dsp:sp>
    <dsp:sp modelId="{6CBA2942-FDE8-401D-971B-BA0C60601CA9}">
      <dsp:nvSpPr>
        <dsp:cNvPr id="0" name=""/>
        <dsp:cNvSpPr/>
      </dsp:nvSpPr>
      <dsp:spPr>
        <a:xfrm>
          <a:off x="0" y="387336"/>
          <a:ext cx="1036320" cy="1036320"/>
        </a:xfrm>
        <a:prstGeom prst="plus">
          <a:avLst>
            <a:gd name="adj" fmla="val 328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7EEDC89-CE3F-406E-9D75-9BF5A2958336}">
      <dsp:nvSpPr>
        <dsp:cNvPr id="0" name=""/>
        <dsp:cNvSpPr/>
      </dsp:nvSpPr>
      <dsp:spPr>
        <a:xfrm>
          <a:off x="5120640" y="760022"/>
          <a:ext cx="975360" cy="33424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19FC78D-AC5A-4ECC-B35C-E760D9FA681D}">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22/02/2022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22/02/2022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132884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414419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18858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22</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24</a:t>
            </a:fld>
            <a:endParaRPr lang="en-US"/>
          </a:p>
        </p:txBody>
      </p:sp>
    </p:spTree>
    <p:extLst>
      <p:ext uri="{BB962C8B-B14F-4D97-AF65-F5344CB8AC3E}">
        <p14:creationId xmlns:p14="http://schemas.microsoft.com/office/powerpoint/2010/main" val="2882212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25</a:t>
            </a:fld>
            <a:endParaRPr lang="en-US"/>
          </a:p>
        </p:txBody>
      </p:sp>
    </p:spTree>
    <p:extLst>
      <p:ext uri="{BB962C8B-B14F-4D97-AF65-F5344CB8AC3E}">
        <p14:creationId xmlns:p14="http://schemas.microsoft.com/office/powerpoint/2010/main" val="209353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26</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15047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165557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398968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382710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405823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15</a:t>
            </a:fld>
            <a:endParaRPr lang="en-US"/>
          </a:p>
        </p:txBody>
      </p:sp>
    </p:spTree>
    <p:extLst>
      <p:ext uri="{BB962C8B-B14F-4D97-AF65-F5344CB8AC3E}">
        <p14:creationId xmlns:p14="http://schemas.microsoft.com/office/powerpoint/2010/main" val="3171755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1213702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22.02.22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22.02.22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22.02.22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22.02.22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22.02.22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8.xml"/><Relationship Id="rId11" Type="http://schemas.openxmlformats.org/officeDocument/2006/relationships/image" Target="../media/image24.png"/><Relationship Id="rId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210.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9.png"/><Relationship Id="rId10" Type="http://schemas.openxmlformats.org/officeDocument/2006/relationships/image" Target="../media/image24.png"/><Relationship Id="rId9" Type="http://schemas.openxmlformats.org/officeDocument/2006/relationships/image" Target="../media/image3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24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30.png"/><Relationship Id="rId4" Type="http://schemas.openxmlformats.org/officeDocument/2006/relationships/image" Target="../media/image24.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24.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8.png"/><Relationship Id="rId11" Type="http://schemas.openxmlformats.org/officeDocument/2006/relationships/image" Target="../media/image52.png"/><Relationship Id="rId5" Type="http://schemas.openxmlformats.org/officeDocument/2006/relationships/image" Target="../media/image38.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37.png"/><Relationship Id="rId9" Type="http://schemas.openxmlformats.org/officeDocument/2006/relationships/image" Target="../media/image50.png"/><Relationship Id="rId1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57.png"/><Relationship Id="rId11" Type="http://schemas.openxmlformats.org/officeDocument/2006/relationships/image" Target="../media/image61.png"/><Relationship Id="rId5" Type="http://schemas.openxmlformats.org/officeDocument/2006/relationships/image" Target="../media/image38.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37.png"/><Relationship Id="rId9" Type="http://schemas.openxmlformats.org/officeDocument/2006/relationships/image" Target="../media/image59.png"/><Relationship Id="rId14" Type="http://schemas.openxmlformats.org/officeDocument/2006/relationships/image" Target="../media/image64.png"/></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24.png"/><Relationship Id="rId12" Type="http://schemas.openxmlformats.org/officeDocument/2006/relationships/image" Target="../media/image73.png"/><Relationship Id="rId2" Type="http://schemas.openxmlformats.org/officeDocument/2006/relationships/notesSlide" Target="../notesSlides/notesSlide12.xml"/><Relationship Id="rId16" Type="http://schemas.openxmlformats.org/officeDocument/2006/relationships/image" Target="../media/image68.png"/><Relationship Id="rId1" Type="http://schemas.openxmlformats.org/officeDocument/2006/relationships/slideLayout" Target="../slideLayouts/slideLayout18.xml"/><Relationship Id="rId6" Type="http://schemas.openxmlformats.org/officeDocument/2006/relationships/image" Target="../media/image39.png"/><Relationship Id="rId11" Type="http://schemas.openxmlformats.org/officeDocument/2006/relationships/image" Target="../media/image72.png"/><Relationship Id="rId5" Type="http://schemas.openxmlformats.org/officeDocument/2006/relationships/image" Target="../media/image67.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6.png"/><Relationship Id="rId9" Type="http://schemas.openxmlformats.org/officeDocument/2006/relationships/image" Target="../media/image70.png"/><Relationship Id="rId14"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79.jpeg"/><Relationship Id="rId4" Type="http://schemas.openxmlformats.org/officeDocument/2006/relationships/image" Target="../media/image7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83.png"/><Relationship Id="rId5" Type="http://schemas.openxmlformats.org/officeDocument/2006/relationships/image" Target="../media/image23.jpeg"/><Relationship Id="rId4" Type="http://schemas.openxmlformats.org/officeDocument/2006/relationships/image" Target="../media/image81.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84.png"/><Relationship Id="rId5" Type="http://schemas.openxmlformats.org/officeDocument/2006/relationships/image" Target="../media/image20.png"/><Relationship Id="rId4" Type="http://schemas.openxmlformats.org/officeDocument/2006/relationships/image" Target="../media/image8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fontScale="90000"/>
          </a:bodyPr>
          <a:lstStyle/>
          <a:p>
            <a:br>
              <a:rPr lang="en-US" dirty="0"/>
            </a:br>
            <a:r>
              <a:rPr lang="en-US" dirty="0" err="1"/>
              <a:t>Diferential</a:t>
            </a:r>
            <a:r>
              <a:rPr lang="en-US" dirty="0"/>
              <a:t> Kinematics</a:t>
            </a:r>
          </a:p>
        </p:txBody>
      </p:sp>
    </p:spTree>
    <p:extLst>
      <p:ext uri="{BB962C8B-B14F-4D97-AF65-F5344CB8AC3E}">
        <p14:creationId xmlns:p14="http://schemas.microsoft.com/office/powerpoint/2010/main" val="211700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57201" y="1397675"/>
            <a:ext cx="8425542" cy="923330"/>
          </a:xfrm>
          <a:prstGeom prst="rect">
            <a:avLst/>
          </a:prstGeom>
        </p:spPr>
        <p:txBody>
          <a:bodyPr wrap="square">
            <a:spAutoFit/>
          </a:bodyPr>
          <a:lstStyle/>
          <a:p>
            <a:r>
              <a:rPr lang="en-US" dirty="0"/>
              <a:t>Many mobile robots use a drive mechanism known as differential drive. This consists of 2 drive wheels mounted on a common axle, and each wheel can be driven independently forward or backward.</a:t>
            </a:r>
            <a:endParaRPr lang="es-ES" dirty="0"/>
          </a:p>
        </p:txBody>
      </p:sp>
      <p:sp>
        <p:nvSpPr>
          <p:cNvPr id="18" name="Rectángulo 17">
            <a:extLst>
              <a:ext uri="{FF2B5EF4-FFF2-40B4-BE49-F238E27FC236}">
                <a16:creationId xmlns:a16="http://schemas.microsoft.com/office/drawing/2014/main" id="{516BE109-C7C5-42D7-8190-013098C7B492}"/>
              </a:ext>
            </a:extLst>
          </p:cNvPr>
          <p:cNvSpPr/>
          <p:nvPr/>
        </p:nvSpPr>
        <p:spPr>
          <a:xfrm>
            <a:off x="457201" y="2674832"/>
            <a:ext cx="3733800" cy="2585323"/>
          </a:xfrm>
          <a:prstGeom prst="rect">
            <a:avLst/>
          </a:prstGeom>
        </p:spPr>
        <p:txBody>
          <a:bodyPr wrap="square">
            <a:spAutoFit/>
          </a:bodyPr>
          <a:lstStyle/>
          <a:p>
            <a:r>
              <a:rPr lang="en-US"/>
              <a:t>While we can vary the speed of each wheel, for the robot to perform a circular motion, the robot must rotate around a point that lies along its common left and right wheel axes. The point on which the robot rotates is known as ICC (Instantaneous Center of Curvature)
</a:t>
            </a:r>
            <a:endParaRPr lang="es-ES" dirty="0"/>
          </a:p>
        </p:txBody>
      </p:sp>
      <p:pic>
        <p:nvPicPr>
          <p:cNvPr id="1030" name="Picture 6" descr="AEK-CH5-SC5.2-BASIC-KINEMATICS-DIAGRAM">
            <a:extLst>
              <a:ext uri="{FF2B5EF4-FFF2-40B4-BE49-F238E27FC236}">
                <a16:creationId xmlns:a16="http://schemas.microsoft.com/office/drawing/2014/main" id="{2D004D6F-5861-45EF-900A-B6EB507AA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02" y="2799107"/>
            <a:ext cx="4375197" cy="2461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57201" y="1397675"/>
            <a:ext cx="8425542" cy="1200329"/>
          </a:xfrm>
          <a:prstGeom prst="rect">
            <a:avLst/>
          </a:prstGeom>
        </p:spPr>
        <p:txBody>
          <a:bodyPr wrap="square">
            <a:spAutoFit/>
          </a:bodyPr>
          <a:lstStyle/>
          <a:p>
            <a:r>
              <a:rPr lang="en-US"/>
              <a:t>By varying the speeds of the two wheels, we can vary the trajectories that the robot takes. Since the rotation over the ICC must be the same for both wheels, the following equations are achieved:
</a:t>
            </a:r>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E2B6F00-2FE7-41AF-BDD1-5B4EA09A2488}"/>
                  </a:ext>
                </a:extLst>
              </p:cNvPr>
              <p:cNvSpPr txBox="1"/>
              <p:nvPr/>
            </p:nvSpPr>
            <p:spPr>
              <a:xfrm>
                <a:off x="910590" y="2893703"/>
                <a:ext cx="1589666"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𝜔</m:t>
                      </m:r>
                      <m:d>
                        <m:dPr>
                          <m:ctrlPr>
                            <a:rPr lang="es-ES" i="1" smtClean="0">
                              <a:solidFill>
                                <a:srgbClr val="836967"/>
                              </a:solidFill>
                              <a:latin typeface="Cambria Math" panose="02040503050406030204" pitchFamily="18" charset="0"/>
                            </a:rPr>
                          </m:ctrlPr>
                        </m:dPr>
                        <m:e>
                          <m:r>
                            <a:rPr lang="es-ES" i="1" smtClean="0">
                              <a:latin typeface="Cambria Math" panose="02040503050406030204" pitchFamily="18" charset="0"/>
                            </a:rPr>
                            <m:t>𝑅</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r>
                                <a:rPr lang="es-ES" i="1" smtClean="0">
                                  <a:latin typeface="Cambria Math" panose="02040503050406030204" pitchFamily="18" charset="0"/>
                                </a:rPr>
                                <m:t>𝐿</m:t>
                              </m:r>
                            </m:num>
                            <m:den>
                              <m:r>
                                <a:rPr lang="es-ES" i="1" smtClean="0">
                                  <a:latin typeface="Cambria Math" panose="02040503050406030204" pitchFamily="18" charset="0"/>
                                </a:rPr>
                                <m:t>2</m:t>
                              </m:r>
                            </m:den>
                          </m:f>
                        </m:e>
                      </m:d>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𝑉</m:t>
                          </m:r>
                        </m:e>
                        <m:sub>
                          <m:r>
                            <a:rPr lang="es-ES" i="1" smtClean="0">
                              <a:latin typeface="Cambria Math" panose="02040503050406030204" pitchFamily="18" charset="0"/>
                            </a:rPr>
                            <m:t>𝑅</m:t>
                          </m:r>
                        </m:sub>
                      </m:sSub>
                    </m:oMath>
                  </m:oMathPara>
                </a14:m>
                <a:endParaRPr lang="es-ES" dirty="0"/>
              </a:p>
            </p:txBody>
          </p:sp>
        </mc:Choice>
        <mc:Fallback xmlns="">
          <p:sp>
            <p:nvSpPr>
              <p:cNvPr id="8" name="CuadroTexto 7">
                <a:extLst>
                  <a:ext uri="{FF2B5EF4-FFF2-40B4-BE49-F238E27FC236}">
                    <a16:creationId xmlns:a16="http://schemas.microsoft.com/office/drawing/2014/main" id="{BE2B6F00-2FE7-41AF-BDD1-5B4EA09A2488}"/>
                  </a:ext>
                </a:extLst>
              </p:cNvPr>
              <p:cNvSpPr txBox="1">
                <a:spLocks noRot="1" noChangeAspect="1" noMove="1" noResize="1" noEditPoints="1" noAdjustHandles="1" noChangeArrowheads="1" noChangeShapeType="1" noTextEdit="1"/>
              </p:cNvSpPr>
              <p:nvPr/>
            </p:nvSpPr>
            <p:spPr>
              <a:xfrm>
                <a:off x="910590" y="2893703"/>
                <a:ext cx="1589666" cy="52443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1BA702-D484-4A5D-BA19-A07302790DC5}"/>
                  </a:ext>
                </a:extLst>
              </p:cNvPr>
              <p:cNvSpPr txBox="1"/>
              <p:nvPr/>
            </p:nvSpPr>
            <p:spPr>
              <a:xfrm>
                <a:off x="910590" y="3709991"/>
                <a:ext cx="1569853" cy="524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𝜔</m:t>
                      </m:r>
                      <m:d>
                        <m:dPr>
                          <m:ctrlPr>
                            <a:rPr lang="es-ES" i="1" smtClean="0">
                              <a:solidFill>
                                <a:srgbClr val="836967"/>
                              </a:solidFill>
                              <a:latin typeface="Cambria Math" panose="02040503050406030204" pitchFamily="18" charset="0"/>
                            </a:rPr>
                          </m:ctrlPr>
                        </m:dPr>
                        <m:e>
                          <m:r>
                            <a:rPr lang="es-ES" i="1" smtClean="0">
                              <a:latin typeface="Cambria Math" panose="02040503050406030204" pitchFamily="18" charset="0"/>
                            </a:rPr>
                            <m:t>𝑅</m:t>
                          </m:r>
                          <m:r>
                            <a:rPr lang="es-ES" b="0"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r>
                                <a:rPr lang="es-ES" i="1" smtClean="0">
                                  <a:latin typeface="Cambria Math" panose="02040503050406030204" pitchFamily="18" charset="0"/>
                                </a:rPr>
                                <m:t>𝐿</m:t>
                              </m:r>
                            </m:num>
                            <m:den>
                              <m:r>
                                <a:rPr lang="es-ES" i="1" smtClean="0">
                                  <a:latin typeface="Cambria Math" panose="02040503050406030204" pitchFamily="18" charset="0"/>
                                </a:rPr>
                                <m:t>2</m:t>
                              </m:r>
                            </m:den>
                          </m:f>
                        </m:e>
                      </m:d>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i="1" smtClean="0">
                              <a:latin typeface="Cambria Math" panose="02040503050406030204" pitchFamily="18" charset="0"/>
                            </a:rPr>
                            <m:t>𝑉</m:t>
                          </m:r>
                        </m:e>
                        <m:sub>
                          <m:r>
                            <a:rPr lang="es-ES" b="0" i="1" smtClean="0">
                              <a:latin typeface="Cambria Math" panose="02040503050406030204" pitchFamily="18" charset="0"/>
                            </a:rPr>
                            <m:t>𝐿</m:t>
                          </m:r>
                        </m:sub>
                      </m:sSub>
                    </m:oMath>
                  </m:oMathPara>
                </a14:m>
                <a:endParaRPr lang="es-ES" dirty="0"/>
              </a:p>
            </p:txBody>
          </p:sp>
        </mc:Choice>
        <mc:Fallback xmlns="">
          <p:sp>
            <p:nvSpPr>
              <p:cNvPr id="11" name="CuadroTexto 10">
                <a:extLst>
                  <a:ext uri="{FF2B5EF4-FFF2-40B4-BE49-F238E27FC236}">
                    <a16:creationId xmlns:a16="http://schemas.microsoft.com/office/drawing/2014/main" id="{931BA702-D484-4A5D-BA19-A07302790DC5}"/>
                  </a:ext>
                </a:extLst>
              </p:cNvPr>
              <p:cNvSpPr txBox="1">
                <a:spLocks noRot="1" noChangeAspect="1" noMove="1" noResize="1" noEditPoints="1" noAdjustHandles="1" noChangeArrowheads="1" noChangeShapeType="1" noTextEdit="1"/>
              </p:cNvSpPr>
              <p:nvPr/>
            </p:nvSpPr>
            <p:spPr>
              <a:xfrm>
                <a:off x="910590" y="3709991"/>
                <a:ext cx="1569853" cy="52443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D6A36D97-993B-4DC5-BCAB-34EAE6DE0A32}"/>
                  </a:ext>
                </a:extLst>
              </p:cNvPr>
              <p:cNvSpPr txBox="1"/>
              <p:nvPr/>
            </p:nvSpPr>
            <p:spPr>
              <a:xfrm>
                <a:off x="3374267" y="3528504"/>
                <a:ext cx="1408783"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𝑅</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r>
                            <a:rPr lang="es-ES" i="1" smtClean="0">
                              <a:latin typeface="Cambria Math" panose="02040503050406030204" pitchFamily="18" charset="0"/>
                            </a:rPr>
                            <m:t>𝐿</m:t>
                          </m:r>
                        </m:num>
                        <m:den>
                          <m:r>
                            <a:rPr lang="es-ES" i="1" smtClean="0">
                              <a:latin typeface="Cambria Math" panose="02040503050406030204" pitchFamily="18" charset="0"/>
                            </a:rPr>
                            <m:t>2</m:t>
                          </m:r>
                        </m:den>
                      </m:f>
                      <m:f>
                        <m:fPr>
                          <m:ctrlPr>
                            <a:rPr lang="es-ES" i="1" smtClean="0">
                              <a:solidFill>
                                <a:srgbClr val="836967"/>
                              </a:solidFill>
                              <a:latin typeface="Cambria Math" panose="02040503050406030204" pitchFamily="18" charset="0"/>
                            </a:rPr>
                          </m:ctrlPr>
                        </m:fPr>
                        <m:num>
                          <m:sSub>
                            <m:sSubPr>
                              <m:ctrlPr>
                                <a:rPr lang="es-ES" i="1" smtClean="0">
                                  <a:solidFill>
                                    <a:srgbClr val="836967"/>
                                  </a:solidFill>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𝐿</m:t>
                              </m:r>
                            </m:sub>
                          </m:sSub>
                        </m:num>
                        <m:den>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b="0" i="1" smtClean="0">
                                  <a:latin typeface="Cambria Math" panose="02040503050406030204" pitchFamily="18" charset="0"/>
                                </a:rPr>
                                <m:t>𝐿</m:t>
                              </m:r>
                            </m:sub>
                          </m:sSub>
                        </m:den>
                      </m:f>
                    </m:oMath>
                  </m:oMathPara>
                </a14:m>
                <a:endParaRPr lang="es-ES" dirty="0"/>
              </a:p>
            </p:txBody>
          </p:sp>
        </mc:Choice>
        <mc:Fallback xmlns="">
          <p:sp>
            <p:nvSpPr>
              <p:cNvPr id="14" name="CuadroTexto 13">
                <a:extLst>
                  <a:ext uri="{FF2B5EF4-FFF2-40B4-BE49-F238E27FC236}">
                    <a16:creationId xmlns:a16="http://schemas.microsoft.com/office/drawing/2014/main" id="{D6A36D97-993B-4DC5-BCAB-34EAE6DE0A32}"/>
                  </a:ext>
                </a:extLst>
              </p:cNvPr>
              <p:cNvSpPr txBox="1">
                <a:spLocks noRot="1" noChangeAspect="1" noMove="1" noResize="1" noEditPoints="1" noAdjustHandles="1" noChangeArrowheads="1" noChangeShapeType="1" noTextEdit="1"/>
              </p:cNvSpPr>
              <p:nvPr/>
            </p:nvSpPr>
            <p:spPr>
              <a:xfrm>
                <a:off x="3374267" y="3528504"/>
                <a:ext cx="1408783" cy="56387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FE06A172-84F2-468A-AF3D-A12DFE569907}"/>
                  </a:ext>
                </a:extLst>
              </p:cNvPr>
              <p:cNvSpPr txBox="1"/>
              <p:nvPr/>
            </p:nvSpPr>
            <p:spPr>
              <a:xfrm>
                <a:off x="3455374" y="2663343"/>
                <a:ext cx="1239442"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𝐿</m:t>
                              </m:r>
                            </m:sub>
                          </m:sSub>
                        </m:num>
                        <m:den>
                          <m:r>
                            <a:rPr lang="es-ES" i="1" smtClean="0">
                              <a:latin typeface="Cambria Math" panose="02040503050406030204" pitchFamily="18" charset="0"/>
                            </a:rPr>
                            <m:t>2</m:t>
                          </m:r>
                        </m:den>
                      </m:f>
                    </m:oMath>
                  </m:oMathPara>
                </a14:m>
                <a:endParaRPr lang="es-ES" dirty="0"/>
              </a:p>
            </p:txBody>
          </p:sp>
        </mc:Choice>
        <mc:Fallback xmlns="">
          <p:sp>
            <p:nvSpPr>
              <p:cNvPr id="19" name="CuadroTexto 18">
                <a:extLst>
                  <a:ext uri="{FF2B5EF4-FFF2-40B4-BE49-F238E27FC236}">
                    <a16:creationId xmlns:a16="http://schemas.microsoft.com/office/drawing/2014/main" id="{FE06A172-84F2-468A-AF3D-A12DFE569907}"/>
                  </a:ext>
                </a:extLst>
              </p:cNvPr>
              <p:cNvSpPr txBox="1">
                <a:spLocks noRot="1" noChangeAspect="1" noMove="1" noResize="1" noEditPoints="1" noAdjustHandles="1" noChangeArrowheads="1" noChangeShapeType="1" noTextEdit="1"/>
              </p:cNvSpPr>
              <p:nvPr/>
            </p:nvSpPr>
            <p:spPr>
              <a:xfrm>
                <a:off x="3455374" y="2663343"/>
                <a:ext cx="1239442" cy="516745"/>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35F32494-87A4-42C7-9F73-540744A7FE38}"/>
                  </a:ext>
                </a:extLst>
              </p:cNvPr>
              <p:cNvSpPr txBox="1"/>
              <p:nvPr/>
            </p:nvSpPr>
            <p:spPr>
              <a:xfrm>
                <a:off x="3435177" y="4494089"/>
                <a:ext cx="125963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𝜔</m:t>
                      </m:r>
                      <m:r>
                        <a:rPr lang="es-ES" i="1" smtClean="0">
                          <a:latin typeface="Cambria Math" panose="02040503050406030204" pitchFamily="18" charset="0"/>
                        </a:rPr>
                        <m:t>=</m:t>
                      </m:r>
                      <m:f>
                        <m:fPr>
                          <m:ctrlPr>
                            <a:rPr lang="es-ES" i="1" smtClean="0">
                              <a:solidFill>
                                <a:srgbClr val="836967"/>
                              </a:solidFill>
                              <a:latin typeface="Cambria Math" panose="02040503050406030204" pitchFamily="18" charset="0"/>
                            </a:rPr>
                          </m:ctrlPr>
                        </m:fPr>
                        <m:num>
                          <m:sSub>
                            <m:sSubPr>
                              <m:ctrlPr>
                                <a:rPr lang="es-ES" i="1" smtClean="0">
                                  <a:solidFill>
                                    <a:srgbClr val="836967"/>
                                  </a:solidFill>
                                  <a:latin typeface="Cambria Math" panose="02040503050406030204" pitchFamily="18" charset="0"/>
                                </a:rPr>
                              </m:ctrlPr>
                            </m:sSubPr>
                            <m:e>
                              <m:r>
                                <a:rPr lang="es-ES" b="0" i="1" smtClean="0">
                                  <a:latin typeface="Cambria Math" panose="02040503050406030204" pitchFamily="18" charset="0"/>
                                </a:rPr>
                                <m:t>𝑉</m:t>
                              </m:r>
                            </m:e>
                            <m:sub>
                              <m:r>
                                <a:rPr lang="es-ES" i="1" smtClean="0">
                                  <a:latin typeface="Cambria Math" panose="02040503050406030204" pitchFamily="18" charset="0"/>
                                </a:rPr>
                                <m:t>𝑅</m:t>
                              </m:r>
                            </m:sub>
                          </m:sSub>
                          <m:r>
                            <a:rPr lang="es-ES" i="1" smtClean="0">
                              <a:latin typeface="Cambria Math" panose="02040503050406030204" pitchFamily="18" charset="0"/>
                            </a:rPr>
                            <m:t>−</m:t>
                          </m:r>
                          <m:sSub>
                            <m:sSubPr>
                              <m:ctrlPr>
                                <a:rPr lang="es-ES"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𝑉</m:t>
                              </m:r>
                            </m:e>
                            <m:sub>
                              <m:r>
                                <a:rPr lang="es-ES" i="1" smtClean="0">
                                  <a:latin typeface="Cambria Math" panose="02040503050406030204" pitchFamily="18" charset="0"/>
                                </a:rPr>
                                <m:t>𝐿</m:t>
                              </m:r>
                            </m:sub>
                          </m:sSub>
                        </m:num>
                        <m:den>
                          <m:r>
                            <a:rPr lang="es-ES" i="1" smtClean="0">
                              <a:latin typeface="Cambria Math" panose="02040503050406030204" pitchFamily="18" charset="0"/>
                            </a:rPr>
                            <m:t>𝐿</m:t>
                          </m:r>
                        </m:den>
                      </m:f>
                    </m:oMath>
                  </m:oMathPara>
                </a14:m>
                <a:endParaRPr lang="es-ES" dirty="0"/>
              </a:p>
            </p:txBody>
          </p:sp>
        </mc:Choice>
        <mc:Fallback xmlns="">
          <p:sp>
            <p:nvSpPr>
              <p:cNvPr id="16" name="CuadroTexto 15">
                <a:extLst>
                  <a:ext uri="{FF2B5EF4-FFF2-40B4-BE49-F238E27FC236}">
                    <a16:creationId xmlns:a16="http://schemas.microsoft.com/office/drawing/2014/main" id="{35F32494-87A4-42C7-9F73-540744A7FE38}"/>
                  </a:ext>
                </a:extLst>
              </p:cNvPr>
              <p:cNvSpPr txBox="1">
                <a:spLocks noRot="1" noChangeAspect="1" noMove="1" noResize="1" noEditPoints="1" noAdjustHandles="1" noChangeArrowheads="1" noChangeShapeType="1" noTextEdit="1"/>
              </p:cNvSpPr>
              <p:nvPr/>
            </p:nvSpPr>
            <p:spPr>
              <a:xfrm>
                <a:off x="3435177" y="4494089"/>
                <a:ext cx="1259639" cy="516745"/>
              </a:xfrm>
              <a:prstGeom prst="rect">
                <a:avLst/>
              </a:prstGeom>
              <a:blipFill>
                <a:blip r:embed="rId10"/>
                <a:stretch>
                  <a:fillRect/>
                </a:stretch>
              </a:blipFill>
            </p:spPr>
            <p:txBody>
              <a:bodyPr/>
              <a:lstStyle/>
              <a:p>
                <a:r>
                  <a:rPr lang="es-ES">
                    <a:noFill/>
                  </a:rPr>
                  <a:t> </a:t>
                </a:r>
              </a:p>
            </p:txBody>
          </p:sp>
        </mc:Fallback>
      </mc:AlternateContent>
      <p:sp>
        <p:nvSpPr>
          <p:cNvPr id="21" name="Cerrar llave 20">
            <a:extLst>
              <a:ext uri="{FF2B5EF4-FFF2-40B4-BE49-F238E27FC236}">
                <a16:creationId xmlns:a16="http://schemas.microsoft.com/office/drawing/2014/main" id="{F891414C-592A-4112-88C4-F2A41967754B}"/>
              </a:ext>
            </a:extLst>
          </p:cNvPr>
          <p:cNvSpPr/>
          <p:nvPr/>
        </p:nvSpPr>
        <p:spPr>
          <a:xfrm>
            <a:off x="2529906" y="2921715"/>
            <a:ext cx="289560" cy="141406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grpSp>
        <p:nvGrpSpPr>
          <p:cNvPr id="26" name="Grupo 25">
            <a:extLst>
              <a:ext uri="{FF2B5EF4-FFF2-40B4-BE49-F238E27FC236}">
                <a16:creationId xmlns:a16="http://schemas.microsoft.com/office/drawing/2014/main" id="{1C10FEAF-ABDA-4571-BF00-90BF9E809C38}"/>
              </a:ext>
            </a:extLst>
          </p:cNvPr>
          <p:cNvGrpSpPr/>
          <p:nvPr/>
        </p:nvGrpSpPr>
        <p:grpSpPr>
          <a:xfrm>
            <a:off x="5936042" y="3163375"/>
            <a:ext cx="2880360" cy="2774463"/>
            <a:chOff x="5333237" y="2318768"/>
            <a:chExt cx="2880360" cy="2774463"/>
          </a:xfrm>
        </p:grpSpPr>
        <p:pic>
          <p:nvPicPr>
            <p:cNvPr id="27" name="Imagen 26">
              <a:extLst>
                <a:ext uri="{FF2B5EF4-FFF2-40B4-BE49-F238E27FC236}">
                  <a16:creationId xmlns:a16="http://schemas.microsoft.com/office/drawing/2014/main" id="{3A4577EF-89AE-45D6-9764-C54C2ADC0221}"/>
                </a:ext>
              </a:extLst>
            </p:cNvPr>
            <p:cNvPicPr>
              <a:picLocks noChangeAspect="1"/>
            </p:cNvPicPr>
            <p:nvPr/>
          </p:nvPicPr>
          <p:blipFill>
            <a:blip r:embed="rId11"/>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28" name="Rectángulo 27">
                  <a:extLst>
                    <a:ext uri="{FF2B5EF4-FFF2-40B4-BE49-F238E27FC236}">
                      <a16:creationId xmlns:a16="http://schemas.microsoft.com/office/drawing/2014/main" id="{DBF1F402-A2AD-41CE-8057-47D30AB92EB9}"/>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12"/>
                  <a:stretch>
                    <a:fillRect/>
                  </a:stretch>
                </a:blipFill>
              </p:spPr>
              <p:txBody>
                <a:bodyPr/>
                <a:lstStyle/>
                <a:p>
                  <a:r>
                    <a:rPr lang="es-ES">
                      <a:noFill/>
                    </a:rPr>
                    <a:t> </a:t>
                  </a:r>
                </a:p>
              </p:txBody>
            </p:sp>
          </mc:Fallback>
        </mc:AlternateContent>
        <p:cxnSp>
          <p:nvCxnSpPr>
            <p:cNvPr id="29" name="Conector recto de flecha 28">
              <a:extLst>
                <a:ext uri="{FF2B5EF4-FFF2-40B4-BE49-F238E27FC236}">
                  <a16:creationId xmlns:a16="http://schemas.microsoft.com/office/drawing/2014/main" id="{3E671367-E859-401C-91C8-6CE877AE7665}"/>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Rectángulo 29">
                  <a:extLst>
                    <a:ext uri="{FF2B5EF4-FFF2-40B4-BE49-F238E27FC236}">
                      <a16:creationId xmlns:a16="http://schemas.microsoft.com/office/drawing/2014/main" id="{0CE4BA21-26F5-4038-9B03-AB5E5759294B}"/>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5"/>
                  <a:stretch>
                    <a:fillRect/>
                  </a:stretch>
                </a:blipFill>
              </p:spPr>
              <p:txBody>
                <a:bodyPr/>
                <a:lstStyle/>
                <a:p>
                  <a:r>
                    <a:rPr lang="es-ES">
                      <a:noFill/>
                    </a:rPr>
                    <a:t> </a:t>
                  </a:r>
                </a:p>
              </p:txBody>
            </p:sp>
          </mc:Fallback>
        </mc:AlternateContent>
      </p:grpSp>
    </p:spTree>
    <p:extLst>
      <p:ext uri="{BB962C8B-B14F-4D97-AF65-F5344CB8AC3E}">
        <p14:creationId xmlns:p14="http://schemas.microsoft.com/office/powerpoint/2010/main" val="49459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4667390C-BE2D-4AAA-9DFF-C95DB83E0197}"/>
                  </a:ext>
                </a:extLst>
              </p:cNvPr>
              <p:cNvSpPr/>
              <p:nvPr/>
            </p:nvSpPr>
            <p:spPr>
              <a:xfrm>
                <a:off x="457201" y="1397675"/>
                <a:ext cx="8254797" cy="2031325"/>
              </a:xfrm>
              <a:prstGeom prst="rect">
                <a:avLst/>
              </a:prstGeom>
            </p:spPr>
            <p:txBody>
              <a:bodyPr wrap="square">
                <a:spAutoFit/>
              </a:bodyPr>
              <a:lstStyle/>
              <a:p>
                <a:r>
                  <a:rPr lang="en-US" dirty="0"/>
                  <a:t>There are three interesting cases with this type of units</a:t>
                </a:r>
                <a:r>
                  <a:rPr lang="es-ES" dirty="0"/>
                  <a:t>:</a:t>
                </a:r>
              </a:p>
              <a:p>
                <a:pPr marL="342900" indent="-342900">
                  <a:buFont typeface="+mj-lt"/>
                  <a:buAutoNum type="arabicPeriod"/>
                </a:pPr>
                <a:r>
                  <a:rPr lang="es-ES" dirty="0" err="1"/>
                  <a:t>If</a:t>
                </a:r>
                <a:r>
                  <a:rPr lang="es-ES" dirty="0"/>
                  <a:t> </a:t>
                </a:r>
                <a14:m>
                  <m:oMath xmlns:m="http://schemas.openxmlformats.org/officeDocument/2006/math">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𝑉</m:t>
                        </m:r>
                      </m:e>
                      <m:sub>
                        <m:r>
                          <a:rPr lang="es-ES" i="1">
                            <a:latin typeface="Cambria Math" panose="02040503050406030204" pitchFamily="18" charset="0"/>
                          </a:rPr>
                          <m:t>𝐿</m:t>
                        </m:r>
                      </m:sub>
                    </m:sSub>
                  </m:oMath>
                </a14:m>
                <a:r>
                  <a:rPr lang="es-ES" dirty="0"/>
                  <a:t> </a:t>
                </a:r>
                <a14:m>
                  <m:oMath xmlns:m="http://schemas.openxmlformats.org/officeDocument/2006/math">
                    <m:r>
                      <a:rPr lang="es-ES" b="0" i="0" smtClean="0">
                        <a:solidFill>
                          <a:srgbClr val="836967"/>
                        </a:solidFill>
                        <a:latin typeface="Cambria Math" panose="02040503050406030204" pitchFamily="18" charset="0"/>
                      </a:rPr>
                      <m:t>=</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oMath>
                </a14:m>
                <a:r>
                  <a:rPr lang="es-ES" dirty="0"/>
                  <a:t>, </a:t>
                </a:r>
                <a:r>
                  <a:rPr lang="en-US" dirty="0"/>
                  <a:t>then we have a linear forward motion in a straight line. R becomes infinite, and no rotation ω is zero.
</a:t>
                </a:r>
                <a:r>
                  <a:rPr lang="es-ES" dirty="0" err="1"/>
                  <a:t>If</a:t>
                </a:r>
                <a:r>
                  <a:rPr lang="es-ES" dirty="0"/>
                  <a:t> </a:t>
                </a:r>
                <a14:m>
                  <m:oMath xmlns:m="http://schemas.openxmlformats.org/officeDocument/2006/math">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𝑉</m:t>
                        </m:r>
                      </m:e>
                      <m:sub>
                        <m:r>
                          <a:rPr lang="es-ES" i="1">
                            <a:latin typeface="Cambria Math" panose="02040503050406030204" pitchFamily="18" charset="0"/>
                          </a:rPr>
                          <m:t>𝐿</m:t>
                        </m:r>
                      </m:sub>
                    </m:sSub>
                    <m:r>
                      <a:rPr lang="es-ES" b="0" i="1" smtClean="0">
                        <a:latin typeface="Cambria Math" panose="02040503050406030204" pitchFamily="18" charset="0"/>
                      </a:rPr>
                      <m:t>=</m:t>
                    </m:r>
                  </m:oMath>
                </a14:m>
                <a:r>
                  <a:rPr lang="es-ES" dirty="0"/>
                  <a:t> -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oMath>
                </a14:m>
                <a:r>
                  <a:rPr lang="en-US" dirty="0"/>
                  <a:t>, then R=0, and we have a rotation around the midpoint of the axis of the wheels, and therefore it will rotate in itself.
</a:t>
                </a:r>
                <a:r>
                  <a:rPr lang="es-ES" dirty="0" err="1"/>
                  <a:t>If</a:t>
                </a:r>
                <a:r>
                  <a:rPr lang="es-ES" dirty="0"/>
                  <a:t> </a:t>
                </a:r>
                <a14:m>
                  <m:oMath xmlns:m="http://schemas.openxmlformats.org/officeDocument/2006/math">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𝑉</m:t>
                        </m:r>
                      </m:e>
                      <m:sub>
                        <m:r>
                          <a:rPr lang="es-ES" i="1">
                            <a:latin typeface="Cambria Math" panose="02040503050406030204" pitchFamily="18" charset="0"/>
                          </a:rPr>
                          <m:t>𝐿</m:t>
                        </m:r>
                      </m:sub>
                    </m:sSub>
                    <m:r>
                      <a:rPr lang="es-ES" i="1">
                        <a:latin typeface="Cambria Math" panose="02040503050406030204" pitchFamily="18" charset="0"/>
                      </a:rPr>
                      <m:t> </m:t>
                    </m:r>
                  </m:oMath>
                </a14:m>
                <a:r>
                  <a:rPr lang="es-ES" dirty="0"/>
                  <a:t>= 0, </a:t>
                </a:r>
                <a:r>
                  <a:rPr lang="en-US" dirty="0"/>
                  <a:t>then we have rotation around the left wheel. </a:t>
                </a:r>
              </a:p>
              <a:p>
                <a:r>
                  <a:rPr lang="es-ES" dirty="0"/>
                  <a:t>	In </a:t>
                </a:r>
                <a:r>
                  <a:rPr lang="es-ES" dirty="0" err="1"/>
                  <a:t>this</a:t>
                </a:r>
                <a:r>
                  <a:rPr lang="es-ES" dirty="0"/>
                  <a:t> case R = </a:t>
                </a:r>
                <a14:m>
                  <m:oMath xmlns:m="http://schemas.openxmlformats.org/officeDocument/2006/math">
                    <m:r>
                      <a:rPr lang="es-ES" i="1">
                        <a:latin typeface="Cambria Math" panose="02040503050406030204" pitchFamily="18" charset="0"/>
                      </a:rPr>
                      <m:t>𝐿</m:t>
                    </m:r>
                    <m:r>
                      <a:rPr lang="es-ES" b="0" i="1" smtClean="0">
                        <a:latin typeface="Cambria Math" panose="02040503050406030204" pitchFamily="18" charset="0"/>
                      </a:rPr>
                      <m:t>/2</m:t>
                    </m:r>
                  </m:oMath>
                </a14:m>
                <a:r>
                  <a:rPr lang="es-ES" dirty="0"/>
                  <a:t>. </a:t>
                </a:r>
                <a:r>
                  <a:rPr lang="es-ES" dirty="0" err="1"/>
                  <a:t>The</a:t>
                </a:r>
                <a:r>
                  <a:rPr lang="es-ES" dirty="0"/>
                  <a:t> </a:t>
                </a:r>
                <a:r>
                  <a:rPr lang="es-ES" dirty="0" err="1"/>
                  <a:t>same</a:t>
                </a:r>
                <a:r>
                  <a:rPr lang="es-ES" dirty="0"/>
                  <a:t> </a:t>
                </a:r>
                <a:r>
                  <a:rPr lang="es-ES" dirty="0" err="1"/>
                  <a:t>is</a:t>
                </a:r>
                <a:r>
                  <a:rPr lang="es-ES" dirty="0"/>
                  <a:t> true </a:t>
                </a:r>
                <a:r>
                  <a:rPr lang="es-ES" dirty="0" err="1"/>
                  <a:t>if</a:t>
                </a:r>
                <a:r>
                  <a:rPr lang="es-ES" dirty="0"/>
                  <a:t>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oMath>
                </a14:m>
                <a:r>
                  <a:rPr lang="es-ES" dirty="0"/>
                  <a:t> = 0.</a:t>
                </a:r>
              </a:p>
            </p:txBody>
          </p:sp>
        </mc:Choice>
        <mc:Fallback xmlns="">
          <p:sp>
            <p:nvSpPr>
              <p:cNvPr id="7" name="Rectángulo 6">
                <a:extLst>
                  <a:ext uri="{FF2B5EF4-FFF2-40B4-BE49-F238E27FC236}">
                    <a16:creationId xmlns:a16="http://schemas.microsoft.com/office/drawing/2014/main" id="{4667390C-BE2D-4AAA-9DFF-C95DB83E0197}"/>
                  </a:ext>
                </a:extLst>
              </p:cNvPr>
              <p:cNvSpPr>
                <a:spLocks noRot="1" noChangeAspect="1" noMove="1" noResize="1" noEditPoints="1" noAdjustHandles="1" noChangeArrowheads="1" noChangeShapeType="1" noTextEdit="1"/>
              </p:cNvSpPr>
              <p:nvPr/>
            </p:nvSpPr>
            <p:spPr>
              <a:xfrm>
                <a:off x="457201" y="1397675"/>
                <a:ext cx="8254797" cy="2031325"/>
              </a:xfrm>
              <a:prstGeom prst="rect">
                <a:avLst/>
              </a:prstGeom>
              <a:blipFill>
                <a:blip r:embed="rId3"/>
                <a:stretch>
                  <a:fillRect l="-591" t="-1497" b="-3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D6A36D97-993B-4DC5-BCAB-34EAE6DE0A32}"/>
                  </a:ext>
                </a:extLst>
              </p:cNvPr>
              <p:cNvSpPr txBox="1"/>
              <p:nvPr/>
            </p:nvSpPr>
            <p:spPr>
              <a:xfrm>
                <a:off x="2709772" y="4031172"/>
                <a:ext cx="1408783"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𝑅</m:t>
                      </m:r>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r>
                            <a:rPr lang="es-ES" i="1" smtClean="0">
                              <a:solidFill>
                                <a:schemeClr val="tx2"/>
                              </a:solidFill>
                              <a:latin typeface="Cambria Math" panose="02040503050406030204" pitchFamily="18" charset="0"/>
                            </a:rPr>
                            <m:t>𝐿</m:t>
                          </m:r>
                        </m:num>
                        <m:den>
                          <m:r>
                            <a:rPr lang="es-ES" i="1" smtClean="0">
                              <a:solidFill>
                                <a:schemeClr val="tx2"/>
                              </a:solidFill>
                              <a:latin typeface="Cambria Math" panose="02040503050406030204" pitchFamily="18" charset="0"/>
                            </a:rPr>
                            <m:t>2</m:t>
                          </m:r>
                        </m:den>
                      </m:f>
                      <m:f>
                        <m:fPr>
                          <m:ctrlPr>
                            <a:rPr lang="es-ES" i="1" smtClean="0">
                              <a:solidFill>
                                <a:schemeClr val="tx2"/>
                              </a:solidFill>
                              <a:latin typeface="Cambria Math" panose="02040503050406030204" pitchFamily="18" charset="0"/>
                            </a:rPr>
                          </m:ctrlPr>
                        </m:fPr>
                        <m:num>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b="0"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𝐿</m:t>
                              </m:r>
                            </m:sub>
                          </m:sSub>
                        </m:num>
                        <m:den>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b="0" i="1" smtClean="0">
                                  <a:solidFill>
                                    <a:schemeClr val="tx2"/>
                                  </a:solidFill>
                                  <a:latin typeface="Cambria Math" panose="02040503050406030204" pitchFamily="18" charset="0"/>
                                </a:rPr>
                                <m:t>𝐿</m:t>
                              </m:r>
                            </m:sub>
                          </m:sSub>
                        </m:den>
                      </m:f>
                    </m:oMath>
                  </m:oMathPara>
                </a14:m>
                <a:endParaRPr lang="es-ES" dirty="0">
                  <a:solidFill>
                    <a:schemeClr val="tx2"/>
                  </a:solidFill>
                </a:endParaRPr>
              </a:p>
            </p:txBody>
          </p:sp>
        </mc:Choice>
        <mc:Fallback xmlns="">
          <p:sp>
            <p:nvSpPr>
              <p:cNvPr id="14" name="CuadroTexto 13">
                <a:extLst>
                  <a:ext uri="{FF2B5EF4-FFF2-40B4-BE49-F238E27FC236}">
                    <a16:creationId xmlns:a16="http://schemas.microsoft.com/office/drawing/2014/main" id="{D6A36D97-993B-4DC5-BCAB-34EAE6DE0A32}"/>
                  </a:ext>
                </a:extLst>
              </p:cNvPr>
              <p:cNvSpPr txBox="1">
                <a:spLocks noRot="1" noChangeAspect="1" noMove="1" noResize="1" noEditPoints="1" noAdjustHandles="1" noChangeArrowheads="1" noChangeShapeType="1" noTextEdit="1"/>
              </p:cNvSpPr>
              <p:nvPr/>
            </p:nvSpPr>
            <p:spPr>
              <a:xfrm>
                <a:off x="2709772" y="4031172"/>
                <a:ext cx="1408783" cy="56387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FE06A172-84F2-468A-AF3D-A12DFE569907}"/>
                  </a:ext>
                </a:extLst>
              </p:cNvPr>
              <p:cNvSpPr txBox="1"/>
              <p:nvPr/>
            </p:nvSpPr>
            <p:spPr>
              <a:xfrm>
                <a:off x="1018373" y="4052749"/>
                <a:ext cx="1239442"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2"/>
                          </a:solidFill>
                          <a:latin typeface="Cambria Math" panose="02040503050406030204" pitchFamily="18" charset="0"/>
                        </a:rPr>
                        <m:t>𝑉</m:t>
                      </m:r>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𝐿</m:t>
                              </m:r>
                            </m:sub>
                          </m:sSub>
                        </m:num>
                        <m:den>
                          <m:r>
                            <a:rPr lang="es-ES" i="1" smtClean="0">
                              <a:solidFill>
                                <a:schemeClr val="tx2"/>
                              </a:solidFill>
                              <a:latin typeface="Cambria Math" panose="02040503050406030204" pitchFamily="18" charset="0"/>
                            </a:rPr>
                            <m:t>2</m:t>
                          </m:r>
                        </m:den>
                      </m:f>
                    </m:oMath>
                  </m:oMathPara>
                </a14:m>
                <a:endParaRPr lang="es-ES" dirty="0">
                  <a:solidFill>
                    <a:schemeClr val="tx2"/>
                  </a:solidFill>
                </a:endParaRPr>
              </a:p>
            </p:txBody>
          </p:sp>
        </mc:Choice>
        <mc:Fallback xmlns="">
          <p:sp>
            <p:nvSpPr>
              <p:cNvPr id="19" name="CuadroTexto 18">
                <a:extLst>
                  <a:ext uri="{FF2B5EF4-FFF2-40B4-BE49-F238E27FC236}">
                    <a16:creationId xmlns:a16="http://schemas.microsoft.com/office/drawing/2014/main" id="{FE06A172-84F2-468A-AF3D-A12DFE569907}"/>
                  </a:ext>
                </a:extLst>
              </p:cNvPr>
              <p:cNvSpPr txBox="1">
                <a:spLocks noRot="1" noChangeAspect="1" noMove="1" noResize="1" noEditPoints="1" noAdjustHandles="1" noChangeArrowheads="1" noChangeShapeType="1" noTextEdit="1"/>
              </p:cNvSpPr>
              <p:nvPr/>
            </p:nvSpPr>
            <p:spPr>
              <a:xfrm>
                <a:off x="1018373" y="4052749"/>
                <a:ext cx="1239442" cy="516745"/>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35F32494-87A4-42C7-9F73-540744A7FE38}"/>
                  </a:ext>
                </a:extLst>
              </p:cNvPr>
              <p:cNvSpPr txBox="1"/>
              <p:nvPr/>
            </p:nvSpPr>
            <p:spPr>
              <a:xfrm>
                <a:off x="4516783" y="4033862"/>
                <a:ext cx="125963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tx2"/>
                          </a:solidFill>
                          <a:latin typeface="Cambria Math" panose="02040503050406030204" pitchFamily="18" charset="0"/>
                        </a:rPr>
                        <m:t>𝜔</m:t>
                      </m:r>
                      <m:r>
                        <a:rPr lang="es-ES" i="1" smtClean="0">
                          <a:solidFill>
                            <a:schemeClr val="tx2"/>
                          </a:solidFill>
                          <a:latin typeface="Cambria Math" panose="02040503050406030204" pitchFamily="18" charset="0"/>
                        </a:rPr>
                        <m:t>=</m:t>
                      </m:r>
                      <m:f>
                        <m:fPr>
                          <m:ctrlPr>
                            <a:rPr lang="es-ES" i="1" smtClean="0">
                              <a:solidFill>
                                <a:schemeClr val="tx2"/>
                              </a:solidFill>
                              <a:latin typeface="Cambria Math" panose="02040503050406030204" pitchFamily="18" charset="0"/>
                            </a:rPr>
                          </m:ctrlPr>
                        </m:fPr>
                        <m:num>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𝑅</m:t>
                              </m:r>
                            </m:sub>
                          </m:sSub>
                          <m:r>
                            <a:rPr lang="es-ES"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ES" b="0" i="1" smtClean="0">
                                  <a:solidFill>
                                    <a:schemeClr val="tx2"/>
                                  </a:solidFill>
                                  <a:latin typeface="Cambria Math" panose="02040503050406030204" pitchFamily="18" charset="0"/>
                                </a:rPr>
                                <m:t>𝑉</m:t>
                              </m:r>
                            </m:e>
                            <m:sub>
                              <m:r>
                                <a:rPr lang="es-ES" i="1" smtClean="0">
                                  <a:solidFill>
                                    <a:schemeClr val="tx2"/>
                                  </a:solidFill>
                                  <a:latin typeface="Cambria Math" panose="02040503050406030204" pitchFamily="18" charset="0"/>
                                </a:rPr>
                                <m:t>𝐿</m:t>
                              </m:r>
                            </m:sub>
                          </m:sSub>
                        </m:num>
                        <m:den>
                          <m:r>
                            <a:rPr lang="es-ES" i="1" smtClean="0">
                              <a:solidFill>
                                <a:schemeClr val="tx2"/>
                              </a:solidFill>
                              <a:latin typeface="Cambria Math" panose="02040503050406030204" pitchFamily="18" charset="0"/>
                            </a:rPr>
                            <m:t>𝐿</m:t>
                          </m:r>
                        </m:den>
                      </m:f>
                    </m:oMath>
                  </m:oMathPara>
                </a14:m>
                <a:endParaRPr lang="es-ES" dirty="0">
                  <a:solidFill>
                    <a:schemeClr val="tx2"/>
                  </a:solidFill>
                </a:endParaRPr>
              </a:p>
            </p:txBody>
          </p:sp>
        </mc:Choice>
        <mc:Fallback xmlns="">
          <p:sp>
            <p:nvSpPr>
              <p:cNvPr id="16" name="CuadroTexto 15">
                <a:extLst>
                  <a:ext uri="{FF2B5EF4-FFF2-40B4-BE49-F238E27FC236}">
                    <a16:creationId xmlns:a16="http://schemas.microsoft.com/office/drawing/2014/main" id="{35F32494-87A4-42C7-9F73-540744A7FE38}"/>
                  </a:ext>
                </a:extLst>
              </p:cNvPr>
              <p:cNvSpPr txBox="1">
                <a:spLocks noRot="1" noChangeAspect="1" noMove="1" noResize="1" noEditPoints="1" noAdjustHandles="1" noChangeArrowheads="1" noChangeShapeType="1" noTextEdit="1"/>
              </p:cNvSpPr>
              <p:nvPr/>
            </p:nvSpPr>
            <p:spPr>
              <a:xfrm>
                <a:off x="4516783" y="4033862"/>
                <a:ext cx="1259639" cy="516745"/>
              </a:xfrm>
              <a:prstGeom prst="rect">
                <a:avLst/>
              </a:prstGeom>
              <a:blipFill>
                <a:blip r:embed="rId9"/>
                <a:stretch>
                  <a:fillRect/>
                </a:stretch>
              </a:blipFill>
            </p:spPr>
            <p:txBody>
              <a:bodyPr/>
              <a:lstStyle/>
              <a:p>
                <a:r>
                  <a:rPr lang="es-ES">
                    <a:noFill/>
                  </a:rPr>
                  <a:t> </a:t>
                </a:r>
              </a:p>
            </p:txBody>
          </p:sp>
        </mc:Fallback>
      </mc:AlternateContent>
      <p:grpSp>
        <p:nvGrpSpPr>
          <p:cNvPr id="18" name="Grupo 17">
            <a:extLst>
              <a:ext uri="{FF2B5EF4-FFF2-40B4-BE49-F238E27FC236}">
                <a16:creationId xmlns:a16="http://schemas.microsoft.com/office/drawing/2014/main" id="{504E50A2-BB16-4AA8-89B7-3EC937BD74DC}"/>
              </a:ext>
            </a:extLst>
          </p:cNvPr>
          <p:cNvGrpSpPr/>
          <p:nvPr/>
        </p:nvGrpSpPr>
        <p:grpSpPr>
          <a:xfrm>
            <a:off x="5936042" y="3163375"/>
            <a:ext cx="2880360" cy="2774463"/>
            <a:chOff x="5333237" y="2318768"/>
            <a:chExt cx="2880360" cy="2774463"/>
          </a:xfrm>
        </p:grpSpPr>
        <p:pic>
          <p:nvPicPr>
            <p:cNvPr id="21" name="Imagen 20">
              <a:extLst>
                <a:ext uri="{FF2B5EF4-FFF2-40B4-BE49-F238E27FC236}">
                  <a16:creationId xmlns:a16="http://schemas.microsoft.com/office/drawing/2014/main" id="{B07E40FB-CBC5-4D48-9F57-BC3575BE1D5B}"/>
                </a:ext>
              </a:extLst>
            </p:cNvPr>
            <p:cNvPicPr>
              <a:picLocks noChangeAspect="1"/>
            </p:cNvPicPr>
            <p:nvPr/>
          </p:nvPicPr>
          <p:blipFill>
            <a:blip r:embed="rId10"/>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CD18E016-8CCE-48F6-B74E-B5A665D1B346}"/>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4"/>
                  <a:stretch>
                    <a:fillRect/>
                  </a:stretch>
                </a:blipFill>
              </p:spPr>
              <p:txBody>
                <a:bodyPr/>
                <a:lstStyle/>
                <a:p>
                  <a:r>
                    <a:rPr lang="es-ES">
                      <a:noFill/>
                    </a:rPr>
                    <a:t> </a:t>
                  </a:r>
                </a:p>
              </p:txBody>
            </p:sp>
          </mc:Fallback>
        </mc:AlternateContent>
        <p:cxnSp>
          <p:nvCxnSpPr>
            <p:cNvPr id="23" name="Conector recto de flecha 22">
              <a:extLst>
                <a:ext uri="{FF2B5EF4-FFF2-40B4-BE49-F238E27FC236}">
                  <a16:creationId xmlns:a16="http://schemas.microsoft.com/office/drawing/2014/main" id="{3B576268-60D0-4C20-AE57-3597EA0E390F}"/>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Rectángulo 23">
                  <a:extLst>
                    <a:ext uri="{FF2B5EF4-FFF2-40B4-BE49-F238E27FC236}">
                      <a16:creationId xmlns:a16="http://schemas.microsoft.com/office/drawing/2014/main" id="{E45E3838-30E5-4502-858B-9C43F7A418DC}"/>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5"/>
                  <a:stretch>
                    <a:fillRect/>
                  </a:stretch>
                </a:blipFill>
              </p:spPr>
              <p:txBody>
                <a:bodyPr/>
                <a:lstStyle/>
                <a:p>
                  <a:r>
                    <a:rPr lang="es-ES">
                      <a:noFill/>
                    </a:rPr>
                    <a:t> </a:t>
                  </a:r>
                </a:p>
              </p:txBody>
            </p:sp>
          </mc:Fallback>
        </mc:AlternateContent>
      </p:grpSp>
    </p:spTree>
    <p:extLst>
      <p:ext uri="{BB962C8B-B14F-4D97-AF65-F5344CB8AC3E}">
        <p14:creationId xmlns:p14="http://schemas.microsoft.com/office/powerpoint/2010/main" val="172118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a:t>
            </a:r>
            <a:r>
              <a:rPr lang="es-ES" dirty="0" err="1"/>
              <a:t>study</a:t>
            </a:r>
            <a:endParaRPr lang="es-ES" dirty="0"/>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n-US" dirty="0"/>
              <a:t>Forward kinematics for differential drive robots</a:t>
            </a:r>
            <a:endParaRPr lang="es-ES" dirty="0"/>
          </a:p>
        </p:txBody>
      </p:sp>
    </p:spTree>
    <p:extLst>
      <p:ext uri="{BB962C8B-B14F-4D97-AF65-F5344CB8AC3E}">
        <p14:creationId xmlns:p14="http://schemas.microsoft.com/office/powerpoint/2010/main" val="410846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195570" cy="1362075"/>
          </a:xfrm>
        </p:spPr>
        <p:txBody>
          <a:bodyPr>
            <a:normAutofit fontScale="90000"/>
          </a:bodyPr>
          <a:lstStyle/>
          <a:p>
            <a:r>
              <a:rPr lang="en-US" dirty="0"/>
              <a:t>Forward kinematics for differential drive robots</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61402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4667390C-BE2D-4AAA-9DFF-C95DB83E0197}"/>
                  </a:ext>
                </a:extLst>
              </p:cNvPr>
              <p:cNvSpPr/>
              <p:nvPr/>
            </p:nvSpPr>
            <p:spPr>
              <a:xfrm>
                <a:off x="422032" y="1251205"/>
                <a:ext cx="8425542" cy="1477328"/>
              </a:xfrm>
              <a:prstGeom prst="rect">
                <a:avLst/>
              </a:prstGeom>
            </p:spPr>
            <p:txBody>
              <a:bodyPr wrap="square">
                <a:spAutoFit/>
              </a:bodyPr>
              <a:lstStyle/>
              <a:p>
                <a:r>
                  <a:rPr lang="en-US" dirty="0"/>
                  <a:t>Suppose the robot is in some position (x, y), directed in a direction that forms an angle to the x-axis, and the robot is centered at a point halfway through the wheel axis</a:t>
                </a:r>
                <a:r>
                  <a:rPr lang="es-ES" dirty="0"/>
                  <a:t>. </a:t>
                </a:r>
              </a:p>
              <a:p>
                <a:endParaRPr lang="es-ES" dirty="0"/>
              </a:p>
              <a:p>
                <a:r>
                  <a:rPr lang="en-US" dirty="0"/>
                  <a:t>By manipulating the control parameters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sSub>
                      <m:sSubPr>
                        <m:ctrlPr>
                          <a:rPr lang="es-ES" i="1">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 ,</m:t>
                        </m:r>
                        <m:r>
                          <a:rPr lang="es-ES" i="1">
                            <a:latin typeface="Cambria Math" panose="02040503050406030204" pitchFamily="18" charset="0"/>
                          </a:rPr>
                          <m:t>𝑉</m:t>
                        </m:r>
                      </m:e>
                      <m:sub>
                        <m:r>
                          <a:rPr lang="es-ES" b="0" i="1" smtClean="0">
                            <a:latin typeface="Cambria Math" panose="02040503050406030204" pitchFamily="18" charset="0"/>
                          </a:rPr>
                          <m:t>𝐿</m:t>
                        </m:r>
                      </m:sub>
                    </m:sSub>
                  </m:oMath>
                </a14:m>
                <a:r>
                  <a:rPr lang="es-ES" dirty="0"/>
                  <a:t>, </a:t>
                </a:r>
                <a:r>
                  <a:rPr lang="en-US" dirty="0"/>
                  <a:t>we can make the robot move to different positions and orientations.</a:t>
                </a:r>
                <a:endParaRPr lang="es-ES" dirty="0"/>
              </a:p>
            </p:txBody>
          </p:sp>
        </mc:Choice>
        <mc:Fallback xmlns="">
          <p:sp>
            <p:nvSpPr>
              <p:cNvPr id="7" name="Rectángulo 6">
                <a:extLst>
                  <a:ext uri="{FF2B5EF4-FFF2-40B4-BE49-F238E27FC236}">
                    <a16:creationId xmlns:a16="http://schemas.microsoft.com/office/drawing/2014/main" id="{4667390C-BE2D-4AAA-9DFF-C95DB83E0197}"/>
                  </a:ext>
                </a:extLst>
              </p:cNvPr>
              <p:cNvSpPr>
                <a:spLocks noRot="1" noChangeAspect="1" noMove="1" noResize="1" noEditPoints="1" noAdjustHandles="1" noChangeArrowheads="1" noChangeShapeType="1" noTextEdit="1"/>
              </p:cNvSpPr>
              <p:nvPr/>
            </p:nvSpPr>
            <p:spPr>
              <a:xfrm>
                <a:off x="422032" y="1251205"/>
                <a:ext cx="8425542" cy="1477328"/>
              </a:xfrm>
              <a:prstGeom prst="rect">
                <a:avLst/>
              </a:prstGeom>
              <a:blipFill>
                <a:blip r:embed="rId3"/>
                <a:stretch>
                  <a:fillRect l="-579" t="-2058" b="-5350"/>
                </a:stretch>
              </a:blipFill>
            </p:spPr>
            <p:txBody>
              <a:bodyPr/>
              <a:lstStyle/>
              <a:p>
                <a:r>
                  <a:rPr lang="en-US">
                    <a:noFill/>
                  </a:rPr>
                  <a:t> </a:t>
                </a:r>
              </a:p>
            </p:txBody>
          </p:sp>
        </mc:Fallback>
      </mc:AlternateContent>
      <p:grpSp>
        <p:nvGrpSpPr>
          <p:cNvPr id="17" name="Grupo 16">
            <a:extLst>
              <a:ext uri="{FF2B5EF4-FFF2-40B4-BE49-F238E27FC236}">
                <a16:creationId xmlns:a16="http://schemas.microsoft.com/office/drawing/2014/main" id="{F205760B-B4D2-4EB3-BF61-9510B1E699CE}"/>
              </a:ext>
            </a:extLst>
          </p:cNvPr>
          <p:cNvGrpSpPr/>
          <p:nvPr/>
        </p:nvGrpSpPr>
        <p:grpSpPr>
          <a:xfrm>
            <a:off x="5206365" y="2664069"/>
            <a:ext cx="2880360" cy="2774463"/>
            <a:chOff x="5333237" y="2318768"/>
            <a:chExt cx="2880360" cy="2774463"/>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4"/>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948061" y="2318768"/>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948061" y="2318768"/>
                  <a:ext cx="409343" cy="369332"/>
                </a:xfrm>
                <a:prstGeom prst="rect">
                  <a:avLst/>
                </a:prstGeom>
                <a:blipFill>
                  <a:blip r:embed="rId6"/>
                  <a:stretch>
                    <a:fillRect/>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59980" y="2509157"/>
                  <a:ext cx="3891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59980" y="2509157"/>
                  <a:ext cx="389144" cy="369332"/>
                </a:xfrm>
                <a:prstGeom prst="rect">
                  <a:avLst/>
                </a:prstGeom>
                <a:blipFill>
                  <a:blip r:embed="rId7"/>
                  <a:stretch>
                    <a:fillRect/>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57201" y="3321823"/>
                <a:ext cx="4079629" cy="646331"/>
              </a:xfrm>
              <a:prstGeom prst="rect">
                <a:avLst/>
              </a:prstGeom>
            </p:spPr>
            <p:txBody>
              <a:bodyPr wrap="square">
                <a:spAutoFit/>
              </a:bodyPr>
              <a:lstStyle/>
              <a:p>
                <a:r>
                  <a:rPr lang="es-ES" dirty="0" err="1"/>
                  <a:t>Knowing</a:t>
                </a:r>
                <a:r>
                  <a:rPr lang="es-ES" dirty="0"/>
                  <a:t> </a:t>
                </a:r>
                <a:r>
                  <a:rPr lang="es-ES" dirty="0" err="1"/>
                  <a:t>the</a:t>
                </a:r>
                <a:r>
                  <a:rPr lang="es-ES" dirty="0"/>
                  <a:t> </a:t>
                </a:r>
                <a:r>
                  <a:rPr lang="es-ES" dirty="0" err="1"/>
                  <a:t>speeds</a:t>
                </a:r>
                <a:r>
                  <a:rPr lang="es-ES" dirty="0"/>
                  <a:t> </a:t>
                </a:r>
                <a14:m>
                  <m:oMath xmlns:m="http://schemas.openxmlformats.org/officeDocument/2006/math">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𝑅</m:t>
                        </m:r>
                      </m:sub>
                    </m:sSub>
                    <m:sSub>
                      <m:sSubPr>
                        <m:ctrlPr>
                          <a:rPr lang="es-ES" i="1">
                            <a:solidFill>
                              <a:srgbClr val="836967"/>
                            </a:solidFill>
                            <a:latin typeface="Cambria Math" panose="02040503050406030204" pitchFamily="18" charset="0"/>
                          </a:rPr>
                        </m:ctrlPr>
                      </m:sSubPr>
                      <m:e>
                        <m:r>
                          <a:rPr lang="es-ES" i="1">
                            <a:solidFill>
                              <a:srgbClr val="836967"/>
                            </a:solidFill>
                            <a:latin typeface="Cambria Math" panose="02040503050406030204" pitchFamily="18" charset="0"/>
                          </a:rPr>
                          <m:t> ,</m:t>
                        </m:r>
                        <m:r>
                          <a:rPr lang="es-ES" i="1">
                            <a:latin typeface="Cambria Math" panose="02040503050406030204" pitchFamily="18" charset="0"/>
                          </a:rPr>
                          <m:t>𝑉</m:t>
                        </m:r>
                      </m:e>
                      <m:sub>
                        <m:r>
                          <a:rPr lang="es-ES" i="1">
                            <a:latin typeface="Cambria Math" panose="02040503050406030204" pitchFamily="18" charset="0"/>
                          </a:rPr>
                          <m:t>𝐿</m:t>
                        </m:r>
                      </m:sub>
                    </m:sSub>
                  </m:oMath>
                </a14:m>
                <a:r>
                  <a:rPr lang="en-US" dirty="0"/>
                  <a:t>, we can calculate the ICC point using</a:t>
                </a:r>
                <a:r>
                  <a:rPr lang="es-ES" dirty="0"/>
                  <a:t>:</a:t>
                </a:r>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57201" y="3321823"/>
                <a:ext cx="4079629" cy="646331"/>
              </a:xfrm>
              <a:prstGeom prst="rect">
                <a:avLst/>
              </a:prstGeom>
              <a:blipFill>
                <a:blip r:embed="rId8"/>
                <a:stretch>
                  <a:fillRect l="-1196"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926CABC-F41D-4964-A7A2-3A8F41349A39}"/>
                  </a:ext>
                </a:extLst>
              </p:cNvPr>
              <p:cNvSpPr txBox="1"/>
              <p:nvPr/>
            </p:nvSpPr>
            <p:spPr>
              <a:xfrm>
                <a:off x="678340" y="4202305"/>
                <a:ext cx="3430363" cy="27699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𝐼𝐶𝐶</m:t>
                    </m:r>
                    <m:r>
                      <a:rPr lang="es-ES" i="1" smtClean="0">
                        <a:latin typeface="Cambria Math" panose="02040503050406030204" pitchFamily="18" charset="0"/>
                      </a:rPr>
                      <m:t>=</m:t>
                    </m:r>
                  </m:oMath>
                </a14:m>
                <a:r>
                  <a:rPr lang="es-ES" dirty="0"/>
                  <a:t> </a:t>
                </a:r>
                <a14:m>
                  <m:oMath xmlns:m="http://schemas.openxmlformats.org/officeDocument/2006/math">
                    <m:r>
                      <a:rPr lang="es-ES" b="0" i="0" smtClean="0">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𝑅</m:t>
                    </m:r>
                    <m:func>
                      <m:funcPr>
                        <m:ctrlPr>
                          <a:rPr lang="es-ES" i="1">
                            <a:latin typeface="Cambria Math" panose="02040503050406030204" pitchFamily="18" charset="0"/>
                          </a:rPr>
                        </m:ctrlPr>
                      </m:funcPr>
                      <m:fName>
                        <m:r>
                          <m:rPr>
                            <m:sty m:val="p"/>
                          </m:rPr>
                          <a:rPr lang="es-ES" i="1">
                            <a:latin typeface="Cambria Math" panose="02040503050406030204" pitchFamily="18" charset="0"/>
                          </a:rPr>
                          <m:t>sin</m:t>
                        </m:r>
                      </m:fName>
                      <m:e>
                        <m:d>
                          <m:dPr>
                            <m:ctrlPr>
                              <a:rPr lang="es-ES" i="1">
                                <a:solidFill>
                                  <a:srgbClr val="836967"/>
                                </a:solidFill>
                                <a:latin typeface="Cambria Math" panose="02040503050406030204" pitchFamily="18" charset="0"/>
                              </a:rPr>
                            </m:ctrlPr>
                          </m:dPr>
                          <m:e>
                            <m:r>
                              <a:rPr lang="es-ES" i="1">
                                <a:latin typeface="Cambria Math" panose="02040503050406030204" pitchFamily="18" charset="0"/>
                              </a:rPr>
                              <m:t>𝜃</m:t>
                            </m:r>
                          </m:e>
                        </m:d>
                      </m:e>
                    </m:func>
                    <m:r>
                      <a:rPr lang="es-ES" i="1">
                        <a:latin typeface="Cambria Math" panose="02040503050406030204" pitchFamily="18" charset="0"/>
                      </a:rPr>
                      <m:t>, </m:t>
                    </m:r>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𝑅</m:t>
                    </m:r>
                    <m:func>
                      <m:funcPr>
                        <m:ctrlPr>
                          <a:rPr lang="es-ES" i="1">
                            <a:latin typeface="Cambria Math" panose="02040503050406030204" pitchFamily="18" charset="0"/>
                          </a:rPr>
                        </m:ctrlPr>
                      </m:funcPr>
                      <m:fName>
                        <m:r>
                          <a:rPr lang="es-ES" i="1">
                            <a:latin typeface="Cambria Math" panose="02040503050406030204" pitchFamily="18" charset="0"/>
                          </a:rPr>
                          <m:t>𝑐𝑜𝑠</m:t>
                        </m:r>
                      </m:fName>
                      <m:e>
                        <m:d>
                          <m:dPr>
                            <m:ctrlPr>
                              <a:rPr lang="es-ES" i="1">
                                <a:solidFill>
                                  <a:srgbClr val="836967"/>
                                </a:solidFill>
                                <a:latin typeface="Cambria Math" panose="02040503050406030204" pitchFamily="18" charset="0"/>
                              </a:rPr>
                            </m:ctrlPr>
                          </m:dPr>
                          <m:e>
                            <m:r>
                              <a:rPr lang="es-ES" i="1">
                                <a:latin typeface="Cambria Math" panose="02040503050406030204" pitchFamily="18" charset="0"/>
                              </a:rPr>
                              <m:t>𝜃</m:t>
                            </m:r>
                          </m:e>
                        </m:d>
                        <m:r>
                          <a:rPr lang="es-ES" b="0" i="1" smtClean="0">
                            <a:latin typeface="Cambria Math" panose="02040503050406030204" pitchFamily="18" charset="0"/>
                          </a:rPr>
                          <m:t>]</m:t>
                        </m:r>
                      </m:e>
                    </m:func>
                  </m:oMath>
                </a14:m>
                <a:endParaRPr lang="es-ES" dirty="0"/>
              </a:p>
            </p:txBody>
          </p:sp>
        </mc:Choice>
        <mc:Fallback xmlns="">
          <p:sp>
            <p:nvSpPr>
              <p:cNvPr id="6" name="CuadroTexto 5">
                <a:extLst>
                  <a:ext uri="{FF2B5EF4-FFF2-40B4-BE49-F238E27FC236}">
                    <a16:creationId xmlns:a16="http://schemas.microsoft.com/office/drawing/2014/main" id="{D926CABC-F41D-4964-A7A2-3A8F41349A39}"/>
                  </a:ext>
                </a:extLst>
              </p:cNvPr>
              <p:cNvSpPr txBox="1">
                <a:spLocks noRot="1" noChangeAspect="1" noMove="1" noResize="1" noEditPoints="1" noAdjustHandles="1" noChangeArrowheads="1" noChangeShapeType="1" noTextEdit="1"/>
              </p:cNvSpPr>
              <p:nvPr/>
            </p:nvSpPr>
            <p:spPr>
              <a:xfrm>
                <a:off x="678340" y="4202305"/>
                <a:ext cx="3430363" cy="276999"/>
              </a:xfrm>
              <a:prstGeom prst="rect">
                <a:avLst/>
              </a:prstGeom>
              <a:blipFill>
                <a:blip r:embed="rId9"/>
                <a:stretch>
                  <a:fillRect l="-2309" t="-2174" r="-2842" b="-36957"/>
                </a:stretch>
              </a:blipFill>
            </p:spPr>
            <p:txBody>
              <a:bodyPr/>
              <a:lstStyle/>
              <a:p>
                <a:r>
                  <a:rPr lang="es-ES">
                    <a:noFill/>
                  </a:rPr>
                  <a:t> </a:t>
                </a:r>
              </a:p>
            </p:txBody>
          </p:sp>
        </mc:Fallback>
      </mc:AlternateContent>
    </p:spTree>
    <p:extLst>
      <p:ext uri="{BB962C8B-B14F-4D97-AF65-F5344CB8AC3E}">
        <p14:creationId xmlns:p14="http://schemas.microsoft.com/office/powerpoint/2010/main" val="282090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p:sp>
        <p:nvSpPr>
          <p:cNvPr id="7" name="Rectángulo 6">
            <a:extLst>
              <a:ext uri="{FF2B5EF4-FFF2-40B4-BE49-F238E27FC236}">
                <a16:creationId xmlns:a16="http://schemas.microsoft.com/office/drawing/2014/main" id="{4667390C-BE2D-4AAA-9DFF-C95DB83E0197}"/>
              </a:ext>
            </a:extLst>
          </p:cNvPr>
          <p:cNvSpPr/>
          <p:nvPr/>
        </p:nvSpPr>
        <p:spPr>
          <a:xfrm>
            <a:off x="422032" y="1047044"/>
            <a:ext cx="8425542" cy="646331"/>
          </a:xfrm>
          <a:prstGeom prst="rect">
            <a:avLst/>
          </a:prstGeom>
        </p:spPr>
        <p:txBody>
          <a:bodyPr wrap="square">
            <a:spAutoFit/>
          </a:bodyPr>
          <a:lstStyle/>
          <a:p>
            <a:r>
              <a:rPr lang="en-US" dirty="0"/>
              <a:t>One way to understand the movement of the robot is as follows:
</a:t>
            </a:r>
            <a:endParaRPr lang="es-ES" dirty="0"/>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62467" y="4221144"/>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9474"/>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51351"/>
                  </a:stretch>
                </a:blipFill>
              </p:spPr>
              <p:txBody>
                <a:bodyPr/>
                <a:lstStyle/>
                <a:p>
                  <a:r>
                    <a:rPr lang="es-ES">
                      <a:noFill/>
                    </a:rPr>
                    <a:t> </a:t>
                  </a:r>
                </a:p>
              </p:txBody>
            </p:sp>
          </mc:Fallback>
        </mc:AlternateContent>
      </p:grpSp>
      <p:sp>
        <p:nvSpPr>
          <p:cNvPr id="26" name="Rectángulo 25">
            <a:extLst>
              <a:ext uri="{FF2B5EF4-FFF2-40B4-BE49-F238E27FC236}">
                <a16:creationId xmlns:a16="http://schemas.microsoft.com/office/drawing/2014/main" id="{F6C288D7-9161-4264-A716-1DD7C5B95673}"/>
              </a:ext>
            </a:extLst>
          </p:cNvPr>
          <p:cNvSpPr/>
          <p:nvPr/>
        </p:nvSpPr>
        <p:spPr>
          <a:xfrm>
            <a:off x="422032" y="1503572"/>
            <a:ext cx="6526029" cy="646331"/>
          </a:xfrm>
          <a:prstGeom prst="rect">
            <a:avLst/>
          </a:prstGeom>
        </p:spPr>
        <p:txBody>
          <a:bodyPr wrap="square">
            <a:spAutoFit/>
          </a:bodyPr>
          <a:lstStyle/>
          <a:p>
            <a:r>
              <a:rPr lang="en-US"/>
              <a:t>1 – Moving the ICC point to the origin of the coordinate system
</a:t>
            </a:r>
            <a:endParaRPr lang="es-ES" dirty="0"/>
          </a:p>
        </p:txBody>
      </p:sp>
      <p:grpSp>
        <p:nvGrpSpPr>
          <p:cNvPr id="32" name="Grupo 31">
            <a:extLst>
              <a:ext uri="{FF2B5EF4-FFF2-40B4-BE49-F238E27FC236}">
                <a16:creationId xmlns:a16="http://schemas.microsoft.com/office/drawing/2014/main" id="{FFB4157B-02B7-4914-AF63-D4CBE5589A9F}"/>
              </a:ext>
            </a:extLst>
          </p:cNvPr>
          <p:cNvGrpSpPr/>
          <p:nvPr/>
        </p:nvGrpSpPr>
        <p:grpSpPr>
          <a:xfrm>
            <a:off x="528522" y="2675209"/>
            <a:ext cx="2435468" cy="2122208"/>
            <a:chOff x="457201" y="3490546"/>
            <a:chExt cx="2435468" cy="2122208"/>
          </a:xfrm>
        </p:grpSpPr>
        <p:pic>
          <p:nvPicPr>
            <p:cNvPr id="29" name="Imagen 28">
              <a:extLst>
                <a:ext uri="{FF2B5EF4-FFF2-40B4-BE49-F238E27FC236}">
                  <a16:creationId xmlns:a16="http://schemas.microsoft.com/office/drawing/2014/main" id="{3FC4A49E-26AD-438A-BCB1-549D7694DB88}"/>
                </a:ext>
              </a:extLst>
            </p:cNvPr>
            <p:cNvPicPr>
              <a:picLocks noChangeAspect="1"/>
            </p:cNvPicPr>
            <p:nvPr/>
          </p:nvPicPr>
          <p:blipFill>
            <a:blip r:embed="rId6"/>
            <a:stretch>
              <a:fillRect/>
            </a:stretch>
          </p:blipFill>
          <p:spPr>
            <a:xfrm rot="5400000">
              <a:off x="1191886" y="4447785"/>
              <a:ext cx="462632" cy="357768"/>
            </a:xfrm>
            <a:prstGeom prst="rect">
              <a:avLst/>
            </a:prstGeom>
          </p:spPr>
        </p:pic>
        <p:cxnSp>
          <p:nvCxnSpPr>
            <p:cNvPr id="10" name="Conector recto de flecha 9">
              <a:extLst>
                <a:ext uri="{FF2B5EF4-FFF2-40B4-BE49-F238E27FC236}">
                  <a16:creationId xmlns:a16="http://schemas.microsoft.com/office/drawing/2014/main" id="{C17DCBB9-D06D-4AF2-9F67-44801CA5134B}"/>
                </a:ext>
              </a:extLst>
            </p:cNvPr>
            <p:cNvCxnSpPr>
              <a:cxnSpLocks/>
            </p:cNvCxnSpPr>
            <p:nvPr/>
          </p:nvCxnSpPr>
          <p:spPr>
            <a:xfrm>
              <a:off x="780160" y="5237422"/>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ector recto de flecha 15">
              <a:extLst>
                <a:ext uri="{FF2B5EF4-FFF2-40B4-BE49-F238E27FC236}">
                  <a16:creationId xmlns:a16="http://schemas.microsoft.com/office/drawing/2014/main" id="{F58531EC-5A2B-4252-AACB-F8C594AA8960}"/>
                </a:ext>
              </a:extLst>
            </p:cNvPr>
            <p:cNvCxnSpPr>
              <a:cxnSpLocks/>
            </p:cNvCxnSpPr>
            <p:nvPr/>
          </p:nvCxnSpPr>
          <p:spPr>
            <a:xfrm flipV="1">
              <a:off x="780160" y="3490546"/>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Rectángulo 20">
                  <a:extLst>
                    <a:ext uri="{FF2B5EF4-FFF2-40B4-BE49-F238E27FC236}">
                      <a16:creationId xmlns:a16="http://schemas.microsoft.com/office/drawing/2014/main" id="{B4373638-918B-49B3-A193-CD7AC3B2FFEB}"/>
                    </a:ext>
                  </a:extLst>
                </p:cNvPr>
                <p:cNvSpPr/>
                <p:nvPr/>
              </p:nvSpPr>
              <p:spPr>
                <a:xfrm>
                  <a:off x="2444455" y="524342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21" name="Rectángulo 20">
                  <a:extLst>
                    <a:ext uri="{FF2B5EF4-FFF2-40B4-BE49-F238E27FC236}">
                      <a16:creationId xmlns:a16="http://schemas.microsoft.com/office/drawing/2014/main" id="{B4373638-918B-49B3-A193-CD7AC3B2FFEB}"/>
                    </a:ext>
                  </a:extLst>
                </p:cNvPr>
                <p:cNvSpPr>
                  <a:spLocks noRot="1" noChangeAspect="1" noMove="1" noResize="1" noEditPoints="1" noAdjustHandles="1" noChangeArrowheads="1" noChangeShapeType="1" noTextEdit="1"/>
                </p:cNvSpPr>
                <p:nvPr/>
              </p:nvSpPr>
              <p:spPr>
                <a:xfrm>
                  <a:off x="2444455" y="5243422"/>
                  <a:ext cx="367985" cy="36933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EAB5B6BE-2A65-4F27-8013-4EF2A8602BE7}"/>
                    </a:ext>
                  </a:extLst>
                </p:cNvPr>
                <p:cNvSpPr/>
                <p:nvPr/>
              </p:nvSpPr>
              <p:spPr>
                <a:xfrm>
                  <a:off x="457201" y="3524987"/>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22" name="Rectángulo 21">
                  <a:extLst>
                    <a:ext uri="{FF2B5EF4-FFF2-40B4-BE49-F238E27FC236}">
                      <a16:creationId xmlns:a16="http://schemas.microsoft.com/office/drawing/2014/main" id="{EAB5B6BE-2A65-4F27-8013-4EF2A8602BE7}"/>
                    </a:ext>
                  </a:extLst>
                </p:cNvPr>
                <p:cNvSpPr>
                  <a:spLocks noRot="1" noChangeAspect="1" noMove="1" noResize="1" noEditPoints="1" noAdjustHandles="1" noChangeArrowheads="1" noChangeShapeType="1" noTextEdit="1"/>
                </p:cNvSpPr>
                <p:nvPr/>
              </p:nvSpPr>
              <p:spPr>
                <a:xfrm>
                  <a:off x="457201" y="3524987"/>
                  <a:ext cx="265835" cy="369332"/>
                </a:xfrm>
                <a:prstGeom prst="rect">
                  <a:avLst/>
                </a:prstGeom>
                <a:blipFill>
                  <a:blip r:embed="rId8"/>
                  <a:stretch>
                    <a:fillRect r="-16279" b="-6557"/>
                  </a:stretch>
                </a:blipFill>
              </p:spPr>
              <p:txBody>
                <a:bodyPr/>
                <a:lstStyle/>
                <a:p>
                  <a:r>
                    <a:rPr lang="es-ES">
                      <a:noFill/>
                    </a:rPr>
                    <a:t> </a:t>
                  </a:r>
                </a:p>
              </p:txBody>
            </p:sp>
          </mc:Fallback>
        </mc:AlternateContent>
        <p:sp>
          <p:nvSpPr>
            <p:cNvPr id="18" name="Elipse 17">
              <a:extLst>
                <a:ext uri="{FF2B5EF4-FFF2-40B4-BE49-F238E27FC236}">
                  <a16:creationId xmlns:a16="http://schemas.microsoft.com/office/drawing/2014/main" id="{C8602BE1-C42D-4DFE-A9A2-189121347BE0}"/>
                </a:ext>
              </a:extLst>
            </p:cNvPr>
            <p:cNvSpPr/>
            <p:nvPr/>
          </p:nvSpPr>
          <p:spPr>
            <a:xfrm>
              <a:off x="1361291" y="370105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8C645C41-D460-4F28-8107-9C0BFD2DFC8F}"/>
                    </a:ext>
                  </a:extLst>
                </p:cNvPr>
                <p:cNvSpPr/>
                <p:nvPr/>
              </p:nvSpPr>
              <p:spPr>
                <a:xfrm>
                  <a:off x="1418439" y="351865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23" name="Rectángulo 22">
                  <a:extLst>
                    <a:ext uri="{FF2B5EF4-FFF2-40B4-BE49-F238E27FC236}">
                      <a16:creationId xmlns:a16="http://schemas.microsoft.com/office/drawing/2014/main" id="{8C645C41-D460-4F28-8107-9C0BFD2DFC8F}"/>
                    </a:ext>
                  </a:extLst>
                </p:cNvPr>
                <p:cNvSpPr>
                  <a:spLocks noRot="1" noChangeAspect="1" noMove="1" noResize="1" noEditPoints="1" noAdjustHandles="1" noChangeArrowheads="1" noChangeShapeType="1" noTextEdit="1"/>
                </p:cNvSpPr>
                <p:nvPr/>
              </p:nvSpPr>
              <p:spPr>
                <a:xfrm>
                  <a:off x="1418439" y="3518653"/>
                  <a:ext cx="1146981" cy="369332"/>
                </a:xfrm>
                <a:prstGeom prst="rect">
                  <a:avLst/>
                </a:prstGeom>
                <a:blipFill>
                  <a:blip r:embed="rId9"/>
                  <a:stretch>
                    <a:fillRect b="-13115"/>
                  </a:stretch>
                </a:blipFill>
              </p:spPr>
              <p:txBody>
                <a:bodyPr/>
                <a:lstStyle/>
                <a:p>
                  <a:r>
                    <a:rPr lang="es-ES">
                      <a:noFill/>
                    </a:rPr>
                    <a:t> </a:t>
                  </a:r>
                </a:p>
              </p:txBody>
            </p:sp>
          </mc:Fallback>
        </mc:AlternateContent>
        <p:cxnSp>
          <p:nvCxnSpPr>
            <p:cNvPr id="27" name="Conector recto 26">
              <a:extLst>
                <a:ext uri="{FF2B5EF4-FFF2-40B4-BE49-F238E27FC236}">
                  <a16:creationId xmlns:a16="http://schemas.microsoft.com/office/drawing/2014/main" id="{29A1BA31-1F94-4AFD-A591-F2CE4202165A}"/>
                </a:ext>
              </a:extLst>
            </p:cNvPr>
            <p:cNvCxnSpPr>
              <a:cxnSpLocks/>
              <a:stCxn id="18" idx="4"/>
            </p:cNvCxnSpPr>
            <p:nvPr/>
          </p:nvCxnSpPr>
          <p:spPr>
            <a:xfrm>
              <a:off x="1418439" y="3815357"/>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Rectángulo 29">
                  <a:extLst>
                    <a:ext uri="{FF2B5EF4-FFF2-40B4-BE49-F238E27FC236}">
                      <a16:creationId xmlns:a16="http://schemas.microsoft.com/office/drawing/2014/main" id="{F32606D0-F832-4433-9959-2B3F18FB2A87}"/>
                    </a:ext>
                  </a:extLst>
                </p:cNvPr>
                <p:cNvSpPr/>
                <p:nvPr/>
              </p:nvSpPr>
              <p:spPr>
                <a:xfrm>
                  <a:off x="1605281" y="4442003"/>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(2, 1)</m:t>
                      </m:r>
                    </m:oMath>
                  </a14:m>
                  <a:endParaRPr lang="es-ES" dirty="0"/>
                </a:p>
              </p:txBody>
            </p:sp>
          </mc:Choice>
          <mc:Fallback xmlns="">
            <p:sp>
              <p:nvSpPr>
                <p:cNvPr id="30" name="Rectángulo 29">
                  <a:extLst>
                    <a:ext uri="{FF2B5EF4-FFF2-40B4-BE49-F238E27FC236}">
                      <a16:creationId xmlns:a16="http://schemas.microsoft.com/office/drawing/2014/main" id="{F32606D0-F832-4433-9959-2B3F18FB2A87}"/>
                    </a:ext>
                  </a:extLst>
                </p:cNvPr>
                <p:cNvSpPr>
                  <a:spLocks noRot="1" noChangeAspect="1" noMove="1" noResize="1" noEditPoints="1" noAdjustHandles="1" noChangeArrowheads="1" noChangeShapeType="1" noTextEdit="1"/>
                </p:cNvSpPr>
                <p:nvPr/>
              </p:nvSpPr>
              <p:spPr>
                <a:xfrm>
                  <a:off x="1605281" y="4442003"/>
                  <a:ext cx="838691" cy="369332"/>
                </a:xfrm>
                <a:prstGeom prst="rect">
                  <a:avLst/>
                </a:prstGeom>
                <a:blipFill>
                  <a:blip r:embed="rId10"/>
                  <a:stretch>
                    <a:fillRect l="-5797" t="-9836" r="-2174" b="-24590"/>
                  </a:stretch>
                </a:blipFill>
              </p:spPr>
              <p:txBody>
                <a:bodyPr/>
                <a:lstStyle/>
                <a:p>
                  <a:r>
                    <a:rPr lang="es-ES">
                      <a:noFill/>
                    </a:rPr>
                    <a:t> </a:t>
                  </a:r>
                </a:p>
              </p:txBody>
            </p:sp>
          </mc:Fallback>
        </mc:AlternateContent>
      </p:grpSp>
      <p:grpSp>
        <p:nvGrpSpPr>
          <p:cNvPr id="50" name="Grupo 49">
            <a:extLst>
              <a:ext uri="{FF2B5EF4-FFF2-40B4-BE49-F238E27FC236}">
                <a16:creationId xmlns:a16="http://schemas.microsoft.com/office/drawing/2014/main" id="{2F31E143-8F52-4921-A9D3-3510404604CD}"/>
              </a:ext>
            </a:extLst>
          </p:cNvPr>
          <p:cNvGrpSpPr/>
          <p:nvPr/>
        </p:nvGrpSpPr>
        <p:grpSpPr>
          <a:xfrm>
            <a:off x="3779281" y="2639482"/>
            <a:ext cx="2435468" cy="2848337"/>
            <a:chOff x="3779281" y="2639482"/>
            <a:chExt cx="2435468" cy="2848337"/>
          </a:xfrm>
        </p:grpSpPr>
        <p:pic>
          <p:nvPicPr>
            <p:cNvPr id="34" name="Imagen 33">
              <a:extLst>
                <a:ext uri="{FF2B5EF4-FFF2-40B4-BE49-F238E27FC236}">
                  <a16:creationId xmlns:a16="http://schemas.microsoft.com/office/drawing/2014/main" id="{E0A63483-B32D-45DB-AE5C-812B15D982FD}"/>
                </a:ext>
              </a:extLst>
            </p:cNvPr>
            <p:cNvPicPr>
              <a:picLocks noChangeAspect="1"/>
            </p:cNvPicPr>
            <p:nvPr/>
          </p:nvPicPr>
          <p:blipFill>
            <a:blip r:embed="rId6"/>
            <a:stretch>
              <a:fillRect/>
            </a:stretch>
          </p:blipFill>
          <p:spPr>
            <a:xfrm rot="5400000">
              <a:off x="3893316" y="5077619"/>
              <a:ext cx="462632" cy="357768"/>
            </a:xfrm>
            <a:prstGeom prst="rect">
              <a:avLst/>
            </a:prstGeom>
          </p:spPr>
        </p:pic>
        <p:cxnSp>
          <p:nvCxnSpPr>
            <p:cNvPr id="35" name="Conector recto de flecha 34">
              <a:extLst>
                <a:ext uri="{FF2B5EF4-FFF2-40B4-BE49-F238E27FC236}">
                  <a16:creationId xmlns:a16="http://schemas.microsoft.com/office/drawing/2014/main" id="{89869E17-51DD-45E6-8ACF-78A7B4B8525C}"/>
                </a:ext>
              </a:extLst>
            </p:cNvPr>
            <p:cNvCxnSpPr>
              <a:cxnSpLocks/>
            </p:cNvCxnSpPr>
            <p:nvPr/>
          </p:nvCxnSpPr>
          <p:spPr>
            <a:xfrm>
              <a:off x="4102240" y="4386358"/>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ector recto de flecha 35">
              <a:extLst>
                <a:ext uri="{FF2B5EF4-FFF2-40B4-BE49-F238E27FC236}">
                  <a16:creationId xmlns:a16="http://schemas.microsoft.com/office/drawing/2014/main" id="{7B57888D-CA15-4024-A603-690F7C8EF6E2}"/>
                </a:ext>
              </a:extLst>
            </p:cNvPr>
            <p:cNvCxnSpPr>
              <a:cxnSpLocks/>
            </p:cNvCxnSpPr>
            <p:nvPr/>
          </p:nvCxnSpPr>
          <p:spPr>
            <a:xfrm flipV="1">
              <a:off x="4102240" y="2639482"/>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ángulo 36">
                  <a:extLst>
                    <a:ext uri="{FF2B5EF4-FFF2-40B4-BE49-F238E27FC236}">
                      <a16:creationId xmlns:a16="http://schemas.microsoft.com/office/drawing/2014/main" id="{32CCD9E5-C78A-4D89-8054-678181F02ECA}"/>
                    </a:ext>
                  </a:extLst>
                </p:cNvPr>
                <p:cNvSpPr/>
                <p:nvPr/>
              </p:nvSpPr>
              <p:spPr>
                <a:xfrm>
                  <a:off x="5766535" y="4392358"/>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37" name="Rectángulo 36">
                  <a:extLst>
                    <a:ext uri="{FF2B5EF4-FFF2-40B4-BE49-F238E27FC236}">
                      <a16:creationId xmlns:a16="http://schemas.microsoft.com/office/drawing/2014/main" id="{32CCD9E5-C78A-4D89-8054-678181F02ECA}"/>
                    </a:ext>
                  </a:extLst>
                </p:cNvPr>
                <p:cNvSpPr>
                  <a:spLocks noRot="1" noChangeAspect="1" noMove="1" noResize="1" noEditPoints="1" noAdjustHandles="1" noChangeArrowheads="1" noChangeShapeType="1" noTextEdit="1"/>
                </p:cNvSpPr>
                <p:nvPr/>
              </p:nvSpPr>
              <p:spPr>
                <a:xfrm>
                  <a:off x="5766535" y="4392358"/>
                  <a:ext cx="367985" cy="369332"/>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Rectángulo 37">
                  <a:extLst>
                    <a:ext uri="{FF2B5EF4-FFF2-40B4-BE49-F238E27FC236}">
                      <a16:creationId xmlns:a16="http://schemas.microsoft.com/office/drawing/2014/main" id="{022E5E65-7D33-4629-9B7C-BDA0CF7EB234}"/>
                    </a:ext>
                  </a:extLst>
                </p:cNvPr>
                <p:cNvSpPr/>
                <p:nvPr/>
              </p:nvSpPr>
              <p:spPr>
                <a:xfrm>
                  <a:off x="3779281" y="2673923"/>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8" name="Rectángulo 37">
                  <a:extLst>
                    <a:ext uri="{FF2B5EF4-FFF2-40B4-BE49-F238E27FC236}">
                      <a16:creationId xmlns:a16="http://schemas.microsoft.com/office/drawing/2014/main" id="{022E5E65-7D33-4629-9B7C-BDA0CF7EB234}"/>
                    </a:ext>
                  </a:extLst>
                </p:cNvPr>
                <p:cNvSpPr>
                  <a:spLocks noRot="1" noChangeAspect="1" noMove="1" noResize="1" noEditPoints="1" noAdjustHandles="1" noChangeArrowheads="1" noChangeShapeType="1" noTextEdit="1"/>
                </p:cNvSpPr>
                <p:nvPr/>
              </p:nvSpPr>
              <p:spPr>
                <a:xfrm>
                  <a:off x="3779281" y="2673923"/>
                  <a:ext cx="265835" cy="369332"/>
                </a:xfrm>
                <a:prstGeom prst="rect">
                  <a:avLst/>
                </a:prstGeom>
                <a:blipFill>
                  <a:blip r:embed="rId12"/>
                  <a:stretch>
                    <a:fillRect r="-13636" b="-6667"/>
                  </a:stretch>
                </a:blipFill>
              </p:spPr>
              <p:txBody>
                <a:bodyPr/>
                <a:lstStyle/>
                <a:p>
                  <a:r>
                    <a:rPr lang="es-ES">
                      <a:noFill/>
                    </a:rPr>
                    <a:t> </a:t>
                  </a:r>
                </a:p>
              </p:txBody>
            </p:sp>
          </mc:Fallback>
        </mc:AlternateContent>
        <p:sp>
          <p:nvSpPr>
            <p:cNvPr id="39" name="Elipse 38">
              <a:extLst>
                <a:ext uri="{FF2B5EF4-FFF2-40B4-BE49-F238E27FC236}">
                  <a16:creationId xmlns:a16="http://schemas.microsoft.com/office/drawing/2014/main" id="{5025ADD2-9A52-45CD-B66A-7B405E6FF1A3}"/>
                </a:ext>
              </a:extLst>
            </p:cNvPr>
            <p:cNvSpPr/>
            <p:nvPr/>
          </p:nvSpPr>
          <p:spPr>
            <a:xfrm>
              <a:off x="4062721" y="4330891"/>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796F8403-F4DA-4EFD-A9C5-4A4BC86B1485}"/>
                    </a:ext>
                  </a:extLst>
                </p:cNvPr>
                <p:cNvSpPr/>
                <p:nvPr/>
              </p:nvSpPr>
              <p:spPr>
                <a:xfrm>
                  <a:off x="4740519" y="2667589"/>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40" name="Rectángulo 39">
                  <a:extLst>
                    <a:ext uri="{FF2B5EF4-FFF2-40B4-BE49-F238E27FC236}">
                      <a16:creationId xmlns:a16="http://schemas.microsoft.com/office/drawing/2014/main" id="{796F8403-F4DA-4EFD-A9C5-4A4BC86B1485}"/>
                    </a:ext>
                  </a:extLst>
                </p:cNvPr>
                <p:cNvSpPr>
                  <a:spLocks noRot="1" noChangeAspect="1" noMove="1" noResize="1" noEditPoints="1" noAdjustHandles="1" noChangeArrowheads="1" noChangeShapeType="1" noTextEdit="1"/>
                </p:cNvSpPr>
                <p:nvPr/>
              </p:nvSpPr>
              <p:spPr>
                <a:xfrm>
                  <a:off x="4740519" y="2667589"/>
                  <a:ext cx="1146981" cy="369332"/>
                </a:xfrm>
                <a:prstGeom prst="rect">
                  <a:avLst/>
                </a:prstGeom>
                <a:blipFill>
                  <a:blip r:embed="rId13"/>
                  <a:stretch>
                    <a:fillRect b="-13333"/>
                  </a:stretch>
                </a:blipFill>
              </p:spPr>
              <p:txBody>
                <a:bodyPr/>
                <a:lstStyle/>
                <a:p>
                  <a:r>
                    <a:rPr lang="es-ES">
                      <a:noFill/>
                    </a:rPr>
                    <a:t> </a:t>
                  </a:r>
                </a:p>
              </p:txBody>
            </p:sp>
          </mc:Fallback>
        </mc:AlternateContent>
        <p:cxnSp>
          <p:nvCxnSpPr>
            <p:cNvPr id="41" name="Conector recto 40">
              <a:extLst>
                <a:ext uri="{FF2B5EF4-FFF2-40B4-BE49-F238E27FC236}">
                  <a16:creationId xmlns:a16="http://schemas.microsoft.com/office/drawing/2014/main" id="{C21AD485-2C23-4ED2-8E3E-AC8BCBF197E9}"/>
                </a:ext>
              </a:extLst>
            </p:cNvPr>
            <p:cNvCxnSpPr>
              <a:cxnSpLocks/>
              <a:stCxn id="39" idx="4"/>
            </p:cNvCxnSpPr>
            <p:nvPr/>
          </p:nvCxnSpPr>
          <p:spPr>
            <a:xfrm>
              <a:off x="4119869" y="4445191"/>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567DFC15-E28C-44B0-812C-61625E36A6FE}"/>
                    </a:ext>
                  </a:extLst>
                </p:cNvPr>
                <p:cNvSpPr/>
                <p:nvPr/>
              </p:nvSpPr>
              <p:spPr>
                <a:xfrm>
                  <a:off x="4306711" y="5071837"/>
                  <a:ext cx="1011815"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(0, −2)</m:t>
                      </m:r>
                    </m:oMath>
                  </a14:m>
                  <a:endParaRPr lang="es-ES" dirty="0"/>
                </a:p>
              </p:txBody>
            </p:sp>
          </mc:Choice>
          <mc:Fallback xmlns="">
            <p:sp>
              <p:nvSpPr>
                <p:cNvPr id="42" name="Rectángulo 41">
                  <a:extLst>
                    <a:ext uri="{FF2B5EF4-FFF2-40B4-BE49-F238E27FC236}">
                      <a16:creationId xmlns:a16="http://schemas.microsoft.com/office/drawing/2014/main" id="{567DFC15-E28C-44B0-812C-61625E36A6FE}"/>
                    </a:ext>
                  </a:extLst>
                </p:cNvPr>
                <p:cNvSpPr>
                  <a:spLocks noRot="1" noChangeAspect="1" noMove="1" noResize="1" noEditPoints="1" noAdjustHandles="1" noChangeArrowheads="1" noChangeShapeType="1" noTextEdit="1"/>
                </p:cNvSpPr>
                <p:nvPr/>
              </p:nvSpPr>
              <p:spPr>
                <a:xfrm>
                  <a:off x="4306711" y="5071837"/>
                  <a:ext cx="1011815" cy="369332"/>
                </a:xfrm>
                <a:prstGeom prst="rect">
                  <a:avLst/>
                </a:prstGeom>
                <a:blipFill>
                  <a:blip r:embed="rId14"/>
                  <a:stretch>
                    <a:fillRect l="-4819" t="-9836" r="-1807" b="-24590"/>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C3DA6553-0E32-485E-A366-45A59855F3D7}"/>
                </a:ext>
              </a:extLst>
            </p:cNvPr>
            <p:cNvSpPr/>
            <p:nvPr/>
          </p:nvSpPr>
          <p:spPr>
            <a:xfrm>
              <a:off x="4688345" y="2892264"/>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45" name="Conector recto 44">
              <a:extLst>
                <a:ext uri="{FF2B5EF4-FFF2-40B4-BE49-F238E27FC236}">
                  <a16:creationId xmlns:a16="http://schemas.microsoft.com/office/drawing/2014/main" id="{FB8000F9-B5FA-4606-8710-69D4D4A7128A}"/>
                </a:ext>
              </a:extLst>
            </p:cNvPr>
            <p:cNvCxnSpPr>
              <a:stCxn id="43" idx="3"/>
              <a:endCxn id="39" idx="7"/>
            </p:cNvCxnSpPr>
            <p:nvPr/>
          </p:nvCxnSpPr>
          <p:spPr>
            <a:xfrm flipH="1">
              <a:off x="4160279" y="2989825"/>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
        <p:nvSpPr>
          <p:cNvPr id="48" name="Rectángulo 47">
            <a:extLst>
              <a:ext uri="{FF2B5EF4-FFF2-40B4-BE49-F238E27FC236}">
                <a16:creationId xmlns:a16="http://schemas.microsoft.com/office/drawing/2014/main" id="{5D975DD2-66DF-4C5D-8A52-1B78EA760E1B}"/>
              </a:ext>
            </a:extLst>
          </p:cNvPr>
          <p:cNvSpPr/>
          <p:nvPr/>
        </p:nvSpPr>
        <p:spPr>
          <a:xfrm>
            <a:off x="764921" y="2105471"/>
            <a:ext cx="2596658" cy="646331"/>
          </a:xfrm>
          <a:prstGeom prst="rect">
            <a:avLst/>
          </a:prstGeom>
        </p:spPr>
        <p:txBody>
          <a:bodyPr wrap="square">
            <a:spAutoFit/>
          </a:bodyPr>
          <a:lstStyle/>
          <a:p>
            <a:r>
              <a:rPr lang="es-ES" dirty="0"/>
              <a:t>a) </a:t>
            </a:r>
            <a:r>
              <a:rPr lang="es-ES" dirty="0" err="1"/>
              <a:t>Starting</a:t>
            </a:r>
            <a:r>
              <a:rPr lang="es-ES" dirty="0"/>
              <a:t> position:
</a:t>
            </a:r>
          </a:p>
        </p:txBody>
      </p:sp>
      <p:sp>
        <p:nvSpPr>
          <p:cNvPr id="49" name="Rectángulo 48">
            <a:extLst>
              <a:ext uri="{FF2B5EF4-FFF2-40B4-BE49-F238E27FC236}">
                <a16:creationId xmlns:a16="http://schemas.microsoft.com/office/drawing/2014/main" id="{708BDED5-C00B-42D2-A0F7-569B991416F3}"/>
              </a:ext>
            </a:extLst>
          </p:cNvPr>
          <p:cNvSpPr/>
          <p:nvPr/>
        </p:nvSpPr>
        <p:spPr>
          <a:xfrm>
            <a:off x="3779040" y="2103848"/>
            <a:ext cx="2596658" cy="646331"/>
          </a:xfrm>
          <a:prstGeom prst="rect">
            <a:avLst/>
          </a:prstGeom>
        </p:spPr>
        <p:txBody>
          <a:bodyPr wrap="square">
            <a:spAutoFit/>
          </a:bodyPr>
          <a:lstStyle/>
          <a:p>
            <a:r>
              <a:rPr lang="es-ES" dirty="0"/>
              <a:t>b) </a:t>
            </a:r>
            <a:r>
              <a:rPr lang="es-ES" dirty="0" err="1"/>
              <a:t>Translation</a:t>
            </a:r>
            <a:r>
              <a:rPr lang="es-ES" dirty="0"/>
              <a:t> </a:t>
            </a:r>
            <a:r>
              <a:rPr lang="es-ES" dirty="0" err="1"/>
              <a:t>to</a:t>
            </a:r>
            <a:r>
              <a:rPr lang="es-ES" dirty="0"/>
              <a:t> </a:t>
            </a:r>
            <a:r>
              <a:rPr lang="es-ES" dirty="0" err="1"/>
              <a:t>origin</a:t>
            </a:r>
            <a:r>
              <a:rPr lang="es-ES" dirty="0"/>
              <a:t>
</a:t>
            </a:r>
          </a:p>
        </p:txBody>
      </p:sp>
    </p:spTree>
    <p:extLst>
      <p:ext uri="{BB962C8B-B14F-4D97-AF65-F5344CB8AC3E}">
        <p14:creationId xmlns:p14="http://schemas.microsoft.com/office/powerpoint/2010/main" val="37330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62467" y="4221144"/>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9474"/>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51351"/>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22032" y="1503572"/>
                <a:ext cx="6526029" cy="369332"/>
              </a:xfrm>
              <a:prstGeom prst="rect">
                <a:avLst/>
              </a:prstGeom>
            </p:spPr>
            <p:txBody>
              <a:bodyPr wrap="square">
                <a:spAutoFit/>
              </a:bodyPr>
              <a:lstStyle/>
              <a:p>
                <a:r>
                  <a:rPr lang="en-US" dirty="0"/>
                  <a:t>2 – Rotating around the origin by an angle</a:t>
                </a:r>
                <a14:m>
                  <m:oMath xmlns:m="http://schemas.openxmlformats.org/officeDocument/2006/math">
                    <m:r>
                      <a:rPr lang="es-ES" b="0" i="0" smtClean="0">
                        <a:latin typeface="Cambria Math" panose="02040503050406030204" pitchFamily="18" charset="0"/>
                      </a:rPr>
                      <m:t> </m:t>
                    </m:r>
                    <m:r>
                      <a:rPr lang="es-ES" i="1">
                        <a:latin typeface="Cambria Math" panose="02040503050406030204" pitchFamily="18" charset="0"/>
                      </a:rPr>
                      <m:t>𝜃</m:t>
                    </m:r>
                  </m:oMath>
                </a14:m>
                <a:r>
                  <a:rPr lang="es-ES" dirty="0"/>
                  <a:t> </a:t>
                </a:r>
                <a14:m>
                  <m:oMath xmlns:m="http://schemas.openxmlformats.org/officeDocument/2006/math">
                    <m:r>
                      <a:rPr lang="es-ES" b="0" i="0" smtClean="0">
                        <a:latin typeface="Cambria Math" panose="02040503050406030204" pitchFamily="18" charset="0"/>
                      </a:rPr>
                      <m:t>(</m:t>
                    </m:r>
                    <m:r>
                      <a:rPr lang="es-ES" i="1">
                        <a:latin typeface="Cambria Math" panose="02040503050406030204" pitchFamily="18" charset="0"/>
                      </a:rPr>
                      <m:t>𝜔</m:t>
                    </m:r>
                    <m:r>
                      <a:rPr lang="es-ES" b="0" i="1" smtClean="0">
                        <a:latin typeface="Cambria Math" panose="02040503050406030204" pitchFamily="18" charset="0"/>
                      </a:rPr>
                      <m:t>𝑑𝑡</m:t>
                    </m:r>
                    <m:r>
                      <a:rPr lang="es-ES" b="0" i="1" smtClean="0">
                        <a:latin typeface="Cambria Math" panose="02040503050406030204" pitchFamily="18" charset="0"/>
                      </a:rPr>
                      <m:t>)</m:t>
                    </m:r>
                  </m:oMath>
                </a14:m>
                <a:r>
                  <a:rPr lang="es-ES" dirty="0"/>
                  <a:t> </a:t>
                </a:r>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22032" y="1503572"/>
                <a:ext cx="6526029" cy="369332"/>
              </a:xfrm>
              <a:prstGeom prst="rect">
                <a:avLst/>
              </a:prstGeom>
              <a:blipFill>
                <a:blip r:embed="rId6"/>
                <a:stretch>
                  <a:fillRect l="-747" t="-10000" b="-26667"/>
                </a:stretch>
              </a:blipFill>
            </p:spPr>
            <p:txBody>
              <a:bodyPr/>
              <a:lstStyle/>
              <a:p>
                <a:r>
                  <a:rPr lang="en-US">
                    <a:noFill/>
                  </a:rPr>
                  <a:t> </a:t>
                </a:r>
              </a:p>
            </p:txBody>
          </p:sp>
        </mc:Fallback>
      </mc:AlternateContent>
      <p:grpSp>
        <p:nvGrpSpPr>
          <p:cNvPr id="8" name="Grupo 7">
            <a:extLst>
              <a:ext uri="{FF2B5EF4-FFF2-40B4-BE49-F238E27FC236}">
                <a16:creationId xmlns:a16="http://schemas.microsoft.com/office/drawing/2014/main" id="{F1C98280-B9E7-4CBB-86D6-AADC9CB7D8A9}"/>
              </a:ext>
            </a:extLst>
          </p:cNvPr>
          <p:cNvGrpSpPr/>
          <p:nvPr/>
        </p:nvGrpSpPr>
        <p:grpSpPr>
          <a:xfrm>
            <a:off x="4075039" y="2667520"/>
            <a:ext cx="2435468" cy="2285210"/>
            <a:chOff x="4075039" y="2623978"/>
            <a:chExt cx="2435468" cy="2285210"/>
          </a:xfrm>
        </p:grpSpPr>
        <p:cxnSp>
          <p:nvCxnSpPr>
            <p:cNvPr id="35" name="Conector recto de flecha 34">
              <a:extLst>
                <a:ext uri="{FF2B5EF4-FFF2-40B4-BE49-F238E27FC236}">
                  <a16:creationId xmlns:a16="http://schemas.microsoft.com/office/drawing/2014/main" id="{89869E17-51DD-45E6-8ACF-78A7B4B8525C}"/>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4" name="Imagen 33">
              <a:extLst>
                <a:ext uri="{FF2B5EF4-FFF2-40B4-BE49-F238E27FC236}">
                  <a16:creationId xmlns:a16="http://schemas.microsoft.com/office/drawing/2014/main" id="{E0A63483-B32D-45DB-AE5C-812B15D982FD}"/>
                </a:ext>
              </a:extLst>
            </p:cNvPr>
            <p:cNvPicPr>
              <a:picLocks noChangeAspect="1"/>
            </p:cNvPicPr>
            <p:nvPr/>
          </p:nvPicPr>
          <p:blipFill>
            <a:blip r:embed="rId7"/>
            <a:stretch>
              <a:fillRect/>
            </a:stretch>
          </p:blipFill>
          <p:spPr>
            <a:xfrm>
              <a:off x="4998980" y="4191729"/>
              <a:ext cx="462632" cy="357768"/>
            </a:xfrm>
            <a:prstGeom prst="rect">
              <a:avLst/>
            </a:prstGeom>
          </p:spPr>
        </p:pic>
        <p:cxnSp>
          <p:nvCxnSpPr>
            <p:cNvPr id="36" name="Conector recto de flecha 35">
              <a:extLst>
                <a:ext uri="{FF2B5EF4-FFF2-40B4-BE49-F238E27FC236}">
                  <a16:creationId xmlns:a16="http://schemas.microsoft.com/office/drawing/2014/main" id="{7B57888D-CA15-4024-A603-690F7C8EF6E2}"/>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ángulo 36">
                  <a:extLst>
                    <a:ext uri="{FF2B5EF4-FFF2-40B4-BE49-F238E27FC236}">
                      <a16:creationId xmlns:a16="http://schemas.microsoft.com/office/drawing/2014/main" id="{32CCD9E5-C78A-4D89-8054-678181F02ECA}"/>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37" name="Rectángulo 36">
                  <a:extLst>
                    <a:ext uri="{FF2B5EF4-FFF2-40B4-BE49-F238E27FC236}">
                      <a16:creationId xmlns:a16="http://schemas.microsoft.com/office/drawing/2014/main" id="{32CCD9E5-C78A-4D89-8054-678181F02ECA}"/>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Rectángulo 37">
                  <a:extLst>
                    <a:ext uri="{FF2B5EF4-FFF2-40B4-BE49-F238E27FC236}">
                      <a16:creationId xmlns:a16="http://schemas.microsoft.com/office/drawing/2014/main" id="{022E5E65-7D33-4629-9B7C-BDA0CF7EB234}"/>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8" name="Rectángulo 37">
                  <a:extLst>
                    <a:ext uri="{FF2B5EF4-FFF2-40B4-BE49-F238E27FC236}">
                      <a16:creationId xmlns:a16="http://schemas.microsoft.com/office/drawing/2014/main" id="{022E5E65-7D33-4629-9B7C-BDA0CF7EB234}"/>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9"/>
                  <a:stretch>
                    <a:fillRect r="-13636" b="-6557"/>
                  </a:stretch>
                </a:blipFill>
              </p:spPr>
              <p:txBody>
                <a:bodyPr/>
                <a:lstStyle/>
                <a:p>
                  <a:r>
                    <a:rPr lang="es-ES">
                      <a:noFill/>
                    </a:rPr>
                    <a:t> </a:t>
                  </a:r>
                </a:p>
              </p:txBody>
            </p:sp>
          </mc:Fallback>
        </mc:AlternateContent>
        <p:sp>
          <p:nvSpPr>
            <p:cNvPr id="39" name="Elipse 38">
              <a:extLst>
                <a:ext uri="{FF2B5EF4-FFF2-40B4-BE49-F238E27FC236}">
                  <a16:creationId xmlns:a16="http://schemas.microsoft.com/office/drawing/2014/main" id="{5025ADD2-9A52-45CD-B66A-7B405E6FF1A3}"/>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796F8403-F4DA-4EFD-A9C5-4A4BC86B1485}"/>
                    </a:ext>
                  </a:extLst>
                </p:cNvPr>
                <p:cNvSpPr/>
                <p:nvPr/>
              </p:nvSpPr>
              <p:spPr>
                <a:xfrm>
                  <a:off x="5036277" y="2652085"/>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40" name="Rectángulo 39">
                  <a:extLst>
                    <a:ext uri="{FF2B5EF4-FFF2-40B4-BE49-F238E27FC236}">
                      <a16:creationId xmlns:a16="http://schemas.microsoft.com/office/drawing/2014/main" id="{796F8403-F4DA-4EFD-A9C5-4A4BC86B1485}"/>
                    </a:ext>
                  </a:extLst>
                </p:cNvPr>
                <p:cNvSpPr>
                  <a:spLocks noRot="1" noChangeAspect="1" noMove="1" noResize="1" noEditPoints="1" noAdjustHandles="1" noChangeArrowheads="1" noChangeShapeType="1" noTextEdit="1"/>
                </p:cNvSpPr>
                <p:nvPr/>
              </p:nvSpPr>
              <p:spPr>
                <a:xfrm>
                  <a:off x="5036277" y="2652085"/>
                  <a:ext cx="1146981" cy="369332"/>
                </a:xfrm>
                <a:prstGeom prst="rect">
                  <a:avLst/>
                </a:prstGeom>
                <a:blipFill>
                  <a:blip r:embed="rId10"/>
                  <a:stretch>
                    <a:fillRect b="-13115"/>
                  </a:stretch>
                </a:blipFill>
              </p:spPr>
              <p:txBody>
                <a:bodyPr/>
                <a:lstStyle/>
                <a:p>
                  <a:r>
                    <a:rPr lang="es-ES">
                      <a:noFill/>
                    </a:rPr>
                    <a:t> </a:t>
                  </a:r>
                </a:p>
              </p:txBody>
            </p:sp>
          </mc:Fallback>
        </mc:AlternateContent>
        <p:cxnSp>
          <p:nvCxnSpPr>
            <p:cNvPr id="41" name="Conector recto 40">
              <a:extLst>
                <a:ext uri="{FF2B5EF4-FFF2-40B4-BE49-F238E27FC236}">
                  <a16:creationId xmlns:a16="http://schemas.microsoft.com/office/drawing/2014/main" id="{C21AD485-2C23-4ED2-8E3E-AC8BCBF197E9}"/>
                </a:ext>
              </a:extLst>
            </p:cNvPr>
            <p:cNvCxnSpPr>
              <a:cxnSpLocks/>
            </p:cNvCxnSpPr>
            <p:nvPr/>
          </p:nvCxnSpPr>
          <p:spPr>
            <a:xfrm flipV="1">
              <a:off x="4468939" y="4369824"/>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567DFC15-E28C-44B0-812C-61625E36A6FE}"/>
                    </a:ext>
                  </a:extLst>
                </p:cNvPr>
                <p:cNvSpPr/>
                <p:nvPr/>
              </p:nvSpPr>
              <p:spPr>
                <a:xfrm>
                  <a:off x="5078650" y="4539856"/>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(2, 0)</m:t>
                      </m:r>
                    </m:oMath>
                  </a14:m>
                  <a:endParaRPr lang="es-ES" dirty="0"/>
                </a:p>
              </p:txBody>
            </p:sp>
          </mc:Choice>
          <mc:Fallback xmlns="">
            <p:sp>
              <p:nvSpPr>
                <p:cNvPr id="42" name="Rectángulo 41">
                  <a:extLst>
                    <a:ext uri="{FF2B5EF4-FFF2-40B4-BE49-F238E27FC236}">
                      <a16:creationId xmlns:a16="http://schemas.microsoft.com/office/drawing/2014/main" id="{567DFC15-E28C-44B0-812C-61625E36A6FE}"/>
                    </a:ext>
                  </a:extLst>
                </p:cNvPr>
                <p:cNvSpPr>
                  <a:spLocks noRot="1" noChangeAspect="1" noMove="1" noResize="1" noEditPoints="1" noAdjustHandles="1" noChangeArrowheads="1" noChangeShapeType="1" noTextEdit="1"/>
                </p:cNvSpPr>
                <p:nvPr/>
              </p:nvSpPr>
              <p:spPr>
                <a:xfrm>
                  <a:off x="5078650" y="4539856"/>
                  <a:ext cx="838691" cy="369332"/>
                </a:xfrm>
                <a:prstGeom prst="rect">
                  <a:avLst/>
                </a:prstGeom>
                <a:blipFill>
                  <a:blip r:embed="rId11"/>
                  <a:stretch>
                    <a:fillRect l="-5797" t="-10000" r="-2174" b="-26667"/>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C3DA6553-0E32-485E-A366-45A59855F3D7}"/>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45" name="Conector recto 44">
              <a:extLst>
                <a:ext uri="{FF2B5EF4-FFF2-40B4-BE49-F238E27FC236}">
                  <a16:creationId xmlns:a16="http://schemas.microsoft.com/office/drawing/2014/main" id="{FB8000F9-B5FA-4606-8710-69D4D4A7128A}"/>
                </a:ext>
              </a:extLst>
            </p:cNvPr>
            <p:cNvCxnSpPr>
              <a:stCxn id="43" idx="3"/>
              <a:endCxn id="39" idx="7"/>
            </p:cNvCxnSpPr>
            <p:nvPr/>
          </p:nvCxnSpPr>
          <p:spPr>
            <a:xfrm flipH="1">
              <a:off x="4456037" y="2974321"/>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
        <p:nvSpPr>
          <p:cNvPr id="48" name="Rectángulo 47">
            <a:extLst>
              <a:ext uri="{FF2B5EF4-FFF2-40B4-BE49-F238E27FC236}">
                <a16:creationId xmlns:a16="http://schemas.microsoft.com/office/drawing/2014/main" id="{5D975DD2-66DF-4C5D-8A52-1B78EA760E1B}"/>
              </a:ext>
            </a:extLst>
          </p:cNvPr>
          <p:cNvSpPr/>
          <p:nvPr/>
        </p:nvSpPr>
        <p:spPr>
          <a:xfrm>
            <a:off x="764921" y="2105471"/>
            <a:ext cx="2596658" cy="646331"/>
          </a:xfrm>
          <a:prstGeom prst="rect">
            <a:avLst/>
          </a:prstGeom>
        </p:spPr>
        <p:txBody>
          <a:bodyPr wrap="square">
            <a:spAutoFit/>
          </a:bodyPr>
          <a:lstStyle/>
          <a:p>
            <a:r>
              <a:rPr lang="es-ES" dirty="0"/>
              <a:t>b) </a:t>
            </a:r>
            <a:r>
              <a:rPr lang="es-ES" dirty="0" err="1"/>
              <a:t>Transferred</a:t>
            </a:r>
            <a:r>
              <a:rPr lang="es-ES" dirty="0"/>
              <a:t> </a:t>
            </a:r>
            <a:r>
              <a:rPr lang="es-ES" dirty="0" err="1"/>
              <a:t>to</a:t>
            </a:r>
            <a:r>
              <a:rPr lang="es-ES" dirty="0"/>
              <a:t> </a:t>
            </a:r>
            <a:r>
              <a:rPr lang="es-ES" dirty="0" err="1"/>
              <a:t>origin</a:t>
            </a:r>
            <a:r>
              <a:rPr lang="es-ES" dirty="0"/>
              <a:t>
</a:t>
            </a:r>
          </a:p>
        </p:txBody>
      </p:sp>
      <p:sp>
        <p:nvSpPr>
          <p:cNvPr id="49" name="Rectángulo 48">
            <a:extLst>
              <a:ext uri="{FF2B5EF4-FFF2-40B4-BE49-F238E27FC236}">
                <a16:creationId xmlns:a16="http://schemas.microsoft.com/office/drawing/2014/main" id="{708BDED5-C00B-42D2-A0F7-569B991416F3}"/>
              </a:ext>
            </a:extLst>
          </p:cNvPr>
          <p:cNvSpPr/>
          <p:nvPr/>
        </p:nvSpPr>
        <p:spPr>
          <a:xfrm>
            <a:off x="3779039" y="2103848"/>
            <a:ext cx="3772419" cy="923330"/>
          </a:xfrm>
          <a:prstGeom prst="rect">
            <a:avLst/>
          </a:prstGeom>
        </p:spPr>
        <p:txBody>
          <a:bodyPr wrap="square">
            <a:spAutoFit/>
          </a:bodyPr>
          <a:lstStyle/>
          <a:p>
            <a:r>
              <a:rPr lang="en-US"/>
              <a:t>c) Rotation of 90º with respect to the Z axis
</a:t>
            </a:r>
            <a:endParaRPr lang="es-ES" dirty="0"/>
          </a:p>
        </p:txBody>
      </p:sp>
      <p:grpSp>
        <p:nvGrpSpPr>
          <p:cNvPr id="6" name="Grupo 5">
            <a:extLst>
              <a:ext uri="{FF2B5EF4-FFF2-40B4-BE49-F238E27FC236}">
                <a16:creationId xmlns:a16="http://schemas.microsoft.com/office/drawing/2014/main" id="{F150BCBB-0051-4508-9872-6CE9EB31A66E}"/>
              </a:ext>
            </a:extLst>
          </p:cNvPr>
          <p:cNvGrpSpPr/>
          <p:nvPr/>
        </p:nvGrpSpPr>
        <p:grpSpPr>
          <a:xfrm>
            <a:off x="775285" y="2690767"/>
            <a:ext cx="2435468" cy="2848337"/>
            <a:chOff x="775285" y="2647225"/>
            <a:chExt cx="2435468" cy="2848337"/>
          </a:xfrm>
        </p:grpSpPr>
        <p:pic>
          <p:nvPicPr>
            <p:cNvPr id="44" name="Imagen 43">
              <a:extLst>
                <a:ext uri="{FF2B5EF4-FFF2-40B4-BE49-F238E27FC236}">
                  <a16:creationId xmlns:a16="http://schemas.microsoft.com/office/drawing/2014/main" id="{932F931B-C2E6-40BE-B29A-B50DE66B8649}"/>
                </a:ext>
              </a:extLst>
            </p:cNvPr>
            <p:cNvPicPr>
              <a:picLocks noChangeAspect="1"/>
            </p:cNvPicPr>
            <p:nvPr/>
          </p:nvPicPr>
          <p:blipFill>
            <a:blip r:embed="rId7"/>
            <a:stretch>
              <a:fillRect/>
            </a:stretch>
          </p:blipFill>
          <p:spPr>
            <a:xfrm rot="5400000">
              <a:off x="889320" y="5085362"/>
              <a:ext cx="462632" cy="357768"/>
            </a:xfrm>
            <a:prstGeom prst="rect">
              <a:avLst/>
            </a:prstGeom>
          </p:spPr>
        </p:pic>
        <p:cxnSp>
          <p:nvCxnSpPr>
            <p:cNvPr id="46" name="Conector recto de flecha 45">
              <a:extLst>
                <a:ext uri="{FF2B5EF4-FFF2-40B4-BE49-F238E27FC236}">
                  <a16:creationId xmlns:a16="http://schemas.microsoft.com/office/drawing/2014/main" id="{B734691D-3F5B-40A5-9535-3F0C016CB7AA}"/>
                </a:ext>
              </a:extLst>
            </p:cNvPr>
            <p:cNvCxnSpPr>
              <a:cxnSpLocks/>
            </p:cNvCxnSpPr>
            <p:nvPr/>
          </p:nvCxnSpPr>
          <p:spPr>
            <a:xfrm>
              <a:off x="1098244" y="4394101"/>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ector recto de flecha 46">
              <a:extLst>
                <a:ext uri="{FF2B5EF4-FFF2-40B4-BE49-F238E27FC236}">
                  <a16:creationId xmlns:a16="http://schemas.microsoft.com/office/drawing/2014/main" id="{25086F54-B834-45FA-B75C-AA2E061954F8}"/>
                </a:ext>
              </a:extLst>
            </p:cNvPr>
            <p:cNvCxnSpPr>
              <a:cxnSpLocks/>
            </p:cNvCxnSpPr>
            <p:nvPr/>
          </p:nvCxnSpPr>
          <p:spPr>
            <a:xfrm flipV="1">
              <a:off x="1098244" y="2647225"/>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Rectángulo 49">
                  <a:extLst>
                    <a:ext uri="{FF2B5EF4-FFF2-40B4-BE49-F238E27FC236}">
                      <a16:creationId xmlns:a16="http://schemas.microsoft.com/office/drawing/2014/main" id="{6DE2B93D-827C-44A4-830C-3F90C2FACCBD}"/>
                    </a:ext>
                  </a:extLst>
                </p:cNvPr>
                <p:cNvSpPr/>
                <p:nvPr/>
              </p:nvSpPr>
              <p:spPr>
                <a:xfrm>
                  <a:off x="2762539" y="4400101"/>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50" name="Rectángulo 49">
                  <a:extLst>
                    <a:ext uri="{FF2B5EF4-FFF2-40B4-BE49-F238E27FC236}">
                      <a16:creationId xmlns:a16="http://schemas.microsoft.com/office/drawing/2014/main" id="{6DE2B93D-827C-44A4-830C-3F90C2FACCBD}"/>
                    </a:ext>
                  </a:extLst>
                </p:cNvPr>
                <p:cNvSpPr>
                  <a:spLocks noRot="1" noChangeAspect="1" noMove="1" noResize="1" noEditPoints="1" noAdjustHandles="1" noChangeArrowheads="1" noChangeShapeType="1" noTextEdit="1"/>
                </p:cNvSpPr>
                <p:nvPr/>
              </p:nvSpPr>
              <p:spPr>
                <a:xfrm>
                  <a:off x="2762539" y="4400101"/>
                  <a:ext cx="367985"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ángulo 50">
                  <a:extLst>
                    <a:ext uri="{FF2B5EF4-FFF2-40B4-BE49-F238E27FC236}">
                      <a16:creationId xmlns:a16="http://schemas.microsoft.com/office/drawing/2014/main" id="{D71FD819-F6AF-4372-B9A2-1343263F74E5}"/>
                    </a:ext>
                  </a:extLst>
                </p:cNvPr>
                <p:cNvSpPr/>
                <p:nvPr/>
              </p:nvSpPr>
              <p:spPr>
                <a:xfrm>
                  <a:off x="775285" y="2681666"/>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51" name="Rectángulo 50">
                  <a:extLst>
                    <a:ext uri="{FF2B5EF4-FFF2-40B4-BE49-F238E27FC236}">
                      <a16:creationId xmlns:a16="http://schemas.microsoft.com/office/drawing/2014/main" id="{D71FD819-F6AF-4372-B9A2-1343263F74E5}"/>
                    </a:ext>
                  </a:extLst>
                </p:cNvPr>
                <p:cNvSpPr>
                  <a:spLocks noRot="1" noChangeAspect="1" noMove="1" noResize="1" noEditPoints="1" noAdjustHandles="1" noChangeArrowheads="1" noChangeShapeType="1" noTextEdit="1"/>
                </p:cNvSpPr>
                <p:nvPr/>
              </p:nvSpPr>
              <p:spPr>
                <a:xfrm>
                  <a:off x="775285" y="2681666"/>
                  <a:ext cx="265835" cy="369332"/>
                </a:xfrm>
                <a:prstGeom prst="rect">
                  <a:avLst/>
                </a:prstGeom>
                <a:blipFill>
                  <a:blip r:embed="rId13"/>
                  <a:stretch>
                    <a:fillRect r="-13636" b="-6667"/>
                  </a:stretch>
                </a:blipFill>
              </p:spPr>
              <p:txBody>
                <a:bodyPr/>
                <a:lstStyle/>
                <a:p>
                  <a:r>
                    <a:rPr lang="es-ES">
                      <a:noFill/>
                    </a:rPr>
                    <a:t> </a:t>
                  </a:r>
                </a:p>
              </p:txBody>
            </p:sp>
          </mc:Fallback>
        </mc:AlternateContent>
        <p:sp>
          <p:nvSpPr>
            <p:cNvPr id="52" name="Elipse 51">
              <a:extLst>
                <a:ext uri="{FF2B5EF4-FFF2-40B4-BE49-F238E27FC236}">
                  <a16:creationId xmlns:a16="http://schemas.microsoft.com/office/drawing/2014/main" id="{9C1A8B13-00A4-4A84-B9C7-EAF20F301526}"/>
                </a:ext>
              </a:extLst>
            </p:cNvPr>
            <p:cNvSpPr/>
            <p:nvPr/>
          </p:nvSpPr>
          <p:spPr>
            <a:xfrm>
              <a:off x="1058725" y="4338634"/>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53" name="Rectángulo 52">
                  <a:extLst>
                    <a:ext uri="{FF2B5EF4-FFF2-40B4-BE49-F238E27FC236}">
                      <a16:creationId xmlns:a16="http://schemas.microsoft.com/office/drawing/2014/main" id="{CF3AEC27-D91F-49C8-8668-2544AD5B1C87}"/>
                    </a:ext>
                  </a:extLst>
                </p:cNvPr>
                <p:cNvSpPr/>
                <p:nvPr/>
              </p:nvSpPr>
              <p:spPr>
                <a:xfrm>
                  <a:off x="1736523" y="2675332"/>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53" name="Rectángulo 52">
                  <a:extLst>
                    <a:ext uri="{FF2B5EF4-FFF2-40B4-BE49-F238E27FC236}">
                      <a16:creationId xmlns:a16="http://schemas.microsoft.com/office/drawing/2014/main" id="{CF3AEC27-D91F-49C8-8668-2544AD5B1C87}"/>
                    </a:ext>
                  </a:extLst>
                </p:cNvPr>
                <p:cNvSpPr>
                  <a:spLocks noRot="1" noChangeAspect="1" noMove="1" noResize="1" noEditPoints="1" noAdjustHandles="1" noChangeArrowheads="1" noChangeShapeType="1" noTextEdit="1"/>
                </p:cNvSpPr>
                <p:nvPr/>
              </p:nvSpPr>
              <p:spPr>
                <a:xfrm>
                  <a:off x="1736523" y="2675332"/>
                  <a:ext cx="1146981" cy="369332"/>
                </a:xfrm>
                <a:prstGeom prst="rect">
                  <a:avLst/>
                </a:prstGeom>
                <a:blipFill>
                  <a:blip r:embed="rId14"/>
                  <a:stretch>
                    <a:fillRect b="-13333"/>
                  </a:stretch>
                </a:blipFill>
              </p:spPr>
              <p:txBody>
                <a:bodyPr/>
                <a:lstStyle/>
                <a:p>
                  <a:r>
                    <a:rPr lang="es-ES">
                      <a:noFill/>
                    </a:rPr>
                    <a:t> </a:t>
                  </a:r>
                </a:p>
              </p:txBody>
            </p:sp>
          </mc:Fallback>
        </mc:AlternateContent>
        <p:cxnSp>
          <p:nvCxnSpPr>
            <p:cNvPr id="54" name="Conector recto 53">
              <a:extLst>
                <a:ext uri="{FF2B5EF4-FFF2-40B4-BE49-F238E27FC236}">
                  <a16:creationId xmlns:a16="http://schemas.microsoft.com/office/drawing/2014/main" id="{2E280724-0884-4683-A988-ED85109802E3}"/>
                </a:ext>
              </a:extLst>
            </p:cNvPr>
            <p:cNvCxnSpPr>
              <a:cxnSpLocks/>
              <a:stCxn id="52" idx="4"/>
            </p:cNvCxnSpPr>
            <p:nvPr/>
          </p:nvCxnSpPr>
          <p:spPr>
            <a:xfrm>
              <a:off x="1115873" y="4452934"/>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Rectángulo 54">
                  <a:extLst>
                    <a:ext uri="{FF2B5EF4-FFF2-40B4-BE49-F238E27FC236}">
                      <a16:creationId xmlns:a16="http://schemas.microsoft.com/office/drawing/2014/main" id="{ADF9043A-062D-45AB-A2EA-11FFFC80B42D}"/>
                    </a:ext>
                  </a:extLst>
                </p:cNvPr>
                <p:cNvSpPr/>
                <p:nvPr/>
              </p:nvSpPr>
              <p:spPr>
                <a:xfrm>
                  <a:off x="1302715" y="5079580"/>
                  <a:ext cx="1011815"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(0, −2)</m:t>
                      </m:r>
                    </m:oMath>
                  </a14:m>
                  <a:endParaRPr lang="es-ES" dirty="0"/>
                </a:p>
              </p:txBody>
            </p:sp>
          </mc:Choice>
          <mc:Fallback xmlns="">
            <p:sp>
              <p:nvSpPr>
                <p:cNvPr id="55" name="Rectángulo 54">
                  <a:extLst>
                    <a:ext uri="{FF2B5EF4-FFF2-40B4-BE49-F238E27FC236}">
                      <a16:creationId xmlns:a16="http://schemas.microsoft.com/office/drawing/2014/main" id="{ADF9043A-062D-45AB-A2EA-11FFFC80B42D}"/>
                    </a:ext>
                  </a:extLst>
                </p:cNvPr>
                <p:cNvSpPr>
                  <a:spLocks noRot="1" noChangeAspect="1" noMove="1" noResize="1" noEditPoints="1" noAdjustHandles="1" noChangeArrowheads="1" noChangeShapeType="1" noTextEdit="1"/>
                </p:cNvSpPr>
                <p:nvPr/>
              </p:nvSpPr>
              <p:spPr>
                <a:xfrm>
                  <a:off x="1302715" y="5079580"/>
                  <a:ext cx="1011815" cy="369332"/>
                </a:xfrm>
                <a:prstGeom prst="rect">
                  <a:avLst/>
                </a:prstGeom>
                <a:blipFill>
                  <a:blip r:embed="rId15"/>
                  <a:stretch>
                    <a:fillRect l="-5422" t="-8197" r="-1807" b="-24590"/>
                  </a:stretch>
                </a:blipFill>
              </p:spPr>
              <p:txBody>
                <a:bodyPr/>
                <a:lstStyle/>
                <a:p>
                  <a:r>
                    <a:rPr lang="es-ES">
                      <a:noFill/>
                    </a:rPr>
                    <a:t> </a:t>
                  </a:r>
                </a:p>
              </p:txBody>
            </p:sp>
          </mc:Fallback>
        </mc:AlternateContent>
        <p:sp>
          <p:nvSpPr>
            <p:cNvPr id="56" name="Elipse 55">
              <a:extLst>
                <a:ext uri="{FF2B5EF4-FFF2-40B4-BE49-F238E27FC236}">
                  <a16:creationId xmlns:a16="http://schemas.microsoft.com/office/drawing/2014/main" id="{A8DC72E1-E66D-45EE-B6B1-91B912B6FF29}"/>
                </a:ext>
              </a:extLst>
            </p:cNvPr>
            <p:cNvSpPr/>
            <p:nvPr/>
          </p:nvSpPr>
          <p:spPr>
            <a:xfrm>
              <a:off x="1684349" y="290000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57" name="Conector recto 56">
              <a:extLst>
                <a:ext uri="{FF2B5EF4-FFF2-40B4-BE49-F238E27FC236}">
                  <a16:creationId xmlns:a16="http://schemas.microsoft.com/office/drawing/2014/main" id="{08DA1229-5DE4-423C-B0EE-1138CDF66828}"/>
                </a:ext>
              </a:extLst>
            </p:cNvPr>
            <p:cNvCxnSpPr>
              <a:stCxn id="56" idx="3"/>
              <a:endCxn id="52" idx="7"/>
            </p:cNvCxnSpPr>
            <p:nvPr/>
          </p:nvCxnSpPr>
          <p:spPr>
            <a:xfrm flipH="1">
              <a:off x="1156283" y="2997568"/>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8433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62467" y="4221144"/>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9474"/>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51351"/>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F6C288D7-9161-4264-A716-1DD7C5B95673}"/>
                  </a:ext>
                </a:extLst>
              </p:cNvPr>
              <p:cNvSpPr/>
              <p:nvPr/>
            </p:nvSpPr>
            <p:spPr>
              <a:xfrm>
                <a:off x="422032" y="1503572"/>
                <a:ext cx="6526029" cy="369332"/>
              </a:xfrm>
              <a:prstGeom prst="rect">
                <a:avLst/>
              </a:prstGeom>
            </p:spPr>
            <p:txBody>
              <a:bodyPr wrap="square">
                <a:spAutoFit/>
              </a:bodyPr>
              <a:lstStyle/>
              <a:p>
                <a:r>
                  <a:rPr lang="es-ES" dirty="0"/>
                  <a:t>3 – </a:t>
                </a:r>
                <a:r>
                  <a:rPr lang="en-US" dirty="0"/>
                  <a:t>Rotating around the origin by an angle</a:t>
                </a:r>
                <a:r>
                  <a:rPr lang="es-ES" dirty="0"/>
                  <a:t> </a:t>
                </a:r>
                <a14:m>
                  <m:oMath xmlns:m="http://schemas.openxmlformats.org/officeDocument/2006/math">
                    <m:r>
                      <a:rPr lang="es-ES" i="1">
                        <a:latin typeface="Cambria Math" panose="02040503050406030204" pitchFamily="18" charset="0"/>
                      </a:rPr>
                      <m:t>𝜃</m:t>
                    </m:r>
                  </m:oMath>
                </a14:m>
                <a:r>
                  <a:rPr lang="es-ES" dirty="0"/>
                  <a:t> </a:t>
                </a:r>
                <a14:m>
                  <m:oMath xmlns:m="http://schemas.openxmlformats.org/officeDocument/2006/math">
                    <m:r>
                      <a:rPr lang="es-ES" b="0" i="0" smtClean="0">
                        <a:latin typeface="Cambria Math" panose="02040503050406030204" pitchFamily="18" charset="0"/>
                      </a:rPr>
                      <m:t>(</m:t>
                    </m:r>
                    <m:r>
                      <a:rPr lang="es-ES" i="1">
                        <a:latin typeface="Cambria Math" panose="02040503050406030204" pitchFamily="18" charset="0"/>
                      </a:rPr>
                      <m:t>𝜔</m:t>
                    </m:r>
                    <m:r>
                      <a:rPr lang="es-ES" b="0" i="1" smtClean="0">
                        <a:latin typeface="Cambria Math" panose="02040503050406030204" pitchFamily="18" charset="0"/>
                      </a:rPr>
                      <m:t>𝑑𝑡</m:t>
                    </m:r>
                    <m:r>
                      <a:rPr lang="es-ES" b="0" i="1" smtClean="0">
                        <a:latin typeface="Cambria Math" panose="02040503050406030204" pitchFamily="18" charset="0"/>
                      </a:rPr>
                      <m:t>)</m:t>
                    </m:r>
                  </m:oMath>
                </a14:m>
                <a:r>
                  <a:rPr lang="es-ES" dirty="0"/>
                  <a:t> </a:t>
                </a:r>
              </a:p>
            </p:txBody>
          </p:sp>
        </mc:Choice>
        <mc:Fallback xmlns="">
          <p:sp>
            <p:nvSpPr>
              <p:cNvPr id="26" name="Rectángulo 25">
                <a:extLst>
                  <a:ext uri="{FF2B5EF4-FFF2-40B4-BE49-F238E27FC236}">
                    <a16:creationId xmlns:a16="http://schemas.microsoft.com/office/drawing/2014/main" id="{F6C288D7-9161-4264-A716-1DD7C5B95673}"/>
                  </a:ext>
                </a:extLst>
              </p:cNvPr>
              <p:cNvSpPr>
                <a:spLocks noRot="1" noChangeAspect="1" noMove="1" noResize="1" noEditPoints="1" noAdjustHandles="1" noChangeArrowheads="1" noChangeShapeType="1" noTextEdit="1"/>
              </p:cNvSpPr>
              <p:nvPr/>
            </p:nvSpPr>
            <p:spPr>
              <a:xfrm>
                <a:off x="422032" y="1503572"/>
                <a:ext cx="6526029" cy="369332"/>
              </a:xfrm>
              <a:prstGeom prst="rect">
                <a:avLst/>
              </a:prstGeom>
              <a:blipFill>
                <a:blip r:embed="rId6"/>
                <a:stretch>
                  <a:fillRect l="-747" t="-10000" b="-26667"/>
                </a:stretch>
              </a:blipFill>
            </p:spPr>
            <p:txBody>
              <a:bodyPr/>
              <a:lstStyle/>
              <a:p>
                <a:r>
                  <a:rPr lang="en-US">
                    <a:noFill/>
                  </a:rPr>
                  <a:t> </a:t>
                </a:r>
              </a:p>
            </p:txBody>
          </p:sp>
        </mc:Fallback>
      </mc:AlternateContent>
      <p:grpSp>
        <p:nvGrpSpPr>
          <p:cNvPr id="11" name="Grupo 10">
            <a:extLst>
              <a:ext uri="{FF2B5EF4-FFF2-40B4-BE49-F238E27FC236}">
                <a16:creationId xmlns:a16="http://schemas.microsoft.com/office/drawing/2014/main" id="{FBEBD887-53FE-45B0-A172-9FB424790632}"/>
              </a:ext>
            </a:extLst>
          </p:cNvPr>
          <p:cNvGrpSpPr/>
          <p:nvPr/>
        </p:nvGrpSpPr>
        <p:grpSpPr>
          <a:xfrm>
            <a:off x="4028203" y="2576721"/>
            <a:ext cx="2435468" cy="2224623"/>
            <a:chOff x="4075039" y="2521563"/>
            <a:chExt cx="2435468" cy="2224623"/>
          </a:xfrm>
        </p:grpSpPr>
        <p:cxnSp>
          <p:nvCxnSpPr>
            <p:cNvPr id="35" name="Conector recto de flecha 34">
              <a:extLst>
                <a:ext uri="{FF2B5EF4-FFF2-40B4-BE49-F238E27FC236}">
                  <a16:creationId xmlns:a16="http://schemas.microsoft.com/office/drawing/2014/main" id="{89869E17-51DD-45E6-8ACF-78A7B4B8525C}"/>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4" name="Imagen 33">
              <a:extLst>
                <a:ext uri="{FF2B5EF4-FFF2-40B4-BE49-F238E27FC236}">
                  <a16:creationId xmlns:a16="http://schemas.microsoft.com/office/drawing/2014/main" id="{E0A63483-B32D-45DB-AE5C-812B15D982FD}"/>
                </a:ext>
              </a:extLst>
            </p:cNvPr>
            <p:cNvPicPr>
              <a:picLocks noChangeAspect="1"/>
            </p:cNvPicPr>
            <p:nvPr/>
          </p:nvPicPr>
          <p:blipFill>
            <a:blip r:embed="rId7"/>
            <a:stretch>
              <a:fillRect/>
            </a:stretch>
          </p:blipFill>
          <p:spPr>
            <a:xfrm>
              <a:off x="5621642" y="2767171"/>
              <a:ext cx="462632" cy="357768"/>
            </a:xfrm>
            <a:prstGeom prst="rect">
              <a:avLst/>
            </a:prstGeom>
          </p:spPr>
        </p:pic>
        <p:cxnSp>
          <p:nvCxnSpPr>
            <p:cNvPr id="36" name="Conector recto de flecha 35">
              <a:extLst>
                <a:ext uri="{FF2B5EF4-FFF2-40B4-BE49-F238E27FC236}">
                  <a16:creationId xmlns:a16="http://schemas.microsoft.com/office/drawing/2014/main" id="{7B57888D-CA15-4024-A603-690F7C8EF6E2}"/>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Rectángulo 36">
                  <a:extLst>
                    <a:ext uri="{FF2B5EF4-FFF2-40B4-BE49-F238E27FC236}">
                      <a16:creationId xmlns:a16="http://schemas.microsoft.com/office/drawing/2014/main" id="{32CCD9E5-C78A-4D89-8054-678181F02ECA}"/>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37" name="Rectángulo 36">
                  <a:extLst>
                    <a:ext uri="{FF2B5EF4-FFF2-40B4-BE49-F238E27FC236}">
                      <a16:creationId xmlns:a16="http://schemas.microsoft.com/office/drawing/2014/main" id="{32CCD9E5-C78A-4D89-8054-678181F02ECA}"/>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Rectángulo 37">
                  <a:extLst>
                    <a:ext uri="{FF2B5EF4-FFF2-40B4-BE49-F238E27FC236}">
                      <a16:creationId xmlns:a16="http://schemas.microsoft.com/office/drawing/2014/main" id="{022E5E65-7D33-4629-9B7C-BDA0CF7EB234}"/>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8" name="Rectángulo 37">
                  <a:extLst>
                    <a:ext uri="{FF2B5EF4-FFF2-40B4-BE49-F238E27FC236}">
                      <a16:creationId xmlns:a16="http://schemas.microsoft.com/office/drawing/2014/main" id="{022E5E65-7D33-4629-9B7C-BDA0CF7EB234}"/>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9"/>
                  <a:stretch>
                    <a:fillRect r="-16279" b="-6557"/>
                  </a:stretch>
                </a:blipFill>
              </p:spPr>
              <p:txBody>
                <a:bodyPr/>
                <a:lstStyle/>
                <a:p>
                  <a:r>
                    <a:rPr lang="es-ES">
                      <a:noFill/>
                    </a:rPr>
                    <a:t> </a:t>
                  </a:r>
                </a:p>
              </p:txBody>
            </p:sp>
          </mc:Fallback>
        </mc:AlternateContent>
        <p:sp>
          <p:nvSpPr>
            <p:cNvPr id="39" name="Elipse 38">
              <a:extLst>
                <a:ext uri="{FF2B5EF4-FFF2-40B4-BE49-F238E27FC236}">
                  <a16:creationId xmlns:a16="http://schemas.microsoft.com/office/drawing/2014/main" id="{5025ADD2-9A52-45CD-B66A-7B405E6FF1A3}"/>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796F8403-F4DA-4EFD-A9C5-4A4BC86B1485}"/>
                    </a:ext>
                  </a:extLst>
                </p:cNvPr>
                <p:cNvSpPr/>
                <p:nvPr/>
              </p:nvSpPr>
              <p:spPr>
                <a:xfrm>
                  <a:off x="4524908" y="252156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40" name="Rectángulo 39">
                  <a:extLst>
                    <a:ext uri="{FF2B5EF4-FFF2-40B4-BE49-F238E27FC236}">
                      <a16:creationId xmlns:a16="http://schemas.microsoft.com/office/drawing/2014/main" id="{796F8403-F4DA-4EFD-A9C5-4A4BC86B1485}"/>
                    </a:ext>
                  </a:extLst>
                </p:cNvPr>
                <p:cNvSpPr>
                  <a:spLocks noRot="1" noChangeAspect="1" noMove="1" noResize="1" noEditPoints="1" noAdjustHandles="1" noChangeArrowheads="1" noChangeShapeType="1" noTextEdit="1"/>
                </p:cNvSpPr>
                <p:nvPr/>
              </p:nvSpPr>
              <p:spPr>
                <a:xfrm>
                  <a:off x="4524908" y="2521563"/>
                  <a:ext cx="1146981" cy="369332"/>
                </a:xfrm>
                <a:prstGeom prst="rect">
                  <a:avLst/>
                </a:prstGeom>
                <a:blipFill>
                  <a:blip r:embed="rId10"/>
                  <a:stretch>
                    <a:fillRect b="-13333"/>
                  </a:stretch>
                </a:blipFill>
              </p:spPr>
              <p:txBody>
                <a:bodyPr/>
                <a:lstStyle/>
                <a:p>
                  <a:r>
                    <a:rPr lang="es-ES">
                      <a:noFill/>
                    </a:rPr>
                    <a:t> </a:t>
                  </a:r>
                </a:p>
              </p:txBody>
            </p:sp>
          </mc:Fallback>
        </mc:AlternateContent>
        <p:cxnSp>
          <p:nvCxnSpPr>
            <p:cNvPr id="41" name="Conector recto 40">
              <a:extLst>
                <a:ext uri="{FF2B5EF4-FFF2-40B4-BE49-F238E27FC236}">
                  <a16:creationId xmlns:a16="http://schemas.microsoft.com/office/drawing/2014/main" id="{C21AD485-2C23-4ED2-8E3E-AC8BCBF197E9}"/>
                </a:ext>
              </a:extLst>
            </p:cNvPr>
            <p:cNvCxnSpPr>
              <a:cxnSpLocks/>
            </p:cNvCxnSpPr>
            <p:nvPr/>
          </p:nvCxnSpPr>
          <p:spPr>
            <a:xfrm flipV="1">
              <a:off x="5091601" y="2945266"/>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567DFC15-E28C-44B0-812C-61625E36A6FE}"/>
                    </a:ext>
                  </a:extLst>
                </p:cNvPr>
                <p:cNvSpPr/>
                <p:nvPr/>
              </p:nvSpPr>
              <p:spPr>
                <a:xfrm>
                  <a:off x="5487978" y="3101951"/>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(4, 3)</m:t>
                      </m:r>
                    </m:oMath>
                  </a14:m>
                  <a:endParaRPr lang="es-ES" dirty="0"/>
                </a:p>
              </p:txBody>
            </p:sp>
          </mc:Choice>
          <mc:Fallback xmlns="">
            <p:sp>
              <p:nvSpPr>
                <p:cNvPr id="42" name="Rectángulo 41">
                  <a:extLst>
                    <a:ext uri="{FF2B5EF4-FFF2-40B4-BE49-F238E27FC236}">
                      <a16:creationId xmlns:a16="http://schemas.microsoft.com/office/drawing/2014/main" id="{567DFC15-E28C-44B0-812C-61625E36A6FE}"/>
                    </a:ext>
                  </a:extLst>
                </p:cNvPr>
                <p:cNvSpPr>
                  <a:spLocks noRot="1" noChangeAspect="1" noMove="1" noResize="1" noEditPoints="1" noAdjustHandles="1" noChangeArrowheads="1" noChangeShapeType="1" noTextEdit="1"/>
                </p:cNvSpPr>
                <p:nvPr/>
              </p:nvSpPr>
              <p:spPr>
                <a:xfrm>
                  <a:off x="5487978" y="3101951"/>
                  <a:ext cx="838691" cy="369332"/>
                </a:xfrm>
                <a:prstGeom prst="rect">
                  <a:avLst/>
                </a:prstGeom>
                <a:blipFill>
                  <a:blip r:embed="rId11"/>
                  <a:stretch>
                    <a:fillRect l="-6569" t="-10000" r="-2920" b="-26667"/>
                  </a:stretch>
                </a:blipFill>
              </p:spPr>
              <p:txBody>
                <a:bodyPr/>
                <a:lstStyle/>
                <a:p>
                  <a:r>
                    <a:rPr lang="es-ES">
                      <a:noFill/>
                    </a:rPr>
                    <a:t> </a:t>
                  </a:r>
                </a:p>
              </p:txBody>
            </p:sp>
          </mc:Fallback>
        </mc:AlternateContent>
        <p:sp>
          <p:nvSpPr>
            <p:cNvPr id="43" name="Elipse 42">
              <a:extLst>
                <a:ext uri="{FF2B5EF4-FFF2-40B4-BE49-F238E27FC236}">
                  <a16:creationId xmlns:a16="http://schemas.microsoft.com/office/drawing/2014/main" id="{C3DA6553-0E32-485E-A366-45A59855F3D7}"/>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45" name="Conector recto 44">
              <a:extLst>
                <a:ext uri="{FF2B5EF4-FFF2-40B4-BE49-F238E27FC236}">
                  <a16:creationId xmlns:a16="http://schemas.microsoft.com/office/drawing/2014/main" id="{FB8000F9-B5FA-4606-8710-69D4D4A7128A}"/>
                </a:ext>
              </a:extLst>
            </p:cNvPr>
            <p:cNvCxnSpPr>
              <a:stCxn id="43" idx="3"/>
              <a:endCxn id="39" idx="7"/>
            </p:cNvCxnSpPr>
            <p:nvPr/>
          </p:nvCxnSpPr>
          <p:spPr>
            <a:xfrm flipH="1">
              <a:off x="4456037" y="2974321"/>
              <a:ext cx="544804" cy="1357805"/>
            </a:xfrm>
            <a:prstGeom prst="line">
              <a:avLst/>
            </a:prstGeom>
            <a:ln>
              <a:prstDash val="sysDot"/>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48" name="Rectángulo 47">
            <a:extLst>
              <a:ext uri="{FF2B5EF4-FFF2-40B4-BE49-F238E27FC236}">
                <a16:creationId xmlns:a16="http://schemas.microsoft.com/office/drawing/2014/main" id="{5D975DD2-66DF-4C5D-8A52-1B78EA760E1B}"/>
              </a:ext>
            </a:extLst>
          </p:cNvPr>
          <p:cNvSpPr/>
          <p:nvPr/>
        </p:nvSpPr>
        <p:spPr>
          <a:xfrm>
            <a:off x="764920" y="2105471"/>
            <a:ext cx="2824085" cy="369332"/>
          </a:xfrm>
          <a:prstGeom prst="rect">
            <a:avLst/>
          </a:prstGeom>
        </p:spPr>
        <p:txBody>
          <a:bodyPr wrap="square">
            <a:spAutoFit/>
          </a:bodyPr>
          <a:lstStyle/>
          <a:p>
            <a:r>
              <a:rPr lang="es-ES" dirty="0"/>
              <a:t>c) </a:t>
            </a:r>
            <a:r>
              <a:rPr lang="es-ES" dirty="0" err="1"/>
              <a:t>Rotated</a:t>
            </a:r>
            <a:r>
              <a:rPr lang="es-ES" dirty="0"/>
              <a:t> 90º</a:t>
            </a:r>
          </a:p>
        </p:txBody>
      </p:sp>
      <p:sp>
        <p:nvSpPr>
          <p:cNvPr id="49" name="Rectángulo 48">
            <a:extLst>
              <a:ext uri="{FF2B5EF4-FFF2-40B4-BE49-F238E27FC236}">
                <a16:creationId xmlns:a16="http://schemas.microsoft.com/office/drawing/2014/main" id="{708BDED5-C00B-42D2-A0F7-569B991416F3}"/>
              </a:ext>
            </a:extLst>
          </p:cNvPr>
          <p:cNvSpPr/>
          <p:nvPr/>
        </p:nvSpPr>
        <p:spPr>
          <a:xfrm>
            <a:off x="3779039" y="2103848"/>
            <a:ext cx="3772419" cy="646331"/>
          </a:xfrm>
          <a:prstGeom prst="rect">
            <a:avLst/>
          </a:prstGeom>
        </p:spPr>
        <p:txBody>
          <a:bodyPr wrap="square">
            <a:spAutoFit/>
          </a:bodyPr>
          <a:lstStyle/>
          <a:p>
            <a:r>
              <a:rPr lang="en-US" dirty="0"/>
              <a:t>d) Translation to the BCI
</a:t>
            </a:r>
            <a:endParaRPr lang="es-ES" dirty="0"/>
          </a:p>
        </p:txBody>
      </p:sp>
      <p:grpSp>
        <p:nvGrpSpPr>
          <p:cNvPr id="58" name="Grupo 57">
            <a:extLst>
              <a:ext uri="{FF2B5EF4-FFF2-40B4-BE49-F238E27FC236}">
                <a16:creationId xmlns:a16="http://schemas.microsoft.com/office/drawing/2014/main" id="{96541870-927A-48FD-BF65-D2C7156D8591}"/>
              </a:ext>
            </a:extLst>
          </p:cNvPr>
          <p:cNvGrpSpPr/>
          <p:nvPr/>
        </p:nvGrpSpPr>
        <p:grpSpPr>
          <a:xfrm>
            <a:off x="797687" y="2569894"/>
            <a:ext cx="2435468" cy="2392849"/>
            <a:chOff x="4075039" y="2532078"/>
            <a:chExt cx="2435468" cy="2392849"/>
          </a:xfrm>
        </p:grpSpPr>
        <p:cxnSp>
          <p:nvCxnSpPr>
            <p:cNvPr id="59" name="Conector recto de flecha 58">
              <a:extLst>
                <a:ext uri="{FF2B5EF4-FFF2-40B4-BE49-F238E27FC236}">
                  <a16:creationId xmlns:a16="http://schemas.microsoft.com/office/drawing/2014/main" id="{592821B3-6DF1-4A02-AB22-3B521A8A8F10}"/>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0" name="Imagen 59">
              <a:extLst>
                <a:ext uri="{FF2B5EF4-FFF2-40B4-BE49-F238E27FC236}">
                  <a16:creationId xmlns:a16="http://schemas.microsoft.com/office/drawing/2014/main" id="{09DEFB98-3BFF-4E0C-8628-895697E7E892}"/>
                </a:ext>
              </a:extLst>
            </p:cNvPr>
            <p:cNvPicPr>
              <a:picLocks noChangeAspect="1"/>
            </p:cNvPicPr>
            <p:nvPr/>
          </p:nvPicPr>
          <p:blipFill>
            <a:blip r:embed="rId7"/>
            <a:stretch>
              <a:fillRect/>
            </a:stretch>
          </p:blipFill>
          <p:spPr>
            <a:xfrm>
              <a:off x="4998980" y="4191729"/>
              <a:ext cx="462632" cy="357768"/>
            </a:xfrm>
            <a:prstGeom prst="rect">
              <a:avLst/>
            </a:prstGeom>
          </p:spPr>
        </p:pic>
        <p:cxnSp>
          <p:nvCxnSpPr>
            <p:cNvPr id="61" name="Conector recto de flecha 60">
              <a:extLst>
                <a:ext uri="{FF2B5EF4-FFF2-40B4-BE49-F238E27FC236}">
                  <a16:creationId xmlns:a16="http://schemas.microsoft.com/office/drawing/2014/main" id="{E265005E-9AFD-45AF-82AC-2BE17734FD9A}"/>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2" name="Rectángulo 61">
                  <a:extLst>
                    <a:ext uri="{FF2B5EF4-FFF2-40B4-BE49-F238E27FC236}">
                      <a16:creationId xmlns:a16="http://schemas.microsoft.com/office/drawing/2014/main" id="{1D5BDF95-D98B-43F4-ABA4-1A0E4EC837A9}"/>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62" name="Rectángulo 61">
                  <a:extLst>
                    <a:ext uri="{FF2B5EF4-FFF2-40B4-BE49-F238E27FC236}">
                      <a16:creationId xmlns:a16="http://schemas.microsoft.com/office/drawing/2014/main" id="{1D5BDF95-D98B-43F4-ABA4-1A0E4EC837A9}"/>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418EBC17-3572-4574-9807-5BB14C3DA864}"/>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63" name="Rectángulo 62">
                  <a:extLst>
                    <a:ext uri="{FF2B5EF4-FFF2-40B4-BE49-F238E27FC236}">
                      <a16:creationId xmlns:a16="http://schemas.microsoft.com/office/drawing/2014/main" id="{418EBC17-3572-4574-9807-5BB14C3DA864}"/>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13"/>
                  <a:stretch>
                    <a:fillRect r="-16279" b="-6557"/>
                  </a:stretch>
                </a:blipFill>
              </p:spPr>
              <p:txBody>
                <a:bodyPr/>
                <a:lstStyle/>
                <a:p>
                  <a:r>
                    <a:rPr lang="es-ES">
                      <a:noFill/>
                    </a:rPr>
                    <a:t> </a:t>
                  </a:r>
                </a:p>
              </p:txBody>
            </p:sp>
          </mc:Fallback>
        </mc:AlternateContent>
        <p:sp>
          <p:nvSpPr>
            <p:cNvPr id="64" name="Elipse 63">
              <a:extLst>
                <a:ext uri="{FF2B5EF4-FFF2-40B4-BE49-F238E27FC236}">
                  <a16:creationId xmlns:a16="http://schemas.microsoft.com/office/drawing/2014/main" id="{E2A537BA-963A-4171-AC18-4B0652556EC7}"/>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65" name="Rectángulo 64">
                  <a:extLst>
                    <a:ext uri="{FF2B5EF4-FFF2-40B4-BE49-F238E27FC236}">
                      <a16:creationId xmlns:a16="http://schemas.microsoft.com/office/drawing/2014/main" id="{1B241CC1-A65F-4A47-9921-A4FC98DEBC80}"/>
                    </a:ext>
                  </a:extLst>
                </p:cNvPr>
                <p:cNvSpPr/>
                <p:nvPr/>
              </p:nvSpPr>
              <p:spPr>
                <a:xfrm>
                  <a:off x="4531663" y="2532078"/>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65" name="Rectángulo 64">
                  <a:extLst>
                    <a:ext uri="{FF2B5EF4-FFF2-40B4-BE49-F238E27FC236}">
                      <a16:creationId xmlns:a16="http://schemas.microsoft.com/office/drawing/2014/main" id="{1B241CC1-A65F-4A47-9921-A4FC98DEBC80}"/>
                    </a:ext>
                  </a:extLst>
                </p:cNvPr>
                <p:cNvSpPr>
                  <a:spLocks noRot="1" noChangeAspect="1" noMove="1" noResize="1" noEditPoints="1" noAdjustHandles="1" noChangeArrowheads="1" noChangeShapeType="1" noTextEdit="1"/>
                </p:cNvSpPr>
                <p:nvPr/>
              </p:nvSpPr>
              <p:spPr>
                <a:xfrm>
                  <a:off x="4531663" y="2532078"/>
                  <a:ext cx="1146981" cy="369332"/>
                </a:xfrm>
                <a:prstGeom prst="rect">
                  <a:avLst/>
                </a:prstGeom>
                <a:blipFill>
                  <a:blip r:embed="rId14"/>
                  <a:stretch>
                    <a:fillRect b="-13333"/>
                  </a:stretch>
                </a:blipFill>
              </p:spPr>
              <p:txBody>
                <a:bodyPr/>
                <a:lstStyle/>
                <a:p>
                  <a:r>
                    <a:rPr lang="es-ES">
                      <a:noFill/>
                    </a:rPr>
                    <a:t> </a:t>
                  </a:r>
                </a:p>
              </p:txBody>
            </p:sp>
          </mc:Fallback>
        </mc:AlternateContent>
        <p:cxnSp>
          <p:nvCxnSpPr>
            <p:cNvPr id="66" name="Conector recto 65">
              <a:extLst>
                <a:ext uri="{FF2B5EF4-FFF2-40B4-BE49-F238E27FC236}">
                  <a16:creationId xmlns:a16="http://schemas.microsoft.com/office/drawing/2014/main" id="{04EC9A46-6642-4289-8633-76CD1F07C8F1}"/>
                </a:ext>
              </a:extLst>
            </p:cNvPr>
            <p:cNvCxnSpPr>
              <a:cxnSpLocks/>
            </p:cNvCxnSpPr>
            <p:nvPr/>
          </p:nvCxnSpPr>
          <p:spPr>
            <a:xfrm flipV="1">
              <a:off x="4468939" y="4369824"/>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7" name="Rectángulo 66">
                  <a:extLst>
                    <a:ext uri="{FF2B5EF4-FFF2-40B4-BE49-F238E27FC236}">
                      <a16:creationId xmlns:a16="http://schemas.microsoft.com/office/drawing/2014/main" id="{C4C3060B-F501-4E52-9915-C165E0963D97}"/>
                    </a:ext>
                  </a:extLst>
                </p:cNvPr>
                <p:cNvSpPr/>
                <p:nvPr/>
              </p:nvSpPr>
              <p:spPr>
                <a:xfrm>
                  <a:off x="4860834" y="4555595"/>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(2, 0)</m:t>
                      </m:r>
                    </m:oMath>
                  </a14:m>
                  <a:endParaRPr lang="es-ES" dirty="0"/>
                </a:p>
              </p:txBody>
            </p:sp>
          </mc:Choice>
          <mc:Fallback xmlns="">
            <p:sp>
              <p:nvSpPr>
                <p:cNvPr id="67" name="Rectángulo 66">
                  <a:extLst>
                    <a:ext uri="{FF2B5EF4-FFF2-40B4-BE49-F238E27FC236}">
                      <a16:creationId xmlns:a16="http://schemas.microsoft.com/office/drawing/2014/main" id="{C4C3060B-F501-4E52-9915-C165E0963D97}"/>
                    </a:ext>
                  </a:extLst>
                </p:cNvPr>
                <p:cNvSpPr>
                  <a:spLocks noRot="1" noChangeAspect="1" noMove="1" noResize="1" noEditPoints="1" noAdjustHandles="1" noChangeArrowheads="1" noChangeShapeType="1" noTextEdit="1"/>
                </p:cNvSpPr>
                <p:nvPr/>
              </p:nvSpPr>
              <p:spPr>
                <a:xfrm>
                  <a:off x="4860834" y="4555595"/>
                  <a:ext cx="838691" cy="369332"/>
                </a:xfrm>
                <a:prstGeom prst="rect">
                  <a:avLst/>
                </a:prstGeom>
                <a:blipFill>
                  <a:blip r:embed="rId15"/>
                  <a:stretch>
                    <a:fillRect l="-6569" t="-10000" r="-2920" b="-26667"/>
                  </a:stretch>
                </a:blipFill>
              </p:spPr>
              <p:txBody>
                <a:bodyPr/>
                <a:lstStyle/>
                <a:p>
                  <a:r>
                    <a:rPr lang="es-ES">
                      <a:noFill/>
                    </a:rPr>
                    <a:t> </a:t>
                  </a:r>
                </a:p>
              </p:txBody>
            </p:sp>
          </mc:Fallback>
        </mc:AlternateContent>
        <p:sp>
          <p:nvSpPr>
            <p:cNvPr id="68" name="Elipse 67">
              <a:extLst>
                <a:ext uri="{FF2B5EF4-FFF2-40B4-BE49-F238E27FC236}">
                  <a16:creationId xmlns:a16="http://schemas.microsoft.com/office/drawing/2014/main" id="{35C4C509-8859-4CFA-9C45-20D6AC1FB5C2}"/>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cxnSp>
          <p:nvCxnSpPr>
            <p:cNvPr id="69" name="Conector recto 68">
              <a:extLst>
                <a:ext uri="{FF2B5EF4-FFF2-40B4-BE49-F238E27FC236}">
                  <a16:creationId xmlns:a16="http://schemas.microsoft.com/office/drawing/2014/main" id="{5A780B30-58AF-45D2-8BA4-3AF004ACE495}"/>
                </a:ext>
              </a:extLst>
            </p:cNvPr>
            <p:cNvCxnSpPr>
              <a:stCxn id="68" idx="3"/>
              <a:endCxn id="64" idx="7"/>
            </p:cNvCxnSpPr>
            <p:nvPr/>
          </p:nvCxnSpPr>
          <p:spPr>
            <a:xfrm flipH="1">
              <a:off x="4456037" y="2974321"/>
              <a:ext cx="544804" cy="1357805"/>
            </a:xfrm>
            <a:prstGeom prst="line">
              <a:avLst/>
            </a:prstGeom>
            <a:ln>
              <a:prstDash val="sysDot"/>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486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Kinematic modeling of differential robots</a:t>
            </a:r>
            <a:endParaRPr lang="es-ES" sz="2400" dirty="0"/>
          </a:p>
        </p:txBody>
      </p:sp>
      <p:grpSp>
        <p:nvGrpSpPr>
          <p:cNvPr id="17" name="Grupo 16">
            <a:extLst>
              <a:ext uri="{FF2B5EF4-FFF2-40B4-BE49-F238E27FC236}">
                <a16:creationId xmlns:a16="http://schemas.microsoft.com/office/drawing/2014/main" id="{F205760B-B4D2-4EB3-BF61-9510B1E699CE}"/>
              </a:ext>
            </a:extLst>
          </p:cNvPr>
          <p:cNvGrpSpPr/>
          <p:nvPr/>
        </p:nvGrpSpPr>
        <p:grpSpPr>
          <a:xfrm>
            <a:off x="6712600" y="1955697"/>
            <a:ext cx="1870563" cy="1766510"/>
            <a:chOff x="5333237" y="2263626"/>
            <a:chExt cx="2880360" cy="2829605"/>
          </a:xfrm>
        </p:grpSpPr>
        <p:pic>
          <p:nvPicPr>
            <p:cNvPr id="20" name="Imagen 19">
              <a:extLst>
                <a:ext uri="{FF2B5EF4-FFF2-40B4-BE49-F238E27FC236}">
                  <a16:creationId xmlns:a16="http://schemas.microsoft.com/office/drawing/2014/main" id="{44B2B7D2-D390-427C-99A3-39F7EEFBE9BF}"/>
                </a:ext>
              </a:extLst>
            </p:cNvPr>
            <p:cNvPicPr>
              <a:picLocks noChangeAspect="1"/>
            </p:cNvPicPr>
            <p:nvPr/>
          </p:nvPicPr>
          <p:blipFill>
            <a:blip r:embed="rId3"/>
            <a:stretch>
              <a:fillRect/>
            </a:stretch>
          </p:blipFill>
          <p:spPr>
            <a:xfrm>
              <a:off x="5333237" y="2503434"/>
              <a:ext cx="2880360" cy="2589797"/>
            </a:xfrm>
            <a:prstGeom prst="rect">
              <a:avLst/>
            </a:prstGeom>
          </p:spPr>
        </p:pic>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31C3826-697D-4E44-8FF9-F9F14BA9F481}"/>
                    </a:ext>
                  </a:extLst>
                </p:cNvPr>
                <p:cNvSpPr/>
                <p:nvPr/>
              </p:nvSpPr>
              <p:spPr>
                <a:xfrm>
                  <a:off x="6773416" y="2263626"/>
                  <a:ext cx="409342"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𝜔</m:t>
                        </m:r>
                      </m:oMath>
                    </m:oMathPara>
                  </a14:m>
                  <a:endParaRPr lang="es-ES" dirty="0"/>
                </a:p>
              </p:txBody>
            </p:sp>
          </mc:Choice>
          <mc:Fallback xmlns="">
            <p:sp>
              <p:nvSpPr>
                <p:cNvPr id="9" name="Rectángulo 8">
                  <a:extLst>
                    <a:ext uri="{FF2B5EF4-FFF2-40B4-BE49-F238E27FC236}">
                      <a16:creationId xmlns:a16="http://schemas.microsoft.com/office/drawing/2014/main" id="{A31C3826-697D-4E44-8FF9-F9F14BA9F481}"/>
                    </a:ext>
                  </a:extLst>
                </p:cNvPr>
                <p:cNvSpPr>
                  <a:spLocks noRot="1" noChangeAspect="1" noMove="1" noResize="1" noEditPoints="1" noAdjustHandles="1" noChangeArrowheads="1" noChangeShapeType="1" noTextEdit="1"/>
                </p:cNvSpPr>
                <p:nvPr/>
              </p:nvSpPr>
              <p:spPr>
                <a:xfrm>
                  <a:off x="6773416" y="2263626"/>
                  <a:ext cx="409342" cy="369331"/>
                </a:xfrm>
                <a:prstGeom prst="rect">
                  <a:avLst/>
                </a:prstGeom>
                <a:blipFill>
                  <a:blip r:embed="rId4"/>
                  <a:stretch>
                    <a:fillRect r="-23256" b="-36842"/>
                  </a:stretch>
                </a:blipFill>
              </p:spPr>
              <p:txBody>
                <a:bodyPr/>
                <a:lstStyle/>
                <a:p>
                  <a:r>
                    <a:rPr lang="es-ES">
                      <a:noFill/>
                    </a:rPr>
                    <a:t> </a:t>
                  </a:r>
                </a:p>
              </p:txBody>
            </p:sp>
          </mc:Fallback>
        </mc:AlternateContent>
        <p:cxnSp>
          <p:nvCxnSpPr>
            <p:cNvPr id="12" name="Conector recto de flecha 11">
              <a:extLst>
                <a:ext uri="{FF2B5EF4-FFF2-40B4-BE49-F238E27FC236}">
                  <a16:creationId xmlns:a16="http://schemas.microsoft.com/office/drawing/2014/main" id="{6A3A3DA7-F308-404D-8E70-4DC6011B8477}"/>
                </a:ext>
              </a:extLst>
            </p:cNvPr>
            <p:cNvCxnSpPr/>
            <p:nvPr/>
          </p:nvCxnSpPr>
          <p:spPr>
            <a:xfrm flipV="1">
              <a:off x="7528560" y="2743200"/>
              <a:ext cx="0" cy="112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3F5990C2-1E3B-4664-9C31-BD08317C24E5}"/>
                    </a:ext>
                  </a:extLst>
                </p:cNvPr>
                <p:cNvSpPr/>
                <p:nvPr/>
              </p:nvSpPr>
              <p:spPr>
                <a:xfrm>
                  <a:off x="7478227" y="2693823"/>
                  <a:ext cx="389144"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m:t>
                        </m:r>
                      </m:oMath>
                    </m:oMathPara>
                  </a14:m>
                  <a:endParaRPr lang="es-ES" dirty="0"/>
                </a:p>
              </p:txBody>
            </p:sp>
          </mc:Choice>
          <mc:Fallback xmlns="">
            <p:sp>
              <p:nvSpPr>
                <p:cNvPr id="15" name="Rectángulo 14">
                  <a:extLst>
                    <a:ext uri="{FF2B5EF4-FFF2-40B4-BE49-F238E27FC236}">
                      <a16:creationId xmlns:a16="http://schemas.microsoft.com/office/drawing/2014/main" id="{3F5990C2-1E3B-4664-9C31-BD08317C24E5}"/>
                    </a:ext>
                  </a:extLst>
                </p:cNvPr>
                <p:cNvSpPr>
                  <a:spLocks noRot="1" noChangeAspect="1" noMove="1" noResize="1" noEditPoints="1" noAdjustHandles="1" noChangeArrowheads="1" noChangeShapeType="1" noTextEdit="1"/>
                </p:cNvSpPr>
                <p:nvPr/>
              </p:nvSpPr>
              <p:spPr>
                <a:xfrm>
                  <a:off x="7478227" y="2693823"/>
                  <a:ext cx="389144" cy="369331"/>
                </a:xfrm>
                <a:prstGeom prst="rect">
                  <a:avLst/>
                </a:prstGeom>
                <a:blipFill>
                  <a:blip r:embed="rId5"/>
                  <a:stretch>
                    <a:fillRect r="-26829" b="-47368"/>
                  </a:stretch>
                </a:blipFill>
              </p:spPr>
              <p:txBody>
                <a:bodyPr/>
                <a:lstStyle/>
                <a:p>
                  <a:r>
                    <a:rPr lang="es-ES">
                      <a:noFill/>
                    </a:rPr>
                    <a:t> </a:t>
                  </a:r>
                </a:p>
              </p:txBody>
            </p:sp>
          </mc:Fallback>
        </mc:AlternateContent>
      </p:grpSp>
      <p:sp>
        <p:nvSpPr>
          <p:cNvPr id="26" name="Rectángulo 25">
            <a:extLst>
              <a:ext uri="{FF2B5EF4-FFF2-40B4-BE49-F238E27FC236}">
                <a16:creationId xmlns:a16="http://schemas.microsoft.com/office/drawing/2014/main" id="{F6C288D7-9161-4264-A716-1DD7C5B95673}"/>
              </a:ext>
            </a:extLst>
          </p:cNvPr>
          <p:cNvSpPr/>
          <p:nvPr/>
        </p:nvSpPr>
        <p:spPr>
          <a:xfrm>
            <a:off x="422032" y="1106794"/>
            <a:ext cx="7733433" cy="923330"/>
          </a:xfrm>
          <a:prstGeom prst="rect">
            <a:avLst/>
          </a:prstGeom>
        </p:spPr>
        <p:txBody>
          <a:bodyPr wrap="square">
            <a:spAutoFit/>
          </a:bodyPr>
          <a:lstStyle/>
          <a:p>
            <a:r>
              <a:rPr lang="en-US"/>
              <a:t>The following equation describes the motion of a robot that rotates a distance R around its ICC with an angular velocity of ω
</a:t>
            </a:r>
            <a:endParaRPr lang="es-ES" dirty="0"/>
          </a:p>
        </p:txBody>
      </p:sp>
      <p:grpSp>
        <p:nvGrpSpPr>
          <p:cNvPr id="44" name="Grupo 43">
            <a:extLst>
              <a:ext uri="{FF2B5EF4-FFF2-40B4-BE49-F238E27FC236}">
                <a16:creationId xmlns:a16="http://schemas.microsoft.com/office/drawing/2014/main" id="{696E6CA2-240D-4DC2-83BB-8EFF3DBA06DC}"/>
              </a:ext>
            </a:extLst>
          </p:cNvPr>
          <p:cNvGrpSpPr/>
          <p:nvPr/>
        </p:nvGrpSpPr>
        <p:grpSpPr>
          <a:xfrm>
            <a:off x="560837" y="2086598"/>
            <a:ext cx="2435468" cy="2122208"/>
            <a:chOff x="457201" y="3490546"/>
            <a:chExt cx="2435468" cy="2122208"/>
          </a:xfrm>
        </p:grpSpPr>
        <p:pic>
          <p:nvPicPr>
            <p:cNvPr id="46" name="Imagen 45">
              <a:extLst>
                <a:ext uri="{FF2B5EF4-FFF2-40B4-BE49-F238E27FC236}">
                  <a16:creationId xmlns:a16="http://schemas.microsoft.com/office/drawing/2014/main" id="{313A6E14-6970-4F04-B729-3D8B066D6CA4}"/>
                </a:ext>
              </a:extLst>
            </p:cNvPr>
            <p:cNvPicPr>
              <a:picLocks noChangeAspect="1"/>
            </p:cNvPicPr>
            <p:nvPr/>
          </p:nvPicPr>
          <p:blipFill>
            <a:blip r:embed="rId6"/>
            <a:stretch>
              <a:fillRect/>
            </a:stretch>
          </p:blipFill>
          <p:spPr>
            <a:xfrm rot="5400000">
              <a:off x="1191886" y="4447785"/>
              <a:ext cx="462632" cy="357768"/>
            </a:xfrm>
            <a:prstGeom prst="rect">
              <a:avLst/>
            </a:prstGeom>
          </p:spPr>
        </p:pic>
        <p:cxnSp>
          <p:nvCxnSpPr>
            <p:cNvPr id="47" name="Conector recto de flecha 46">
              <a:extLst>
                <a:ext uri="{FF2B5EF4-FFF2-40B4-BE49-F238E27FC236}">
                  <a16:creationId xmlns:a16="http://schemas.microsoft.com/office/drawing/2014/main" id="{264B9CD7-D2B6-4485-A24E-0B383C868806}"/>
                </a:ext>
              </a:extLst>
            </p:cNvPr>
            <p:cNvCxnSpPr>
              <a:cxnSpLocks/>
            </p:cNvCxnSpPr>
            <p:nvPr/>
          </p:nvCxnSpPr>
          <p:spPr>
            <a:xfrm>
              <a:off x="780160" y="5237422"/>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onector recto de flecha 49">
              <a:extLst>
                <a:ext uri="{FF2B5EF4-FFF2-40B4-BE49-F238E27FC236}">
                  <a16:creationId xmlns:a16="http://schemas.microsoft.com/office/drawing/2014/main" id="{30ED07E1-22CA-4676-B108-0A77CC9D4F87}"/>
                </a:ext>
              </a:extLst>
            </p:cNvPr>
            <p:cNvCxnSpPr>
              <a:cxnSpLocks/>
            </p:cNvCxnSpPr>
            <p:nvPr/>
          </p:nvCxnSpPr>
          <p:spPr>
            <a:xfrm flipV="1">
              <a:off x="780160" y="3490546"/>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ángulo 50">
                  <a:extLst>
                    <a:ext uri="{FF2B5EF4-FFF2-40B4-BE49-F238E27FC236}">
                      <a16:creationId xmlns:a16="http://schemas.microsoft.com/office/drawing/2014/main" id="{161CAE6B-9C8B-443A-808F-DADDF752B22F}"/>
                    </a:ext>
                  </a:extLst>
                </p:cNvPr>
                <p:cNvSpPr/>
                <p:nvPr/>
              </p:nvSpPr>
              <p:spPr>
                <a:xfrm>
                  <a:off x="2444455" y="524342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51" name="Rectángulo 50">
                  <a:extLst>
                    <a:ext uri="{FF2B5EF4-FFF2-40B4-BE49-F238E27FC236}">
                      <a16:creationId xmlns:a16="http://schemas.microsoft.com/office/drawing/2014/main" id="{161CAE6B-9C8B-443A-808F-DADDF752B22F}"/>
                    </a:ext>
                  </a:extLst>
                </p:cNvPr>
                <p:cNvSpPr>
                  <a:spLocks noRot="1" noChangeAspect="1" noMove="1" noResize="1" noEditPoints="1" noAdjustHandles="1" noChangeArrowheads="1" noChangeShapeType="1" noTextEdit="1"/>
                </p:cNvSpPr>
                <p:nvPr/>
              </p:nvSpPr>
              <p:spPr>
                <a:xfrm>
                  <a:off x="2444455" y="5243422"/>
                  <a:ext cx="367985" cy="3693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ángulo 51">
                  <a:extLst>
                    <a:ext uri="{FF2B5EF4-FFF2-40B4-BE49-F238E27FC236}">
                      <a16:creationId xmlns:a16="http://schemas.microsoft.com/office/drawing/2014/main" id="{62A17CE9-1EA3-4D52-BDC2-ADD5F92D4FB4}"/>
                    </a:ext>
                  </a:extLst>
                </p:cNvPr>
                <p:cNvSpPr/>
                <p:nvPr/>
              </p:nvSpPr>
              <p:spPr>
                <a:xfrm>
                  <a:off x="457201" y="3524987"/>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52" name="Rectángulo 51">
                  <a:extLst>
                    <a:ext uri="{FF2B5EF4-FFF2-40B4-BE49-F238E27FC236}">
                      <a16:creationId xmlns:a16="http://schemas.microsoft.com/office/drawing/2014/main" id="{62A17CE9-1EA3-4D52-BDC2-ADD5F92D4FB4}"/>
                    </a:ext>
                  </a:extLst>
                </p:cNvPr>
                <p:cNvSpPr>
                  <a:spLocks noRot="1" noChangeAspect="1" noMove="1" noResize="1" noEditPoints="1" noAdjustHandles="1" noChangeArrowheads="1" noChangeShapeType="1" noTextEdit="1"/>
                </p:cNvSpPr>
                <p:nvPr/>
              </p:nvSpPr>
              <p:spPr>
                <a:xfrm>
                  <a:off x="457201" y="3524987"/>
                  <a:ext cx="265835" cy="369332"/>
                </a:xfrm>
                <a:prstGeom prst="rect">
                  <a:avLst/>
                </a:prstGeom>
                <a:blipFill>
                  <a:blip r:embed="rId9"/>
                  <a:stretch>
                    <a:fillRect r="-13636" b="-4918"/>
                  </a:stretch>
                </a:blipFill>
              </p:spPr>
              <p:txBody>
                <a:bodyPr/>
                <a:lstStyle/>
                <a:p>
                  <a:r>
                    <a:rPr lang="es-ES">
                      <a:noFill/>
                    </a:rPr>
                    <a:t> </a:t>
                  </a:r>
                </a:p>
              </p:txBody>
            </p:sp>
          </mc:Fallback>
        </mc:AlternateContent>
        <p:sp>
          <p:nvSpPr>
            <p:cNvPr id="53" name="Elipse 52">
              <a:extLst>
                <a:ext uri="{FF2B5EF4-FFF2-40B4-BE49-F238E27FC236}">
                  <a16:creationId xmlns:a16="http://schemas.microsoft.com/office/drawing/2014/main" id="{7CD5EDD5-6F36-4AF7-A1E6-B13B3FA2E537}"/>
                </a:ext>
              </a:extLst>
            </p:cNvPr>
            <p:cNvSpPr/>
            <p:nvPr/>
          </p:nvSpPr>
          <p:spPr>
            <a:xfrm>
              <a:off x="1361291" y="370105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54" name="Rectángulo 53">
                  <a:extLst>
                    <a:ext uri="{FF2B5EF4-FFF2-40B4-BE49-F238E27FC236}">
                      <a16:creationId xmlns:a16="http://schemas.microsoft.com/office/drawing/2014/main" id="{A2B970AB-514D-4B8E-ACCE-8D3C1E9539F5}"/>
                    </a:ext>
                  </a:extLst>
                </p:cNvPr>
                <p:cNvSpPr/>
                <p:nvPr/>
              </p:nvSpPr>
              <p:spPr>
                <a:xfrm>
                  <a:off x="1418439" y="351865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54" name="Rectángulo 53">
                  <a:extLst>
                    <a:ext uri="{FF2B5EF4-FFF2-40B4-BE49-F238E27FC236}">
                      <a16:creationId xmlns:a16="http://schemas.microsoft.com/office/drawing/2014/main" id="{A2B970AB-514D-4B8E-ACCE-8D3C1E9539F5}"/>
                    </a:ext>
                  </a:extLst>
                </p:cNvPr>
                <p:cNvSpPr>
                  <a:spLocks noRot="1" noChangeAspect="1" noMove="1" noResize="1" noEditPoints="1" noAdjustHandles="1" noChangeArrowheads="1" noChangeShapeType="1" noTextEdit="1"/>
                </p:cNvSpPr>
                <p:nvPr/>
              </p:nvSpPr>
              <p:spPr>
                <a:xfrm>
                  <a:off x="1418439" y="3518653"/>
                  <a:ext cx="1146981" cy="369332"/>
                </a:xfrm>
                <a:prstGeom prst="rect">
                  <a:avLst/>
                </a:prstGeom>
                <a:blipFill>
                  <a:blip r:embed="rId10"/>
                  <a:stretch>
                    <a:fillRect b="-13333"/>
                  </a:stretch>
                </a:blipFill>
              </p:spPr>
              <p:txBody>
                <a:bodyPr/>
                <a:lstStyle/>
                <a:p>
                  <a:r>
                    <a:rPr lang="es-ES">
                      <a:noFill/>
                    </a:rPr>
                    <a:t> </a:t>
                  </a:r>
                </a:p>
              </p:txBody>
            </p:sp>
          </mc:Fallback>
        </mc:AlternateContent>
        <p:cxnSp>
          <p:nvCxnSpPr>
            <p:cNvPr id="55" name="Conector recto 54">
              <a:extLst>
                <a:ext uri="{FF2B5EF4-FFF2-40B4-BE49-F238E27FC236}">
                  <a16:creationId xmlns:a16="http://schemas.microsoft.com/office/drawing/2014/main" id="{B789A089-EE16-43C3-A14A-140707880D71}"/>
                </a:ext>
              </a:extLst>
            </p:cNvPr>
            <p:cNvCxnSpPr>
              <a:cxnSpLocks/>
              <a:stCxn id="53" idx="4"/>
            </p:cNvCxnSpPr>
            <p:nvPr/>
          </p:nvCxnSpPr>
          <p:spPr>
            <a:xfrm>
              <a:off x="1418439" y="3815357"/>
              <a:ext cx="0" cy="811312"/>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4A37A2C9-A484-4398-990E-1C24DFE47039}"/>
                    </a:ext>
                  </a:extLst>
                </p:cNvPr>
                <p:cNvSpPr/>
                <p:nvPr/>
              </p:nvSpPr>
              <p:spPr>
                <a:xfrm>
                  <a:off x="1605281" y="4442003"/>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(2, 1)</m:t>
                      </m:r>
                    </m:oMath>
                  </a14:m>
                  <a:endParaRPr lang="es-ES" dirty="0"/>
                </a:p>
              </p:txBody>
            </p:sp>
          </mc:Choice>
          <mc:Fallback xmlns="">
            <p:sp>
              <p:nvSpPr>
                <p:cNvPr id="56" name="Rectángulo 55">
                  <a:extLst>
                    <a:ext uri="{FF2B5EF4-FFF2-40B4-BE49-F238E27FC236}">
                      <a16:creationId xmlns:a16="http://schemas.microsoft.com/office/drawing/2014/main" id="{4A37A2C9-A484-4398-990E-1C24DFE47039}"/>
                    </a:ext>
                  </a:extLst>
                </p:cNvPr>
                <p:cNvSpPr>
                  <a:spLocks noRot="1" noChangeAspect="1" noMove="1" noResize="1" noEditPoints="1" noAdjustHandles="1" noChangeArrowheads="1" noChangeShapeType="1" noTextEdit="1"/>
                </p:cNvSpPr>
                <p:nvPr/>
              </p:nvSpPr>
              <p:spPr>
                <a:xfrm>
                  <a:off x="1605281" y="4442003"/>
                  <a:ext cx="838691" cy="369332"/>
                </a:xfrm>
                <a:prstGeom prst="rect">
                  <a:avLst/>
                </a:prstGeom>
                <a:blipFill>
                  <a:blip r:embed="rId11"/>
                  <a:stretch>
                    <a:fillRect l="-5797" t="-8197" r="-2174" b="-24590"/>
                  </a:stretch>
                </a:blipFill>
              </p:spPr>
              <p:txBody>
                <a:bodyPr/>
                <a:lstStyle/>
                <a:p>
                  <a:r>
                    <a:rPr lang="es-ES">
                      <a:noFill/>
                    </a:rPr>
                    <a:t> </a:t>
                  </a:r>
                </a:p>
              </p:txBody>
            </p:sp>
          </mc:Fallback>
        </mc:AlternateContent>
      </p:grpSp>
      <p:grpSp>
        <p:nvGrpSpPr>
          <p:cNvPr id="57" name="Grupo 56">
            <a:extLst>
              <a:ext uri="{FF2B5EF4-FFF2-40B4-BE49-F238E27FC236}">
                <a16:creationId xmlns:a16="http://schemas.microsoft.com/office/drawing/2014/main" id="{506B6A75-6317-42F4-9BC3-51576882A302}"/>
              </a:ext>
            </a:extLst>
          </p:cNvPr>
          <p:cNvGrpSpPr/>
          <p:nvPr/>
        </p:nvGrpSpPr>
        <p:grpSpPr>
          <a:xfrm>
            <a:off x="3712229" y="1984183"/>
            <a:ext cx="2435468" cy="2224623"/>
            <a:chOff x="4075039" y="2521563"/>
            <a:chExt cx="2435468" cy="2224623"/>
          </a:xfrm>
        </p:grpSpPr>
        <p:cxnSp>
          <p:nvCxnSpPr>
            <p:cNvPr id="70" name="Conector recto de flecha 69">
              <a:extLst>
                <a:ext uri="{FF2B5EF4-FFF2-40B4-BE49-F238E27FC236}">
                  <a16:creationId xmlns:a16="http://schemas.microsoft.com/office/drawing/2014/main" id="{DF9A60AC-9620-474A-9922-330BEB92E736}"/>
                </a:ext>
              </a:extLst>
            </p:cNvPr>
            <p:cNvCxnSpPr>
              <a:cxnSpLocks/>
            </p:cNvCxnSpPr>
            <p:nvPr/>
          </p:nvCxnSpPr>
          <p:spPr>
            <a:xfrm>
              <a:off x="4397998" y="4370854"/>
              <a:ext cx="21125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1" name="Imagen 70">
              <a:extLst>
                <a:ext uri="{FF2B5EF4-FFF2-40B4-BE49-F238E27FC236}">
                  <a16:creationId xmlns:a16="http://schemas.microsoft.com/office/drawing/2014/main" id="{2CBE25FF-6092-424A-AE19-CF1C80D514A7}"/>
                </a:ext>
              </a:extLst>
            </p:cNvPr>
            <p:cNvPicPr>
              <a:picLocks noChangeAspect="1"/>
            </p:cNvPicPr>
            <p:nvPr/>
          </p:nvPicPr>
          <p:blipFill>
            <a:blip r:embed="rId6"/>
            <a:stretch>
              <a:fillRect/>
            </a:stretch>
          </p:blipFill>
          <p:spPr>
            <a:xfrm>
              <a:off x="5621642" y="2767171"/>
              <a:ext cx="462632" cy="357768"/>
            </a:xfrm>
            <a:prstGeom prst="rect">
              <a:avLst/>
            </a:prstGeom>
          </p:spPr>
        </p:pic>
        <p:cxnSp>
          <p:nvCxnSpPr>
            <p:cNvPr id="72" name="Conector recto de flecha 71">
              <a:extLst>
                <a:ext uri="{FF2B5EF4-FFF2-40B4-BE49-F238E27FC236}">
                  <a16:creationId xmlns:a16="http://schemas.microsoft.com/office/drawing/2014/main" id="{580DC695-639D-49F9-835A-8F1D295B2CCA}"/>
                </a:ext>
              </a:extLst>
            </p:cNvPr>
            <p:cNvCxnSpPr>
              <a:cxnSpLocks/>
            </p:cNvCxnSpPr>
            <p:nvPr/>
          </p:nvCxnSpPr>
          <p:spPr>
            <a:xfrm flipV="1">
              <a:off x="4397998" y="2623978"/>
              <a:ext cx="0" cy="1746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Rectángulo 72">
                  <a:extLst>
                    <a:ext uri="{FF2B5EF4-FFF2-40B4-BE49-F238E27FC236}">
                      <a16:creationId xmlns:a16="http://schemas.microsoft.com/office/drawing/2014/main" id="{E5E0569F-50AA-4A7B-8C28-7EB3EC01538D}"/>
                    </a:ext>
                  </a:extLst>
                </p:cNvPr>
                <p:cNvSpPr/>
                <p:nvPr/>
              </p:nvSpPr>
              <p:spPr>
                <a:xfrm>
                  <a:off x="6062293" y="4376854"/>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oMath>
                    </m:oMathPara>
                  </a14:m>
                  <a:endParaRPr lang="es-ES" dirty="0"/>
                </a:p>
              </p:txBody>
            </p:sp>
          </mc:Choice>
          <mc:Fallback xmlns="">
            <p:sp>
              <p:nvSpPr>
                <p:cNvPr id="73" name="Rectángulo 72">
                  <a:extLst>
                    <a:ext uri="{FF2B5EF4-FFF2-40B4-BE49-F238E27FC236}">
                      <a16:creationId xmlns:a16="http://schemas.microsoft.com/office/drawing/2014/main" id="{E5E0569F-50AA-4A7B-8C28-7EB3EC01538D}"/>
                    </a:ext>
                  </a:extLst>
                </p:cNvPr>
                <p:cNvSpPr>
                  <a:spLocks noRot="1" noChangeAspect="1" noMove="1" noResize="1" noEditPoints="1" noAdjustHandles="1" noChangeArrowheads="1" noChangeShapeType="1" noTextEdit="1"/>
                </p:cNvSpPr>
                <p:nvPr/>
              </p:nvSpPr>
              <p:spPr>
                <a:xfrm>
                  <a:off x="6062293" y="4376854"/>
                  <a:ext cx="367985"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4" name="Rectángulo 73">
                  <a:extLst>
                    <a:ext uri="{FF2B5EF4-FFF2-40B4-BE49-F238E27FC236}">
                      <a16:creationId xmlns:a16="http://schemas.microsoft.com/office/drawing/2014/main" id="{702A0C23-42C1-4658-991F-F8614C467096}"/>
                    </a:ext>
                  </a:extLst>
                </p:cNvPr>
                <p:cNvSpPr/>
                <p:nvPr/>
              </p:nvSpPr>
              <p:spPr>
                <a:xfrm>
                  <a:off x="4075039" y="2658419"/>
                  <a:ext cx="26583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74" name="Rectángulo 73">
                  <a:extLst>
                    <a:ext uri="{FF2B5EF4-FFF2-40B4-BE49-F238E27FC236}">
                      <a16:creationId xmlns:a16="http://schemas.microsoft.com/office/drawing/2014/main" id="{702A0C23-42C1-4658-991F-F8614C467096}"/>
                    </a:ext>
                  </a:extLst>
                </p:cNvPr>
                <p:cNvSpPr>
                  <a:spLocks noRot="1" noChangeAspect="1" noMove="1" noResize="1" noEditPoints="1" noAdjustHandles="1" noChangeArrowheads="1" noChangeShapeType="1" noTextEdit="1"/>
                </p:cNvSpPr>
                <p:nvPr/>
              </p:nvSpPr>
              <p:spPr>
                <a:xfrm>
                  <a:off x="4075039" y="2658419"/>
                  <a:ext cx="265835" cy="369332"/>
                </a:xfrm>
                <a:prstGeom prst="rect">
                  <a:avLst/>
                </a:prstGeom>
                <a:blipFill>
                  <a:blip r:embed="rId13"/>
                  <a:stretch>
                    <a:fillRect r="-13636" b="-4918"/>
                  </a:stretch>
                </a:blipFill>
              </p:spPr>
              <p:txBody>
                <a:bodyPr/>
                <a:lstStyle/>
                <a:p>
                  <a:r>
                    <a:rPr lang="es-ES">
                      <a:noFill/>
                    </a:rPr>
                    <a:t> </a:t>
                  </a:r>
                </a:p>
              </p:txBody>
            </p:sp>
          </mc:Fallback>
        </mc:AlternateContent>
        <p:sp>
          <p:nvSpPr>
            <p:cNvPr id="75" name="Elipse 74">
              <a:extLst>
                <a:ext uri="{FF2B5EF4-FFF2-40B4-BE49-F238E27FC236}">
                  <a16:creationId xmlns:a16="http://schemas.microsoft.com/office/drawing/2014/main" id="{2ADCE2E7-90C6-47E7-8841-C46EA0F125ED}"/>
                </a:ext>
              </a:extLst>
            </p:cNvPr>
            <p:cNvSpPr/>
            <p:nvPr/>
          </p:nvSpPr>
          <p:spPr>
            <a:xfrm>
              <a:off x="4358479" y="4315387"/>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76" name="Rectángulo 75">
                  <a:extLst>
                    <a:ext uri="{FF2B5EF4-FFF2-40B4-BE49-F238E27FC236}">
                      <a16:creationId xmlns:a16="http://schemas.microsoft.com/office/drawing/2014/main" id="{117AC86E-11BC-4970-A5E1-2E219CAFBBE4}"/>
                    </a:ext>
                  </a:extLst>
                </p:cNvPr>
                <p:cNvSpPr/>
                <p:nvPr/>
              </p:nvSpPr>
              <p:spPr>
                <a:xfrm>
                  <a:off x="4524908" y="2521563"/>
                  <a:ext cx="11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𝐼𝐶𝐶</m:t>
                        </m:r>
                        <m:r>
                          <a:rPr lang="es-ES" b="0" i="1" smtClean="0">
                            <a:latin typeface="Cambria Math" panose="02040503050406030204" pitchFamily="18" charset="0"/>
                          </a:rPr>
                          <m:t>(2, 3)</m:t>
                        </m:r>
                      </m:oMath>
                    </m:oMathPara>
                  </a14:m>
                  <a:endParaRPr lang="es-ES" dirty="0"/>
                </a:p>
              </p:txBody>
            </p:sp>
          </mc:Choice>
          <mc:Fallback xmlns="">
            <p:sp>
              <p:nvSpPr>
                <p:cNvPr id="76" name="Rectángulo 75">
                  <a:extLst>
                    <a:ext uri="{FF2B5EF4-FFF2-40B4-BE49-F238E27FC236}">
                      <a16:creationId xmlns:a16="http://schemas.microsoft.com/office/drawing/2014/main" id="{117AC86E-11BC-4970-A5E1-2E219CAFBBE4}"/>
                    </a:ext>
                  </a:extLst>
                </p:cNvPr>
                <p:cNvSpPr>
                  <a:spLocks noRot="1" noChangeAspect="1" noMove="1" noResize="1" noEditPoints="1" noAdjustHandles="1" noChangeArrowheads="1" noChangeShapeType="1" noTextEdit="1"/>
                </p:cNvSpPr>
                <p:nvPr/>
              </p:nvSpPr>
              <p:spPr>
                <a:xfrm>
                  <a:off x="4524908" y="2521563"/>
                  <a:ext cx="1146981" cy="369332"/>
                </a:xfrm>
                <a:prstGeom prst="rect">
                  <a:avLst/>
                </a:prstGeom>
                <a:blipFill>
                  <a:blip r:embed="rId14"/>
                  <a:stretch>
                    <a:fillRect b="-13115"/>
                  </a:stretch>
                </a:blipFill>
              </p:spPr>
              <p:txBody>
                <a:bodyPr/>
                <a:lstStyle/>
                <a:p>
                  <a:r>
                    <a:rPr lang="es-ES">
                      <a:noFill/>
                    </a:rPr>
                    <a:t> </a:t>
                  </a:r>
                </a:p>
              </p:txBody>
            </p:sp>
          </mc:Fallback>
        </mc:AlternateContent>
        <p:cxnSp>
          <p:nvCxnSpPr>
            <p:cNvPr id="77" name="Conector recto 76">
              <a:extLst>
                <a:ext uri="{FF2B5EF4-FFF2-40B4-BE49-F238E27FC236}">
                  <a16:creationId xmlns:a16="http://schemas.microsoft.com/office/drawing/2014/main" id="{107EDF47-FC4E-43FB-98B6-C514AD521A7E}"/>
                </a:ext>
              </a:extLst>
            </p:cNvPr>
            <p:cNvCxnSpPr>
              <a:cxnSpLocks/>
            </p:cNvCxnSpPr>
            <p:nvPr/>
          </p:nvCxnSpPr>
          <p:spPr>
            <a:xfrm flipV="1">
              <a:off x="5091601" y="2945266"/>
              <a:ext cx="748085" cy="789"/>
            </a:xfrm>
            <a:prstGeom prst="line">
              <a:avLst/>
            </a:prstGeom>
            <a:ln w="15875">
              <a:solidFill>
                <a:schemeClr val="bg2"/>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8" name="Rectángulo 77">
                  <a:extLst>
                    <a:ext uri="{FF2B5EF4-FFF2-40B4-BE49-F238E27FC236}">
                      <a16:creationId xmlns:a16="http://schemas.microsoft.com/office/drawing/2014/main" id="{8D981A7B-BBFF-4792-95EC-CC53D2F5EE41}"/>
                    </a:ext>
                  </a:extLst>
                </p:cNvPr>
                <p:cNvSpPr/>
                <p:nvPr/>
              </p:nvSpPr>
              <p:spPr>
                <a:xfrm>
                  <a:off x="5487978" y="3101951"/>
                  <a:ext cx="838691" cy="369332"/>
                </a:xfrm>
                <a:prstGeom prst="rect">
                  <a:avLst/>
                </a:prstGeom>
              </p:spPr>
              <p:txBody>
                <a:bodyPr wrap="none">
                  <a:spAutoFit/>
                </a:bodyPr>
                <a:lstStyle/>
                <a:p>
                  <a:r>
                    <a:rPr lang="es-ES" b="0" dirty="0"/>
                    <a:t>P</a:t>
                  </a:r>
                  <a14:m>
                    <m:oMath xmlns:m="http://schemas.openxmlformats.org/officeDocument/2006/math">
                      <m:r>
                        <a:rPr lang="es-ES" b="0" i="1" smtClean="0">
                          <a:latin typeface="Cambria Math" panose="02040503050406030204" pitchFamily="18" charset="0"/>
                        </a:rPr>
                        <m:t>(4, 3)</m:t>
                      </m:r>
                    </m:oMath>
                  </a14:m>
                  <a:endParaRPr lang="es-ES" dirty="0"/>
                </a:p>
              </p:txBody>
            </p:sp>
          </mc:Choice>
          <mc:Fallback xmlns="">
            <p:sp>
              <p:nvSpPr>
                <p:cNvPr id="78" name="Rectángulo 77">
                  <a:extLst>
                    <a:ext uri="{FF2B5EF4-FFF2-40B4-BE49-F238E27FC236}">
                      <a16:creationId xmlns:a16="http://schemas.microsoft.com/office/drawing/2014/main" id="{8D981A7B-BBFF-4792-95EC-CC53D2F5EE41}"/>
                    </a:ext>
                  </a:extLst>
                </p:cNvPr>
                <p:cNvSpPr>
                  <a:spLocks noRot="1" noChangeAspect="1" noMove="1" noResize="1" noEditPoints="1" noAdjustHandles="1" noChangeArrowheads="1" noChangeShapeType="1" noTextEdit="1"/>
                </p:cNvSpPr>
                <p:nvPr/>
              </p:nvSpPr>
              <p:spPr>
                <a:xfrm>
                  <a:off x="5487978" y="3101951"/>
                  <a:ext cx="838691" cy="369332"/>
                </a:xfrm>
                <a:prstGeom prst="rect">
                  <a:avLst/>
                </a:prstGeom>
                <a:blipFill>
                  <a:blip r:embed="rId15"/>
                  <a:stretch>
                    <a:fillRect l="-6569" t="-10000" r="-2920" b="-26667"/>
                  </a:stretch>
                </a:blipFill>
              </p:spPr>
              <p:txBody>
                <a:bodyPr/>
                <a:lstStyle/>
                <a:p>
                  <a:r>
                    <a:rPr lang="es-ES">
                      <a:noFill/>
                    </a:rPr>
                    <a:t> </a:t>
                  </a:r>
                </a:p>
              </p:txBody>
            </p:sp>
          </mc:Fallback>
        </mc:AlternateContent>
        <p:sp>
          <p:nvSpPr>
            <p:cNvPr id="79" name="Elipse 78">
              <a:extLst>
                <a:ext uri="{FF2B5EF4-FFF2-40B4-BE49-F238E27FC236}">
                  <a16:creationId xmlns:a16="http://schemas.microsoft.com/office/drawing/2014/main" id="{9A3C001A-5709-400B-989E-DAAE97F5D190}"/>
                </a:ext>
              </a:extLst>
            </p:cNvPr>
            <p:cNvSpPr/>
            <p:nvPr/>
          </p:nvSpPr>
          <p:spPr>
            <a:xfrm>
              <a:off x="4984103" y="2876760"/>
              <a:ext cx="114296" cy="114300"/>
            </a:xfrm>
            <a:prstGeom prst="ellipse">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10" name="Imagen 9">
            <a:extLst>
              <a:ext uri="{FF2B5EF4-FFF2-40B4-BE49-F238E27FC236}">
                <a16:creationId xmlns:a16="http://schemas.microsoft.com/office/drawing/2014/main" id="{86B633F2-1AD0-43E6-99AA-DCFF523E7880}"/>
              </a:ext>
            </a:extLst>
          </p:cNvPr>
          <p:cNvPicPr>
            <a:picLocks noChangeAspect="1"/>
          </p:cNvPicPr>
          <p:nvPr/>
        </p:nvPicPr>
        <p:blipFill>
          <a:blip r:embed="rId16"/>
          <a:stretch>
            <a:fillRect/>
          </a:stretch>
        </p:blipFill>
        <p:spPr>
          <a:xfrm>
            <a:off x="748818" y="4491758"/>
            <a:ext cx="7551460" cy="1162881"/>
          </a:xfrm>
          <a:prstGeom prst="rect">
            <a:avLst/>
          </a:prstGeom>
        </p:spPr>
      </p:pic>
    </p:spTree>
    <p:extLst>
      <p:ext uri="{BB962C8B-B14F-4D97-AF65-F5344CB8AC3E}">
        <p14:creationId xmlns:p14="http://schemas.microsoft.com/office/powerpoint/2010/main" val="131119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638546" cy="2528869"/>
          </a:xfrm>
        </p:spPr>
        <p:txBody>
          <a:bodyPr>
            <a:normAutofit/>
          </a:bodyPr>
          <a:lstStyle/>
          <a:p>
            <a:r>
              <a:rPr lang="en-US" dirty="0"/>
              <a:t>Acquiring knowledge of kinematics with robots with differential unit</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1292949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3</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4266690" cy="1184275"/>
          </a:xfrm>
        </p:spPr>
        <p:txBody>
          <a:bodyPr/>
          <a:lstStyle/>
          <a:p>
            <a:r>
              <a:rPr lang="es-ES"/>
              <a:t>Webcam controlled rover
</a:t>
            </a:r>
            <a:endParaRPr lang="es-ES" dirty="0"/>
          </a:p>
        </p:txBody>
      </p:sp>
    </p:spTree>
    <p:extLst>
      <p:ext uri="{BB962C8B-B14F-4D97-AF65-F5344CB8AC3E}">
        <p14:creationId xmlns:p14="http://schemas.microsoft.com/office/powerpoint/2010/main" val="385651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Introduction</a:t>
            </a:r>
            <a:r>
              <a:rPr lang="es-ES" dirty="0"/>
              <a:t> </a:t>
            </a:r>
            <a:r>
              <a:rPr lang="es-ES" dirty="0" err="1"/>
              <a:t>of</a:t>
            </a:r>
            <a:r>
              <a:rPr lang="es-ES" dirty="0"/>
              <a:t> </a:t>
            </a:r>
            <a:r>
              <a:rPr lang="es-ES" dirty="0" err="1"/>
              <a:t>the</a:t>
            </a:r>
            <a:r>
              <a:rPr lang="es-ES" dirty="0"/>
              <a:t> robot</a:t>
            </a:r>
          </a:p>
        </p:txBody>
      </p:sp>
      <p:sp>
        <p:nvSpPr>
          <p:cNvPr id="7" name="Content Placeholder 6"/>
          <p:cNvSpPr>
            <a:spLocks noGrp="1"/>
          </p:cNvSpPr>
          <p:nvPr>
            <p:ph sz="quarter" idx="10"/>
          </p:nvPr>
        </p:nvSpPr>
        <p:spPr/>
        <p:txBody>
          <a:bodyPr>
            <a:normAutofit fontScale="77500" lnSpcReduction="20000"/>
          </a:bodyPr>
          <a:lstStyle/>
          <a:p>
            <a:r>
              <a:rPr lang="en-US" dirty="0"/>
              <a:t>3.1</a:t>
            </a:r>
          </a:p>
        </p:txBody>
      </p:sp>
    </p:spTree>
    <p:extLst>
      <p:ext uri="{BB962C8B-B14F-4D97-AF65-F5344CB8AC3E}">
        <p14:creationId xmlns:p14="http://schemas.microsoft.com/office/powerpoint/2010/main" val="36168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Webcam </a:t>
            </a:r>
            <a:r>
              <a:rPr lang="es-ES" sz="2400" dirty="0" err="1"/>
              <a:t>Controlled</a:t>
            </a:r>
            <a:r>
              <a:rPr lang="es-ES" sz="2400" dirty="0"/>
              <a:t> Rover</a:t>
            </a:r>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463582"/>
            <a:ext cx="3987692" cy="4778597"/>
          </a:xfrm>
        </p:spPr>
        <p:txBody>
          <a:bodyPr>
            <a:normAutofit/>
          </a:bodyPr>
          <a:lstStyle/>
          <a:p>
            <a:pPr marL="0" indent="0">
              <a:lnSpc>
                <a:spcPct val="90000"/>
              </a:lnSpc>
              <a:buNone/>
            </a:pPr>
            <a:r>
              <a:rPr lang="en-US" dirty="0"/>
              <a:t>The webcam-controlled rover is about a programmable robot that with the help of an image processing algorithm can be targeted. </a:t>
            </a:r>
          </a:p>
          <a:p>
            <a:pPr marL="0" indent="0">
              <a:lnSpc>
                <a:spcPct val="90000"/>
              </a:lnSpc>
              <a:buNone/>
            </a:pPr>
            <a:r>
              <a:rPr lang="en-US" dirty="0"/>
              <a:t>
A </a:t>
            </a:r>
            <a:r>
              <a:rPr lang="en-US" dirty="0" err="1"/>
              <a:t>colour</a:t>
            </a:r>
            <a:r>
              <a:rPr lang="en-US" dirty="0"/>
              <a:t>-coded sticker will be installed on top of the rover, which will serve as a marker that will help the image processing algorithm and its webcam detect the robot's location and orientation.
</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747" y="3838207"/>
            <a:ext cx="1571625" cy="323850"/>
          </a:xfrm>
          <a:prstGeom prst="rect">
            <a:avLst/>
          </a:prstGeom>
        </p:spPr>
      </p:pic>
      <p:pic>
        <p:nvPicPr>
          <p:cNvPr id="1026" name="Picture 2" descr="AEK-CH5-SC5.6-RECOMMENDED-POSITION">
            <a:extLst>
              <a:ext uri="{FF2B5EF4-FFF2-40B4-BE49-F238E27FC236}">
                <a16:creationId xmlns:a16="http://schemas.microsoft.com/office/drawing/2014/main" id="{E3192982-2A19-42DA-BE61-A549281F1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850" y="1289379"/>
            <a:ext cx="4127232" cy="2321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78569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24</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Libraries</a:t>
            </a:r>
            <a:r>
              <a:rPr lang="es-ES" sz="2400" dirty="0"/>
              <a:t> and </a:t>
            </a:r>
            <a:r>
              <a:rPr lang="es-ES" sz="2400" dirty="0" err="1"/>
              <a:t>functions</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pic>
        <p:nvPicPr>
          <p:cNvPr id="6" name="Imagen 5">
            <a:extLst>
              <a:ext uri="{FF2B5EF4-FFF2-40B4-BE49-F238E27FC236}">
                <a16:creationId xmlns:a16="http://schemas.microsoft.com/office/drawing/2014/main" id="{1D59FC11-E1E6-47AD-AC4F-3D8D4BCF117E}"/>
              </a:ext>
            </a:extLst>
          </p:cNvPr>
          <p:cNvPicPr>
            <a:picLocks noChangeAspect="1"/>
          </p:cNvPicPr>
          <p:nvPr/>
        </p:nvPicPr>
        <p:blipFill>
          <a:blip r:embed="rId5"/>
          <a:stretch>
            <a:fillRect/>
          </a:stretch>
        </p:blipFill>
        <p:spPr>
          <a:xfrm>
            <a:off x="998733" y="1270166"/>
            <a:ext cx="7310726" cy="2442523"/>
          </a:xfrm>
          <a:prstGeom prst="rect">
            <a:avLst/>
          </a:prstGeom>
        </p:spPr>
      </p:pic>
      <p:pic>
        <p:nvPicPr>
          <p:cNvPr id="21" name="Picture 6" descr="AEK-CH5-SC5.2-BASIC-KINEMATICS-DIAGRAM">
            <a:extLst>
              <a:ext uri="{FF2B5EF4-FFF2-40B4-BE49-F238E27FC236}">
                <a16:creationId xmlns:a16="http://schemas.microsoft.com/office/drawing/2014/main" id="{16302F61-BB1D-463F-9F3B-C3F29EA779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530" y="4181728"/>
            <a:ext cx="2499744" cy="1406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70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Libraries</a:t>
            </a:r>
            <a:r>
              <a:rPr lang="es-ES" sz="2400" dirty="0"/>
              <a:t> and </a:t>
            </a:r>
            <a:r>
              <a:rPr lang="es-ES" sz="2400" dirty="0" err="1"/>
              <a:t>functions</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pic>
        <p:nvPicPr>
          <p:cNvPr id="21" name="Picture 6" descr="AEK-CH5-SC5.2-BASIC-KINEMATICS-DIAGRAM">
            <a:extLst>
              <a:ext uri="{FF2B5EF4-FFF2-40B4-BE49-F238E27FC236}">
                <a16:creationId xmlns:a16="http://schemas.microsoft.com/office/drawing/2014/main" id="{16302F61-BB1D-463F-9F3B-C3F29EA77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9530" y="4268422"/>
            <a:ext cx="2499744" cy="1406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DBD115C2-B2CE-47C8-BF4B-C1A7C95B7142}"/>
              </a:ext>
            </a:extLst>
          </p:cNvPr>
          <p:cNvPicPr>
            <a:picLocks noChangeAspect="1"/>
          </p:cNvPicPr>
          <p:nvPr/>
        </p:nvPicPr>
        <p:blipFill>
          <a:blip r:embed="rId6"/>
          <a:stretch>
            <a:fillRect/>
          </a:stretch>
        </p:blipFill>
        <p:spPr>
          <a:xfrm>
            <a:off x="799805" y="1963462"/>
            <a:ext cx="5419725" cy="2181225"/>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1" name="Imagen 10">
            <a:extLst>
              <a:ext uri="{FF2B5EF4-FFF2-40B4-BE49-F238E27FC236}">
                <a16:creationId xmlns:a16="http://schemas.microsoft.com/office/drawing/2014/main" id="{0487208A-E7FA-40C7-B9A5-E6E91F70CE65}"/>
              </a:ext>
            </a:extLst>
          </p:cNvPr>
          <p:cNvPicPr>
            <a:picLocks noChangeAspect="1"/>
          </p:cNvPicPr>
          <p:nvPr/>
        </p:nvPicPr>
        <p:blipFill>
          <a:blip r:embed="rId7"/>
          <a:stretch>
            <a:fillRect/>
          </a:stretch>
        </p:blipFill>
        <p:spPr>
          <a:xfrm>
            <a:off x="5567304" y="1463546"/>
            <a:ext cx="2761513" cy="922625"/>
          </a:xfrm>
          <a:prstGeom prst="rect">
            <a:avLst/>
          </a:prstGeom>
        </p:spPr>
      </p:pic>
    </p:spTree>
    <p:extLst>
      <p:ext uri="{BB962C8B-B14F-4D97-AF65-F5344CB8AC3E}">
        <p14:creationId xmlns:p14="http://schemas.microsoft.com/office/powerpoint/2010/main" val="183685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26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Differential</a:t>
            </a:r>
            <a:r>
              <a:rPr lang="es-ES" sz="2400" dirty="0"/>
              <a:t> </a:t>
            </a:r>
            <a:r>
              <a:rPr lang="es-ES" sz="2400" dirty="0" err="1"/>
              <a:t>motion</a:t>
            </a:r>
            <a:r>
              <a:rPr lang="es-ES" sz="2400" dirty="0"/>
              <a:t> </a:t>
            </a:r>
            <a:r>
              <a:rPr lang="es-ES" sz="2400" dirty="0" err="1"/>
              <a:t>modeling</a:t>
            </a:r>
            <a:endParaRPr lang="es-ES" sz="2400" dirty="0"/>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237881"/>
            <a:ext cx="784163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422031" y="1940743"/>
            <a:ext cx="6706557" cy="1426065"/>
          </a:xfrm>
          <a:prstGeom prst="rect">
            <a:avLst/>
          </a:prstGeom>
        </p:spPr>
        <p:txBody>
          <a:bodyPr vert="horz" lIns="91440" tIns="45720" rIns="91440" bIns="45720" rtlCol="0">
            <a:normAutofit fontScale="9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Open the Simulink model “Rover Differential Drive”. In it you will find a block called "Signal Builder" with which you can define the distance that the rover will travel. Runs the model with or without angle of rotation. The model will perform the necessary calculations to increase or decrease the speed of each axis.</a:t>
            </a:r>
            <a:endParaRPr lang="es-ES" sz="1900" dirty="0"/>
          </a:p>
        </p:txBody>
      </p:sp>
      <p:pic>
        <p:nvPicPr>
          <p:cNvPr id="14" name="Imagen 13">
            <a:extLst>
              <a:ext uri="{FF2B5EF4-FFF2-40B4-BE49-F238E27FC236}">
                <a16:creationId xmlns:a16="http://schemas.microsoft.com/office/drawing/2014/main" id="{3B8639A0-3331-4F5C-A3CA-119E786A1AEA}"/>
              </a:ext>
            </a:extLst>
          </p:cNvPr>
          <p:cNvPicPr>
            <a:picLocks noChangeAspect="1"/>
          </p:cNvPicPr>
          <p:nvPr/>
        </p:nvPicPr>
        <p:blipFill>
          <a:blip r:embed="rId5"/>
          <a:stretch>
            <a:fillRect/>
          </a:stretch>
        </p:blipFill>
        <p:spPr>
          <a:xfrm>
            <a:off x="7128588" y="1902404"/>
            <a:ext cx="1093996" cy="1464404"/>
          </a:xfrm>
          <a:prstGeom prst="rect">
            <a:avLst/>
          </a:prstGeom>
        </p:spPr>
      </p:pic>
      <p:pic>
        <p:nvPicPr>
          <p:cNvPr id="7" name="Imagen 6">
            <a:extLst>
              <a:ext uri="{FF2B5EF4-FFF2-40B4-BE49-F238E27FC236}">
                <a16:creationId xmlns:a16="http://schemas.microsoft.com/office/drawing/2014/main" id="{19D94CBE-E469-4D08-B6A0-640EE74E9A15}"/>
              </a:ext>
            </a:extLst>
          </p:cNvPr>
          <p:cNvPicPr>
            <a:picLocks noChangeAspect="1"/>
          </p:cNvPicPr>
          <p:nvPr/>
        </p:nvPicPr>
        <p:blipFill>
          <a:blip r:embed="rId6"/>
          <a:stretch>
            <a:fillRect/>
          </a:stretch>
        </p:blipFill>
        <p:spPr>
          <a:xfrm>
            <a:off x="1177811" y="3429000"/>
            <a:ext cx="6288833" cy="1985273"/>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158076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sz="1900" b="1" dirty="0">
                <a:solidFill>
                  <a:srgbClr val="00A3AD"/>
                </a:solidFill>
                <a:latin typeface="Arial Black" charset="0"/>
              </a:rPr>
              <a:t>Learning with Arduino Engineering Kits…</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alphaModFix amt="25000"/>
          </a:blip>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alphaModFix amt="25000"/>
          </a:blip>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4598376" cy="369332"/>
          </a:xfrm>
          <a:prstGeom prst="rect">
            <a:avLst/>
          </a:prstGeom>
          <a:noFill/>
        </p:spPr>
        <p:txBody>
          <a:bodyPr wrap="square">
            <a:spAutoFit/>
          </a:bodyPr>
          <a:lstStyle/>
          <a:p>
            <a:pPr marL="285750" indent="-285750">
              <a:buFont typeface="Arial" panose="020B0604020202020204" pitchFamily="34" charset="0"/>
              <a:buChar char="•"/>
            </a:pPr>
            <a:r>
              <a:rPr lang="en-US" dirty="0" err="1"/>
              <a:t>Diferential</a:t>
            </a:r>
            <a:r>
              <a:rPr lang="en-US" dirty="0"/>
              <a:t> Kinematics</a:t>
            </a:r>
            <a:endParaRPr lang="es-ES" dirty="0"/>
          </a:p>
        </p:txBody>
      </p:sp>
      <p:pic>
        <p:nvPicPr>
          <p:cNvPr id="17" name="Imagen 16">
            <a:extLst>
              <a:ext uri="{FF2B5EF4-FFF2-40B4-BE49-F238E27FC236}">
                <a16:creationId xmlns:a16="http://schemas.microsoft.com/office/drawing/2014/main" id="{0825C4DA-A2B2-47CE-8FE3-27BBFAC2D284}"/>
              </a:ext>
            </a:extLst>
          </p:cNvPr>
          <p:cNvPicPr>
            <a:picLocks noChangeAspect="1"/>
          </p:cNvPicPr>
          <p:nvPr/>
        </p:nvPicPr>
        <p:blipFill>
          <a:blip r:embed="rId6"/>
          <a:stretch>
            <a:fillRect/>
          </a:stretch>
        </p:blipFill>
        <p:spPr>
          <a:xfrm>
            <a:off x="3979426" y="5078228"/>
            <a:ext cx="1093996" cy="1464404"/>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518015" cy="1362075"/>
          </a:xfrm>
        </p:spPr>
        <p:txBody>
          <a:bodyPr>
            <a:normAutofit/>
          </a:bodyPr>
          <a:lstStyle/>
          <a:p>
            <a:r>
              <a:rPr lang="es-ES" dirty="0"/>
              <a:t>Fundamentals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91943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09" y="2754427"/>
            <a:ext cx="4964413" cy="1362075"/>
          </a:xfrm>
        </p:spPr>
        <p:txBody>
          <a:bodyPr>
            <a:normAutofit/>
          </a:bodyPr>
          <a:lstStyle/>
          <a:p>
            <a:r>
              <a:rPr lang="en-US" dirty="0"/>
              <a:t>How a differential works</a:t>
            </a:r>
          </a:p>
        </p:txBody>
      </p:sp>
      <p:sp>
        <p:nvSpPr>
          <p:cNvPr id="7" name="Content Placeholder 6"/>
          <p:cNvSpPr>
            <a:spLocks noGrp="1"/>
          </p:cNvSpPr>
          <p:nvPr>
            <p:ph sz="quarter" idx="10"/>
          </p:nvPr>
        </p:nvSpPr>
        <p:spPr/>
        <p:txBody>
          <a:bodyPr>
            <a:normAutofit fontScale="77500" lnSpcReduction="20000"/>
          </a:bodyPr>
          <a:lstStyle/>
          <a:p>
            <a:r>
              <a:rPr lang="en-US"/>
              <a:t>1.1</a:t>
            </a:r>
            <a:endParaRPr lang="en-US" dirty="0"/>
          </a:p>
        </p:txBody>
      </p:sp>
    </p:spTree>
    <p:extLst>
      <p:ext uri="{BB962C8B-B14F-4D97-AF65-F5344CB8AC3E}">
        <p14:creationId xmlns:p14="http://schemas.microsoft.com/office/powerpoint/2010/main" val="125372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4280599" cy="2656665"/>
          </a:xfrm>
        </p:spPr>
        <p:txBody>
          <a:bodyPr>
            <a:normAutofit/>
          </a:bodyPr>
          <a:lstStyle/>
          <a:p>
            <a:pPr marL="0" indent="0" algn="just">
              <a:lnSpc>
                <a:spcPct val="90000"/>
              </a:lnSpc>
              <a:buNone/>
            </a:pPr>
            <a:r>
              <a:rPr lang="en-US" sz="1900" dirty="0"/>
              <a:t>
Generally, a differential fulfills the function of allowing the transmission of turning force to </a:t>
            </a:r>
            <a:r>
              <a:rPr lang="en-US" sz="1900" b="1" dirty="0"/>
              <a:t>a pair of axles that do not turn solid</a:t>
            </a:r>
            <a:r>
              <a:rPr lang="en-US" sz="1900" dirty="0"/>
              <a:t>, this serves to compensate for the difference of meters that travels one wheel with respect to the other in a curve.
</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The</a:t>
            </a:r>
            <a:r>
              <a:rPr lang="es-ES" sz="2400" dirty="0"/>
              <a:t> </a:t>
            </a:r>
            <a:r>
              <a:rPr lang="es-ES" sz="2400" dirty="0" err="1"/>
              <a:t>differential</a:t>
            </a:r>
            <a:endParaRPr lang="es-ES" sz="2400" dirty="0"/>
          </a:p>
        </p:txBody>
      </p:sp>
      <p:pic>
        <p:nvPicPr>
          <p:cNvPr id="8" name="Imagen 7" descr="Forma, Círculo&#10;&#10;Descripción generada automáticamente">
            <a:extLst>
              <a:ext uri="{FF2B5EF4-FFF2-40B4-BE49-F238E27FC236}">
                <a16:creationId xmlns:a16="http://schemas.microsoft.com/office/drawing/2014/main" id="{4EE8E695-7475-4490-B685-A457F1D76553}"/>
              </a:ext>
            </a:extLst>
          </p:cNvPr>
          <p:cNvPicPr>
            <a:picLocks noChangeAspect="1"/>
          </p:cNvPicPr>
          <p:nvPr/>
        </p:nvPicPr>
        <p:blipFill>
          <a:blip r:embed="rId3"/>
          <a:stretch>
            <a:fillRect/>
          </a:stretch>
        </p:blipFill>
        <p:spPr>
          <a:xfrm>
            <a:off x="4982547" y="1149911"/>
            <a:ext cx="3302422" cy="3546683"/>
          </a:xfrm>
          <a:prstGeom prst="rect">
            <a:avLst/>
          </a:prstGeom>
        </p:spPr>
      </p:pic>
    </p:spTree>
    <p:extLst>
      <p:ext uri="{BB962C8B-B14F-4D97-AF65-F5344CB8AC3E}">
        <p14:creationId xmlns:p14="http://schemas.microsoft.com/office/powerpoint/2010/main" val="52115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30" y="1364829"/>
            <a:ext cx="7970856" cy="1837455"/>
          </a:xfrm>
        </p:spPr>
        <p:txBody>
          <a:bodyPr>
            <a:normAutofit/>
          </a:bodyPr>
          <a:lstStyle/>
          <a:p>
            <a:pPr>
              <a:lnSpc>
                <a:spcPct val="90000"/>
              </a:lnSpc>
            </a:pPr>
            <a:endParaRPr lang="en-US" sz="1900" dirty="0"/>
          </a:p>
          <a:p>
            <a:pPr marL="0" indent="0">
              <a:lnSpc>
                <a:spcPct val="90000"/>
              </a:lnSpc>
              <a:buNone/>
            </a:pPr>
            <a:r>
              <a:rPr lang="en-US" sz="1900" dirty="0"/>
              <a:t>During the movement of the vehicle the wheels move at different speeds in order to maintain a circular trajectory
</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Trayectoria circular</a:t>
            </a:r>
          </a:p>
        </p:txBody>
      </p:sp>
      <p:pic>
        <p:nvPicPr>
          <p:cNvPr id="7" name="Imagen 6">
            <a:extLst>
              <a:ext uri="{FF2B5EF4-FFF2-40B4-BE49-F238E27FC236}">
                <a16:creationId xmlns:a16="http://schemas.microsoft.com/office/drawing/2014/main" id="{DFF31495-C1FA-4A23-83D2-563C458EBB09}"/>
              </a:ext>
            </a:extLst>
          </p:cNvPr>
          <p:cNvPicPr>
            <a:picLocks noChangeAspect="1"/>
          </p:cNvPicPr>
          <p:nvPr/>
        </p:nvPicPr>
        <p:blipFill>
          <a:blip r:embed="rId3"/>
          <a:stretch>
            <a:fillRect/>
          </a:stretch>
        </p:blipFill>
        <p:spPr>
          <a:xfrm>
            <a:off x="5577536" y="2416532"/>
            <a:ext cx="3141738" cy="2883159"/>
          </a:xfrm>
          <a:prstGeom prst="rect">
            <a:avLst/>
          </a:prstGeom>
        </p:spPr>
      </p:pic>
      <p:sp>
        <p:nvSpPr>
          <p:cNvPr id="8" name="Rectángulo 7">
            <a:extLst>
              <a:ext uri="{FF2B5EF4-FFF2-40B4-BE49-F238E27FC236}">
                <a16:creationId xmlns:a16="http://schemas.microsoft.com/office/drawing/2014/main" id="{17AD7563-1027-4981-81EE-C4ABCB388D51}"/>
              </a:ext>
            </a:extLst>
          </p:cNvPr>
          <p:cNvSpPr/>
          <p:nvPr/>
        </p:nvSpPr>
        <p:spPr>
          <a:xfrm>
            <a:off x="431180" y="2389646"/>
            <a:ext cx="4572000" cy="2554545"/>
          </a:xfrm>
          <a:prstGeom prst="rect">
            <a:avLst/>
          </a:prstGeom>
        </p:spPr>
        <p:txBody>
          <a:bodyPr>
            <a:spAutoFit/>
          </a:bodyPr>
          <a:lstStyle/>
          <a:p>
            <a:r>
              <a:rPr lang="en-US" sz="2000" dirty="0"/>
              <a:t>The speed of the outer wheel of the curve will rotate at a higher speed than the wheel on the inside.
This difference in speeds is given by the difference in displacement that must be given by having different radii based on the positions of the wheels with respect to the center of the curve.</a:t>
            </a:r>
            <a:endParaRPr lang="es-ES" sz="2000" dirty="0"/>
          </a:p>
        </p:txBody>
      </p:sp>
    </p:spTree>
    <p:extLst>
      <p:ext uri="{BB962C8B-B14F-4D97-AF65-F5344CB8AC3E}">
        <p14:creationId xmlns:p14="http://schemas.microsoft.com/office/powerpoint/2010/main" val="322178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3704780" cy="1362075"/>
          </a:xfrm>
        </p:spPr>
        <p:txBody>
          <a:bodyPr>
            <a:normAutofit fontScale="90000"/>
          </a:bodyPr>
          <a:lstStyle/>
          <a:p>
            <a:r>
              <a:rPr lang="en-US" dirty="0"/>
              <a:t>Kinematics of the robot differential</a:t>
            </a:r>
            <a:endParaRPr lang="es-ES" dirty="0"/>
          </a:p>
        </p:txBody>
      </p:sp>
      <p:sp>
        <p:nvSpPr>
          <p:cNvPr id="7" name="Content Placeholder 6"/>
          <p:cNvSpPr>
            <a:spLocks noGrp="1"/>
          </p:cNvSpPr>
          <p:nvPr>
            <p:ph sz="quarter" idx="10"/>
          </p:nvPr>
        </p:nvSpPr>
        <p:spPr/>
        <p:txBody>
          <a:bodyPr>
            <a:normAutofit fontScale="77500" lnSpcReduction="20000"/>
          </a:bodyPr>
          <a:lstStyle/>
          <a:p>
            <a:r>
              <a:rPr lang="es-ES" dirty="0"/>
              <a:t>1.3</a:t>
            </a:r>
          </a:p>
        </p:txBody>
      </p:sp>
    </p:spTree>
    <p:extLst>
      <p:ext uri="{BB962C8B-B14F-4D97-AF65-F5344CB8AC3E}">
        <p14:creationId xmlns:p14="http://schemas.microsoft.com/office/powerpoint/2010/main" val="322086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22.02.22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dirty="0"/>
              <a:t>Advantages and disadvantages of differential kinematics</a:t>
            </a:r>
            <a:endParaRPr lang="es-ES" sz="2400" dirty="0"/>
          </a:p>
        </p:txBody>
      </p:sp>
      <p:graphicFrame>
        <p:nvGraphicFramePr>
          <p:cNvPr id="6" name="Diagrama 5">
            <a:extLst>
              <a:ext uri="{FF2B5EF4-FFF2-40B4-BE49-F238E27FC236}">
                <a16:creationId xmlns:a16="http://schemas.microsoft.com/office/drawing/2014/main" id="{0034BE72-6258-486E-8D48-988DFA7C246B}"/>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0517191"/>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893</TotalTime>
  <Words>1147</Words>
  <Application>Microsoft Office PowerPoint</Application>
  <PresentationFormat>Presentación en pantalla (4:3)</PresentationFormat>
  <Paragraphs>216</Paragraphs>
  <Slides>27</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AppleSymbols</vt:lpstr>
      <vt:lpstr>Arial</vt:lpstr>
      <vt:lpstr>Arial Black</vt:lpstr>
      <vt:lpstr>Arial Nova Light</vt:lpstr>
      <vt:lpstr>Calibri</vt:lpstr>
      <vt:lpstr>Cambria Math</vt:lpstr>
      <vt:lpstr>Open Sans</vt:lpstr>
      <vt:lpstr>MU Theme</vt:lpstr>
      <vt:lpstr> Diferential Kinematics</vt:lpstr>
      <vt:lpstr>Acquiring knowledge of kinematics with robots with differential unit </vt:lpstr>
      <vt:lpstr>Introduction</vt:lpstr>
      <vt:lpstr>Fundamentals </vt:lpstr>
      <vt:lpstr>How a differential works</vt:lpstr>
      <vt:lpstr>The differential</vt:lpstr>
      <vt:lpstr>Trayectoria circular</vt:lpstr>
      <vt:lpstr>Kinematics of the robot differential</vt:lpstr>
      <vt:lpstr>Advantages and disadvantages of differential kinematics</vt:lpstr>
      <vt:lpstr>Kinematic modeling of differential robots</vt:lpstr>
      <vt:lpstr>Kinematic modeling of differential robots</vt:lpstr>
      <vt:lpstr>Kinematic modeling of differential robots</vt:lpstr>
      <vt:lpstr>Case study</vt:lpstr>
      <vt:lpstr>Forward kinematics for differential drive robots</vt:lpstr>
      <vt:lpstr>Kinematic modeling of differential robots</vt:lpstr>
      <vt:lpstr>Kinematic modeling of differential robots</vt:lpstr>
      <vt:lpstr>Kinematic modeling of differential robots</vt:lpstr>
      <vt:lpstr>Kinematic modeling of differential robots</vt:lpstr>
      <vt:lpstr>Kinematic modeling of differential robots</vt:lpstr>
      <vt:lpstr>Case in practice</vt:lpstr>
      <vt:lpstr>Introduction of the robot</vt:lpstr>
      <vt:lpstr>Webcam Controlled Rover</vt:lpstr>
      <vt:lpstr>Working with MATLAB &amp; Simulink</vt:lpstr>
      <vt:lpstr>Libraries and functions</vt:lpstr>
      <vt:lpstr>Libraries and functions</vt:lpstr>
      <vt:lpstr>Differential motion modeling</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179</cp:revision>
  <cp:lastPrinted>2018-07-13T13:37:53Z</cp:lastPrinted>
  <dcterms:created xsi:type="dcterms:W3CDTF">2017-11-28T21:27:45Z</dcterms:created>
  <dcterms:modified xsi:type="dcterms:W3CDTF">2022-02-22T01:20:16Z</dcterms:modified>
</cp:coreProperties>
</file>