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322" r:id="rId3"/>
    <p:sldId id="388" r:id="rId4"/>
    <p:sldId id="399" r:id="rId5"/>
    <p:sldId id="336" r:id="rId6"/>
    <p:sldId id="356" r:id="rId7"/>
    <p:sldId id="386" r:id="rId8"/>
    <p:sldId id="390" r:id="rId9"/>
    <p:sldId id="387" r:id="rId10"/>
    <p:sldId id="392" r:id="rId11"/>
    <p:sldId id="393" r:id="rId12"/>
    <p:sldId id="394" r:id="rId13"/>
    <p:sldId id="391" r:id="rId14"/>
    <p:sldId id="395" r:id="rId15"/>
    <p:sldId id="396" r:id="rId16"/>
    <p:sldId id="397" r:id="rId17"/>
    <p:sldId id="320" r:id="rId18"/>
    <p:sldId id="351" r:id="rId19"/>
    <p:sldId id="352" r:id="rId20"/>
    <p:sldId id="340" r:id="rId21"/>
    <p:sldId id="353" r:id="rId22"/>
    <p:sldId id="400" r:id="rId23"/>
    <p:sldId id="319" r:id="rId2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AD"/>
    <a:srgbClr val="053139"/>
    <a:srgbClr val="ED8800"/>
    <a:srgbClr val="004851"/>
    <a:srgbClr val="FFFFFF"/>
    <a:srgbClr val="004E40"/>
    <a:srgbClr val="275D38"/>
    <a:srgbClr val="000000"/>
    <a:srgbClr val="C90026"/>
    <a:srgbClr val="DA1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95802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90" y="5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22/02/2022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22/02/2022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7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7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88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9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40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6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" y="0"/>
            <a:ext cx="1830016" cy="167315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43" y="-20882"/>
            <a:ext cx="1140768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43" y="-20882"/>
            <a:ext cx="1140768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32474" y="188120"/>
              <a:ext cx="1245393" cy="1064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" y="19045"/>
            <a:ext cx="143767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32474" y="188120"/>
              <a:ext cx="1245393" cy="1064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" y="19045"/>
            <a:ext cx="143767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56" name="Grupo 55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55" name="Rectángulo 54"/>
            <p:cNvSpPr/>
            <p:nvPr userDrawn="1"/>
          </p:nvSpPr>
          <p:spPr>
            <a:xfrm>
              <a:off x="170099" y="123825"/>
              <a:ext cx="1343025" cy="1292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54" name="Imagen 5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" y="21764"/>
            <a:ext cx="1718029" cy="15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22.02.22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22.02.22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s.mathworks.com/matlabcentral/fileexchange/64902-path-following-using-matlab-and-simulin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es.mathworks.com/help/nav/ug/path-following-with-obstacle-avoidance-in-simulink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jpeg"/><Relationship Id="rId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255493" y="2703494"/>
            <a:ext cx="4955446" cy="1362075"/>
          </a:xfrm>
        </p:spPr>
        <p:txBody>
          <a:bodyPr>
            <a:normAutofit/>
          </a:bodyPr>
          <a:lstStyle/>
          <a:p>
            <a:r>
              <a:rPr lang="es-ES" dirty="0"/>
              <a:t>Algoritmo de seguimiento de ruta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779168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Definir el controlador de seguimiento de ruta: Pure </a:t>
            </a:r>
            <a:r>
              <a:rPr lang="es-ES" dirty="0" err="1"/>
              <a:t>Pursuit</a:t>
            </a:r>
            <a:r>
              <a:rPr lang="es-ES" dirty="0"/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EEEE7E-E1B4-4D8E-B6C8-263224D2EB45}"/>
              </a:ext>
            </a:extLst>
          </p:cNvPr>
          <p:cNvSpPr/>
          <p:nvPr/>
        </p:nvSpPr>
        <p:spPr>
          <a:xfrm>
            <a:off x="422032" y="1251205"/>
            <a:ext cx="8425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Pure </a:t>
            </a:r>
            <a:r>
              <a:rPr lang="es-ES" dirty="0" err="1"/>
              <a:t>Pursuit</a:t>
            </a:r>
            <a:r>
              <a:rPr lang="es-ES" dirty="0"/>
              <a:t> es un algoritmo de seguimiento de rutas.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Calcula la velocidad angular que mueve al robot desde su posición actual para llegar a algún punto hacia delante en la ruta del robot.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 velocidad lineal se asume constante.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Podemos pensar que el robot constantemente irá persiguiendo una nueva posición en la ruta delante de él pero la propiedad </a:t>
            </a:r>
            <a:r>
              <a:rPr lang="es-ES" b="1" dirty="0" err="1"/>
              <a:t>LookAheadDistance</a:t>
            </a:r>
            <a:r>
              <a:rPr lang="es-ES" dirty="0"/>
              <a:t> decide hasta qué punto se coloca el punto de búsqueda anticipada.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 err="1"/>
              <a:t>LookAheadDistance</a:t>
            </a:r>
            <a:r>
              <a:rPr lang="es-ES" b="1" dirty="0"/>
              <a:t> </a:t>
            </a:r>
            <a:r>
              <a:rPr lang="es-ES" dirty="0"/>
              <a:t>calcula un punto de búsqueda en la ruta definida, que es un objetivo local para el vehículo. La velocidad angular se calcula en función de este objetivo.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4AA6265C-47ED-4E27-A132-A08A8633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315" y="4706682"/>
            <a:ext cx="55149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95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779168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Definir el controlador de seguimiento de ruta: Pure </a:t>
            </a:r>
            <a:r>
              <a:rPr lang="es-ES" dirty="0" err="1"/>
              <a:t>Pursuit</a:t>
            </a:r>
            <a:r>
              <a:rPr lang="es-ES" dirty="0"/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EEEE7E-E1B4-4D8E-B6C8-263224D2EB45}"/>
              </a:ext>
            </a:extLst>
          </p:cNvPr>
          <p:cNvSpPr/>
          <p:nvPr/>
        </p:nvSpPr>
        <p:spPr>
          <a:xfrm>
            <a:off x="422032" y="1444636"/>
            <a:ext cx="84255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Dependiendo del valor definido puede tener un impacto significativo en el rendimiento del algoritmo.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Una mayor distancia de búsqueda hacia delante da como resultado una trayectoria más suave para el vehículo, pero puede hacer que el vehículo corte las esquinas a lo largo de la trayectoria.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Una distancia de mirada anticipada baja puede dar lugar a oscilaciones en el seguimiento de la ruta, causando un comportamiento inestable.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7F490E-60FE-4C79-AFB4-243912B5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47" y="2973870"/>
            <a:ext cx="4556980" cy="14118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5973DF-E538-49A9-BFD9-14735773A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081" y="5125367"/>
            <a:ext cx="4556980" cy="9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779168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Controlador de seguimiento de ruta: </a:t>
            </a:r>
            <a:br>
              <a:rPr lang="es-ES" dirty="0"/>
            </a:br>
            <a:r>
              <a:rPr lang="es-ES" dirty="0"/>
              <a:t>Pure </a:t>
            </a:r>
            <a:r>
              <a:rPr lang="es-ES" dirty="0" err="1"/>
              <a:t>Pursuit</a:t>
            </a:r>
            <a:r>
              <a:rPr lang="es-ES" dirty="0"/>
              <a:t> - Limitaciones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EEEE7E-E1B4-4D8E-B6C8-263224D2EB45}"/>
              </a:ext>
            </a:extLst>
          </p:cNvPr>
          <p:cNvSpPr/>
          <p:nvPr/>
        </p:nvSpPr>
        <p:spPr>
          <a:xfrm>
            <a:off x="422032" y="1444636"/>
            <a:ext cx="84255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Existen limitaciones a tener en cuenta acerca de este algoritmo de búsqueda pura: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controlador no puede seguir exactamente las trayectorias directas entre los puntos que definen la ruta. Los parámetros deben ajustarse para optimizar el rendimiento.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Este algoritmo de persecución pura no estabiliza al robot en un punto. Durante la aplicación, se debe aplicar un umbral de distancia permisivo (</a:t>
            </a:r>
            <a:r>
              <a:rPr lang="es-ES" b="1" dirty="0" err="1"/>
              <a:t>GoalRadius</a:t>
            </a:r>
            <a:r>
              <a:rPr lang="es-ES" dirty="0"/>
              <a:t>) con el objetivo de detener el robot lo mas cerca posible de la posición destino final.</a:t>
            </a:r>
          </a:p>
        </p:txBody>
      </p:sp>
    </p:spTree>
    <p:extLst>
      <p:ext uri="{BB962C8B-B14F-4D97-AF65-F5344CB8AC3E}">
        <p14:creationId xmlns:p14="http://schemas.microsoft.com/office/powerpoint/2010/main" val="268560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EEEE7E-E1B4-4D8E-B6C8-263224D2EB45}"/>
              </a:ext>
            </a:extLst>
          </p:cNvPr>
          <p:cNvSpPr/>
          <p:nvPr/>
        </p:nvSpPr>
        <p:spPr>
          <a:xfrm>
            <a:off x="422032" y="1251205"/>
            <a:ext cx="84255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El modelo del controlador de seguimiento de ruta proporciona datos de control de entrada para el robot, que el robot utiliza para conducirse a lo largo de la ruta deseada.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Se define un radio objetivo, que es el umbral de distancia deseado entre la ubicación final del robot y la ubicación objetivo. Una vez que el robot esté a esta distancia de la meta, se detendrá.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E26B07B-26CD-4052-9541-CBE8CFE4E0C8}"/>
              </a:ext>
            </a:extLst>
          </p:cNvPr>
          <p:cNvSpPr/>
          <p:nvPr/>
        </p:nvSpPr>
        <p:spPr>
          <a:xfrm>
            <a:off x="754899" y="3066534"/>
            <a:ext cx="517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GoalRadius</a:t>
            </a:r>
            <a:r>
              <a:rPr lang="es-ES" dirty="0">
                <a:latin typeface="Consolas" panose="020B0609020204030204" pitchFamily="49" charset="0"/>
              </a:rPr>
              <a:t> = 0.5;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612C6EF-DD60-4B90-9011-41F8204A0820}"/>
              </a:ext>
            </a:extLst>
          </p:cNvPr>
          <p:cNvSpPr/>
          <p:nvPr/>
        </p:nvSpPr>
        <p:spPr>
          <a:xfrm>
            <a:off x="440963" y="3739361"/>
            <a:ext cx="8262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Además, calcula la distancia actual entre la ubicación del robot y la ubicación del objetivo. Esta distancia se compara continuamente con el radio de la meta y el robot se detiene cuando esta distancia es menor que el radio de la meta.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F6C0C40-546D-45FD-834B-0912572D3CEB}"/>
              </a:ext>
            </a:extLst>
          </p:cNvPr>
          <p:cNvSpPr/>
          <p:nvPr/>
        </p:nvSpPr>
        <p:spPr>
          <a:xfrm>
            <a:off x="754898" y="4700969"/>
            <a:ext cx="6604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distanceToGoal</a:t>
            </a:r>
            <a:r>
              <a:rPr lang="es-ES" dirty="0"/>
              <a:t> = </a:t>
            </a:r>
            <a:r>
              <a:rPr lang="es-ES" dirty="0" err="1"/>
              <a:t>norm</a:t>
            </a:r>
            <a:r>
              <a:rPr lang="es-ES" dirty="0"/>
              <a:t>(</a:t>
            </a:r>
            <a:r>
              <a:rPr lang="es-ES" dirty="0" err="1"/>
              <a:t>robotInitialLocation</a:t>
            </a:r>
            <a:r>
              <a:rPr lang="es-ES" dirty="0"/>
              <a:t> - </a:t>
            </a:r>
            <a:r>
              <a:rPr lang="es-ES" dirty="0" err="1"/>
              <a:t>robotGoal</a:t>
            </a:r>
            <a:r>
              <a:rPr lang="es-ES" dirty="0"/>
              <a:t>);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5BE81DEA-BE2E-4DC2-B5F7-6F03391B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779168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Definir el controlador de seguimiento de ruta</a:t>
            </a:r>
          </a:p>
        </p:txBody>
      </p:sp>
    </p:spTree>
    <p:extLst>
      <p:ext uri="{BB962C8B-B14F-4D97-AF65-F5344CB8AC3E}">
        <p14:creationId xmlns:p14="http://schemas.microsoft.com/office/powerpoint/2010/main" val="359413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5BE81DEA-BE2E-4DC2-B5F7-6F03391B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779168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Conduciendo el robot sobre los puntos de ruta deseados</a:t>
            </a: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3575F606-8F3B-4B46-80C4-F673B2B69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9744"/>
            <a:ext cx="9144000" cy="445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3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09" y="2754427"/>
            <a:ext cx="4267667" cy="2160473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Following con MATLAB &amp; Simulink</a:t>
            </a:r>
            <a:br>
              <a:rPr lang="en-US" dirty="0"/>
            </a:br>
            <a:br>
              <a:rPr lang="es-ES" dirty="0"/>
            </a:br>
            <a:endParaRPr lang="es-E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1125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195570" cy="1362075"/>
          </a:xfrm>
        </p:spPr>
        <p:txBody>
          <a:bodyPr>
            <a:normAutofit/>
          </a:bodyPr>
          <a:lstStyle/>
          <a:p>
            <a:r>
              <a:rPr lang="es-ES" dirty="0"/>
              <a:t>Modelos disponibles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1472458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2029" y="1364828"/>
            <a:ext cx="8488706" cy="486891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Path following model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A3A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https://es.mathworks.com/matlabcentral/fileexchange/64902-path-following-using-matlab-and-simulink</a:t>
            </a:r>
            <a:endParaRPr lang="en-US" dirty="0">
              <a:solidFill>
                <a:srgbClr val="00A3AD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Path Following for a Differential Drive Robot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A3AD"/>
                </a:solidFill>
              </a:rPr>
              <a:t>https://es.mathworks.com/help/robotics/ug/path-following-for-differential-drive-robot.html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Pure Pursuit based path following algorithm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A3AD"/>
                </a:solidFill>
              </a:rPr>
              <a:t>https://es.mathworks.com/help/robotics/ug/pure-pursuit-controller.html?searchHighlight=Pure%20Pursuit%20&amp;s_tid=srchtitle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Path following algorithm with obstacle detection and collision avoidance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A3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https://es.mathworks.com/help/nav/ug/path-following-with-obstacle-avoidance-in-simulink.html</a:t>
            </a:r>
            <a:endParaRPr lang="en-US" dirty="0">
              <a:solidFill>
                <a:srgbClr val="00A3AD"/>
              </a:solidFill>
            </a:endParaRPr>
          </a:p>
          <a:p>
            <a:pPr marL="457188" lvl="1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s-ES" dirty="0" err="1"/>
              <a:t>Vision-based</a:t>
            </a:r>
            <a:r>
              <a:rPr lang="es-ES" dirty="0"/>
              <a:t> </a:t>
            </a:r>
            <a:r>
              <a:rPr lang="es-ES" dirty="0" err="1"/>
              <a:t>path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algorithms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>
                <a:solidFill>
                  <a:srgbClr val="00A3AD"/>
                </a:solidFill>
              </a:rPr>
              <a:t>https://es.mathworks.com/matlabcentral/fileexchange/91475-vision-based-path-following-algorithm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endParaRPr lang="es-E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Modelos</a:t>
            </a:r>
            <a:r>
              <a:rPr lang="en-US" sz="2400" dirty="0"/>
              <a:t> y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disponibles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linea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937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3834890" cy="1362075"/>
          </a:xfrm>
        </p:spPr>
        <p:txBody>
          <a:bodyPr>
            <a:normAutofit/>
          </a:bodyPr>
          <a:lstStyle/>
          <a:p>
            <a:r>
              <a:rPr lang="es-ES" dirty="0"/>
              <a:t>Caso practico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F1D0470-F66C-4CD9-BC57-387925EE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4266690" cy="1184275"/>
          </a:xfrm>
        </p:spPr>
        <p:txBody>
          <a:bodyPr/>
          <a:lstStyle/>
          <a:p>
            <a:r>
              <a:rPr lang="es-ES" dirty="0"/>
              <a:t>Webcam </a:t>
            </a:r>
            <a:r>
              <a:rPr lang="es-ES" dirty="0" err="1"/>
              <a:t>controlled</a:t>
            </a:r>
            <a:r>
              <a:rPr lang="es-ES" dirty="0"/>
              <a:t> </a:t>
            </a:r>
            <a:r>
              <a:rPr lang="es-ES" dirty="0" err="1"/>
              <a:t>rover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6516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292090" cy="1362075"/>
          </a:xfrm>
        </p:spPr>
        <p:txBody>
          <a:bodyPr/>
          <a:lstStyle/>
          <a:p>
            <a:r>
              <a:rPr lang="es-ES" dirty="0"/>
              <a:t>Presentación del robot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36168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188213" y="2641600"/>
            <a:ext cx="5206487" cy="2528869"/>
          </a:xfrm>
        </p:spPr>
        <p:txBody>
          <a:bodyPr>
            <a:normAutofit fontScale="90000"/>
          </a:bodyPr>
          <a:lstStyle/>
          <a:p>
            <a:r>
              <a:rPr lang="es-ES" dirty="0"/>
              <a:t>Adquiriendo conocimientos sobre el algoritmo de seguimiento de ruta</a:t>
            </a:r>
            <a:br>
              <a:rPr lang="es-E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9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Webcam </a:t>
            </a:r>
            <a:r>
              <a:rPr lang="es-ES" sz="2400" dirty="0" err="1"/>
              <a:t>Controlled</a:t>
            </a:r>
            <a:r>
              <a:rPr lang="es-ES" sz="2400" dirty="0"/>
              <a:t> Rover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2138931-4D32-4DBD-8E06-92DF46E4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0" y="1463582"/>
            <a:ext cx="3987692" cy="477859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dirty="0"/>
              <a:t>El </a:t>
            </a:r>
            <a:r>
              <a:rPr lang="es-ES" dirty="0" err="1"/>
              <a:t>rover</a:t>
            </a:r>
            <a:r>
              <a:rPr lang="es-ES" dirty="0"/>
              <a:t> controlado por webcam trata de un robot programable que con la ayuda de un algoritmo de procesamiento de imágenes puede ser dirigido. </a:t>
            </a:r>
          </a:p>
          <a:p>
            <a:pPr marL="0" indent="0">
              <a:lnSpc>
                <a:spcPct val="90000"/>
              </a:lnSpc>
              <a:buNone/>
            </a:pPr>
            <a:endParaRPr lang="es-ES" dirty="0"/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En la parte superior del </a:t>
            </a:r>
            <a:r>
              <a:rPr lang="es-ES" dirty="0" err="1"/>
              <a:t>rover</a:t>
            </a:r>
            <a:r>
              <a:rPr lang="es-ES" dirty="0"/>
              <a:t> se instalará una pegatina con un código de colores, que servirá como un marcador que le ayudará al algoritmo de procesamiento de imágenes y a su cámara web a detectar la ubicación y la orientación del robot.</a:t>
            </a:r>
            <a:endParaRPr lang="es-ES" sz="19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4952AC6D-D39A-479A-AC12-3AA1CB5D6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2747" y="3838207"/>
            <a:ext cx="1571625" cy="323850"/>
          </a:xfrm>
          <a:prstGeom prst="rect">
            <a:avLst/>
          </a:prstGeom>
        </p:spPr>
      </p:pic>
      <p:pic>
        <p:nvPicPr>
          <p:cNvPr id="1026" name="Picture 2" descr="AEK-CH5-SC5.6-RECOMMENDED-POSITION">
            <a:extLst>
              <a:ext uri="{FF2B5EF4-FFF2-40B4-BE49-F238E27FC236}">
                <a16:creationId xmlns:a16="http://schemas.microsoft.com/office/drawing/2014/main" id="{E3192982-2A19-42DA-BE61-A549281F1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50" y="1289379"/>
            <a:ext cx="4127232" cy="2321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292090" cy="1362075"/>
          </a:xfrm>
        </p:spPr>
        <p:txBody>
          <a:bodyPr>
            <a:normAutofit fontScale="90000"/>
          </a:bodyPr>
          <a:lstStyle/>
          <a:p>
            <a:r>
              <a:rPr lang="es-ES" dirty="0"/>
              <a:t>Trabajando con MATLAB &amp; </a:t>
            </a:r>
            <a:r>
              <a:rPr lang="es-ES" dirty="0" err="1"/>
              <a:t>Simulink</a:t>
            </a:r>
            <a:endParaRPr lang="es-E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785694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Definición de los puntos en la ruta </a:t>
            </a:r>
          </a:p>
        </p:txBody>
      </p:sp>
      <p:pic>
        <p:nvPicPr>
          <p:cNvPr id="52" name="Imagen 5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4B54450-76CC-4120-845B-BEC9E1563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89" b="23023"/>
          <a:stretch/>
        </p:blipFill>
        <p:spPr>
          <a:xfrm>
            <a:off x="123619" y="5700481"/>
            <a:ext cx="3028950" cy="682841"/>
          </a:xfrm>
          <a:prstGeom prst="rect">
            <a:avLst/>
          </a:prstGeom>
        </p:spPr>
      </p:pic>
      <p:pic>
        <p:nvPicPr>
          <p:cNvPr id="56" name="Imagen 55" descr="Texto&#10;&#10;Descripción generada automáticamente">
            <a:extLst>
              <a:ext uri="{FF2B5EF4-FFF2-40B4-BE49-F238E27FC236}">
                <a16:creationId xmlns:a16="http://schemas.microsoft.com/office/drawing/2014/main" id="{90DF6543-FC34-4906-9248-1DA2E9E5C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643" y="5674528"/>
            <a:ext cx="2317930" cy="662266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5E3C277-344E-456F-ABEC-D0196D0C6135}"/>
              </a:ext>
            </a:extLst>
          </p:cNvPr>
          <p:cNvSpPr txBox="1">
            <a:spLocks/>
          </p:cNvSpPr>
          <p:nvPr/>
        </p:nvSpPr>
        <p:spPr>
          <a:xfrm>
            <a:off x="418977" y="1303118"/>
            <a:ext cx="8155855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Propuesta de ejercicio:</a:t>
            </a:r>
            <a:endParaRPr lang="es-ES" sz="19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2BAC3CB-5B8F-44EE-AB8A-DFA977B4158C}"/>
              </a:ext>
            </a:extLst>
          </p:cNvPr>
          <p:cNvSpPr txBox="1">
            <a:spLocks/>
          </p:cNvSpPr>
          <p:nvPr/>
        </p:nvSpPr>
        <p:spPr>
          <a:xfrm>
            <a:off x="457201" y="1930829"/>
            <a:ext cx="7819289" cy="23673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800" dirty="0"/>
              <a:t>Abre el Live Script de MATLAB “</a:t>
            </a:r>
            <a:r>
              <a:rPr lang="es-ES" sz="1800" dirty="0" err="1"/>
              <a:t>Path</a:t>
            </a:r>
            <a:r>
              <a:rPr lang="es-ES" sz="1800" dirty="0"/>
              <a:t> Following </a:t>
            </a:r>
            <a:r>
              <a:rPr lang="es-ES" sz="1800" dirty="0" err="1"/>
              <a:t>Controller</a:t>
            </a:r>
            <a:r>
              <a:rPr lang="es-ES" sz="1800" dirty="0"/>
              <a:t>” y el contenedor de datos “</a:t>
            </a:r>
            <a:r>
              <a:rPr lang="es-ES" sz="1800" dirty="0" err="1"/>
              <a:t>Example</a:t>
            </a:r>
            <a:r>
              <a:rPr lang="es-ES" sz="1800" dirty="0"/>
              <a:t> </a:t>
            </a:r>
            <a:r>
              <a:rPr lang="es-ES" sz="1800" dirty="0" err="1"/>
              <a:t>Maps</a:t>
            </a:r>
            <a:r>
              <a:rPr lang="es-ES" sz="1800" dirty="0"/>
              <a:t>”. En este último define un mapa de forma binaria dentro de una matriz. Los ‘1’ definen obstáculos, los ‘0’ definen el área transitable.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800" dirty="0"/>
              <a:t>A continuación, puedes elegir dos formas de definir los puntos que compondrán la ruta que el </a:t>
            </a:r>
            <a:r>
              <a:rPr lang="es-ES" sz="1800" dirty="0" err="1"/>
              <a:t>rover</a:t>
            </a:r>
            <a:r>
              <a:rPr lang="es-ES" sz="1800" dirty="0"/>
              <a:t> seguirá: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800" dirty="0"/>
              <a:t>1- Puedes definir la ruta especificando los puntos por donde transitará el </a:t>
            </a:r>
            <a:r>
              <a:rPr lang="es-ES" sz="1800" dirty="0" err="1"/>
              <a:t>rover</a:t>
            </a:r>
            <a:r>
              <a:rPr lang="es-ES" sz="1800" dirty="0"/>
              <a:t>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800" dirty="0"/>
              <a:t>2- O simplemente puedes definir el origen y destino y ejecutar el algoritmo PRM </a:t>
            </a:r>
            <a:r>
              <a:rPr lang="es-ES" sz="1800" dirty="0" err="1"/>
              <a:t>path</a:t>
            </a:r>
            <a:r>
              <a:rPr lang="es-ES" sz="1800" dirty="0"/>
              <a:t> </a:t>
            </a:r>
            <a:r>
              <a:rPr lang="es-ES" sz="1800" dirty="0" err="1"/>
              <a:t>planning</a:t>
            </a:r>
            <a:r>
              <a:rPr lang="es-ES" sz="1800" dirty="0"/>
              <a:t> para crear los puntos de la ruta.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s-ES" sz="18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s-ES" sz="18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s-ES" sz="19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CC8C81-3F11-4A51-A9EB-E9B0DCA34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121" y="4312433"/>
            <a:ext cx="1956810" cy="1260436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438BF37-36E0-447C-9B40-2E95AA6F5BF5}"/>
              </a:ext>
            </a:extLst>
          </p:cNvPr>
          <p:cNvSpPr txBox="1">
            <a:spLocks/>
          </p:cNvSpPr>
          <p:nvPr/>
        </p:nvSpPr>
        <p:spPr>
          <a:xfrm>
            <a:off x="457201" y="4312777"/>
            <a:ext cx="5958920" cy="11389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800" dirty="0"/>
              <a:t>Como curiosidad, si en ambos métodos defines el mismo origen y el mismo destino, podrás valorar si la ruta que definiste a mano es tan optima como la generada por el algoritmo PRM.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992714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7100" y="4812626"/>
            <a:ext cx="2672863" cy="1150681"/>
          </a:xfrm>
        </p:spPr>
        <p:txBody>
          <a:bodyPr/>
          <a:lstStyle/>
          <a:p>
            <a:pPr lvl="0"/>
            <a:r>
              <a:rPr lang="es-ES" b="1" dirty="0"/>
              <a:t>John Smith</a:t>
            </a:r>
          </a:p>
          <a:p>
            <a:pPr lvl="0"/>
            <a:r>
              <a:rPr lang="es-ES" dirty="0" err="1"/>
              <a:t>email@email.com</a:t>
            </a:r>
            <a:endParaRPr lang="es-ES" dirty="0"/>
          </a:p>
          <a:p>
            <a:pPr lvl="0"/>
            <a:endParaRPr lang="es-ES" dirty="0"/>
          </a:p>
          <a:p>
            <a:pPr lvl="0"/>
            <a:r>
              <a:rPr lang="es-ES" dirty="0" err="1"/>
              <a:t>Loramendi</a:t>
            </a:r>
            <a:r>
              <a:rPr lang="es-ES" dirty="0"/>
              <a:t>, 4. Apartado 23</a:t>
            </a:r>
          </a:p>
          <a:p>
            <a:pPr lvl="0"/>
            <a:r>
              <a:rPr lang="es-ES" dirty="0"/>
              <a:t>20500 </a:t>
            </a:r>
            <a:r>
              <a:rPr lang="es-ES" dirty="0" err="1"/>
              <a:t>Arrasate</a:t>
            </a:r>
            <a:r>
              <a:rPr lang="es-ES" dirty="0"/>
              <a:t> </a:t>
            </a:r>
            <a:r>
              <a:rPr lang="mr-IN" dirty="0"/>
              <a:t>–</a:t>
            </a:r>
            <a:r>
              <a:rPr lang="es-ES" dirty="0"/>
              <a:t> </a:t>
            </a:r>
            <a:r>
              <a:rPr lang="es-ES" dirty="0" err="1"/>
              <a:t>Mondragon</a:t>
            </a:r>
            <a:endParaRPr lang="es-ES" dirty="0"/>
          </a:p>
          <a:p>
            <a:pPr lvl="0"/>
            <a:r>
              <a:rPr lang="es-ES" dirty="0"/>
              <a:t>T. 943 71 21 85</a:t>
            </a:r>
          </a:p>
          <a:p>
            <a:pPr lvl="0"/>
            <a:r>
              <a:rPr lang="es-ES" dirty="0" err="1"/>
              <a:t>info@mondragon.edu</a:t>
            </a:r>
            <a:endParaRPr lang="en-US" dirty="0"/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dirty="0"/>
              <a:t>Introducción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15EAE2D-3649-4D63-AE52-25D910C8FE98}"/>
              </a:ext>
            </a:extLst>
          </p:cNvPr>
          <p:cNvSpPr txBox="1">
            <a:spLocks/>
          </p:cNvSpPr>
          <p:nvPr/>
        </p:nvSpPr>
        <p:spPr>
          <a:xfrm>
            <a:off x="422032" y="4683774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Archivos necesarios:</a:t>
            </a:r>
            <a:endParaRPr lang="es-ES" sz="190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56B81ED-9769-4DA6-B0BC-3E2208A2679C}"/>
              </a:ext>
            </a:extLst>
          </p:cNvPr>
          <p:cNvSpPr txBox="1">
            <a:spLocks/>
          </p:cNvSpPr>
          <p:nvPr/>
        </p:nvSpPr>
        <p:spPr>
          <a:xfrm>
            <a:off x="422032" y="1032044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Competencias</a:t>
            </a:r>
            <a:endParaRPr lang="es-ES" sz="1900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C0FFC7A-2086-41D2-8F55-71D479408594}"/>
              </a:ext>
            </a:extLst>
          </p:cNvPr>
          <p:cNvSpPr txBox="1">
            <a:spLocks/>
          </p:cNvSpPr>
          <p:nvPr/>
        </p:nvSpPr>
        <p:spPr>
          <a:xfrm>
            <a:off x="422032" y="2331605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Aprendiendo con Kits Arduino </a:t>
            </a:r>
            <a:r>
              <a:rPr lang="es-ES" sz="1900" b="1" dirty="0" err="1">
                <a:solidFill>
                  <a:srgbClr val="00A3AD"/>
                </a:solidFill>
                <a:latin typeface="Arial Black" charset="0"/>
              </a:rPr>
              <a:t>Engineering</a:t>
            </a: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…</a:t>
            </a:r>
            <a:endParaRPr lang="es-ES" sz="19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D8C400D-3F46-442A-AC49-54547EC1DF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633046" y="3231373"/>
            <a:ext cx="2266217" cy="1302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339FFDA-262A-4CB9-95D5-29BBA776C1A1}"/>
              </a:ext>
            </a:extLst>
          </p:cNvPr>
          <p:cNvSpPr txBox="1"/>
          <p:nvPr/>
        </p:nvSpPr>
        <p:spPr>
          <a:xfrm>
            <a:off x="587253" y="2725737"/>
            <a:ext cx="243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MOTOCICLETA </a:t>
            </a:r>
          </a:p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AUTOEQUILIBRANTE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BBE5B7-C288-4235-A2B8-6604299EB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03" y="3249279"/>
            <a:ext cx="2105620" cy="1302229"/>
          </a:xfrm>
          <a:prstGeom prst="rect">
            <a:avLst/>
          </a:prstGeom>
          <a:ln>
            <a:noFill/>
          </a:ln>
          <a:effectLst>
            <a:softEdge rad="76200"/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F079624-E8E2-4E2E-A892-3B3D66F18BFB}"/>
              </a:ext>
            </a:extLst>
          </p:cNvPr>
          <p:cNvSpPr txBox="1"/>
          <p:nvPr/>
        </p:nvSpPr>
        <p:spPr>
          <a:xfrm>
            <a:off x="3194537" y="2743643"/>
            <a:ext cx="243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ROVER CONTROLADO POR CÁMARA WEB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091B452-AD8B-443E-AC92-ABA6A4F700B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5921723" y="3301472"/>
            <a:ext cx="2261716" cy="1232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D38C98A-7800-484B-8A3A-4F796F614282}"/>
              </a:ext>
            </a:extLst>
          </p:cNvPr>
          <p:cNvSpPr txBox="1"/>
          <p:nvPr/>
        </p:nvSpPr>
        <p:spPr>
          <a:xfrm>
            <a:off x="5992157" y="2808797"/>
            <a:ext cx="2094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ROBOT DIBUJANTE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8591FBC-EE2E-4FA9-868B-0C2903D07C07}"/>
              </a:ext>
            </a:extLst>
          </p:cNvPr>
          <p:cNvSpPr txBox="1"/>
          <p:nvPr/>
        </p:nvSpPr>
        <p:spPr>
          <a:xfrm>
            <a:off x="723534" y="1558348"/>
            <a:ext cx="4598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Algoritmo de seguimiento de ruta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E43568-2182-49F4-BA88-727D6101A0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990"/>
          <a:stretch/>
        </p:blipFill>
        <p:spPr>
          <a:xfrm>
            <a:off x="3263729" y="5102002"/>
            <a:ext cx="2525389" cy="144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3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Antes de empezar…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667390C-BE2D-4AAA-9DFF-C95DB83E0197}"/>
              </a:ext>
            </a:extLst>
          </p:cNvPr>
          <p:cNvSpPr/>
          <p:nvPr/>
        </p:nvSpPr>
        <p:spPr>
          <a:xfrm>
            <a:off x="422032" y="1251205"/>
            <a:ext cx="84255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El siguiente algoritmo muestra cómo controlar un robot para seguir la ruta deseada mediante un robot.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Este algoritmo utiliza el controlador de seguimiento de ruta de persecución pura para conducir un robot a lo largo de una ruta predeterminada.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Una ruta predeterminada es un conjunto de </a:t>
            </a:r>
            <a:r>
              <a:rPr lang="es-ES" dirty="0" err="1"/>
              <a:t>waypoints</a:t>
            </a:r>
            <a:r>
              <a:rPr lang="es-ES" dirty="0"/>
              <a:t> definidos explícitamente o calculados mediante un planificador de rutas.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Se crea un controlador de ruta de acceso Pure </a:t>
            </a:r>
            <a:r>
              <a:rPr lang="es-ES" dirty="0" err="1"/>
              <a:t>Pursuit</a:t>
            </a:r>
            <a:r>
              <a:rPr lang="es-ES" dirty="0"/>
              <a:t> para un robot de unidad diferencial y calcula los comandos de control para seguir una ruta determinada. </a:t>
            </a:r>
          </a:p>
        </p:txBody>
      </p:sp>
    </p:spTree>
    <p:extLst>
      <p:ext uri="{BB962C8B-B14F-4D97-AF65-F5344CB8AC3E}">
        <p14:creationId xmlns:p14="http://schemas.microsoft.com/office/powerpoint/2010/main" val="103138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09" y="2754427"/>
            <a:ext cx="4267667" cy="2160473"/>
          </a:xfrm>
        </p:spPr>
        <p:txBody>
          <a:bodyPr>
            <a:normAutofit fontScale="90000"/>
          </a:bodyPr>
          <a:lstStyle/>
          <a:p>
            <a:r>
              <a:rPr lang="es-ES" dirty="0"/>
              <a:t>Seguimiento de ruta para un robot de accionamiento diferencial</a:t>
            </a:r>
            <a:br>
              <a:rPr lang="es-ES" dirty="0"/>
            </a:br>
            <a:endParaRPr lang="es-E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846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195570" cy="1362075"/>
          </a:xfrm>
        </p:spPr>
        <p:txBody>
          <a:bodyPr>
            <a:normAutofit/>
          </a:bodyPr>
          <a:lstStyle/>
          <a:p>
            <a:r>
              <a:rPr lang="es-ES" b="1" dirty="0"/>
              <a:t>Algoritmo</a:t>
            </a:r>
            <a:endParaRPr lang="es-E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61402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Definir </a:t>
            </a:r>
            <a:r>
              <a:rPr lang="es-ES" dirty="0" err="1"/>
              <a:t>waypoints</a:t>
            </a:r>
            <a:r>
              <a:rPr lang="es-ES" dirty="0"/>
              <a:t> y </a:t>
            </a:r>
            <a:r>
              <a:rPr lang="es-ES" dirty="0" err="1"/>
              <a:t>preración</a:t>
            </a:r>
            <a:r>
              <a:rPr lang="es-ES" dirty="0"/>
              <a:t> inicial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AE16BAE-4E65-4F6B-A40C-26C494557E7C}"/>
              </a:ext>
            </a:extLst>
          </p:cNvPr>
          <p:cNvSpPr/>
          <p:nvPr/>
        </p:nvSpPr>
        <p:spPr>
          <a:xfrm>
            <a:off x="422032" y="1251205"/>
            <a:ext cx="8425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Definir un conjunto de puntos de referencia para la ruta deseada para el robot.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A46569C-EBE5-4807-AB7D-645D13018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988" y="1746375"/>
            <a:ext cx="2845318" cy="227173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A649414-2322-47A8-86E7-4F81BAAA09C9}"/>
              </a:ext>
            </a:extLst>
          </p:cNvPr>
          <p:cNvSpPr/>
          <p:nvPr/>
        </p:nvSpPr>
        <p:spPr>
          <a:xfrm>
            <a:off x="829866" y="1766759"/>
            <a:ext cx="2845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path</a:t>
            </a:r>
            <a:r>
              <a:rPr lang="es-ES" dirty="0">
                <a:latin typeface="Consolas" panose="020B0609020204030204" pitchFamily="49" charset="0"/>
              </a:rPr>
              <a:t> = [</a:t>
            </a:r>
          </a:p>
          <a:p>
            <a:r>
              <a:rPr lang="es-ES" dirty="0">
                <a:latin typeface="Consolas" panose="020B0609020204030204" pitchFamily="49" charset="0"/>
              </a:rPr>
              <a:t>	2.00    1.00;</a:t>
            </a:r>
          </a:p>
          <a:p>
            <a:r>
              <a:rPr lang="es-ES" dirty="0">
                <a:latin typeface="Consolas" panose="020B0609020204030204" pitchFamily="49" charset="0"/>
              </a:rPr>
              <a:t>	1.25    1.75;</a:t>
            </a:r>
          </a:p>
          <a:p>
            <a:r>
              <a:rPr lang="es-ES" dirty="0">
                <a:latin typeface="Consolas" panose="020B0609020204030204" pitchFamily="49" charset="0"/>
              </a:rPr>
              <a:t>	5.25    8.25;</a:t>
            </a:r>
          </a:p>
          <a:p>
            <a:r>
              <a:rPr lang="es-ES" dirty="0">
                <a:latin typeface="Consolas" panose="020B0609020204030204" pitchFamily="49" charset="0"/>
              </a:rPr>
              <a:t>	7.25    8.75;</a:t>
            </a:r>
          </a:p>
          <a:p>
            <a:r>
              <a:rPr lang="es-ES" dirty="0">
                <a:latin typeface="Consolas" panose="020B0609020204030204" pitchFamily="49" charset="0"/>
              </a:rPr>
              <a:t>	11.75   10.75;</a:t>
            </a:r>
          </a:p>
          <a:p>
            <a:r>
              <a:rPr lang="es-ES" dirty="0">
                <a:latin typeface="Consolas" panose="020B0609020204030204" pitchFamily="49" charset="0"/>
              </a:rPr>
              <a:t>	12.00   10.00</a:t>
            </a:r>
          </a:p>
          <a:p>
            <a:r>
              <a:rPr lang="es-ES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E585508-E139-4274-A073-B0EE721E20EC}"/>
              </a:ext>
            </a:extLst>
          </p:cNvPr>
          <p:cNvSpPr/>
          <p:nvPr/>
        </p:nvSpPr>
        <p:spPr>
          <a:xfrm>
            <a:off x="422032" y="4332777"/>
            <a:ext cx="8425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Establecer la ubicación actual y la ubicación objetivo del robot según lo definido por la ruta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56FFA6B-B1A0-436D-B257-7EF939413BF1}"/>
              </a:ext>
            </a:extLst>
          </p:cNvPr>
          <p:cNvSpPr/>
          <p:nvPr/>
        </p:nvSpPr>
        <p:spPr>
          <a:xfrm>
            <a:off x="829866" y="49904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robotInitialLocation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dirty="0" err="1">
                <a:latin typeface="Consolas" panose="020B0609020204030204" pitchFamily="49" charset="0"/>
              </a:rPr>
              <a:t>path</a:t>
            </a:r>
            <a:r>
              <a:rPr lang="es-ES" dirty="0">
                <a:latin typeface="Consolas" panose="020B0609020204030204" pitchFamily="49" charset="0"/>
              </a:rPr>
              <a:t>(1,:);</a:t>
            </a:r>
          </a:p>
          <a:p>
            <a:r>
              <a:rPr lang="es-ES" dirty="0" err="1">
                <a:latin typeface="Consolas" panose="020B0609020204030204" pitchFamily="49" charset="0"/>
              </a:rPr>
              <a:t>robotGoal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dirty="0" err="1">
                <a:latin typeface="Consolas" panose="020B0609020204030204" pitchFamily="49" charset="0"/>
              </a:rPr>
              <a:t>path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latin typeface="Consolas" panose="020B0609020204030204" pitchFamily="49" charset="0"/>
              </a:rPr>
              <a:t>end</a:t>
            </a:r>
            <a:r>
              <a:rPr lang="es-ES" dirty="0">
                <a:latin typeface="Consolas" panose="020B0609020204030204" pitchFamily="49" charset="0"/>
              </a:rPr>
              <a:t>,:);</a:t>
            </a:r>
          </a:p>
        </p:txBody>
      </p:sp>
    </p:spTree>
    <p:extLst>
      <p:ext uri="{BB962C8B-B14F-4D97-AF65-F5344CB8AC3E}">
        <p14:creationId xmlns:p14="http://schemas.microsoft.com/office/powerpoint/2010/main" val="116731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Definir </a:t>
            </a:r>
            <a:r>
              <a:rPr lang="es-ES" dirty="0" err="1"/>
              <a:t>waypoints</a:t>
            </a:r>
            <a:r>
              <a:rPr lang="es-ES" dirty="0"/>
              <a:t> y </a:t>
            </a:r>
            <a:r>
              <a:rPr lang="es-ES" dirty="0" err="1"/>
              <a:t>preración</a:t>
            </a:r>
            <a:r>
              <a:rPr lang="es-ES" dirty="0"/>
              <a:t> inicial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AE16BAE-4E65-4F6B-A40C-26C494557E7C}"/>
              </a:ext>
            </a:extLst>
          </p:cNvPr>
          <p:cNvSpPr/>
          <p:nvPr/>
        </p:nvSpPr>
        <p:spPr>
          <a:xfrm>
            <a:off x="422032" y="1251205"/>
            <a:ext cx="8425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Definir una orientación inicial del robot (la orientación del robot es el ángulo entre el rumbo del robot y el eje X positivo).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E8B8277-9990-46C5-A234-0BF6040C755C}"/>
              </a:ext>
            </a:extLst>
          </p:cNvPr>
          <p:cNvSpPr/>
          <p:nvPr/>
        </p:nvSpPr>
        <p:spPr>
          <a:xfrm>
            <a:off x="860407" y="2063881"/>
            <a:ext cx="3614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initialOrientation</a:t>
            </a:r>
            <a:r>
              <a:rPr lang="es-ES" dirty="0">
                <a:latin typeface="Consolas" panose="020B0609020204030204" pitchFamily="49" charset="0"/>
              </a:rPr>
              <a:t> = 0;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409D584-D75F-46E8-926C-5C5E536391D9}"/>
              </a:ext>
            </a:extLst>
          </p:cNvPr>
          <p:cNvSpPr/>
          <p:nvPr/>
        </p:nvSpPr>
        <p:spPr>
          <a:xfrm>
            <a:off x="422032" y="2535358"/>
            <a:ext cx="8425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Crear el objeto que define la posición y orientación actual para el robot </a:t>
            </a:r>
            <a:r>
              <a:rPr lang="en-US" dirty="0"/>
              <a:t>[x y theta].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CEA0B1F-7AEB-4A77-AFDF-740C8609F634}"/>
              </a:ext>
            </a:extLst>
          </p:cNvPr>
          <p:cNvSpPr/>
          <p:nvPr/>
        </p:nvSpPr>
        <p:spPr>
          <a:xfrm>
            <a:off x="860406" y="3075336"/>
            <a:ext cx="7987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robotCurrentPose</a:t>
            </a:r>
            <a:r>
              <a:rPr lang="es-ES" dirty="0">
                <a:latin typeface="Consolas" panose="020B0609020204030204" pitchFamily="49" charset="0"/>
              </a:rPr>
              <a:t> = [</a:t>
            </a:r>
            <a:r>
              <a:rPr lang="es-ES" dirty="0" err="1">
                <a:latin typeface="Consolas" panose="020B0609020204030204" pitchFamily="49" charset="0"/>
              </a:rPr>
              <a:t>robotInitialLocation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initialOrientation</a:t>
            </a:r>
            <a:r>
              <a:rPr lang="es-ES" dirty="0">
                <a:latin typeface="Consolas" panose="020B0609020204030204" pitchFamily="49" charset="0"/>
              </a:rPr>
              <a:t>]';</a:t>
            </a:r>
          </a:p>
        </p:txBody>
      </p:sp>
    </p:spTree>
    <p:extLst>
      <p:ext uri="{BB962C8B-B14F-4D97-AF65-F5344CB8AC3E}">
        <p14:creationId xmlns:p14="http://schemas.microsoft.com/office/powerpoint/2010/main" val="396795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22.02.22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Crear un modelo de robot cinemático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9D739A1-A80D-4AB8-9B4F-570F6F57A9B6}"/>
              </a:ext>
            </a:extLst>
          </p:cNvPr>
          <p:cNvSpPr/>
          <p:nvPr/>
        </p:nvSpPr>
        <p:spPr>
          <a:xfrm>
            <a:off x="422032" y="1251205"/>
            <a:ext cx="8425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Definición del modelo del robot con accionamiento diferencial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379F46-D6EF-4B86-8DE2-4CBE21BD9A73}"/>
              </a:ext>
            </a:extLst>
          </p:cNvPr>
          <p:cNvSpPr/>
          <p:nvPr/>
        </p:nvSpPr>
        <p:spPr>
          <a:xfrm>
            <a:off x="860407" y="2063881"/>
            <a:ext cx="5171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trackWidthToAxis</a:t>
            </a:r>
            <a:r>
              <a:rPr lang="es-ES" dirty="0">
                <a:latin typeface="Consolas" panose="020B0609020204030204" pitchFamily="49" charset="0"/>
              </a:rPr>
              <a:t> = 1;</a:t>
            </a:r>
          </a:p>
          <a:p>
            <a:r>
              <a:rPr lang="es-ES" dirty="0" err="1">
                <a:latin typeface="Consolas" panose="020B0609020204030204" pitchFamily="49" charset="0"/>
              </a:rPr>
              <a:t>wheelRadius</a:t>
            </a:r>
            <a:r>
              <a:rPr lang="es-ES" dirty="0">
                <a:latin typeface="Consolas" panose="020B0609020204030204" pitchFamily="49" charset="0"/>
              </a:rPr>
              <a:t> = 1;</a:t>
            </a:r>
          </a:p>
          <a:p>
            <a:r>
              <a:rPr lang="es-ES" dirty="0" err="1">
                <a:latin typeface="Consolas" panose="020B0609020204030204" pitchFamily="49" charset="0"/>
              </a:rPr>
              <a:t>linearVelocity</a:t>
            </a:r>
            <a:r>
              <a:rPr lang="es-ES" dirty="0">
                <a:latin typeface="Consolas" panose="020B0609020204030204" pitchFamily="49" charset="0"/>
              </a:rPr>
              <a:t> = 2;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81798F-36D2-42C9-A801-DC9B21609620}"/>
              </a:ext>
            </a:extLst>
          </p:cNvPr>
          <p:cNvGrpSpPr/>
          <p:nvPr/>
        </p:nvGrpSpPr>
        <p:grpSpPr>
          <a:xfrm>
            <a:off x="4634803" y="2145475"/>
            <a:ext cx="2880360" cy="2774463"/>
            <a:chOff x="5333237" y="2318768"/>
            <a:chExt cx="2880360" cy="2774463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2607F2D6-9ED5-4606-8159-5BD7F2782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3237" y="2503434"/>
              <a:ext cx="2880360" cy="2589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27318050-D149-4169-B793-C05B04ACD805}"/>
                    </a:ext>
                  </a:extLst>
                </p:cNvPr>
                <p:cNvSpPr/>
                <p:nvPr/>
              </p:nvSpPr>
              <p:spPr>
                <a:xfrm>
                  <a:off x="6948061" y="2318768"/>
                  <a:ext cx="4093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A31C3826-697D-4E44-8FF9-F9F14BA9F4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061" y="2318768"/>
                  <a:ext cx="4093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C5E732E-479A-4CED-9E18-7E5A13D1BA1A}"/>
                </a:ext>
              </a:extLst>
            </p:cNvPr>
            <p:cNvCxnSpPr/>
            <p:nvPr/>
          </p:nvCxnSpPr>
          <p:spPr>
            <a:xfrm flipV="1">
              <a:off x="7528560" y="2743200"/>
              <a:ext cx="0" cy="11201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45C5FE6E-6262-409D-B12D-2349D38A5B82}"/>
                    </a:ext>
                  </a:extLst>
                </p:cNvPr>
                <p:cNvSpPr/>
                <p:nvPr/>
              </p:nvSpPr>
              <p:spPr>
                <a:xfrm>
                  <a:off x="7459980" y="2509157"/>
                  <a:ext cx="3891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3F5990C2-1E3B-4664-9C31-BD08317C24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9980" y="2509157"/>
                  <a:ext cx="3891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9367584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3806</TotalTime>
  <Words>1252</Words>
  <Application>Microsoft Office PowerPoint</Application>
  <PresentationFormat>Presentación en pantalla (4:3)</PresentationFormat>
  <Paragraphs>193</Paragraphs>
  <Slides>23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AppleSymbols</vt:lpstr>
      <vt:lpstr>Arial</vt:lpstr>
      <vt:lpstr>Arial Black</vt:lpstr>
      <vt:lpstr>Arial Nova Light</vt:lpstr>
      <vt:lpstr>Calibri</vt:lpstr>
      <vt:lpstr>Cambria Math</vt:lpstr>
      <vt:lpstr>Consolas</vt:lpstr>
      <vt:lpstr>Open Sans</vt:lpstr>
      <vt:lpstr>MU Theme</vt:lpstr>
      <vt:lpstr>Algoritmo de seguimiento de ruta</vt:lpstr>
      <vt:lpstr>Adquiriendo conocimientos sobre el algoritmo de seguimiento de ruta </vt:lpstr>
      <vt:lpstr>Introducción</vt:lpstr>
      <vt:lpstr>Antes de empezar…</vt:lpstr>
      <vt:lpstr>Seguimiento de ruta para un robot de accionamiento diferencial </vt:lpstr>
      <vt:lpstr>Algoritmo</vt:lpstr>
      <vt:lpstr>Definir waypoints y preración inicial</vt:lpstr>
      <vt:lpstr>Definir waypoints y preración inicial</vt:lpstr>
      <vt:lpstr>Crear un modelo de robot cinemático</vt:lpstr>
      <vt:lpstr>Definir el controlador de seguimiento de ruta: Pure Pursuit </vt:lpstr>
      <vt:lpstr>Definir el controlador de seguimiento de ruta: Pure Pursuit </vt:lpstr>
      <vt:lpstr>Controlador de seguimiento de ruta:  Pure Pursuit - Limitaciones</vt:lpstr>
      <vt:lpstr>Definir el controlador de seguimiento de ruta</vt:lpstr>
      <vt:lpstr>Conduciendo el robot sobre los puntos de ruta deseados</vt:lpstr>
      <vt:lpstr>Path Following con MATLAB &amp; Simulink  </vt:lpstr>
      <vt:lpstr>Modelos disponibles</vt:lpstr>
      <vt:lpstr>Modelos y algoritmos disponibles en linea</vt:lpstr>
      <vt:lpstr>Caso practico</vt:lpstr>
      <vt:lpstr>Presentación del robot</vt:lpstr>
      <vt:lpstr>Webcam Controlled Rover</vt:lpstr>
      <vt:lpstr>Trabajando con MATLAB &amp; Simulink</vt:lpstr>
      <vt:lpstr>Definición de los puntos en la ruta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Gaizka Bellido</cp:lastModifiedBy>
  <cp:revision>302</cp:revision>
  <cp:lastPrinted>2021-06-16T15:13:38Z</cp:lastPrinted>
  <dcterms:created xsi:type="dcterms:W3CDTF">2017-11-28T21:27:45Z</dcterms:created>
  <dcterms:modified xsi:type="dcterms:W3CDTF">2022-02-22T01:03:00Z</dcterms:modified>
</cp:coreProperties>
</file>