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handoutMasterIdLst>
    <p:handoutMasterId r:id="rId41"/>
  </p:handoutMasterIdLst>
  <p:sldIdLst>
    <p:sldId id="329" r:id="rId2"/>
    <p:sldId id="330" r:id="rId3"/>
    <p:sldId id="400" r:id="rId4"/>
    <p:sldId id="331" r:id="rId5"/>
    <p:sldId id="332" r:id="rId6"/>
    <p:sldId id="333" r:id="rId7"/>
    <p:sldId id="363" r:id="rId8"/>
    <p:sldId id="364" r:id="rId9"/>
    <p:sldId id="365" r:id="rId10"/>
    <p:sldId id="366" r:id="rId11"/>
    <p:sldId id="367" r:id="rId12"/>
    <p:sldId id="369" r:id="rId13"/>
    <p:sldId id="368" r:id="rId14"/>
    <p:sldId id="370" r:id="rId15"/>
    <p:sldId id="371" r:id="rId16"/>
    <p:sldId id="372" r:id="rId17"/>
    <p:sldId id="373" r:id="rId18"/>
    <p:sldId id="374" r:id="rId19"/>
    <p:sldId id="375" r:id="rId20"/>
    <p:sldId id="376" r:id="rId21"/>
    <p:sldId id="377" r:id="rId22"/>
    <p:sldId id="384" r:id="rId23"/>
    <p:sldId id="382" r:id="rId24"/>
    <p:sldId id="385" r:id="rId25"/>
    <p:sldId id="383" r:id="rId26"/>
    <p:sldId id="386" r:id="rId27"/>
    <p:sldId id="351" r:id="rId28"/>
    <p:sldId id="352" r:id="rId29"/>
    <p:sldId id="399" r:id="rId30"/>
    <p:sldId id="353" r:id="rId31"/>
    <p:sldId id="378" r:id="rId32"/>
    <p:sldId id="387" r:id="rId33"/>
    <p:sldId id="354" r:id="rId34"/>
    <p:sldId id="380" r:id="rId35"/>
    <p:sldId id="379" r:id="rId36"/>
    <p:sldId id="381" r:id="rId37"/>
    <p:sldId id="388" r:id="rId38"/>
    <p:sldId id="389" r:id="rId39"/>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51"/>
    <a:srgbClr val="053139"/>
    <a:srgbClr val="ED8800"/>
    <a:srgbClr val="00A3AD"/>
    <a:srgbClr val="FFFFFF"/>
    <a:srgbClr val="004E40"/>
    <a:srgbClr val="275D38"/>
    <a:srgbClr val="000000"/>
    <a:srgbClr val="C90026"/>
    <a:srgbClr val="DA188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95802" autoAdjust="0"/>
  </p:normalViewPr>
  <p:slideViewPr>
    <p:cSldViewPr snapToGrid="0" snapToObjects="1" showGuides="1">
      <p:cViewPr varScale="1">
        <p:scale>
          <a:sx n="82" d="100"/>
          <a:sy n="82" d="100"/>
        </p:scale>
        <p:origin x="1190" y="58"/>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16/02/2022</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16/02/2022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a:t>
            </a:fld>
            <a:endParaRPr lang="en-US"/>
          </a:p>
        </p:txBody>
      </p:sp>
    </p:spTree>
    <p:extLst>
      <p:ext uri="{BB962C8B-B14F-4D97-AF65-F5344CB8AC3E}">
        <p14:creationId xmlns:p14="http://schemas.microsoft.com/office/powerpoint/2010/main" val="290328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16</a:t>
            </a:fld>
            <a:endParaRPr lang="en-US"/>
          </a:p>
        </p:txBody>
      </p:sp>
    </p:spTree>
    <p:extLst>
      <p:ext uri="{BB962C8B-B14F-4D97-AF65-F5344CB8AC3E}">
        <p14:creationId xmlns:p14="http://schemas.microsoft.com/office/powerpoint/2010/main" val="2066481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17</a:t>
            </a:fld>
            <a:endParaRPr lang="en-US"/>
          </a:p>
        </p:txBody>
      </p:sp>
    </p:spTree>
    <p:extLst>
      <p:ext uri="{BB962C8B-B14F-4D97-AF65-F5344CB8AC3E}">
        <p14:creationId xmlns:p14="http://schemas.microsoft.com/office/powerpoint/2010/main" val="2821206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18</a:t>
            </a:fld>
            <a:endParaRPr lang="en-US"/>
          </a:p>
        </p:txBody>
      </p:sp>
    </p:spTree>
    <p:extLst>
      <p:ext uri="{BB962C8B-B14F-4D97-AF65-F5344CB8AC3E}">
        <p14:creationId xmlns:p14="http://schemas.microsoft.com/office/powerpoint/2010/main" val="1917695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19</a:t>
            </a:fld>
            <a:endParaRPr lang="en-US"/>
          </a:p>
        </p:txBody>
      </p:sp>
    </p:spTree>
    <p:extLst>
      <p:ext uri="{BB962C8B-B14F-4D97-AF65-F5344CB8AC3E}">
        <p14:creationId xmlns:p14="http://schemas.microsoft.com/office/powerpoint/2010/main" val="1823911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20</a:t>
            </a:fld>
            <a:endParaRPr lang="en-US"/>
          </a:p>
        </p:txBody>
      </p:sp>
    </p:spTree>
    <p:extLst>
      <p:ext uri="{BB962C8B-B14F-4D97-AF65-F5344CB8AC3E}">
        <p14:creationId xmlns:p14="http://schemas.microsoft.com/office/powerpoint/2010/main" val="3773366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21</a:t>
            </a:fld>
            <a:endParaRPr lang="en-US"/>
          </a:p>
        </p:txBody>
      </p:sp>
    </p:spTree>
    <p:extLst>
      <p:ext uri="{BB962C8B-B14F-4D97-AF65-F5344CB8AC3E}">
        <p14:creationId xmlns:p14="http://schemas.microsoft.com/office/powerpoint/2010/main" val="1635700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22</a:t>
            </a:fld>
            <a:endParaRPr lang="en-US"/>
          </a:p>
        </p:txBody>
      </p:sp>
    </p:spTree>
    <p:extLst>
      <p:ext uri="{BB962C8B-B14F-4D97-AF65-F5344CB8AC3E}">
        <p14:creationId xmlns:p14="http://schemas.microsoft.com/office/powerpoint/2010/main" val="2914417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23</a:t>
            </a:fld>
            <a:endParaRPr lang="en-US"/>
          </a:p>
        </p:txBody>
      </p:sp>
    </p:spTree>
    <p:extLst>
      <p:ext uri="{BB962C8B-B14F-4D97-AF65-F5344CB8AC3E}">
        <p14:creationId xmlns:p14="http://schemas.microsoft.com/office/powerpoint/2010/main" val="1521757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24</a:t>
            </a:fld>
            <a:endParaRPr lang="en-US"/>
          </a:p>
        </p:txBody>
      </p:sp>
    </p:spTree>
    <p:extLst>
      <p:ext uri="{BB962C8B-B14F-4D97-AF65-F5344CB8AC3E}">
        <p14:creationId xmlns:p14="http://schemas.microsoft.com/office/powerpoint/2010/main" val="63410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25</a:t>
            </a:fld>
            <a:endParaRPr lang="en-US"/>
          </a:p>
        </p:txBody>
      </p:sp>
    </p:spTree>
    <p:extLst>
      <p:ext uri="{BB962C8B-B14F-4D97-AF65-F5344CB8AC3E}">
        <p14:creationId xmlns:p14="http://schemas.microsoft.com/office/powerpoint/2010/main" val="1762715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6</a:t>
            </a:fld>
            <a:endParaRPr lang="en-US"/>
          </a:p>
        </p:txBody>
      </p:sp>
    </p:spTree>
    <p:extLst>
      <p:ext uri="{BB962C8B-B14F-4D97-AF65-F5344CB8AC3E}">
        <p14:creationId xmlns:p14="http://schemas.microsoft.com/office/powerpoint/2010/main" val="367873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26</a:t>
            </a:fld>
            <a:endParaRPr lang="en-US"/>
          </a:p>
        </p:txBody>
      </p:sp>
    </p:spTree>
    <p:extLst>
      <p:ext uri="{BB962C8B-B14F-4D97-AF65-F5344CB8AC3E}">
        <p14:creationId xmlns:p14="http://schemas.microsoft.com/office/powerpoint/2010/main" val="1703949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29</a:t>
            </a:fld>
            <a:endParaRPr lang="en-US"/>
          </a:p>
        </p:txBody>
      </p:sp>
    </p:spTree>
    <p:extLst>
      <p:ext uri="{BB962C8B-B14F-4D97-AF65-F5344CB8AC3E}">
        <p14:creationId xmlns:p14="http://schemas.microsoft.com/office/powerpoint/2010/main" val="2142913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31</a:t>
            </a:fld>
            <a:endParaRPr lang="en-US"/>
          </a:p>
        </p:txBody>
      </p:sp>
    </p:spTree>
    <p:extLst>
      <p:ext uri="{BB962C8B-B14F-4D97-AF65-F5344CB8AC3E}">
        <p14:creationId xmlns:p14="http://schemas.microsoft.com/office/powerpoint/2010/main" val="541811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32</a:t>
            </a:fld>
            <a:endParaRPr lang="en-US"/>
          </a:p>
        </p:txBody>
      </p:sp>
    </p:spTree>
    <p:extLst>
      <p:ext uri="{BB962C8B-B14F-4D97-AF65-F5344CB8AC3E}">
        <p14:creationId xmlns:p14="http://schemas.microsoft.com/office/powerpoint/2010/main" val="2061053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33</a:t>
            </a:fld>
            <a:endParaRPr lang="en-US"/>
          </a:p>
        </p:txBody>
      </p:sp>
    </p:spTree>
    <p:extLst>
      <p:ext uri="{BB962C8B-B14F-4D97-AF65-F5344CB8AC3E}">
        <p14:creationId xmlns:p14="http://schemas.microsoft.com/office/powerpoint/2010/main" val="28822127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34</a:t>
            </a:fld>
            <a:endParaRPr lang="en-US"/>
          </a:p>
        </p:txBody>
      </p:sp>
    </p:spTree>
    <p:extLst>
      <p:ext uri="{BB962C8B-B14F-4D97-AF65-F5344CB8AC3E}">
        <p14:creationId xmlns:p14="http://schemas.microsoft.com/office/powerpoint/2010/main" val="3672430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35</a:t>
            </a:fld>
            <a:endParaRPr lang="en-US"/>
          </a:p>
        </p:txBody>
      </p:sp>
    </p:spTree>
    <p:extLst>
      <p:ext uri="{BB962C8B-B14F-4D97-AF65-F5344CB8AC3E}">
        <p14:creationId xmlns:p14="http://schemas.microsoft.com/office/powerpoint/2010/main" val="2297110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36</a:t>
            </a:fld>
            <a:endParaRPr lang="en-US"/>
          </a:p>
        </p:txBody>
      </p:sp>
    </p:spTree>
    <p:extLst>
      <p:ext uri="{BB962C8B-B14F-4D97-AF65-F5344CB8AC3E}">
        <p14:creationId xmlns:p14="http://schemas.microsoft.com/office/powerpoint/2010/main" val="3294357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37</a:t>
            </a:fld>
            <a:endParaRPr lang="en-US"/>
          </a:p>
        </p:txBody>
      </p:sp>
    </p:spTree>
    <p:extLst>
      <p:ext uri="{BB962C8B-B14F-4D97-AF65-F5344CB8AC3E}">
        <p14:creationId xmlns:p14="http://schemas.microsoft.com/office/powerpoint/2010/main" val="3295284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7</a:t>
            </a:fld>
            <a:endParaRPr lang="en-US"/>
          </a:p>
        </p:txBody>
      </p:sp>
    </p:spTree>
    <p:extLst>
      <p:ext uri="{BB962C8B-B14F-4D97-AF65-F5344CB8AC3E}">
        <p14:creationId xmlns:p14="http://schemas.microsoft.com/office/powerpoint/2010/main" val="3112387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8</a:t>
            </a:fld>
            <a:endParaRPr lang="en-US"/>
          </a:p>
        </p:txBody>
      </p:sp>
    </p:spTree>
    <p:extLst>
      <p:ext uri="{BB962C8B-B14F-4D97-AF65-F5344CB8AC3E}">
        <p14:creationId xmlns:p14="http://schemas.microsoft.com/office/powerpoint/2010/main" val="314118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10</a:t>
            </a:fld>
            <a:endParaRPr lang="en-US"/>
          </a:p>
        </p:txBody>
      </p:sp>
    </p:spTree>
    <p:extLst>
      <p:ext uri="{BB962C8B-B14F-4D97-AF65-F5344CB8AC3E}">
        <p14:creationId xmlns:p14="http://schemas.microsoft.com/office/powerpoint/2010/main" val="3636292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11</a:t>
            </a:fld>
            <a:endParaRPr lang="en-US"/>
          </a:p>
        </p:txBody>
      </p:sp>
    </p:spTree>
    <p:extLst>
      <p:ext uri="{BB962C8B-B14F-4D97-AF65-F5344CB8AC3E}">
        <p14:creationId xmlns:p14="http://schemas.microsoft.com/office/powerpoint/2010/main" val="1778069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12</a:t>
            </a:fld>
            <a:endParaRPr lang="en-US"/>
          </a:p>
        </p:txBody>
      </p:sp>
    </p:spTree>
    <p:extLst>
      <p:ext uri="{BB962C8B-B14F-4D97-AF65-F5344CB8AC3E}">
        <p14:creationId xmlns:p14="http://schemas.microsoft.com/office/powerpoint/2010/main" val="1810000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13</a:t>
            </a:fld>
            <a:endParaRPr lang="en-US"/>
          </a:p>
        </p:txBody>
      </p:sp>
    </p:spTree>
    <p:extLst>
      <p:ext uri="{BB962C8B-B14F-4D97-AF65-F5344CB8AC3E}">
        <p14:creationId xmlns:p14="http://schemas.microsoft.com/office/powerpoint/2010/main" val="3484144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14</a:t>
            </a:fld>
            <a:endParaRPr lang="en-US"/>
          </a:p>
        </p:txBody>
      </p:sp>
    </p:spTree>
    <p:extLst>
      <p:ext uri="{BB962C8B-B14F-4D97-AF65-F5344CB8AC3E}">
        <p14:creationId xmlns:p14="http://schemas.microsoft.com/office/powerpoint/2010/main" val="4077692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295" y="-2608"/>
            <a:ext cx="1762124" cy="1679288"/>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4" name="Grupo 3"/>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3" name="Rectángulo 2"/>
            <p:cNvSpPr/>
            <p:nvPr userDrawn="1"/>
          </p:nvSpPr>
          <p:spPr>
            <a:xfrm>
              <a:off x="122201" y="222250"/>
              <a:ext cx="1489075" cy="1364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31364"/>
            <a:ext cx="1631950" cy="1555234"/>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16.02.22</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Mondragon Unibertsitatea</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8.xml"/><Relationship Id="rId5" Type="http://schemas.openxmlformats.org/officeDocument/2006/relationships/image" Target="../media/image30.jpeg"/><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8.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8.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8.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normAutofit/>
          </a:bodyPr>
          <a:lstStyle/>
          <a:p>
            <a:r>
              <a:rPr lang="en-US" dirty="0"/>
              <a:t>Wireless networks</a:t>
            </a:r>
          </a:p>
        </p:txBody>
      </p:sp>
    </p:spTree>
    <p:extLst>
      <p:ext uri="{BB962C8B-B14F-4D97-AF65-F5344CB8AC3E}">
        <p14:creationId xmlns:p14="http://schemas.microsoft.com/office/powerpoint/2010/main" val="2301614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4842540"/>
          </a:xfrm>
        </p:spPr>
        <p:txBody>
          <a:bodyPr>
            <a:normAutofit/>
          </a:bodyPr>
          <a:lstStyle/>
          <a:p>
            <a:pPr>
              <a:lnSpc>
                <a:spcPct val="90000"/>
              </a:lnSpc>
            </a:pPr>
            <a:r>
              <a:rPr lang="en-US" sz="1800" dirty="0"/>
              <a:t>Wireless personal area networks are based on the IEEE 802.15 standard. 
PAN wireless networks allow communication over a very short range of distances, close to 10 meters. </a:t>
            </a:r>
            <a:endParaRPr lang="es-ES" sz="1800" dirty="0"/>
          </a:p>
          <a:p>
            <a:pPr>
              <a:lnSpc>
                <a:spcPct val="90000"/>
              </a:lnSpc>
            </a:pPr>
            <a:r>
              <a:rPr lang="en-US" sz="1800" dirty="0"/>
              <a:t>Maintaining a connection requires little or no infrastructure. This enables small, energy-efficient and low-cost solutions.
They are characterized by their low power consumption and also a low transmission speed</a:t>
            </a:r>
            <a:r>
              <a:rPr lang="es-ES" sz="1800" dirty="0"/>
              <a:t>. </a:t>
            </a:r>
          </a:p>
          <a:p>
            <a:pPr>
              <a:lnSpc>
                <a:spcPct val="90000"/>
              </a:lnSpc>
            </a:pPr>
            <a:endParaRPr lang="es-ES" sz="1800" dirty="0"/>
          </a:p>
          <a:p>
            <a:pPr>
              <a:lnSpc>
                <a:spcPct val="90000"/>
              </a:lnSpc>
            </a:pPr>
            <a:r>
              <a:rPr lang="en-US" sz="1800" dirty="0"/>
              <a:t>From an application point of view</a:t>
            </a:r>
            <a:r>
              <a:rPr lang="es-ES" sz="1800" dirty="0"/>
              <a:t>:</a:t>
            </a:r>
          </a:p>
          <a:p>
            <a:pPr lvl="1">
              <a:lnSpc>
                <a:spcPct val="90000"/>
              </a:lnSpc>
            </a:pPr>
            <a:r>
              <a:rPr lang="en-US" sz="1600" b="1" dirty="0"/>
              <a:t>Bluetooth </a:t>
            </a:r>
            <a:r>
              <a:rPr lang="en-US" sz="1600" dirty="0"/>
              <a:t>is intended for a mouse, a keyboard, a hands-free</a:t>
            </a:r>
            <a:r>
              <a:rPr lang="es-ES" sz="1600" dirty="0"/>
              <a:t>…</a:t>
            </a:r>
          </a:p>
          <a:p>
            <a:pPr lvl="1">
              <a:lnSpc>
                <a:spcPct val="90000"/>
              </a:lnSpc>
            </a:pPr>
            <a:r>
              <a:rPr lang="en-US" sz="1600" b="1" dirty="0"/>
              <a:t>IrDA </a:t>
            </a:r>
            <a:r>
              <a:rPr lang="en-US" sz="1600" dirty="0"/>
              <a:t>is intended for point-to-point links between two devices for simple data transfer and file synchronization.</a:t>
            </a:r>
            <a:r>
              <a:rPr lang="en-US" sz="1600" b="1" dirty="0"/>
              <a:t>
ZigBee </a:t>
            </a:r>
            <a:r>
              <a:rPr lang="en-US" sz="1600" dirty="0"/>
              <a:t>is designed for reliable wireless networks for process tracking and control</a:t>
            </a:r>
            <a:r>
              <a:rPr lang="es-ES" sz="1600" dirty="0"/>
              <a:t>.</a:t>
            </a:r>
          </a:p>
          <a:p>
            <a:pPr lvl="1">
              <a:lnSpc>
                <a:spcPct val="90000"/>
              </a:lnSpc>
            </a:pPr>
            <a:r>
              <a:rPr lang="en-US" sz="1600" b="1" dirty="0"/>
              <a:t>UWB </a:t>
            </a:r>
            <a:r>
              <a:rPr lang="en-US" sz="1600" dirty="0"/>
              <a:t>is geared towards high-bandwidth multimedia links. </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Wireless personal </a:t>
            </a:r>
            <a:r>
              <a:rPr lang="es-ES" sz="2400" dirty="0" err="1"/>
              <a:t>area</a:t>
            </a:r>
            <a:r>
              <a:rPr lang="es-ES" sz="2400" dirty="0"/>
              <a:t> </a:t>
            </a:r>
            <a:r>
              <a:rPr lang="es-ES" sz="2400" dirty="0" err="1"/>
              <a:t>networks</a:t>
            </a:r>
            <a:endParaRPr lang="es-ES" sz="2400" dirty="0"/>
          </a:p>
        </p:txBody>
      </p:sp>
    </p:spTree>
    <p:extLst>
      <p:ext uri="{BB962C8B-B14F-4D97-AF65-F5344CB8AC3E}">
        <p14:creationId xmlns:p14="http://schemas.microsoft.com/office/powerpoint/2010/main" val="2338709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4842540"/>
          </a:xfrm>
        </p:spPr>
        <p:txBody>
          <a:bodyPr>
            <a:normAutofit/>
          </a:bodyPr>
          <a:lstStyle/>
          <a:p>
            <a:pPr>
              <a:lnSpc>
                <a:spcPct val="90000"/>
              </a:lnSpc>
            </a:pPr>
            <a:r>
              <a:rPr lang="en-US" sz="1800" dirty="0"/>
              <a:t>The Infrared Data Association or IrDA specifies a complete set of standards for infrared communications.
Low-power, low-cost, and unidirectional (point-to-point) ad-hoc data transmission </a:t>
            </a:r>
            <a:r>
              <a:rPr lang="en-US" sz="1800"/>
              <a:t>standard.</a:t>
            </a:r>
          </a:p>
          <a:p>
            <a:pPr>
              <a:lnSpc>
                <a:spcPct val="90000"/>
              </a:lnSpc>
            </a:pPr>
            <a:r>
              <a:rPr lang="en-US" sz="1800"/>
              <a:t>It </a:t>
            </a:r>
            <a:r>
              <a:rPr lang="en-US" sz="1800" dirty="0"/>
              <a:t>operates at distances of up to 1 meter and at speeds of 9600 bps at 4 Mbps</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11</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IrDA</a:t>
            </a:r>
            <a:endParaRPr lang="es-ES" sz="2400" dirty="0"/>
          </a:p>
        </p:txBody>
      </p:sp>
    </p:spTree>
    <p:extLst>
      <p:ext uri="{BB962C8B-B14F-4D97-AF65-F5344CB8AC3E}">
        <p14:creationId xmlns:p14="http://schemas.microsoft.com/office/powerpoint/2010/main" val="2679152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4842540"/>
          </a:xfrm>
        </p:spPr>
        <p:txBody>
          <a:bodyPr>
            <a:normAutofit/>
          </a:bodyPr>
          <a:lstStyle/>
          <a:p>
            <a:pPr>
              <a:lnSpc>
                <a:spcPct val="90000"/>
              </a:lnSpc>
            </a:pPr>
            <a:r>
              <a:rPr lang="en-US" sz="1800" dirty="0"/>
              <a:t>Bluetooth belongs to the IEEE 802.15.1 standard.
It uses the 2.4GHz band, with transmission speeds between 720Kbps and 5Mbps.</a:t>
            </a:r>
          </a:p>
          <a:p>
            <a:pPr>
              <a:lnSpc>
                <a:spcPct val="90000"/>
              </a:lnSpc>
            </a:pPr>
            <a:r>
              <a:rPr lang="en-US" sz="1800" dirty="0"/>
              <a:t>Designed for omnidirectional communications (point to multipoint), low power consumption, short range and replacing the use of cables through an ad hoc radio connection. 
Devices incorporating this technology are classified into three groups:</a:t>
            </a:r>
          </a:p>
          <a:p>
            <a:pPr lvl="1">
              <a:lnSpc>
                <a:spcPct val="90000"/>
              </a:lnSpc>
            </a:pPr>
            <a:r>
              <a:rPr lang="es-ES" sz="1700" dirty="0" err="1"/>
              <a:t>Class</a:t>
            </a:r>
            <a:r>
              <a:rPr lang="es-ES" sz="1700" dirty="0"/>
              <a:t> 1, 100m </a:t>
            </a:r>
            <a:r>
              <a:rPr lang="es-ES" sz="1700" dirty="0" err="1"/>
              <a:t>range</a:t>
            </a:r>
            <a:r>
              <a:rPr lang="es-ES" sz="1700" dirty="0"/>
              <a:t>
</a:t>
            </a:r>
            <a:r>
              <a:rPr lang="es-ES" sz="1700" dirty="0" err="1"/>
              <a:t>Class</a:t>
            </a:r>
            <a:r>
              <a:rPr lang="es-ES" sz="1700" dirty="0"/>
              <a:t> 2, 10m </a:t>
            </a:r>
            <a:r>
              <a:rPr lang="es-ES" sz="1700" dirty="0" err="1"/>
              <a:t>range</a:t>
            </a:r>
            <a:r>
              <a:rPr lang="es-ES" sz="1700" dirty="0"/>
              <a:t>
</a:t>
            </a:r>
            <a:r>
              <a:rPr lang="es-ES" sz="1700" dirty="0" err="1"/>
              <a:t>Class</a:t>
            </a:r>
            <a:r>
              <a:rPr lang="es-ES" sz="1700" dirty="0"/>
              <a:t> 3, 1m </a:t>
            </a:r>
            <a:r>
              <a:rPr lang="es-ES" sz="1700" dirty="0" err="1"/>
              <a:t>range</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12</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Bluetooth</a:t>
            </a:r>
          </a:p>
        </p:txBody>
      </p:sp>
      <p:pic>
        <p:nvPicPr>
          <p:cNvPr id="8" name="Imagen 7" descr="Logotipo&#10;&#10;Descripción generada automáticamente">
            <a:extLst>
              <a:ext uri="{FF2B5EF4-FFF2-40B4-BE49-F238E27FC236}">
                <a16:creationId xmlns:a16="http://schemas.microsoft.com/office/drawing/2014/main" id="{22276314-1193-46C1-B39C-4DF331ABC284}"/>
              </a:ext>
            </a:extLst>
          </p:cNvPr>
          <p:cNvPicPr>
            <a:picLocks noChangeAspect="1"/>
          </p:cNvPicPr>
          <p:nvPr/>
        </p:nvPicPr>
        <p:blipFill>
          <a:blip r:embed="rId3"/>
          <a:stretch>
            <a:fillRect/>
          </a:stretch>
        </p:blipFill>
        <p:spPr>
          <a:xfrm>
            <a:off x="6594534" y="5201053"/>
            <a:ext cx="1913852" cy="1006316"/>
          </a:xfrm>
          <a:prstGeom prst="rect">
            <a:avLst/>
          </a:prstGeom>
        </p:spPr>
      </p:pic>
    </p:spTree>
    <p:extLst>
      <p:ext uri="{BB962C8B-B14F-4D97-AF65-F5344CB8AC3E}">
        <p14:creationId xmlns:p14="http://schemas.microsoft.com/office/powerpoint/2010/main" val="110171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4842540"/>
          </a:xfrm>
        </p:spPr>
        <p:txBody>
          <a:bodyPr>
            <a:normAutofit/>
          </a:bodyPr>
          <a:lstStyle/>
          <a:p>
            <a:pPr>
              <a:lnSpc>
                <a:spcPct val="90000"/>
              </a:lnSpc>
            </a:pPr>
            <a:r>
              <a:rPr lang="en-US" sz="1800" dirty="0"/>
              <a:t>ZigBee is based on the IEEE 802.15.4 standard
It is an open global standard that addresses:</a:t>
            </a:r>
          </a:p>
          <a:p>
            <a:pPr lvl="1">
              <a:lnSpc>
                <a:spcPct val="90000"/>
              </a:lnSpc>
            </a:pPr>
            <a:r>
              <a:rPr lang="es-ES" sz="1600" dirty="0"/>
              <a:t>Easy-</a:t>
            </a:r>
            <a:r>
              <a:rPr lang="es-ES" sz="1600" dirty="0" err="1"/>
              <a:t>to</a:t>
            </a:r>
            <a:r>
              <a:rPr lang="es-ES" sz="1600" dirty="0"/>
              <a:t>-</a:t>
            </a:r>
            <a:r>
              <a:rPr lang="es-ES" sz="1600" dirty="0" err="1"/>
              <a:t>apply</a:t>
            </a:r>
            <a:r>
              <a:rPr lang="es-ES" sz="1600" dirty="0"/>
              <a:t> </a:t>
            </a:r>
            <a:r>
              <a:rPr lang="es-ES" sz="1600" dirty="0" err="1"/>
              <a:t>needs</a:t>
            </a:r>
            <a:r>
              <a:rPr lang="es-ES" sz="1600" dirty="0"/>
              <a:t>
High </a:t>
            </a:r>
            <a:r>
              <a:rPr lang="es-ES" sz="1600" dirty="0" err="1"/>
              <a:t>reliability</a:t>
            </a:r>
            <a:endParaRPr lang="es-ES" sz="1600" dirty="0"/>
          </a:p>
          <a:p>
            <a:pPr lvl="1">
              <a:lnSpc>
                <a:spcPct val="90000"/>
              </a:lnSpc>
            </a:pPr>
            <a:r>
              <a:rPr lang="es-ES" sz="1600" dirty="0"/>
              <a:t>Low </a:t>
            </a:r>
            <a:r>
              <a:rPr lang="es-ES" sz="1600" dirty="0" err="1"/>
              <a:t>cost</a:t>
            </a:r>
            <a:r>
              <a:rPr lang="es-ES" sz="1600" dirty="0"/>
              <a:t>
Low </a:t>
            </a:r>
            <a:r>
              <a:rPr lang="es-ES" sz="1600" dirty="0" err="1"/>
              <a:t>consumption</a:t>
            </a:r>
            <a:r>
              <a:rPr lang="es-ES" sz="1600" dirty="0"/>
              <a:t>
</a:t>
            </a:r>
            <a:r>
              <a:rPr lang="en-US" sz="1600" dirty="0"/>
              <a:t>Low transmission speeds (250 Kbps)
Wireless, operates in unlicensed bands (2.4GHz, 900MHz, 868MHz)
</a:t>
            </a:r>
            <a:endParaRPr lang="es-ES" sz="1600" dirty="0"/>
          </a:p>
          <a:p>
            <a:pPr>
              <a:lnSpc>
                <a:spcPct val="90000"/>
              </a:lnSpc>
            </a:pPr>
            <a:r>
              <a:rPr lang="en-US" sz="1800" dirty="0"/>
              <a:t>It allows the creation of larger wireless networks that do not require a large amount of data transmission.</a:t>
            </a:r>
          </a:p>
          <a:p>
            <a:pPr>
              <a:lnSpc>
                <a:spcPct val="90000"/>
              </a:lnSpc>
            </a:pPr>
            <a:endParaRPr lang="es-ES" sz="1800" dirty="0"/>
          </a:p>
          <a:p>
            <a:pPr>
              <a:lnSpc>
                <a:spcPct val="90000"/>
              </a:lnSpc>
            </a:pPr>
            <a:r>
              <a:rPr lang="en-US" sz="1800" dirty="0"/>
              <a:t>Two different types of devices can participate in a ZigBee network: </a:t>
            </a:r>
            <a:endParaRPr lang="es-ES" sz="1800" dirty="0"/>
          </a:p>
          <a:p>
            <a:pPr lvl="1">
              <a:lnSpc>
                <a:spcPct val="90000"/>
              </a:lnSpc>
            </a:pPr>
            <a:r>
              <a:rPr lang="es-ES" sz="1600" dirty="0"/>
              <a:t>Full </a:t>
            </a:r>
            <a:r>
              <a:rPr lang="es-ES" sz="1600" dirty="0" err="1"/>
              <a:t>Function</a:t>
            </a:r>
            <a:r>
              <a:rPr lang="es-ES" sz="1600" dirty="0"/>
              <a:t> </a:t>
            </a:r>
            <a:r>
              <a:rPr lang="es-ES" sz="1600" dirty="0" err="1"/>
              <a:t>Device</a:t>
            </a:r>
            <a:r>
              <a:rPr lang="es-ES" sz="1600" dirty="0"/>
              <a:t> - FFD</a:t>
            </a:r>
          </a:p>
          <a:p>
            <a:pPr lvl="1">
              <a:lnSpc>
                <a:spcPct val="90000"/>
              </a:lnSpc>
            </a:pPr>
            <a:r>
              <a:rPr lang="es-ES" sz="1600" dirty="0" err="1"/>
              <a:t>Reduced</a:t>
            </a:r>
            <a:r>
              <a:rPr lang="es-ES" sz="1600" dirty="0"/>
              <a:t> </a:t>
            </a:r>
            <a:r>
              <a:rPr lang="es-ES" sz="1600" dirty="0" err="1"/>
              <a:t>Function</a:t>
            </a:r>
            <a:r>
              <a:rPr lang="es-ES" sz="1600" dirty="0"/>
              <a:t> </a:t>
            </a:r>
            <a:r>
              <a:rPr lang="es-ES" sz="1600" dirty="0" err="1"/>
              <a:t>Device</a:t>
            </a:r>
            <a:r>
              <a:rPr lang="es-ES" sz="1600" dirty="0"/>
              <a:t> - RFD</a:t>
            </a:r>
          </a:p>
          <a:p>
            <a:pPr lvl="1">
              <a:lnSpc>
                <a:spcPct val="90000"/>
              </a:lnSpc>
            </a:pPr>
            <a:endParaRPr lang="es-ES" sz="1600" dirty="0"/>
          </a:p>
          <a:p>
            <a:pPr>
              <a:lnSpc>
                <a:spcPct val="90000"/>
              </a:lnSpc>
            </a:pPr>
            <a:r>
              <a:rPr lang="en-US" sz="1800" dirty="0"/>
              <a:t>Supports three different network topologies: star, mesh, and tree</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13</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ZigBee</a:t>
            </a:r>
          </a:p>
        </p:txBody>
      </p:sp>
      <p:pic>
        <p:nvPicPr>
          <p:cNvPr id="8" name="Imagen 7">
            <a:extLst>
              <a:ext uri="{FF2B5EF4-FFF2-40B4-BE49-F238E27FC236}">
                <a16:creationId xmlns:a16="http://schemas.microsoft.com/office/drawing/2014/main" id="{C17A9EF8-BB7B-4CDF-A6F8-0A5D491674D9}"/>
              </a:ext>
            </a:extLst>
          </p:cNvPr>
          <p:cNvPicPr>
            <a:picLocks noChangeAspect="1"/>
          </p:cNvPicPr>
          <p:nvPr/>
        </p:nvPicPr>
        <p:blipFill>
          <a:blip r:embed="rId3"/>
          <a:stretch>
            <a:fillRect/>
          </a:stretch>
        </p:blipFill>
        <p:spPr>
          <a:xfrm>
            <a:off x="7086600" y="1320202"/>
            <a:ext cx="1167912" cy="1664896"/>
          </a:xfrm>
          <a:prstGeom prst="rect">
            <a:avLst/>
          </a:prstGeom>
        </p:spPr>
      </p:pic>
    </p:spTree>
    <p:extLst>
      <p:ext uri="{BB962C8B-B14F-4D97-AF65-F5344CB8AC3E}">
        <p14:creationId xmlns:p14="http://schemas.microsoft.com/office/powerpoint/2010/main" val="166150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4842540"/>
          </a:xfrm>
        </p:spPr>
        <p:txBody>
          <a:bodyPr>
            <a:normAutofit/>
          </a:bodyPr>
          <a:lstStyle/>
          <a:p>
            <a:pPr>
              <a:lnSpc>
                <a:spcPct val="90000"/>
              </a:lnSpc>
            </a:pPr>
            <a:r>
              <a:rPr lang="en-US" sz="1800" dirty="0"/>
              <a:t>UWB is based on the IEEE 802.15.3 standard
UWB allows the transmission of large amounts of data at high speeds over short distances (110 Mbps - 480 Mbps in a few meters)
In Europe it uses frequencies that include two bands: 3.4 GHz to 4.8 GHz and 6 GHz to 8.5 GHz.</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14</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UWB</a:t>
            </a:r>
          </a:p>
        </p:txBody>
      </p:sp>
      <p:pic>
        <p:nvPicPr>
          <p:cNvPr id="8" name="Imagen 7" descr="Icono&#10;&#10;Descripción generada automáticamente">
            <a:extLst>
              <a:ext uri="{FF2B5EF4-FFF2-40B4-BE49-F238E27FC236}">
                <a16:creationId xmlns:a16="http://schemas.microsoft.com/office/drawing/2014/main" id="{B13449DC-40ED-49C7-A0BC-4BCEBC0AA492}"/>
              </a:ext>
            </a:extLst>
          </p:cNvPr>
          <p:cNvPicPr>
            <a:picLocks noChangeAspect="1"/>
          </p:cNvPicPr>
          <p:nvPr/>
        </p:nvPicPr>
        <p:blipFill>
          <a:blip r:embed="rId3"/>
          <a:stretch>
            <a:fillRect/>
          </a:stretch>
        </p:blipFill>
        <p:spPr>
          <a:xfrm>
            <a:off x="6948061" y="4756815"/>
            <a:ext cx="1465620" cy="1099215"/>
          </a:xfrm>
          <a:prstGeom prst="rect">
            <a:avLst/>
          </a:prstGeom>
        </p:spPr>
      </p:pic>
    </p:spTree>
    <p:extLst>
      <p:ext uri="{BB962C8B-B14F-4D97-AF65-F5344CB8AC3E}">
        <p14:creationId xmlns:p14="http://schemas.microsoft.com/office/powerpoint/2010/main" val="3482020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3704780" cy="1362075"/>
          </a:xfrm>
        </p:spPr>
        <p:txBody>
          <a:bodyPr>
            <a:normAutofit/>
          </a:bodyPr>
          <a:lstStyle/>
          <a:p>
            <a:r>
              <a:rPr lang="es-ES" dirty="0"/>
              <a:t>WLAN </a:t>
            </a:r>
            <a:r>
              <a:rPr lang="es-ES" dirty="0" err="1"/>
              <a:t>networks</a:t>
            </a:r>
            <a:endParaRPr lang="es-ES" dirty="0"/>
          </a:p>
        </p:txBody>
      </p:sp>
      <p:sp>
        <p:nvSpPr>
          <p:cNvPr id="7" name="Content Placeholder 6"/>
          <p:cNvSpPr>
            <a:spLocks noGrp="1"/>
          </p:cNvSpPr>
          <p:nvPr>
            <p:ph sz="quarter" idx="10"/>
          </p:nvPr>
        </p:nvSpPr>
        <p:spPr/>
        <p:txBody>
          <a:bodyPr>
            <a:normAutofit fontScale="77500" lnSpcReduction="20000"/>
          </a:bodyPr>
          <a:lstStyle/>
          <a:p>
            <a:r>
              <a:rPr lang="es-ES" dirty="0"/>
              <a:t>1.3</a:t>
            </a:r>
          </a:p>
        </p:txBody>
      </p:sp>
      <p:sp>
        <p:nvSpPr>
          <p:cNvPr id="4" name="Text Placeholder 9">
            <a:extLst>
              <a:ext uri="{FF2B5EF4-FFF2-40B4-BE49-F238E27FC236}">
                <a16:creationId xmlns:a16="http://schemas.microsoft.com/office/drawing/2014/main" id="{56D2D441-52FB-4680-9285-84EC293100FB}"/>
              </a:ext>
            </a:extLst>
          </p:cNvPr>
          <p:cNvSpPr>
            <a:spLocks noGrp="1"/>
          </p:cNvSpPr>
          <p:nvPr>
            <p:ph type="body" idx="1"/>
          </p:nvPr>
        </p:nvSpPr>
        <p:spPr>
          <a:xfrm>
            <a:off x="2388110" y="4171217"/>
            <a:ext cx="3295110" cy="1184275"/>
          </a:xfrm>
        </p:spPr>
        <p:txBody>
          <a:bodyPr/>
          <a:lstStyle/>
          <a:p>
            <a:r>
              <a:rPr lang="es-ES" dirty="0"/>
              <a:t>Wireless local </a:t>
            </a:r>
            <a:r>
              <a:rPr lang="es-ES" dirty="0" err="1"/>
              <a:t>area</a:t>
            </a:r>
            <a:r>
              <a:rPr lang="es-ES" dirty="0"/>
              <a:t> </a:t>
            </a:r>
            <a:r>
              <a:rPr lang="es-ES" dirty="0" err="1"/>
              <a:t>networks</a:t>
            </a:r>
            <a:r>
              <a:rPr lang="es-ES" dirty="0"/>
              <a:t>
</a:t>
            </a:r>
          </a:p>
        </p:txBody>
      </p:sp>
    </p:spTree>
    <p:extLst>
      <p:ext uri="{BB962C8B-B14F-4D97-AF65-F5344CB8AC3E}">
        <p14:creationId xmlns:p14="http://schemas.microsoft.com/office/powerpoint/2010/main" val="3220867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4842540"/>
          </a:xfrm>
        </p:spPr>
        <p:txBody>
          <a:bodyPr>
            <a:normAutofit/>
          </a:bodyPr>
          <a:lstStyle/>
          <a:p>
            <a:pPr>
              <a:lnSpc>
                <a:spcPct val="90000"/>
              </a:lnSpc>
            </a:pPr>
            <a:r>
              <a:rPr lang="en-US" sz="1800" dirty="0"/>
              <a:t>Wireless local area networks (WLANs) are designed to provide wireless access in areas with a typical range of up to 100 meters and are used in both home, school, and/or office environments.
WLANs are based on the IEEE 802.11 standard and are marketed under the Wi-Fi brand.
Depending on the standard, they use the 2.4GHz and 5GHz bands, which do not require a license. 
The IEEE 802.11 family of standards has evolved:</a:t>
            </a:r>
            <a:endParaRPr lang="es-ES" sz="1800" dirty="0"/>
          </a:p>
          <a:p>
            <a:pPr lvl="1">
              <a:lnSpc>
                <a:spcPct val="90000"/>
              </a:lnSpc>
            </a:pPr>
            <a:r>
              <a:rPr lang="es-ES" sz="1600" dirty="0"/>
              <a:t>IEEE 802.11b: 11Mbps at 2.4GHz</a:t>
            </a:r>
          </a:p>
          <a:p>
            <a:pPr lvl="1">
              <a:lnSpc>
                <a:spcPct val="90000"/>
              </a:lnSpc>
            </a:pPr>
            <a:r>
              <a:rPr lang="es-ES" sz="1600" dirty="0"/>
              <a:t>IEEE 802.11g: 54Mbps at 2.4GHz
</a:t>
            </a:r>
            <a:r>
              <a:rPr lang="en-US" sz="1600" dirty="0"/>
              <a:t>IEEE 802.11n: 600Mbps at 2.4GHz and 5GHz</a:t>
            </a:r>
            <a:endParaRPr lang="es-ES" sz="1800" dirty="0"/>
          </a:p>
          <a:p>
            <a:pPr>
              <a:lnSpc>
                <a:spcPct val="90000"/>
              </a:lnSpc>
            </a:pP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Wireless local </a:t>
            </a:r>
            <a:r>
              <a:rPr lang="es-ES" sz="2400" dirty="0" err="1"/>
              <a:t>area</a:t>
            </a:r>
            <a:r>
              <a:rPr lang="es-ES" sz="2400" dirty="0"/>
              <a:t> </a:t>
            </a:r>
            <a:r>
              <a:rPr lang="es-ES" sz="2400" dirty="0" err="1"/>
              <a:t>networks</a:t>
            </a:r>
            <a:endParaRPr lang="es-ES" sz="2400" dirty="0"/>
          </a:p>
        </p:txBody>
      </p:sp>
      <p:pic>
        <p:nvPicPr>
          <p:cNvPr id="8" name="Imagen 7">
            <a:extLst>
              <a:ext uri="{FF2B5EF4-FFF2-40B4-BE49-F238E27FC236}">
                <a16:creationId xmlns:a16="http://schemas.microsoft.com/office/drawing/2014/main" id="{6BE8DF3F-674A-46E3-8BFD-1E85411AE03B}"/>
              </a:ext>
            </a:extLst>
          </p:cNvPr>
          <p:cNvPicPr>
            <a:picLocks noChangeAspect="1"/>
          </p:cNvPicPr>
          <p:nvPr/>
        </p:nvPicPr>
        <p:blipFill>
          <a:blip r:embed="rId3"/>
          <a:stretch>
            <a:fillRect/>
          </a:stretch>
        </p:blipFill>
        <p:spPr>
          <a:xfrm>
            <a:off x="7240465" y="5203141"/>
            <a:ext cx="1692519" cy="1004228"/>
          </a:xfrm>
          <a:prstGeom prst="rect">
            <a:avLst/>
          </a:prstGeom>
        </p:spPr>
      </p:pic>
    </p:spTree>
    <p:extLst>
      <p:ext uri="{BB962C8B-B14F-4D97-AF65-F5344CB8AC3E}">
        <p14:creationId xmlns:p14="http://schemas.microsoft.com/office/powerpoint/2010/main" val="198072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4842540"/>
          </a:xfrm>
        </p:spPr>
        <p:txBody>
          <a:bodyPr>
            <a:normAutofit/>
          </a:bodyPr>
          <a:lstStyle/>
          <a:p>
            <a:pPr>
              <a:lnSpc>
                <a:spcPct val="90000"/>
              </a:lnSpc>
            </a:pPr>
            <a:r>
              <a:rPr lang="en-US" sz="1800" dirty="0"/>
              <a:t>There are two ways to configure the architecture of a </a:t>
            </a:r>
            <a:r>
              <a:rPr lang="en-US" sz="1800" dirty="0" err="1"/>
              <a:t>WiFi</a:t>
            </a:r>
            <a:r>
              <a:rPr lang="en-US" sz="1800" dirty="0"/>
              <a:t> or WLAN:
</a:t>
            </a:r>
            <a:r>
              <a:rPr lang="es-ES" dirty="0"/>
              <a:t>Ad hoc </a:t>
            </a:r>
            <a:r>
              <a:rPr lang="es-ES" dirty="0" err="1"/>
              <a:t>mode</a:t>
            </a:r>
            <a:r>
              <a:rPr lang="es-ES" dirty="0"/>
              <a:t>:</a:t>
            </a:r>
            <a:endParaRPr lang="es-ES" sz="2000" dirty="0"/>
          </a:p>
          <a:p>
            <a:pPr marL="1142977" lvl="2" indent="-285750">
              <a:lnSpc>
                <a:spcPct val="90000"/>
              </a:lnSpc>
            </a:pPr>
            <a:r>
              <a:rPr lang="en-US" sz="1800" dirty="0"/>
              <a:t>In this mode all devices on the wireless network communicate directly with each other, in peer-to-peer communication mode. 
The BSSID is used as the identifier for this network.
Suitable for a small group of devices close to each other</a:t>
            </a:r>
            <a:r>
              <a:rPr lang="es-ES" sz="1800" dirty="0"/>
              <a:t>.</a:t>
            </a:r>
          </a:p>
          <a:p>
            <a:pPr marL="1142977" lvl="2" indent="-285750">
              <a:lnSpc>
                <a:spcPct val="90000"/>
              </a:lnSpc>
            </a:pPr>
            <a:r>
              <a:rPr lang="en-US" sz="1800" dirty="0"/>
              <a:t>The network has no structure or fixed points. No access point is required for communication between devices. 
Network performance suffers if the number of devices increases</a:t>
            </a:r>
            <a:endParaRPr lang="es-ES" sz="1800" dirty="0"/>
          </a:p>
          <a:p>
            <a:pPr marL="1142977" lvl="2" indent="-285750">
              <a:lnSpc>
                <a:spcPct val="90000"/>
              </a:lnSpc>
            </a:pPr>
            <a:r>
              <a:rPr lang="en-US" sz="1800" dirty="0"/>
              <a:t>Cannot connect to a wired local area network</a:t>
            </a:r>
            <a:endParaRPr lang="es-ES" sz="2000" dirty="0"/>
          </a:p>
          <a:p>
            <a:pPr>
              <a:lnSpc>
                <a:spcPct val="90000"/>
              </a:lnSpc>
            </a:pPr>
            <a:endParaRPr lang="es-ES" sz="1800" dirty="0"/>
          </a:p>
          <a:p>
            <a:pPr>
              <a:lnSpc>
                <a:spcPct val="90000"/>
              </a:lnSpc>
            </a:pP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Architectures</a:t>
            </a:r>
            <a:endParaRPr lang="es-ES" sz="2400" dirty="0"/>
          </a:p>
        </p:txBody>
      </p:sp>
    </p:spTree>
    <p:extLst>
      <p:ext uri="{BB962C8B-B14F-4D97-AF65-F5344CB8AC3E}">
        <p14:creationId xmlns:p14="http://schemas.microsoft.com/office/powerpoint/2010/main" val="1109002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4842540"/>
          </a:xfrm>
        </p:spPr>
        <p:txBody>
          <a:bodyPr>
            <a:normAutofit/>
          </a:bodyPr>
          <a:lstStyle/>
          <a:p>
            <a:pPr marL="914388" lvl="1" indent="-457200">
              <a:lnSpc>
                <a:spcPct val="90000"/>
              </a:lnSpc>
              <a:buFont typeface="+mj-lt"/>
              <a:buAutoNum type="arabicPeriod" startAt="2"/>
            </a:pPr>
            <a:r>
              <a:rPr lang="es-ES" sz="2000" dirty="0" err="1"/>
              <a:t>Infrastructure</a:t>
            </a:r>
            <a:r>
              <a:rPr lang="es-ES" sz="2000" dirty="0"/>
              <a:t> </a:t>
            </a:r>
            <a:r>
              <a:rPr lang="es-ES" sz="2000" dirty="0" err="1"/>
              <a:t>mode</a:t>
            </a:r>
            <a:endParaRPr lang="es-ES" sz="2000" dirty="0"/>
          </a:p>
          <a:p>
            <a:pPr lvl="2">
              <a:lnSpc>
                <a:spcPct val="90000"/>
              </a:lnSpc>
            </a:pPr>
            <a:r>
              <a:rPr lang="en-US" sz="1800" dirty="0"/>
              <a:t>In this mode, all devices are connected to the wireless network with the help of an access point or AP (Access Point)
Access points have the ESSID identifier.
APs are usually routers or switches that transfer data from the wireless network to a wired Ethernet network as a bridge is concerned.
Connecting multiple access points over a wired Ethernet backbone can extend the coverage of the wireless network by allowing a mobile device to move out of the coverage range of one access point and into the range of another (free movement without cuts).</a:t>
            </a:r>
            <a:endParaRPr lang="es-ES" sz="1800" dirty="0"/>
          </a:p>
          <a:p>
            <a:pPr>
              <a:lnSpc>
                <a:spcPct val="90000"/>
              </a:lnSpc>
            </a:pP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18</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Arquitecturas</a:t>
            </a:r>
          </a:p>
        </p:txBody>
      </p:sp>
    </p:spTree>
    <p:extLst>
      <p:ext uri="{BB962C8B-B14F-4D97-AF65-F5344CB8AC3E}">
        <p14:creationId xmlns:p14="http://schemas.microsoft.com/office/powerpoint/2010/main" val="2868654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19</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n-US" sz="2400" dirty="0"/>
              <a:t>OSI model and IEEE 802.11 layers
</a:t>
            </a:r>
            <a:endParaRPr lang="es-ES" sz="2400" dirty="0"/>
          </a:p>
        </p:txBody>
      </p:sp>
      <p:pic>
        <p:nvPicPr>
          <p:cNvPr id="11" name="Marcador de contenido 10" descr="Tabla&#10;&#10;Descripción generada automáticamente">
            <a:extLst>
              <a:ext uri="{FF2B5EF4-FFF2-40B4-BE49-F238E27FC236}">
                <a16:creationId xmlns:a16="http://schemas.microsoft.com/office/drawing/2014/main" id="{C15D3121-C7DE-4DFE-8D0A-9A398E7E2765}"/>
              </a:ext>
            </a:extLst>
          </p:cNvPr>
          <p:cNvPicPr>
            <a:picLocks noGrp="1" noChangeAspect="1"/>
          </p:cNvPicPr>
          <p:nvPr>
            <p:ph idx="1"/>
          </p:nvPr>
        </p:nvPicPr>
        <p:blipFill>
          <a:blip r:embed="rId3"/>
          <a:stretch>
            <a:fillRect/>
          </a:stretch>
        </p:blipFill>
        <p:spPr>
          <a:xfrm>
            <a:off x="457201" y="1435985"/>
            <a:ext cx="6683789" cy="4269270"/>
          </a:xfrm>
        </p:spPr>
      </p:pic>
      <p:sp>
        <p:nvSpPr>
          <p:cNvPr id="12" name="Rectángulo 11">
            <a:extLst>
              <a:ext uri="{FF2B5EF4-FFF2-40B4-BE49-F238E27FC236}">
                <a16:creationId xmlns:a16="http://schemas.microsoft.com/office/drawing/2014/main" id="{DD0CC769-EE5D-4DF4-B001-4FD366A4D716}"/>
              </a:ext>
            </a:extLst>
          </p:cNvPr>
          <p:cNvSpPr/>
          <p:nvPr/>
        </p:nvSpPr>
        <p:spPr>
          <a:xfrm>
            <a:off x="2522856" y="2741554"/>
            <a:ext cx="5667834" cy="1200329"/>
          </a:xfrm>
          <a:prstGeom prst="rect">
            <a:avLst/>
          </a:prstGeom>
        </p:spPr>
        <p:txBody>
          <a:bodyPr wrap="square">
            <a:spAutoFit/>
          </a:bodyPr>
          <a:lstStyle/>
          <a:p>
            <a:r>
              <a:rPr lang="en-US" dirty="0"/>
              <a:t>The IEEE 802.11 standard implements the first two layers of the OSI model:</a:t>
            </a:r>
            <a:endParaRPr lang="es-ES" dirty="0"/>
          </a:p>
          <a:p>
            <a:pPr lvl="1"/>
            <a:r>
              <a:rPr lang="es-ES" dirty="0"/>
              <a:t>1 </a:t>
            </a:r>
            <a:r>
              <a:rPr lang="en-US" dirty="0"/>
              <a:t>- The physical layer (PHY or Physical)
</a:t>
            </a:r>
            <a:r>
              <a:rPr lang="es-ES" dirty="0"/>
              <a:t>2 - </a:t>
            </a:r>
            <a:r>
              <a:rPr lang="en-US" dirty="0"/>
              <a:t>The link layer (MAC or Data Link)</a:t>
            </a:r>
            <a:endParaRPr lang="es-ES" dirty="0"/>
          </a:p>
        </p:txBody>
      </p:sp>
    </p:spTree>
    <p:extLst>
      <p:ext uri="{BB962C8B-B14F-4D97-AF65-F5344CB8AC3E}">
        <p14:creationId xmlns:p14="http://schemas.microsoft.com/office/powerpoint/2010/main" val="64883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188213" y="2641600"/>
            <a:ext cx="5206487" cy="2528869"/>
          </a:xfrm>
        </p:spPr>
        <p:txBody>
          <a:bodyPr>
            <a:normAutofit/>
          </a:bodyPr>
          <a:lstStyle/>
          <a:p>
            <a:r>
              <a:rPr lang="en-US" dirty="0"/>
              <a:t>Acquiring knowledge for wireless communication</a:t>
            </a:r>
            <a:br>
              <a:rPr lang="en-US" dirty="0"/>
            </a:br>
            <a:endParaRPr lang="en-US" dirty="0"/>
          </a:p>
        </p:txBody>
      </p:sp>
      <p:sp>
        <p:nvSpPr>
          <p:cNvPr id="2" name="Text Placeholder 1"/>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643584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The physical layer (PHY or Physical)</a:t>
            </a:r>
            <a:endParaRPr lang="es-ES" sz="2400" dirty="0"/>
          </a:p>
        </p:txBody>
      </p:sp>
      <p:sp>
        <p:nvSpPr>
          <p:cNvPr id="13" name="Content Placeholder 5">
            <a:extLst>
              <a:ext uri="{FF2B5EF4-FFF2-40B4-BE49-F238E27FC236}">
                <a16:creationId xmlns:a16="http://schemas.microsoft.com/office/drawing/2014/main" id="{69E4C0C8-D7C1-487B-AB2C-43581653109C}"/>
              </a:ext>
            </a:extLst>
          </p:cNvPr>
          <p:cNvSpPr>
            <a:spLocks noGrp="1"/>
          </p:cNvSpPr>
          <p:nvPr>
            <p:ph idx="1"/>
          </p:nvPr>
        </p:nvSpPr>
        <p:spPr>
          <a:xfrm>
            <a:off x="457201" y="1143849"/>
            <a:ext cx="8297244" cy="2285151"/>
          </a:xfrm>
        </p:spPr>
        <p:txBody>
          <a:bodyPr>
            <a:normAutofit/>
          </a:bodyPr>
          <a:lstStyle/>
          <a:p>
            <a:pPr>
              <a:lnSpc>
                <a:spcPct val="90000"/>
              </a:lnSpc>
            </a:pPr>
            <a:r>
              <a:rPr lang="en-US" sz="1800" dirty="0"/>
              <a:t>The physical layer defines the modulation and </a:t>
            </a:r>
            <a:r>
              <a:rPr lang="en-US" sz="1800" dirty="0" err="1"/>
              <a:t>signalling</a:t>
            </a:r>
            <a:r>
              <a:rPr lang="en-US" sz="1800" dirty="0"/>
              <a:t> characteristic of the data transmission.
It operates in the 2.4 GHz frequency band, occupying 83 MHz of bandwidth between 2,400 and 2,483 GHz.
This bandwidth is subdivided into 5 MHz channels, making a total of 14 independent channels (direct sequence spread spectrum or DSSS).</a:t>
            </a:r>
            <a:endParaRPr lang="es-ES" sz="1800" dirty="0"/>
          </a:p>
          <a:p>
            <a:pPr>
              <a:lnSpc>
                <a:spcPct val="90000"/>
              </a:lnSpc>
            </a:pPr>
            <a:r>
              <a:rPr lang="en-US" sz="1800" dirty="0"/>
              <a:t>The data frame in the DSSS format is as follows:	</a:t>
            </a:r>
            <a:endParaRPr lang="es-ES" sz="1800" dirty="0"/>
          </a:p>
        </p:txBody>
      </p:sp>
      <p:pic>
        <p:nvPicPr>
          <p:cNvPr id="1026" name="Picture 2" descr="ANEXO C">
            <a:extLst>
              <a:ext uri="{FF2B5EF4-FFF2-40B4-BE49-F238E27FC236}">
                <a16:creationId xmlns:a16="http://schemas.microsoft.com/office/drawing/2014/main" id="{26CCE720-A205-4E5E-AFD5-D89BA5417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185" y="3891533"/>
            <a:ext cx="3876675" cy="1181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289223E1-FAEF-45D3-BB49-C114C0CCD58F}"/>
              </a:ext>
            </a:extLst>
          </p:cNvPr>
          <p:cNvSpPr/>
          <p:nvPr/>
        </p:nvSpPr>
        <p:spPr>
          <a:xfrm>
            <a:off x="457201" y="3176871"/>
            <a:ext cx="8084819" cy="757130"/>
          </a:xfrm>
          <a:prstGeom prst="rect">
            <a:avLst/>
          </a:prstGeom>
        </p:spPr>
        <p:txBody>
          <a:bodyPr wrap="square">
            <a:spAutoFit/>
          </a:bodyPr>
          <a:lstStyle/>
          <a:p>
            <a:pPr lvl="1">
              <a:lnSpc>
                <a:spcPct val="90000"/>
              </a:lnSpc>
            </a:pPr>
            <a:r>
              <a:rPr lang="es-ES" sz="1600" b="1" dirty="0" err="1"/>
              <a:t>Synchronism</a:t>
            </a:r>
            <a:r>
              <a:rPr lang="es-ES" sz="1600" dirty="0"/>
              <a:t>: </a:t>
            </a:r>
            <a:r>
              <a:rPr lang="en-US" sz="1600" dirty="0"/>
              <a:t>It contains a 128-bit encoding that ensures pre-synchronization of the receiver. </a:t>
            </a:r>
            <a:endParaRPr lang="es-ES" sz="1600" dirty="0"/>
          </a:p>
          <a:p>
            <a:pPr lvl="1">
              <a:lnSpc>
                <a:spcPct val="90000"/>
              </a:lnSpc>
            </a:pPr>
            <a:r>
              <a:rPr lang="es-ES" sz="1600" b="1" dirty="0" err="1"/>
              <a:t>Frame</a:t>
            </a:r>
            <a:r>
              <a:rPr lang="es-ES" sz="1600" b="1" dirty="0"/>
              <a:t> </a:t>
            </a:r>
            <a:r>
              <a:rPr lang="es-ES" sz="1600" b="1" dirty="0" err="1"/>
              <a:t>start</a:t>
            </a:r>
            <a:r>
              <a:rPr lang="es-ES" sz="1600" b="1" dirty="0"/>
              <a:t> </a:t>
            </a:r>
            <a:r>
              <a:rPr lang="es-ES" sz="1600" b="1" dirty="0" err="1"/>
              <a:t>delimiter</a:t>
            </a:r>
            <a:r>
              <a:rPr lang="es-ES" sz="1600" b="1" dirty="0"/>
              <a:t> </a:t>
            </a:r>
            <a:r>
              <a:rPr lang="es-ES" sz="1600" dirty="0"/>
              <a:t>(SFD): </a:t>
            </a:r>
            <a:r>
              <a:rPr lang="en-US" sz="1600" dirty="0"/>
              <a:t>Signals the beginning of the actual plot after the preamble</a:t>
            </a:r>
            <a:r>
              <a:rPr lang="es-ES" sz="1600" dirty="0"/>
              <a:t>.</a:t>
            </a:r>
          </a:p>
        </p:txBody>
      </p:sp>
      <p:sp>
        <p:nvSpPr>
          <p:cNvPr id="10" name="Rectángulo 9">
            <a:extLst>
              <a:ext uri="{FF2B5EF4-FFF2-40B4-BE49-F238E27FC236}">
                <a16:creationId xmlns:a16="http://schemas.microsoft.com/office/drawing/2014/main" id="{6F4B8325-4B41-4E34-88EC-DE5B427E2E42}"/>
              </a:ext>
            </a:extLst>
          </p:cNvPr>
          <p:cNvSpPr/>
          <p:nvPr/>
        </p:nvSpPr>
        <p:spPr>
          <a:xfrm>
            <a:off x="457201" y="4775009"/>
            <a:ext cx="8627317" cy="978729"/>
          </a:xfrm>
          <a:prstGeom prst="rect">
            <a:avLst/>
          </a:prstGeom>
        </p:spPr>
        <p:txBody>
          <a:bodyPr wrap="square">
            <a:spAutoFit/>
          </a:bodyPr>
          <a:lstStyle/>
          <a:p>
            <a:pPr lvl="1">
              <a:lnSpc>
                <a:spcPct val="90000"/>
              </a:lnSpc>
            </a:pPr>
            <a:r>
              <a:rPr lang="en-US" sz="1600" b="1" dirty="0"/>
              <a:t>Service: </a:t>
            </a:r>
            <a:r>
              <a:rPr lang="en-US" sz="1600" dirty="0"/>
              <a:t>Reserved for future use.</a:t>
            </a:r>
            <a:r>
              <a:rPr lang="en-US" sz="1600" b="1" dirty="0"/>
              <a:t>
Length: </a:t>
            </a:r>
            <a:r>
              <a:rPr lang="en-US" sz="1600" dirty="0"/>
              <a:t>A 16-bit unsigned integer that indicates the number of microseconds required to transmit the data.</a:t>
            </a:r>
            <a:r>
              <a:rPr lang="en-US" sz="1600" b="1" dirty="0"/>
              <a:t>
CRC: </a:t>
            </a:r>
            <a:r>
              <a:rPr lang="en-US" sz="1600" dirty="0"/>
              <a:t>Header fields are protected by a CRC-16 frame check sequence. </a:t>
            </a:r>
            <a:endParaRPr lang="es-ES" sz="1600" dirty="0"/>
          </a:p>
        </p:txBody>
      </p:sp>
      <p:sp>
        <p:nvSpPr>
          <p:cNvPr id="14" name="Rectángulo 13">
            <a:extLst>
              <a:ext uri="{FF2B5EF4-FFF2-40B4-BE49-F238E27FC236}">
                <a16:creationId xmlns:a16="http://schemas.microsoft.com/office/drawing/2014/main" id="{29E859E3-1256-47F4-99E6-16B9C8349728}"/>
              </a:ext>
            </a:extLst>
          </p:cNvPr>
          <p:cNvSpPr/>
          <p:nvPr/>
        </p:nvSpPr>
        <p:spPr>
          <a:xfrm>
            <a:off x="457201" y="3882165"/>
            <a:ext cx="4823460" cy="978729"/>
          </a:xfrm>
          <a:prstGeom prst="rect">
            <a:avLst/>
          </a:prstGeom>
        </p:spPr>
        <p:txBody>
          <a:bodyPr wrap="square">
            <a:spAutoFit/>
          </a:bodyPr>
          <a:lstStyle/>
          <a:p>
            <a:pPr lvl="1">
              <a:lnSpc>
                <a:spcPct val="90000"/>
              </a:lnSpc>
            </a:pPr>
            <a:r>
              <a:rPr lang="es-ES" sz="1600" b="1" dirty="0" err="1"/>
              <a:t>Signal</a:t>
            </a:r>
            <a:r>
              <a:rPr lang="es-ES" sz="1600" dirty="0"/>
              <a:t>: </a:t>
            </a:r>
            <a:r>
              <a:rPr lang="en-US" sz="1600" dirty="0"/>
              <a:t>Indicates to the physical layer what type of modulation will be used in the transmission. The speed will be equal to the value of this field multiplied by 1000Kbps.</a:t>
            </a:r>
            <a:endParaRPr lang="es-ES" sz="1600" dirty="0"/>
          </a:p>
        </p:txBody>
      </p:sp>
    </p:spTree>
    <p:extLst>
      <p:ext uri="{BB962C8B-B14F-4D97-AF65-F5344CB8AC3E}">
        <p14:creationId xmlns:p14="http://schemas.microsoft.com/office/powerpoint/2010/main" val="2508437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21</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The link layer (MAC or Data Link)</a:t>
            </a:r>
            <a:endParaRPr lang="es-ES" sz="2400" dirty="0"/>
          </a:p>
        </p:txBody>
      </p:sp>
      <p:sp>
        <p:nvSpPr>
          <p:cNvPr id="10" name="Content Placeholder 5">
            <a:extLst>
              <a:ext uri="{FF2B5EF4-FFF2-40B4-BE49-F238E27FC236}">
                <a16:creationId xmlns:a16="http://schemas.microsoft.com/office/drawing/2014/main" id="{FE8C1778-0774-449A-87A7-DF6DD1056E58}"/>
              </a:ext>
            </a:extLst>
          </p:cNvPr>
          <p:cNvSpPr>
            <a:spLocks noGrp="1"/>
          </p:cNvSpPr>
          <p:nvPr>
            <p:ph idx="1"/>
          </p:nvPr>
        </p:nvSpPr>
        <p:spPr>
          <a:xfrm>
            <a:off x="457201" y="1143849"/>
            <a:ext cx="8297244" cy="2285151"/>
          </a:xfrm>
        </p:spPr>
        <p:txBody>
          <a:bodyPr>
            <a:normAutofit/>
          </a:bodyPr>
          <a:lstStyle/>
          <a:p>
            <a:pPr>
              <a:lnSpc>
                <a:spcPct val="90000"/>
              </a:lnSpc>
            </a:pPr>
            <a:r>
              <a:rPr lang="en-US" sz="1800" dirty="0"/>
              <a:t>The main function of this layer is the control of access to the medium, also performing functions such as fragmentation, encryption, power management, synchronization and roaming support between multiple APs. 
The 802.11 standard uses CSMA/CA as a basic access mechanism</a:t>
            </a:r>
          </a:p>
        </p:txBody>
      </p:sp>
      <p:grpSp>
        <p:nvGrpSpPr>
          <p:cNvPr id="48" name="Grupo 47">
            <a:extLst>
              <a:ext uri="{FF2B5EF4-FFF2-40B4-BE49-F238E27FC236}">
                <a16:creationId xmlns:a16="http://schemas.microsoft.com/office/drawing/2014/main" id="{2D817500-DD89-4D65-A7F0-8BB80699712A}"/>
              </a:ext>
            </a:extLst>
          </p:cNvPr>
          <p:cNvGrpSpPr/>
          <p:nvPr/>
        </p:nvGrpSpPr>
        <p:grpSpPr>
          <a:xfrm>
            <a:off x="746080" y="2674669"/>
            <a:ext cx="7896003" cy="3632962"/>
            <a:chOff x="746080" y="2674669"/>
            <a:chExt cx="7896003" cy="3632962"/>
          </a:xfrm>
        </p:grpSpPr>
        <p:cxnSp>
          <p:nvCxnSpPr>
            <p:cNvPr id="13" name="Conector recto de flecha 12">
              <a:extLst>
                <a:ext uri="{FF2B5EF4-FFF2-40B4-BE49-F238E27FC236}">
                  <a16:creationId xmlns:a16="http://schemas.microsoft.com/office/drawing/2014/main" id="{0CCF9435-366E-49F6-9A11-F29FD53E05BE}"/>
                </a:ext>
              </a:extLst>
            </p:cNvPr>
            <p:cNvCxnSpPr>
              <a:cxnSpLocks/>
            </p:cNvCxnSpPr>
            <p:nvPr/>
          </p:nvCxnSpPr>
          <p:spPr>
            <a:xfrm>
              <a:off x="1657670" y="3008241"/>
              <a:ext cx="6873224" cy="357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CuadroTexto 13">
              <a:extLst>
                <a:ext uri="{FF2B5EF4-FFF2-40B4-BE49-F238E27FC236}">
                  <a16:creationId xmlns:a16="http://schemas.microsoft.com/office/drawing/2014/main" id="{B5149151-0AC9-4A2D-BAA1-315BF15237F6}"/>
                </a:ext>
              </a:extLst>
            </p:cNvPr>
            <p:cNvSpPr txBox="1"/>
            <p:nvPr/>
          </p:nvSpPr>
          <p:spPr>
            <a:xfrm>
              <a:off x="6728263" y="2674669"/>
              <a:ext cx="649537" cy="369332"/>
            </a:xfrm>
            <a:prstGeom prst="rect">
              <a:avLst/>
            </a:prstGeom>
            <a:noFill/>
          </p:spPr>
          <p:txBody>
            <a:bodyPr wrap="none" rtlCol="0">
              <a:spAutoFit/>
            </a:bodyPr>
            <a:lstStyle/>
            <a:p>
              <a:r>
                <a:rPr lang="es-ES" dirty="0"/>
                <a:t>Time</a:t>
              </a:r>
            </a:p>
          </p:txBody>
        </p:sp>
        <p:sp>
          <p:nvSpPr>
            <p:cNvPr id="15" name="Rectángulo 14">
              <a:extLst>
                <a:ext uri="{FF2B5EF4-FFF2-40B4-BE49-F238E27FC236}">
                  <a16:creationId xmlns:a16="http://schemas.microsoft.com/office/drawing/2014/main" id="{C80C1D48-CC66-48DD-AA78-7670B93254A5}"/>
                </a:ext>
              </a:extLst>
            </p:cNvPr>
            <p:cNvSpPr/>
            <p:nvPr/>
          </p:nvSpPr>
          <p:spPr>
            <a:xfrm>
              <a:off x="1591060" y="3370681"/>
              <a:ext cx="2420722" cy="227470"/>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7" name="CuadroTexto 16">
              <a:extLst>
                <a:ext uri="{FF2B5EF4-FFF2-40B4-BE49-F238E27FC236}">
                  <a16:creationId xmlns:a16="http://schemas.microsoft.com/office/drawing/2014/main" id="{DB629985-C28E-4B6E-B0B9-2A3C10691193}"/>
                </a:ext>
              </a:extLst>
            </p:cNvPr>
            <p:cNvSpPr txBox="1"/>
            <p:nvPr/>
          </p:nvSpPr>
          <p:spPr>
            <a:xfrm>
              <a:off x="773038" y="2862049"/>
              <a:ext cx="849913" cy="369332"/>
            </a:xfrm>
            <a:prstGeom prst="rect">
              <a:avLst/>
            </a:prstGeom>
            <a:noFill/>
          </p:spPr>
          <p:txBody>
            <a:bodyPr wrap="none" rtlCol="0">
              <a:spAutoFit/>
            </a:bodyPr>
            <a:lstStyle/>
            <a:p>
              <a:r>
                <a:rPr lang="es-ES" dirty="0" err="1"/>
                <a:t>Season</a:t>
              </a:r>
              <a:endParaRPr lang="es-ES" dirty="0"/>
            </a:p>
          </p:txBody>
        </p:sp>
        <p:sp>
          <p:nvSpPr>
            <p:cNvPr id="18" name="CuadroTexto 17">
              <a:extLst>
                <a:ext uri="{FF2B5EF4-FFF2-40B4-BE49-F238E27FC236}">
                  <a16:creationId xmlns:a16="http://schemas.microsoft.com/office/drawing/2014/main" id="{4684573F-BBCF-447B-9AA6-C96BDDBA57C4}"/>
                </a:ext>
              </a:extLst>
            </p:cNvPr>
            <p:cNvSpPr txBox="1"/>
            <p:nvPr/>
          </p:nvSpPr>
          <p:spPr>
            <a:xfrm>
              <a:off x="880787" y="3299750"/>
              <a:ext cx="317716" cy="369332"/>
            </a:xfrm>
            <a:prstGeom prst="rect">
              <a:avLst/>
            </a:prstGeom>
            <a:noFill/>
            <a:ln>
              <a:solidFill>
                <a:schemeClr val="accent1"/>
              </a:solidFill>
            </a:ln>
          </p:spPr>
          <p:txBody>
            <a:bodyPr wrap="none" rtlCol="0">
              <a:spAutoFit/>
            </a:bodyPr>
            <a:lstStyle/>
            <a:p>
              <a:r>
                <a:rPr lang="es-ES" dirty="0"/>
                <a:t>A</a:t>
              </a:r>
            </a:p>
          </p:txBody>
        </p:sp>
        <p:sp>
          <p:nvSpPr>
            <p:cNvPr id="22" name="CuadroTexto 21">
              <a:extLst>
                <a:ext uri="{FF2B5EF4-FFF2-40B4-BE49-F238E27FC236}">
                  <a16:creationId xmlns:a16="http://schemas.microsoft.com/office/drawing/2014/main" id="{6193A5CC-7160-4D43-B29B-C3B3442332A4}"/>
                </a:ext>
              </a:extLst>
            </p:cNvPr>
            <p:cNvSpPr txBox="1"/>
            <p:nvPr/>
          </p:nvSpPr>
          <p:spPr>
            <a:xfrm>
              <a:off x="1553735" y="3598151"/>
              <a:ext cx="2420723" cy="1200329"/>
            </a:xfrm>
            <a:prstGeom prst="rect">
              <a:avLst/>
            </a:prstGeom>
            <a:noFill/>
          </p:spPr>
          <p:txBody>
            <a:bodyPr wrap="square" rtlCol="0">
              <a:spAutoFit/>
            </a:bodyPr>
            <a:lstStyle/>
            <a:p>
              <a:pPr algn="r"/>
              <a:r>
                <a:rPr lang="en-US" dirty="0"/>
                <a:t>A completes the transmission of its frame
</a:t>
              </a:r>
              <a:endParaRPr lang="es-ES" dirty="0"/>
            </a:p>
          </p:txBody>
        </p:sp>
        <p:cxnSp>
          <p:nvCxnSpPr>
            <p:cNvPr id="24" name="Conector recto de flecha 23">
              <a:extLst>
                <a:ext uri="{FF2B5EF4-FFF2-40B4-BE49-F238E27FC236}">
                  <a16:creationId xmlns:a16="http://schemas.microsoft.com/office/drawing/2014/main" id="{D25FD4EB-F302-472C-AAA9-52BCDE0C7F6E}"/>
                </a:ext>
              </a:extLst>
            </p:cNvPr>
            <p:cNvCxnSpPr>
              <a:cxnSpLocks/>
            </p:cNvCxnSpPr>
            <p:nvPr/>
          </p:nvCxnSpPr>
          <p:spPr>
            <a:xfrm flipV="1">
              <a:off x="4011781" y="3598151"/>
              <a:ext cx="1" cy="2366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ector recto de flecha 25">
              <a:extLst>
                <a:ext uri="{FF2B5EF4-FFF2-40B4-BE49-F238E27FC236}">
                  <a16:creationId xmlns:a16="http://schemas.microsoft.com/office/drawing/2014/main" id="{FFC20F33-1C72-4996-BB77-34A919CFABDB}"/>
                </a:ext>
              </a:extLst>
            </p:cNvPr>
            <p:cNvCxnSpPr>
              <a:cxnSpLocks/>
            </p:cNvCxnSpPr>
            <p:nvPr/>
          </p:nvCxnSpPr>
          <p:spPr>
            <a:xfrm>
              <a:off x="1591060" y="4670743"/>
              <a:ext cx="2420722" cy="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a:extLst>
                <a:ext uri="{FF2B5EF4-FFF2-40B4-BE49-F238E27FC236}">
                  <a16:creationId xmlns:a16="http://schemas.microsoft.com/office/drawing/2014/main" id="{83755555-4E36-4636-914A-34544CC0E9A8}"/>
                </a:ext>
              </a:extLst>
            </p:cNvPr>
            <p:cNvCxnSpPr>
              <a:cxnSpLocks/>
            </p:cNvCxnSpPr>
            <p:nvPr/>
          </p:nvCxnSpPr>
          <p:spPr>
            <a:xfrm>
              <a:off x="1591059" y="5756207"/>
              <a:ext cx="2420722" cy="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33" name="CuadroTexto 32">
              <a:extLst>
                <a:ext uri="{FF2B5EF4-FFF2-40B4-BE49-F238E27FC236}">
                  <a16:creationId xmlns:a16="http://schemas.microsoft.com/office/drawing/2014/main" id="{8B5640F9-B171-4A7A-AA43-59624F45C1A8}"/>
                </a:ext>
              </a:extLst>
            </p:cNvPr>
            <p:cNvSpPr txBox="1"/>
            <p:nvPr/>
          </p:nvSpPr>
          <p:spPr>
            <a:xfrm>
              <a:off x="880787" y="4476746"/>
              <a:ext cx="309700" cy="369332"/>
            </a:xfrm>
            <a:prstGeom prst="rect">
              <a:avLst/>
            </a:prstGeom>
            <a:noFill/>
            <a:ln>
              <a:solidFill>
                <a:schemeClr val="accent1"/>
              </a:solidFill>
            </a:ln>
          </p:spPr>
          <p:txBody>
            <a:bodyPr wrap="none" rtlCol="0">
              <a:spAutoFit/>
            </a:bodyPr>
            <a:lstStyle/>
            <a:p>
              <a:r>
                <a:rPr lang="es-ES" dirty="0"/>
                <a:t>B</a:t>
              </a:r>
            </a:p>
          </p:txBody>
        </p:sp>
        <p:sp>
          <p:nvSpPr>
            <p:cNvPr id="34" name="CuadroTexto 33">
              <a:extLst>
                <a:ext uri="{FF2B5EF4-FFF2-40B4-BE49-F238E27FC236}">
                  <a16:creationId xmlns:a16="http://schemas.microsoft.com/office/drawing/2014/main" id="{CC377CFB-19BD-4EE1-A812-3E5463CFFCFF}"/>
                </a:ext>
              </a:extLst>
            </p:cNvPr>
            <p:cNvSpPr txBox="1"/>
            <p:nvPr/>
          </p:nvSpPr>
          <p:spPr>
            <a:xfrm>
              <a:off x="899449" y="5595259"/>
              <a:ext cx="308098" cy="369332"/>
            </a:xfrm>
            <a:prstGeom prst="rect">
              <a:avLst/>
            </a:prstGeom>
            <a:noFill/>
            <a:ln>
              <a:solidFill>
                <a:schemeClr val="accent1"/>
              </a:solidFill>
            </a:ln>
          </p:spPr>
          <p:txBody>
            <a:bodyPr wrap="none" rtlCol="0">
              <a:spAutoFit/>
            </a:bodyPr>
            <a:lstStyle/>
            <a:p>
              <a:r>
                <a:rPr lang="es-ES" dirty="0"/>
                <a:t>C</a:t>
              </a:r>
            </a:p>
          </p:txBody>
        </p:sp>
        <p:sp>
          <p:nvSpPr>
            <p:cNvPr id="36" name="CuadroTexto 35">
              <a:extLst>
                <a:ext uri="{FF2B5EF4-FFF2-40B4-BE49-F238E27FC236}">
                  <a16:creationId xmlns:a16="http://schemas.microsoft.com/office/drawing/2014/main" id="{86C75371-7E49-4A45-B2F5-48442E65FFEB}"/>
                </a:ext>
              </a:extLst>
            </p:cNvPr>
            <p:cNvSpPr txBox="1"/>
            <p:nvPr/>
          </p:nvSpPr>
          <p:spPr>
            <a:xfrm>
              <a:off x="746080" y="4769355"/>
              <a:ext cx="3187044" cy="1200329"/>
            </a:xfrm>
            <a:prstGeom prst="rect">
              <a:avLst/>
            </a:prstGeom>
            <a:noFill/>
          </p:spPr>
          <p:txBody>
            <a:bodyPr wrap="square" rtlCol="0">
              <a:spAutoFit/>
            </a:bodyPr>
            <a:lstStyle/>
            <a:p>
              <a:pPr algn="r"/>
              <a:r>
                <a:rPr lang="en-US" dirty="0"/>
                <a:t>B and C detect that the media is busy and both wait for a random time
</a:t>
              </a:r>
              <a:endParaRPr lang="es-ES" dirty="0"/>
            </a:p>
          </p:txBody>
        </p:sp>
        <p:sp>
          <p:nvSpPr>
            <p:cNvPr id="37" name="Rectángulo 36">
              <a:extLst>
                <a:ext uri="{FF2B5EF4-FFF2-40B4-BE49-F238E27FC236}">
                  <a16:creationId xmlns:a16="http://schemas.microsoft.com/office/drawing/2014/main" id="{378F0D94-B63D-4DB5-8D76-45FB8E307FBA}"/>
                </a:ext>
              </a:extLst>
            </p:cNvPr>
            <p:cNvSpPr/>
            <p:nvPr/>
          </p:nvSpPr>
          <p:spPr>
            <a:xfrm>
              <a:off x="4663942" y="4541885"/>
              <a:ext cx="1512537" cy="206898"/>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38" name="Conector recto de flecha 37">
              <a:extLst>
                <a:ext uri="{FF2B5EF4-FFF2-40B4-BE49-F238E27FC236}">
                  <a16:creationId xmlns:a16="http://schemas.microsoft.com/office/drawing/2014/main" id="{81E07D2A-BF5F-474E-9A97-4E16500EF783}"/>
                </a:ext>
              </a:extLst>
            </p:cNvPr>
            <p:cNvCxnSpPr>
              <a:cxnSpLocks/>
            </p:cNvCxnSpPr>
            <p:nvPr/>
          </p:nvCxnSpPr>
          <p:spPr>
            <a:xfrm flipV="1">
              <a:off x="4663942" y="4769355"/>
              <a:ext cx="0" cy="55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ector recto de flecha 40">
              <a:extLst>
                <a:ext uri="{FF2B5EF4-FFF2-40B4-BE49-F238E27FC236}">
                  <a16:creationId xmlns:a16="http://schemas.microsoft.com/office/drawing/2014/main" id="{0C9C6ED5-2BB4-4623-B45E-E5B4DA232C00}"/>
                </a:ext>
              </a:extLst>
            </p:cNvPr>
            <p:cNvCxnSpPr>
              <a:cxnSpLocks/>
            </p:cNvCxnSpPr>
            <p:nvPr/>
          </p:nvCxnSpPr>
          <p:spPr>
            <a:xfrm>
              <a:off x="5242439" y="5756207"/>
              <a:ext cx="1195303" cy="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3" name="Conector recto de flecha 42">
              <a:extLst>
                <a:ext uri="{FF2B5EF4-FFF2-40B4-BE49-F238E27FC236}">
                  <a16:creationId xmlns:a16="http://schemas.microsoft.com/office/drawing/2014/main" id="{66B26DD2-A4CF-46B5-96B0-3FCC28BFDE65}"/>
                </a:ext>
              </a:extLst>
            </p:cNvPr>
            <p:cNvCxnSpPr>
              <a:cxnSpLocks/>
            </p:cNvCxnSpPr>
            <p:nvPr/>
          </p:nvCxnSpPr>
          <p:spPr>
            <a:xfrm flipV="1">
              <a:off x="5242439" y="5756207"/>
              <a:ext cx="0" cy="55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CuadroTexto 43">
              <a:extLst>
                <a:ext uri="{FF2B5EF4-FFF2-40B4-BE49-F238E27FC236}">
                  <a16:creationId xmlns:a16="http://schemas.microsoft.com/office/drawing/2014/main" id="{60662AA8-33E8-43B0-9E5B-681DC3E3B12A}"/>
                </a:ext>
              </a:extLst>
            </p:cNvPr>
            <p:cNvSpPr txBox="1"/>
            <p:nvPr/>
          </p:nvSpPr>
          <p:spPr>
            <a:xfrm>
              <a:off x="4654622" y="4883870"/>
              <a:ext cx="3987461" cy="646331"/>
            </a:xfrm>
            <a:prstGeom prst="rect">
              <a:avLst/>
            </a:prstGeom>
            <a:noFill/>
          </p:spPr>
          <p:txBody>
            <a:bodyPr wrap="square" rtlCol="0">
              <a:spAutoFit/>
            </a:bodyPr>
            <a:lstStyle/>
            <a:p>
              <a:pPr algn="r"/>
              <a:r>
                <a:rPr lang="en-US" dirty="0"/>
                <a:t>B detects free media and sends its frame
</a:t>
              </a:r>
              <a:endParaRPr lang="es-ES" dirty="0"/>
            </a:p>
          </p:txBody>
        </p:sp>
        <p:sp>
          <p:nvSpPr>
            <p:cNvPr id="45" name="CuadroTexto 44">
              <a:extLst>
                <a:ext uri="{FF2B5EF4-FFF2-40B4-BE49-F238E27FC236}">
                  <a16:creationId xmlns:a16="http://schemas.microsoft.com/office/drawing/2014/main" id="{F6354346-EF2A-4042-AB48-CA7DE1DB78D4}"/>
                </a:ext>
              </a:extLst>
            </p:cNvPr>
            <p:cNvSpPr txBox="1"/>
            <p:nvPr/>
          </p:nvSpPr>
          <p:spPr>
            <a:xfrm>
              <a:off x="4582132" y="5853402"/>
              <a:ext cx="3987461" cy="369332"/>
            </a:xfrm>
            <a:prstGeom prst="rect">
              <a:avLst/>
            </a:prstGeom>
            <a:noFill/>
          </p:spPr>
          <p:txBody>
            <a:bodyPr wrap="square" rtlCol="0">
              <a:spAutoFit/>
            </a:bodyPr>
            <a:lstStyle/>
            <a:p>
              <a:pPr algn="r"/>
              <a:r>
                <a:rPr lang="en-US" dirty="0"/>
                <a:t>C detects busy medium and waits</a:t>
              </a:r>
              <a:endParaRPr lang="es-ES" dirty="0"/>
            </a:p>
          </p:txBody>
        </p:sp>
      </p:grpSp>
    </p:spTree>
    <p:extLst>
      <p:ext uri="{BB962C8B-B14F-4D97-AF65-F5344CB8AC3E}">
        <p14:creationId xmlns:p14="http://schemas.microsoft.com/office/powerpoint/2010/main" val="2536915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22</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The</a:t>
            </a:r>
            <a:r>
              <a:rPr lang="es-ES" sz="2400" dirty="0"/>
              <a:t> Network </a:t>
            </a:r>
            <a:r>
              <a:rPr lang="es-ES" sz="2400" dirty="0" err="1"/>
              <a:t>layer</a:t>
            </a:r>
            <a:endParaRPr lang="es-ES" sz="2400" dirty="0"/>
          </a:p>
        </p:txBody>
      </p:sp>
      <p:sp>
        <p:nvSpPr>
          <p:cNvPr id="10" name="Content Placeholder 5">
            <a:extLst>
              <a:ext uri="{FF2B5EF4-FFF2-40B4-BE49-F238E27FC236}">
                <a16:creationId xmlns:a16="http://schemas.microsoft.com/office/drawing/2014/main" id="{FE8C1778-0774-449A-87A7-DF6DD1056E58}"/>
              </a:ext>
            </a:extLst>
          </p:cNvPr>
          <p:cNvSpPr>
            <a:spLocks noGrp="1"/>
          </p:cNvSpPr>
          <p:nvPr>
            <p:ph idx="1"/>
          </p:nvPr>
        </p:nvSpPr>
        <p:spPr>
          <a:xfrm>
            <a:off x="457201" y="1143849"/>
            <a:ext cx="8297244" cy="2285151"/>
          </a:xfrm>
        </p:spPr>
        <p:txBody>
          <a:bodyPr>
            <a:normAutofit/>
          </a:bodyPr>
          <a:lstStyle/>
          <a:p>
            <a:pPr marL="0" indent="0">
              <a:lnSpc>
                <a:spcPct val="90000"/>
              </a:lnSpc>
              <a:buNone/>
            </a:pPr>
            <a:r>
              <a:rPr lang="en-US" sz="1800" dirty="0"/>
              <a:t>This layer provides routing and better routing</a:t>
            </a:r>
            <a:endParaRPr lang="es-ES" sz="1800" dirty="0"/>
          </a:p>
          <a:p>
            <a:pPr>
              <a:lnSpc>
                <a:spcPct val="90000"/>
              </a:lnSpc>
            </a:pPr>
            <a:r>
              <a:rPr lang="en-US" sz="1800" dirty="0"/>
              <a:t>Allows connectivity and selects the path between two end systems
</a:t>
            </a:r>
            <a:r>
              <a:rPr lang="es-ES" sz="1800" dirty="0" err="1"/>
              <a:t>Maintains</a:t>
            </a:r>
            <a:r>
              <a:rPr lang="es-ES" sz="1800" dirty="0"/>
              <a:t> </a:t>
            </a:r>
            <a:r>
              <a:rPr lang="es-ES" sz="1800" dirty="0" err="1"/>
              <a:t>the</a:t>
            </a:r>
            <a:r>
              <a:rPr lang="es-ES" sz="1800" dirty="0"/>
              <a:t> </a:t>
            </a:r>
            <a:r>
              <a:rPr lang="es-ES" sz="1800" dirty="0" err="1"/>
              <a:t>routing</a:t>
            </a:r>
            <a:r>
              <a:rPr lang="es-ES" sz="1800" dirty="0"/>
              <a:t> </a:t>
            </a:r>
            <a:r>
              <a:rPr lang="es-ES" sz="1800" dirty="0" err="1"/>
              <a:t>domain</a:t>
            </a:r>
            <a:r>
              <a:rPr lang="es-ES" sz="1800" dirty="0"/>
              <a:t>
</a:t>
            </a:r>
            <a:r>
              <a:rPr lang="es-ES" sz="1800" dirty="0" err="1"/>
              <a:t>Protocols</a:t>
            </a:r>
            <a:r>
              <a:rPr lang="es-ES" sz="1800" dirty="0"/>
              <a:t>: </a:t>
            </a:r>
          </a:p>
          <a:p>
            <a:pPr marL="0" indent="0">
              <a:lnSpc>
                <a:spcPct val="90000"/>
              </a:lnSpc>
              <a:buNone/>
            </a:pPr>
            <a:r>
              <a:rPr lang="es-ES" sz="1800" dirty="0"/>
              <a:t>	IPv4, IPv6, IPX, Apple </a:t>
            </a:r>
            <a:r>
              <a:rPr lang="es-ES" sz="1800" dirty="0" err="1"/>
              <a:t>talk</a:t>
            </a:r>
            <a:r>
              <a:rPr lang="es-ES" sz="1800" dirty="0"/>
              <a:t>, </a:t>
            </a:r>
            <a:r>
              <a:rPr lang="es-ES" sz="1800" dirty="0" err="1"/>
              <a:t>IPSec</a:t>
            </a:r>
            <a:r>
              <a:rPr lang="es-ES" sz="1800" dirty="0"/>
              <a:t>, ICMP, IGMP.</a:t>
            </a:r>
          </a:p>
          <a:p>
            <a:pPr>
              <a:lnSpc>
                <a:spcPct val="90000"/>
              </a:lnSpc>
            </a:pPr>
            <a:endParaRPr lang="es-ES" sz="1800" dirty="0"/>
          </a:p>
          <a:p>
            <a:pPr lvl="1">
              <a:lnSpc>
                <a:spcPct val="90000"/>
              </a:lnSpc>
            </a:pPr>
            <a:endParaRPr lang="es-ES" sz="1700" dirty="0"/>
          </a:p>
        </p:txBody>
      </p:sp>
    </p:spTree>
    <p:extLst>
      <p:ext uri="{BB962C8B-B14F-4D97-AF65-F5344CB8AC3E}">
        <p14:creationId xmlns:p14="http://schemas.microsoft.com/office/powerpoint/2010/main" val="179060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23</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The</a:t>
            </a:r>
            <a:r>
              <a:rPr lang="es-ES" sz="2400" dirty="0"/>
              <a:t> </a:t>
            </a:r>
            <a:r>
              <a:rPr lang="es-ES" sz="2400" dirty="0" err="1"/>
              <a:t>transport</a:t>
            </a:r>
            <a:r>
              <a:rPr lang="es-ES" sz="2400" dirty="0"/>
              <a:t> </a:t>
            </a:r>
            <a:r>
              <a:rPr lang="es-ES" sz="2400" dirty="0" err="1"/>
              <a:t>layer</a:t>
            </a:r>
            <a:endParaRPr lang="es-ES" sz="2400" dirty="0"/>
          </a:p>
        </p:txBody>
      </p:sp>
      <p:sp>
        <p:nvSpPr>
          <p:cNvPr id="10" name="Content Placeholder 5">
            <a:extLst>
              <a:ext uri="{FF2B5EF4-FFF2-40B4-BE49-F238E27FC236}">
                <a16:creationId xmlns:a16="http://schemas.microsoft.com/office/drawing/2014/main" id="{FE8C1778-0774-449A-87A7-DF6DD1056E58}"/>
              </a:ext>
            </a:extLst>
          </p:cNvPr>
          <p:cNvSpPr>
            <a:spLocks noGrp="1"/>
          </p:cNvSpPr>
          <p:nvPr>
            <p:ph idx="1"/>
          </p:nvPr>
        </p:nvSpPr>
        <p:spPr>
          <a:xfrm>
            <a:off x="457201" y="1143849"/>
            <a:ext cx="8297244" cy="2285151"/>
          </a:xfrm>
        </p:spPr>
        <p:txBody>
          <a:bodyPr>
            <a:normAutofit lnSpcReduction="10000"/>
          </a:bodyPr>
          <a:lstStyle/>
          <a:p>
            <a:pPr marL="0" indent="0">
              <a:lnSpc>
                <a:spcPct val="90000"/>
              </a:lnSpc>
              <a:buNone/>
            </a:pPr>
            <a:r>
              <a:rPr lang="es-ES" sz="1800" dirty="0" err="1"/>
              <a:t>End-to-end</a:t>
            </a:r>
            <a:r>
              <a:rPr lang="es-ES" sz="1800" dirty="0"/>
              <a:t> </a:t>
            </a:r>
            <a:r>
              <a:rPr lang="es-ES" sz="1800" dirty="0" err="1"/>
              <a:t>connection</a:t>
            </a:r>
            <a:endParaRPr lang="es-ES" sz="1800" dirty="0"/>
          </a:p>
          <a:p>
            <a:pPr>
              <a:lnSpc>
                <a:spcPct val="90000"/>
              </a:lnSpc>
            </a:pPr>
            <a:r>
              <a:rPr lang="en-US" sz="1800" dirty="0"/>
              <a:t>Deals with aspects of transport between hosts
</a:t>
            </a:r>
            <a:r>
              <a:rPr lang="es-ES" sz="1800" dirty="0" err="1"/>
              <a:t>Reliability</a:t>
            </a:r>
            <a:r>
              <a:rPr lang="es-ES" sz="1800" dirty="0"/>
              <a:t> </a:t>
            </a:r>
            <a:r>
              <a:rPr lang="es-ES" sz="1800" dirty="0" err="1"/>
              <a:t>of</a:t>
            </a:r>
            <a:r>
              <a:rPr lang="es-ES" sz="1800" dirty="0"/>
              <a:t> data </a:t>
            </a:r>
            <a:r>
              <a:rPr lang="es-ES" sz="1800" dirty="0" err="1"/>
              <a:t>transport</a:t>
            </a:r>
            <a:r>
              <a:rPr lang="es-ES" sz="1800" dirty="0"/>
              <a:t>
</a:t>
            </a:r>
            <a:r>
              <a:rPr lang="en-US" sz="1800" dirty="0"/>
              <a:t>Establish, maintain, and terminate virtual bindings between hosts
</a:t>
            </a:r>
            <a:r>
              <a:rPr lang="es-ES" sz="1800" dirty="0" err="1"/>
              <a:t>Fault</a:t>
            </a:r>
            <a:r>
              <a:rPr lang="es-ES" sz="1800" dirty="0"/>
              <a:t> </a:t>
            </a:r>
            <a:r>
              <a:rPr lang="es-ES" sz="1800" dirty="0" err="1"/>
              <a:t>detection</a:t>
            </a:r>
            <a:r>
              <a:rPr lang="es-ES" sz="1800" dirty="0"/>
              <a:t> and </a:t>
            </a:r>
            <a:r>
              <a:rPr lang="es-ES" sz="1800" dirty="0" err="1"/>
              <a:t>recovery</a:t>
            </a:r>
            <a:r>
              <a:rPr lang="es-ES" sz="1800" dirty="0"/>
              <a:t>
</a:t>
            </a:r>
            <a:r>
              <a:rPr lang="en-US" sz="1800" dirty="0"/>
              <a:t>Control of the flow of information
</a:t>
            </a:r>
            <a:r>
              <a:rPr lang="es-ES" sz="1800" dirty="0" err="1"/>
              <a:t>Protocols</a:t>
            </a:r>
            <a:r>
              <a:rPr lang="es-ES" sz="1800" dirty="0"/>
              <a:t>:</a:t>
            </a:r>
          </a:p>
          <a:p>
            <a:pPr marL="0" indent="0">
              <a:lnSpc>
                <a:spcPct val="90000"/>
              </a:lnSpc>
              <a:buNone/>
            </a:pPr>
            <a:r>
              <a:rPr lang="es-ES" sz="1800" dirty="0"/>
              <a:t>	TCP, UDP, SPX</a:t>
            </a:r>
          </a:p>
          <a:p>
            <a:pPr marL="0" indent="0">
              <a:lnSpc>
                <a:spcPct val="90000"/>
              </a:lnSpc>
              <a:buNone/>
            </a:pPr>
            <a:endParaRPr lang="es-ES" sz="1800" dirty="0"/>
          </a:p>
          <a:p>
            <a:pPr lvl="1">
              <a:lnSpc>
                <a:spcPct val="90000"/>
              </a:lnSpc>
            </a:pPr>
            <a:endParaRPr lang="es-ES" sz="1700" dirty="0"/>
          </a:p>
        </p:txBody>
      </p:sp>
      <p:graphicFrame>
        <p:nvGraphicFramePr>
          <p:cNvPr id="6" name="Tabla 5">
            <a:extLst>
              <a:ext uri="{FF2B5EF4-FFF2-40B4-BE49-F238E27FC236}">
                <a16:creationId xmlns:a16="http://schemas.microsoft.com/office/drawing/2014/main" id="{1119DD35-F0FA-49A2-A946-B662722A5D91}"/>
              </a:ext>
            </a:extLst>
          </p:cNvPr>
          <p:cNvGraphicFramePr>
            <a:graphicFrameLocks noGrp="1"/>
          </p:cNvGraphicFramePr>
          <p:nvPr>
            <p:extLst>
              <p:ext uri="{D42A27DB-BD31-4B8C-83A1-F6EECF244321}">
                <p14:modId xmlns:p14="http://schemas.microsoft.com/office/powerpoint/2010/main" val="2209814363"/>
              </p:ext>
            </p:extLst>
          </p:nvPr>
        </p:nvGraphicFramePr>
        <p:xfrm>
          <a:off x="698378" y="3855085"/>
          <a:ext cx="7732199" cy="2501265"/>
        </p:xfrm>
        <a:graphic>
          <a:graphicData uri="http://schemas.openxmlformats.org/drawingml/2006/table">
            <a:tbl>
              <a:tblPr>
                <a:tableStyleId>{B301B821-A1FF-4177-AEE7-76D212191A09}</a:tableStyleId>
              </a:tblPr>
              <a:tblGrid>
                <a:gridCol w="1638422">
                  <a:extLst>
                    <a:ext uri="{9D8B030D-6E8A-4147-A177-3AD203B41FA5}">
                      <a16:colId xmlns:a16="http://schemas.microsoft.com/office/drawing/2014/main" val="1217249053"/>
                    </a:ext>
                  </a:extLst>
                </a:gridCol>
                <a:gridCol w="3005138">
                  <a:extLst>
                    <a:ext uri="{9D8B030D-6E8A-4147-A177-3AD203B41FA5}">
                      <a16:colId xmlns:a16="http://schemas.microsoft.com/office/drawing/2014/main" val="1571225692"/>
                    </a:ext>
                  </a:extLst>
                </a:gridCol>
                <a:gridCol w="3088639">
                  <a:extLst>
                    <a:ext uri="{9D8B030D-6E8A-4147-A177-3AD203B41FA5}">
                      <a16:colId xmlns:a16="http://schemas.microsoft.com/office/drawing/2014/main" val="1522304454"/>
                    </a:ext>
                  </a:extLst>
                </a:gridCol>
              </a:tblGrid>
              <a:tr h="182880">
                <a:tc>
                  <a:txBody>
                    <a:bodyPr/>
                    <a:lstStyle/>
                    <a:p>
                      <a:pPr algn="l" fontAlgn="ctr"/>
                      <a:r>
                        <a:rPr lang="es-ES" sz="900" u="none" strike="noStrike" dirty="0" err="1">
                          <a:effectLst/>
                        </a:rPr>
                        <a:t>Feature</a:t>
                      </a:r>
                      <a:endParaRPr lang="es-ES" sz="900" b="1" i="0" u="none" strike="noStrike" dirty="0">
                        <a:solidFill>
                          <a:srgbClr val="686868"/>
                        </a:solidFill>
                        <a:effectLst/>
                        <a:latin typeface="Inherit"/>
                      </a:endParaRPr>
                    </a:p>
                  </a:txBody>
                  <a:tcPr marL="9525" marR="9525" marT="9525" marB="0" anchor="ctr"/>
                </a:tc>
                <a:tc>
                  <a:txBody>
                    <a:bodyPr/>
                    <a:lstStyle/>
                    <a:p>
                      <a:pPr algn="l" fontAlgn="ctr"/>
                      <a:r>
                        <a:rPr lang="es-ES" sz="900" u="none" strike="noStrike" dirty="0">
                          <a:effectLst/>
                        </a:rPr>
                        <a:t>UDP</a:t>
                      </a:r>
                      <a:endParaRPr lang="es-ES" sz="900" b="1" i="0" u="none" strike="noStrike" dirty="0">
                        <a:solidFill>
                          <a:srgbClr val="686868"/>
                        </a:solidFill>
                        <a:effectLst/>
                        <a:latin typeface="Inherit"/>
                      </a:endParaRPr>
                    </a:p>
                  </a:txBody>
                  <a:tcPr marL="9525" marR="9525" marT="9525" marB="0" anchor="ctr"/>
                </a:tc>
                <a:tc>
                  <a:txBody>
                    <a:bodyPr/>
                    <a:lstStyle/>
                    <a:p>
                      <a:pPr algn="l" fontAlgn="ctr"/>
                      <a:r>
                        <a:rPr lang="es-ES" sz="900" u="none" strike="noStrike" dirty="0">
                          <a:effectLst/>
                        </a:rPr>
                        <a:t>TCP</a:t>
                      </a:r>
                      <a:endParaRPr lang="es-ES" sz="900" b="1" i="0" u="none" strike="noStrike" dirty="0">
                        <a:solidFill>
                          <a:srgbClr val="686868"/>
                        </a:solidFill>
                        <a:effectLst/>
                        <a:latin typeface="Inherit"/>
                      </a:endParaRPr>
                    </a:p>
                  </a:txBody>
                  <a:tcPr marL="9525" marR="9525" marT="9525" marB="0" anchor="ctr"/>
                </a:tc>
                <a:extLst>
                  <a:ext uri="{0D108BD9-81ED-4DB2-BD59-A6C34878D82A}">
                    <a16:rowId xmlns:a16="http://schemas.microsoft.com/office/drawing/2014/main" val="3010150405"/>
                  </a:ext>
                </a:extLst>
              </a:tr>
              <a:tr h="289560">
                <a:tc>
                  <a:txBody>
                    <a:bodyPr/>
                    <a:lstStyle/>
                    <a:p>
                      <a:pPr algn="l" fontAlgn="t"/>
                      <a:r>
                        <a:rPr lang="es-ES" sz="900" u="none" strike="noStrike" dirty="0" err="1">
                          <a:effectLst/>
                        </a:rPr>
                        <a:t>Connection</a:t>
                      </a:r>
                      <a:r>
                        <a:rPr lang="es-ES" sz="900" u="none" strike="noStrike" dirty="0">
                          <a:effectLst/>
                        </a:rPr>
                        <a:t> status
</a:t>
                      </a:r>
                      <a:endParaRPr lang="es-ES" sz="900" b="0" i="0" u="none" strike="noStrike" dirty="0">
                        <a:solidFill>
                          <a:srgbClr val="686868"/>
                        </a:solidFill>
                        <a:effectLst/>
                        <a:latin typeface="Open Sans"/>
                      </a:endParaRPr>
                    </a:p>
                  </a:txBody>
                  <a:tcPr marL="9525" marR="9525" marT="9525" marB="0"/>
                </a:tc>
                <a:tc>
                  <a:txBody>
                    <a:bodyPr/>
                    <a:lstStyle/>
                    <a:p>
                      <a:pPr algn="l" fontAlgn="t"/>
                      <a:r>
                        <a:rPr lang="es-ES" sz="900" u="none" strike="noStrike" dirty="0" err="1">
                          <a:effectLst/>
                        </a:rPr>
                        <a:t>Connectionless</a:t>
                      </a:r>
                      <a:r>
                        <a:rPr lang="es-ES" sz="900" u="none" strike="noStrike" dirty="0">
                          <a:effectLst/>
                        </a:rPr>
                        <a:t> </a:t>
                      </a:r>
                      <a:r>
                        <a:rPr lang="es-ES" sz="900" u="none" strike="noStrike" dirty="0" err="1">
                          <a:effectLst/>
                        </a:rPr>
                        <a:t>protocol</a:t>
                      </a:r>
                      <a:r>
                        <a:rPr lang="es-ES" sz="900" u="none" strike="noStrike" dirty="0">
                          <a:effectLst/>
                        </a:rPr>
                        <a:t> </a:t>
                      </a:r>
                      <a:r>
                        <a:rPr lang="es-ES" sz="900" u="none" strike="noStrike" dirty="0" err="1">
                          <a:effectLst/>
                        </a:rPr>
                        <a:t>required</a:t>
                      </a:r>
                      <a:r>
                        <a:rPr lang="es-ES" sz="900" u="none" strike="noStrike" dirty="0">
                          <a:effectLst/>
                        </a:rPr>
                        <a:t>
</a:t>
                      </a:r>
                      <a:endParaRPr lang="es-ES" sz="900" b="0" i="0" u="none" strike="noStrike" dirty="0">
                        <a:solidFill>
                          <a:srgbClr val="686868"/>
                        </a:solidFill>
                        <a:effectLst/>
                        <a:latin typeface="Open Sans"/>
                      </a:endParaRPr>
                    </a:p>
                  </a:txBody>
                  <a:tcPr marL="9525" marR="9525" marT="9525" marB="0"/>
                </a:tc>
                <a:tc>
                  <a:txBody>
                    <a:bodyPr/>
                    <a:lstStyle/>
                    <a:p>
                      <a:pPr algn="l" fontAlgn="t"/>
                      <a:r>
                        <a:rPr lang="en-US" sz="900" u="none" strike="noStrike" dirty="0">
                          <a:effectLst/>
                        </a:rPr>
                        <a:t>Requires an established connection to transmit data
</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2878675944"/>
                  </a:ext>
                </a:extLst>
              </a:tr>
              <a:tr h="182880">
                <a:tc>
                  <a:txBody>
                    <a:bodyPr/>
                    <a:lstStyle/>
                    <a:p>
                      <a:pPr algn="l" fontAlgn="t"/>
                      <a:r>
                        <a:rPr lang="es-ES" sz="900" u="none" strike="noStrike" dirty="0" err="1">
                          <a:effectLst/>
                        </a:rPr>
                        <a:t>Guarantee</a:t>
                      </a:r>
                      <a:endParaRPr lang="es-ES" sz="900" b="0" i="0" u="none" strike="noStrike" dirty="0">
                        <a:solidFill>
                          <a:srgbClr val="686868"/>
                        </a:solidFill>
                        <a:effectLst/>
                        <a:latin typeface="Open Sans"/>
                      </a:endParaRPr>
                    </a:p>
                  </a:txBody>
                  <a:tcPr marL="9525" marR="9525" marT="9525" marB="0"/>
                </a:tc>
                <a:tc>
                  <a:txBody>
                    <a:bodyPr/>
                    <a:lstStyle/>
                    <a:p>
                      <a:pPr algn="l" fontAlgn="t"/>
                      <a:r>
                        <a:rPr lang="es-ES" sz="900" u="none" strike="noStrike" dirty="0" err="1">
                          <a:effectLst/>
                        </a:rPr>
                        <a:t>Does</a:t>
                      </a:r>
                      <a:r>
                        <a:rPr lang="es-ES" sz="900" u="none" strike="noStrike" dirty="0">
                          <a:effectLst/>
                        </a:rPr>
                        <a:t> </a:t>
                      </a:r>
                      <a:r>
                        <a:rPr lang="es-ES" sz="900" u="none" strike="noStrike" dirty="0" err="1">
                          <a:effectLst/>
                        </a:rPr>
                        <a:t>not</a:t>
                      </a:r>
                      <a:r>
                        <a:rPr lang="es-ES" sz="900" u="none" strike="noStrike" dirty="0">
                          <a:effectLst/>
                        </a:rPr>
                        <a:t> </a:t>
                      </a:r>
                      <a:r>
                        <a:rPr lang="es-ES" sz="900" u="none" strike="noStrike" dirty="0" err="1">
                          <a:effectLst/>
                        </a:rPr>
                        <a:t>guarantee</a:t>
                      </a:r>
                      <a:r>
                        <a:rPr lang="es-ES" sz="900" u="none" strike="noStrike" dirty="0">
                          <a:effectLst/>
                        </a:rPr>
                        <a:t> </a:t>
                      </a:r>
                      <a:r>
                        <a:rPr lang="es-ES" sz="900" u="none" strike="noStrike" dirty="0" err="1">
                          <a:effectLst/>
                        </a:rPr>
                        <a:t>delivery</a:t>
                      </a:r>
                      <a:endParaRPr lang="es-ES" sz="900" b="0" i="0" u="none" strike="noStrike" dirty="0">
                        <a:solidFill>
                          <a:srgbClr val="686868"/>
                        </a:solidFill>
                        <a:effectLst/>
                        <a:latin typeface="Open Sans"/>
                      </a:endParaRPr>
                    </a:p>
                  </a:txBody>
                  <a:tcPr marL="9525" marR="9525" marT="9525" marB="0"/>
                </a:tc>
                <a:tc>
                  <a:txBody>
                    <a:bodyPr/>
                    <a:lstStyle/>
                    <a:p>
                      <a:pPr algn="l" fontAlgn="t"/>
                      <a:r>
                        <a:rPr lang="en-US" sz="900" u="none" strike="noStrike" dirty="0">
                          <a:effectLst/>
                        </a:rPr>
                        <a:t>Ensures delivery to the destination router</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655605895"/>
                  </a:ext>
                </a:extLst>
              </a:tr>
              <a:tr h="182880">
                <a:tc>
                  <a:txBody>
                    <a:bodyPr/>
                    <a:lstStyle/>
                    <a:p>
                      <a:pPr algn="l" fontAlgn="t"/>
                      <a:r>
                        <a:rPr lang="es-ES" sz="900" u="none" strike="noStrike" dirty="0">
                          <a:effectLst/>
                        </a:rPr>
                        <a:t>Data </a:t>
                      </a:r>
                      <a:r>
                        <a:rPr lang="es-ES" sz="900" u="none" strike="noStrike" dirty="0" err="1">
                          <a:effectLst/>
                        </a:rPr>
                        <a:t>stream</a:t>
                      </a:r>
                      <a:endParaRPr lang="es-ES" sz="900" b="0" i="0" u="none" strike="noStrike" dirty="0">
                        <a:solidFill>
                          <a:srgbClr val="686868"/>
                        </a:solidFill>
                        <a:effectLst/>
                        <a:latin typeface="Open Sans"/>
                      </a:endParaRPr>
                    </a:p>
                  </a:txBody>
                  <a:tcPr marL="9525" marR="9525" marT="9525" marB="0"/>
                </a:tc>
                <a:tc>
                  <a:txBody>
                    <a:bodyPr/>
                    <a:lstStyle/>
                    <a:p>
                      <a:pPr algn="l" fontAlgn="t"/>
                      <a:r>
                        <a:rPr lang="es-ES" sz="900" u="none" strike="noStrike" dirty="0">
                          <a:effectLst/>
                        </a:rPr>
                        <a:t>No data </a:t>
                      </a:r>
                      <a:r>
                        <a:rPr lang="es-ES" sz="900" u="none" strike="noStrike" dirty="0" err="1">
                          <a:effectLst/>
                        </a:rPr>
                        <a:t>stream</a:t>
                      </a:r>
                      <a:endParaRPr lang="es-ES" sz="900" b="0" i="0" u="none" strike="noStrike" dirty="0">
                        <a:solidFill>
                          <a:srgbClr val="686868"/>
                        </a:solidFill>
                        <a:effectLst/>
                        <a:latin typeface="Open Sans"/>
                      </a:endParaRPr>
                    </a:p>
                  </a:txBody>
                  <a:tcPr marL="9525" marR="9525" marT="9525" marB="0"/>
                </a:tc>
                <a:tc>
                  <a:txBody>
                    <a:bodyPr/>
                    <a:lstStyle/>
                    <a:p>
                      <a:pPr algn="l" fontAlgn="t"/>
                      <a:r>
                        <a:rPr lang="es-ES" sz="900" u="none" strike="noStrike" dirty="0" err="1">
                          <a:effectLst/>
                        </a:rPr>
                        <a:t>It</a:t>
                      </a:r>
                      <a:r>
                        <a:rPr lang="es-ES" sz="900" u="none" strike="noStrike" dirty="0">
                          <a:effectLst/>
                        </a:rPr>
                        <a:t> </a:t>
                      </a:r>
                      <a:r>
                        <a:rPr lang="es-ES" sz="900" u="none" strike="noStrike" dirty="0" err="1">
                          <a:effectLst/>
                        </a:rPr>
                        <a:t>streams</a:t>
                      </a:r>
                      <a:r>
                        <a:rPr lang="es-ES" sz="900" u="none" strike="noStrike" dirty="0">
                          <a:effectLst/>
                        </a:rPr>
                        <a:t> data</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1943482210"/>
                  </a:ext>
                </a:extLst>
              </a:tr>
              <a:tr h="434340">
                <a:tc>
                  <a:txBody>
                    <a:bodyPr/>
                    <a:lstStyle/>
                    <a:p>
                      <a:pPr algn="l" fontAlgn="t"/>
                      <a:r>
                        <a:rPr lang="es-ES" sz="900" u="none" strike="noStrike" dirty="0">
                          <a:effectLst/>
                        </a:rPr>
                        <a:t>Transfer </a:t>
                      </a:r>
                      <a:r>
                        <a:rPr lang="es-ES" sz="900" u="none" strike="noStrike" dirty="0" err="1">
                          <a:effectLst/>
                        </a:rPr>
                        <a:t>method</a:t>
                      </a:r>
                      <a:r>
                        <a:rPr lang="es-ES" sz="900" u="none" strike="noStrike" dirty="0">
                          <a:effectLst/>
                        </a:rPr>
                        <a:t>
</a:t>
                      </a:r>
                      <a:endParaRPr lang="es-ES" sz="900" b="0" i="0" u="none" strike="noStrike" dirty="0">
                        <a:solidFill>
                          <a:srgbClr val="686868"/>
                        </a:solidFill>
                        <a:effectLst/>
                        <a:latin typeface="Open Sans"/>
                      </a:endParaRPr>
                    </a:p>
                  </a:txBody>
                  <a:tcPr marL="9525" marR="9525" marT="9525" marB="0"/>
                </a:tc>
                <a:tc>
                  <a:txBody>
                    <a:bodyPr/>
                    <a:lstStyle/>
                    <a:p>
                      <a:pPr algn="l" fontAlgn="t"/>
                      <a:r>
                        <a:rPr lang="en-US" sz="900" u="none" strike="noStrike" dirty="0">
                          <a:effectLst/>
                        </a:rPr>
                        <a:t>UDP packets with defined limits; sent and verified in its entirety</a:t>
                      </a:r>
                      <a:endParaRPr lang="es-ES" sz="900" b="0" i="0" u="none" strike="noStrike" dirty="0">
                        <a:solidFill>
                          <a:srgbClr val="686868"/>
                        </a:solidFill>
                        <a:effectLst/>
                        <a:latin typeface="Open Sans"/>
                      </a:endParaRPr>
                    </a:p>
                  </a:txBody>
                  <a:tcPr marL="9525" marR="9525" marT="9525" marB="0"/>
                </a:tc>
                <a:tc>
                  <a:txBody>
                    <a:bodyPr/>
                    <a:lstStyle/>
                    <a:p>
                      <a:pPr algn="l" fontAlgn="t"/>
                      <a:r>
                        <a:rPr lang="en-US" sz="900" u="none" strike="noStrike" dirty="0">
                          <a:effectLst/>
                        </a:rPr>
                        <a:t>The data is treated as a stream of bytes; messages are transmitted depending on the limits set
</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746654679"/>
                  </a:ext>
                </a:extLst>
              </a:tr>
              <a:tr h="182880">
                <a:tc>
                  <a:txBody>
                    <a:bodyPr/>
                    <a:lstStyle/>
                    <a:p>
                      <a:pPr algn="l" fontAlgn="t"/>
                      <a:r>
                        <a:rPr lang="es-ES" sz="900" u="none" strike="noStrike" dirty="0">
                          <a:effectLst/>
                        </a:rPr>
                        <a:t>Data </a:t>
                      </a:r>
                      <a:r>
                        <a:rPr lang="es-ES" sz="900" u="none" strike="noStrike" dirty="0" err="1">
                          <a:effectLst/>
                        </a:rPr>
                        <a:t>relay</a:t>
                      </a:r>
                      <a:endParaRPr lang="es-ES" sz="900" b="0" i="0" u="none" strike="noStrike" dirty="0">
                        <a:solidFill>
                          <a:srgbClr val="686868"/>
                        </a:solidFill>
                        <a:effectLst/>
                        <a:latin typeface="Open Sans"/>
                      </a:endParaRPr>
                    </a:p>
                  </a:txBody>
                  <a:tcPr marL="9525" marR="9525" marT="9525" marB="0"/>
                </a:tc>
                <a:tc>
                  <a:txBody>
                    <a:bodyPr/>
                    <a:lstStyle/>
                    <a:p>
                      <a:pPr algn="l" fontAlgn="t"/>
                      <a:r>
                        <a:rPr lang="en-US" sz="900" u="none" strike="noStrike" dirty="0">
                          <a:effectLst/>
                        </a:rPr>
                        <a:t>Does not retransmit lost packets</a:t>
                      </a:r>
                      <a:endParaRPr lang="es-ES" sz="900" b="0" i="0" u="none" strike="noStrike" dirty="0">
                        <a:solidFill>
                          <a:srgbClr val="686868"/>
                        </a:solidFill>
                        <a:effectLst/>
                        <a:latin typeface="Open Sans"/>
                      </a:endParaRPr>
                    </a:p>
                  </a:txBody>
                  <a:tcPr marL="9525" marR="9525" marT="9525" marB="0"/>
                </a:tc>
                <a:tc>
                  <a:txBody>
                    <a:bodyPr/>
                    <a:lstStyle/>
                    <a:p>
                      <a:pPr algn="l" fontAlgn="t"/>
                      <a:r>
                        <a:rPr lang="es-ES" sz="900" u="none" strike="noStrike" dirty="0" err="1">
                          <a:effectLst/>
                        </a:rPr>
                        <a:t>It</a:t>
                      </a:r>
                      <a:r>
                        <a:rPr lang="es-ES" sz="900" u="none" strike="noStrike" dirty="0">
                          <a:effectLst/>
                        </a:rPr>
                        <a:t> </a:t>
                      </a:r>
                      <a:r>
                        <a:rPr lang="es-ES" sz="900" u="none" strike="noStrike" dirty="0" err="1">
                          <a:effectLst/>
                        </a:rPr>
                        <a:t>retransmits</a:t>
                      </a:r>
                      <a:r>
                        <a:rPr lang="es-ES" sz="900" u="none" strike="noStrike" dirty="0">
                          <a:effectLst/>
                        </a:rPr>
                        <a:t> </a:t>
                      </a:r>
                      <a:r>
                        <a:rPr lang="es-ES" sz="900" u="none" strike="noStrike" dirty="0" err="1">
                          <a:effectLst/>
                        </a:rPr>
                        <a:t>lost</a:t>
                      </a:r>
                      <a:r>
                        <a:rPr lang="es-ES" sz="900" u="none" strike="noStrike" dirty="0">
                          <a:effectLst/>
                        </a:rPr>
                        <a:t> </a:t>
                      </a:r>
                      <a:r>
                        <a:rPr lang="es-ES" sz="900" u="none" strike="noStrike" dirty="0" err="1">
                          <a:effectLst/>
                        </a:rPr>
                        <a:t>packets</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2410180071"/>
                  </a:ext>
                </a:extLst>
              </a:tr>
              <a:tr h="289560">
                <a:tc>
                  <a:txBody>
                    <a:bodyPr/>
                    <a:lstStyle/>
                    <a:p>
                      <a:pPr algn="l" fontAlgn="t"/>
                      <a:r>
                        <a:rPr lang="es-ES" sz="900" u="none" strike="noStrike" dirty="0">
                          <a:effectLst/>
                        </a:rPr>
                        <a:t>Error </a:t>
                      </a:r>
                      <a:r>
                        <a:rPr lang="es-ES" sz="900" u="none" strike="noStrike" dirty="0" err="1">
                          <a:effectLst/>
                        </a:rPr>
                        <a:t>checking</a:t>
                      </a:r>
                      <a:r>
                        <a:rPr lang="es-ES" sz="900" u="none" strike="noStrike" dirty="0">
                          <a:effectLst/>
                        </a:rPr>
                        <a:t>
</a:t>
                      </a:r>
                      <a:endParaRPr lang="es-ES" sz="900" b="0" i="0" u="none" strike="noStrike" dirty="0">
                        <a:solidFill>
                          <a:srgbClr val="686868"/>
                        </a:solidFill>
                        <a:effectLst/>
                        <a:latin typeface="Open Sans"/>
                      </a:endParaRPr>
                    </a:p>
                  </a:txBody>
                  <a:tcPr marL="9525" marR="9525" marT="9525" marB="0"/>
                </a:tc>
                <a:tc>
                  <a:txBody>
                    <a:bodyPr/>
                    <a:lstStyle/>
                    <a:p>
                      <a:pPr algn="l" fontAlgn="t"/>
                      <a:r>
                        <a:rPr lang="es-ES" sz="900" u="none" strike="noStrike" dirty="0" err="1">
                          <a:effectLst/>
                        </a:rPr>
                        <a:t>Very</a:t>
                      </a:r>
                      <a:r>
                        <a:rPr lang="es-ES" sz="900" u="none" strike="noStrike" dirty="0">
                          <a:effectLst/>
                        </a:rPr>
                        <a:t> </a:t>
                      </a:r>
                      <a:r>
                        <a:rPr lang="es-ES" sz="900" u="none" strike="noStrike" dirty="0" err="1">
                          <a:effectLst/>
                        </a:rPr>
                        <a:t>basic</a:t>
                      </a:r>
                      <a:r>
                        <a:rPr lang="es-ES" sz="900" u="none" strike="noStrike" dirty="0">
                          <a:effectLst/>
                        </a:rPr>
                        <a:t>
</a:t>
                      </a:r>
                      <a:endParaRPr lang="es-ES" sz="900" b="0" i="0" u="none" strike="noStrike" dirty="0">
                        <a:solidFill>
                          <a:srgbClr val="686868"/>
                        </a:solidFill>
                        <a:effectLst/>
                        <a:latin typeface="Open Sans"/>
                      </a:endParaRPr>
                    </a:p>
                  </a:txBody>
                  <a:tcPr marL="9525" marR="9525" marT="9525" marB="0"/>
                </a:tc>
                <a:tc>
                  <a:txBody>
                    <a:bodyPr/>
                    <a:lstStyle/>
                    <a:p>
                      <a:pPr algn="l" fontAlgn="t"/>
                      <a:r>
                        <a:rPr lang="en-US" sz="900" u="none" strike="noStrike" dirty="0">
                          <a:effectLst/>
                        </a:rPr>
                        <a:t>Powerful error checking and data recognition
</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610272743"/>
                  </a:ext>
                </a:extLst>
              </a:tr>
              <a:tr h="182880">
                <a:tc>
                  <a:txBody>
                    <a:bodyPr/>
                    <a:lstStyle/>
                    <a:p>
                      <a:pPr algn="l" fontAlgn="t"/>
                      <a:r>
                        <a:rPr lang="es-ES" sz="900" u="none" strike="noStrike" dirty="0" err="1">
                          <a:effectLst/>
                        </a:rPr>
                        <a:t>Broadcasting</a:t>
                      </a:r>
                      <a:r>
                        <a:rPr lang="es-ES" sz="900" u="none" strike="noStrike" dirty="0">
                          <a:effectLst/>
                        </a:rPr>
                        <a:t>
</a:t>
                      </a:r>
                      <a:endParaRPr lang="es-ES" sz="900" b="0" i="0" u="none" strike="noStrike" dirty="0">
                        <a:solidFill>
                          <a:srgbClr val="686868"/>
                        </a:solidFill>
                        <a:effectLst/>
                        <a:latin typeface="Open Sans"/>
                      </a:endParaRPr>
                    </a:p>
                  </a:txBody>
                  <a:tcPr marL="9525" marR="9525" marT="9525" marB="0"/>
                </a:tc>
                <a:tc>
                  <a:txBody>
                    <a:bodyPr/>
                    <a:lstStyle/>
                    <a:p>
                      <a:pPr algn="l" fontAlgn="t"/>
                      <a:r>
                        <a:rPr lang="es-ES" sz="900" u="none" strike="noStrike" dirty="0">
                          <a:effectLst/>
                        </a:rPr>
                        <a:t>Yes</a:t>
                      </a:r>
                      <a:endParaRPr lang="es-ES" sz="900" b="0" i="0" u="none" strike="noStrike" dirty="0">
                        <a:solidFill>
                          <a:srgbClr val="686868"/>
                        </a:solidFill>
                        <a:effectLst/>
                        <a:latin typeface="Open Sans"/>
                      </a:endParaRPr>
                    </a:p>
                  </a:txBody>
                  <a:tcPr marL="9525" marR="9525" marT="9525" marB="0"/>
                </a:tc>
                <a:tc>
                  <a:txBody>
                    <a:bodyPr/>
                    <a:lstStyle/>
                    <a:p>
                      <a:pPr algn="l" fontAlgn="t"/>
                      <a:r>
                        <a:rPr lang="es-ES" sz="900" u="none" strike="noStrike" dirty="0">
                          <a:effectLst/>
                        </a:rPr>
                        <a:t>No</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723403180"/>
                  </a:ext>
                </a:extLst>
              </a:tr>
              <a:tr h="182880">
                <a:tc>
                  <a:txBody>
                    <a:bodyPr/>
                    <a:lstStyle/>
                    <a:p>
                      <a:pPr algn="l" fontAlgn="t"/>
                      <a:r>
                        <a:rPr lang="es-ES" sz="900" u="none" strike="noStrike" dirty="0" err="1">
                          <a:effectLst/>
                        </a:rPr>
                        <a:t>Speed</a:t>
                      </a:r>
                      <a:endParaRPr lang="es-ES" sz="900" b="0" i="0" u="none" strike="noStrike" dirty="0">
                        <a:solidFill>
                          <a:srgbClr val="686868"/>
                        </a:solidFill>
                        <a:effectLst/>
                        <a:latin typeface="Open Sans"/>
                      </a:endParaRPr>
                    </a:p>
                  </a:txBody>
                  <a:tcPr marL="9525" marR="9525" marT="9525" marB="0"/>
                </a:tc>
                <a:tc>
                  <a:txBody>
                    <a:bodyPr/>
                    <a:lstStyle/>
                    <a:p>
                      <a:pPr algn="l" fontAlgn="t"/>
                      <a:r>
                        <a:rPr lang="es-ES" sz="900" u="none" strike="noStrike" dirty="0" err="1">
                          <a:effectLst/>
                        </a:rPr>
                        <a:t>Fast</a:t>
                      </a:r>
                      <a:endParaRPr lang="es-ES" sz="900" b="0" i="0" u="none" strike="noStrike" dirty="0">
                        <a:solidFill>
                          <a:srgbClr val="686868"/>
                        </a:solidFill>
                        <a:effectLst/>
                        <a:latin typeface="Open Sans"/>
                      </a:endParaRPr>
                    </a:p>
                  </a:txBody>
                  <a:tcPr marL="9525" marR="9525" marT="9525" marB="0"/>
                </a:tc>
                <a:tc>
                  <a:txBody>
                    <a:bodyPr/>
                    <a:lstStyle/>
                    <a:p>
                      <a:pPr algn="l" fontAlgn="t"/>
                      <a:r>
                        <a:rPr lang="es-ES" sz="900" u="none" strike="noStrike" dirty="0" err="1">
                          <a:effectLst/>
                        </a:rPr>
                        <a:t>Slow</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15323406"/>
                  </a:ext>
                </a:extLst>
              </a:tr>
              <a:tr h="289560">
                <a:tc>
                  <a:txBody>
                    <a:bodyPr/>
                    <a:lstStyle/>
                    <a:p>
                      <a:pPr algn="l" fontAlgn="t"/>
                      <a:r>
                        <a:rPr lang="es-ES" sz="900" u="none" strike="noStrike" dirty="0" err="1">
                          <a:effectLst/>
                        </a:rPr>
                        <a:t>Recommended</a:t>
                      </a:r>
                      <a:r>
                        <a:rPr lang="es-ES" sz="900" u="none" strike="noStrike" dirty="0">
                          <a:effectLst/>
                        </a:rPr>
                        <a:t> use
</a:t>
                      </a:r>
                      <a:endParaRPr lang="es-ES" sz="900" b="0" i="0" u="none" strike="noStrike" dirty="0">
                        <a:solidFill>
                          <a:srgbClr val="686868"/>
                        </a:solidFill>
                        <a:effectLst/>
                        <a:latin typeface="Open Sans"/>
                      </a:endParaRPr>
                    </a:p>
                  </a:txBody>
                  <a:tcPr marL="9525" marR="9525" marT="9525" marB="0"/>
                </a:tc>
                <a:tc>
                  <a:txBody>
                    <a:bodyPr/>
                    <a:lstStyle/>
                    <a:p>
                      <a:pPr algn="l" fontAlgn="t"/>
                      <a:r>
                        <a:rPr lang="en-US" sz="900" u="none" strike="noStrike" dirty="0">
                          <a:effectLst/>
                        </a:rPr>
                        <a:t>Video conferencing, streaming, DNS, VoIP, and more
</a:t>
                      </a:r>
                      <a:endParaRPr lang="es-ES" sz="900" b="0" i="0" u="none" strike="noStrike" dirty="0">
                        <a:solidFill>
                          <a:srgbClr val="686868"/>
                        </a:solidFill>
                        <a:effectLst/>
                        <a:latin typeface="Open Sans"/>
                      </a:endParaRPr>
                    </a:p>
                  </a:txBody>
                  <a:tcPr marL="9525" marR="9525" marT="9525" marB="0"/>
                </a:tc>
                <a:tc>
                  <a:txBody>
                    <a:bodyPr/>
                    <a:lstStyle/>
                    <a:p>
                      <a:pPr algn="l" fontAlgn="t"/>
                      <a:r>
                        <a:rPr lang="es-ES" sz="900" u="none" strike="noStrike" dirty="0">
                          <a:effectLst/>
                        </a:rPr>
                        <a:t>HTTPS, HTTP, SMTP, POP, FTP, and more</a:t>
                      </a:r>
                      <a:endParaRPr lang="es-ES" sz="900" b="0" i="0" u="none" strike="noStrike" dirty="0">
                        <a:solidFill>
                          <a:srgbClr val="686868"/>
                        </a:solidFill>
                        <a:effectLst/>
                        <a:latin typeface="Open Sans"/>
                      </a:endParaRPr>
                    </a:p>
                  </a:txBody>
                  <a:tcPr marL="9525" marR="9525" marT="9525" marB="0"/>
                </a:tc>
                <a:extLst>
                  <a:ext uri="{0D108BD9-81ED-4DB2-BD59-A6C34878D82A}">
                    <a16:rowId xmlns:a16="http://schemas.microsoft.com/office/drawing/2014/main" val="4010520419"/>
                  </a:ext>
                </a:extLst>
              </a:tr>
            </a:tbl>
          </a:graphicData>
        </a:graphic>
      </p:graphicFrame>
    </p:spTree>
    <p:extLst>
      <p:ext uri="{BB962C8B-B14F-4D97-AF65-F5344CB8AC3E}">
        <p14:creationId xmlns:p14="http://schemas.microsoft.com/office/powerpoint/2010/main" val="2600643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24</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The</a:t>
            </a:r>
            <a:r>
              <a:rPr lang="es-ES" sz="2400" dirty="0"/>
              <a:t> </a:t>
            </a:r>
            <a:r>
              <a:rPr lang="es-ES" sz="2400" dirty="0" err="1"/>
              <a:t>session</a:t>
            </a:r>
            <a:r>
              <a:rPr lang="es-ES" sz="2400" dirty="0"/>
              <a:t> </a:t>
            </a:r>
            <a:r>
              <a:rPr lang="es-ES" sz="2400" dirty="0" err="1"/>
              <a:t>layer</a:t>
            </a:r>
            <a:endParaRPr lang="es-ES" sz="2400" dirty="0"/>
          </a:p>
        </p:txBody>
      </p:sp>
      <p:sp>
        <p:nvSpPr>
          <p:cNvPr id="10" name="Content Placeholder 5">
            <a:extLst>
              <a:ext uri="{FF2B5EF4-FFF2-40B4-BE49-F238E27FC236}">
                <a16:creationId xmlns:a16="http://schemas.microsoft.com/office/drawing/2014/main" id="{FE8C1778-0774-449A-87A7-DF6DD1056E58}"/>
              </a:ext>
            </a:extLst>
          </p:cNvPr>
          <p:cNvSpPr>
            <a:spLocks noGrp="1"/>
          </p:cNvSpPr>
          <p:nvPr>
            <p:ph idx="1"/>
          </p:nvPr>
        </p:nvSpPr>
        <p:spPr>
          <a:xfrm>
            <a:off x="457201" y="1143849"/>
            <a:ext cx="8297244" cy="2285151"/>
          </a:xfrm>
        </p:spPr>
        <p:txBody>
          <a:bodyPr>
            <a:normAutofit/>
          </a:bodyPr>
          <a:lstStyle/>
          <a:p>
            <a:pPr marL="0" indent="0">
              <a:lnSpc>
                <a:spcPct val="90000"/>
              </a:lnSpc>
              <a:buNone/>
            </a:pPr>
            <a:r>
              <a:rPr lang="es-ES" sz="1800" dirty="0" err="1"/>
              <a:t>Communication</a:t>
            </a:r>
            <a:r>
              <a:rPr lang="es-ES" sz="1800" dirty="0"/>
              <a:t> </a:t>
            </a:r>
            <a:r>
              <a:rPr lang="es-ES" sz="1800" dirty="0" err="1"/>
              <a:t>between</a:t>
            </a:r>
            <a:r>
              <a:rPr lang="es-ES" sz="1800" dirty="0"/>
              <a:t> hosts</a:t>
            </a:r>
          </a:p>
          <a:p>
            <a:pPr>
              <a:lnSpc>
                <a:spcPct val="90000"/>
              </a:lnSpc>
            </a:pPr>
            <a:r>
              <a:rPr lang="en-US" sz="1800" dirty="0"/>
              <a:t>Establishes, manages, and terminates sessions between applications</a:t>
            </a:r>
            <a:endParaRPr lang="es-ES" sz="1800" dirty="0"/>
          </a:p>
          <a:p>
            <a:pPr>
              <a:lnSpc>
                <a:spcPct val="90000"/>
              </a:lnSpc>
            </a:pPr>
            <a:r>
              <a:rPr lang="es-ES" sz="1800" dirty="0" err="1"/>
              <a:t>Protocols</a:t>
            </a:r>
            <a:r>
              <a:rPr lang="es-ES" sz="1800" dirty="0"/>
              <a:t>:</a:t>
            </a:r>
          </a:p>
          <a:p>
            <a:pPr marL="0" indent="0">
              <a:lnSpc>
                <a:spcPct val="90000"/>
              </a:lnSpc>
              <a:buNone/>
            </a:pPr>
            <a:r>
              <a:rPr lang="es-ES" sz="1800" dirty="0"/>
              <a:t>	NetBIOS, L2TP, SAP</a:t>
            </a:r>
          </a:p>
          <a:p>
            <a:pPr>
              <a:lnSpc>
                <a:spcPct val="90000"/>
              </a:lnSpc>
            </a:pPr>
            <a:endParaRPr lang="es-ES" sz="1800" dirty="0"/>
          </a:p>
          <a:p>
            <a:pPr lvl="1">
              <a:lnSpc>
                <a:spcPct val="90000"/>
              </a:lnSpc>
            </a:pPr>
            <a:endParaRPr lang="es-ES" sz="1700" dirty="0"/>
          </a:p>
        </p:txBody>
      </p:sp>
    </p:spTree>
    <p:extLst>
      <p:ext uri="{BB962C8B-B14F-4D97-AF65-F5344CB8AC3E}">
        <p14:creationId xmlns:p14="http://schemas.microsoft.com/office/powerpoint/2010/main" val="3992539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25</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The</a:t>
            </a:r>
            <a:r>
              <a:rPr lang="es-ES" sz="2400" dirty="0"/>
              <a:t> </a:t>
            </a:r>
            <a:r>
              <a:rPr lang="es-ES" sz="2400" dirty="0" err="1"/>
              <a:t>presentation</a:t>
            </a:r>
            <a:r>
              <a:rPr lang="es-ES" sz="2400" dirty="0"/>
              <a:t> </a:t>
            </a:r>
            <a:r>
              <a:rPr lang="es-ES" sz="2400" dirty="0" err="1"/>
              <a:t>layer</a:t>
            </a:r>
            <a:endParaRPr lang="es-ES" sz="2400" dirty="0"/>
          </a:p>
        </p:txBody>
      </p:sp>
      <p:sp>
        <p:nvSpPr>
          <p:cNvPr id="10" name="Content Placeholder 5">
            <a:extLst>
              <a:ext uri="{FF2B5EF4-FFF2-40B4-BE49-F238E27FC236}">
                <a16:creationId xmlns:a16="http://schemas.microsoft.com/office/drawing/2014/main" id="{FE8C1778-0774-449A-87A7-DF6DD1056E58}"/>
              </a:ext>
            </a:extLst>
          </p:cNvPr>
          <p:cNvSpPr>
            <a:spLocks noGrp="1"/>
          </p:cNvSpPr>
          <p:nvPr>
            <p:ph idx="1"/>
          </p:nvPr>
        </p:nvSpPr>
        <p:spPr>
          <a:xfrm>
            <a:off x="457201" y="1143849"/>
            <a:ext cx="8297244" cy="2285151"/>
          </a:xfrm>
        </p:spPr>
        <p:txBody>
          <a:bodyPr>
            <a:normAutofit/>
          </a:bodyPr>
          <a:lstStyle/>
          <a:p>
            <a:pPr marL="0" indent="0">
              <a:lnSpc>
                <a:spcPct val="90000"/>
              </a:lnSpc>
              <a:buNone/>
            </a:pPr>
            <a:r>
              <a:rPr lang="es-ES" sz="1800" dirty="0"/>
              <a:t>Data </a:t>
            </a:r>
            <a:r>
              <a:rPr lang="es-ES" sz="1800" dirty="0" err="1"/>
              <a:t>representation</a:t>
            </a:r>
            <a:endParaRPr lang="es-ES" sz="1800" dirty="0"/>
          </a:p>
          <a:p>
            <a:pPr>
              <a:lnSpc>
                <a:spcPct val="90000"/>
              </a:lnSpc>
            </a:pPr>
            <a:r>
              <a:rPr lang="en-US" sz="1800" dirty="0"/>
              <a:t>Ensure that data is readable by the receiving system</a:t>
            </a:r>
            <a:endParaRPr lang="es-ES" sz="1800" dirty="0"/>
          </a:p>
          <a:p>
            <a:pPr>
              <a:lnSpc>
                <a:spcPct val="90000"/>
              </a:lnSpc>
            </a:pPr>
            <a:r>
              <a:rPr lang="es-ES" sz="1800" dirty="0"/>
              <a:t>Data </a:t>
            </a:r>
            <a:r>
              <a:rPr lang="es-ES" sz="1800" dirty="0" err="1"/>
              <a:t>format</a:t>
            </a:r>
            <a:r>
              <a:rPr lang="es-ES" sz="1800" dirty="0"/>
              <a:t>
Data </a:t>
            </a:r>
            <a:r>
              <a:rPr lang="es-ES" sz="1800" dirty="0" err="1"/>
              <a:t>structure</a:t>
            </a:r>
            <a:r>
              <a:rPr lang="es-ES" sz="1800" dirty="0"/>
              <a:t>
</a:t>
            </a:r>
            <a:r>
              <a:rPr lang="en-US" sz="1800" dirty="0"/>
              <a:t>Negotiates data transfer syntax to the application tier
</a:t>
            </a:r>
            <a:r>
              <a:rPr lang="es-ES" sz="1800" dirty="0" err="1"/>
              <a:t>Protocol</a:t>
            </a:r>
            <a:r>
              <a:rPr lang="es-ES" sz="1800" dirty="0"/>
              <a:t>:</a:t>
            </a:r>
          </a:p>
          <a:p>
            <a:pPr marL="0" indent="0">
              <a:lnSpc>
                <a:spcPct val="90000"/>
              </a:lnSpc>
              <a:buNone/>
            </a:pPr>
            <a:r>
              <a:rPr lang="es-ES" sz="1800" dirty="0"/>
              <a:t>	SSL, TLS</a:t>
            </a:r>
          </a:p>
          <a:p>
            <a:pPr>
              <a:lnSpc>
                <a:spcPct val="90000"/>
              </a:lnSpc>
            </a:pPr>
            <a:endParaRPr lang="es-ES" sz="1800" dirty="0"/>
          </a:p>
          <a:p>
            <a:pPr lvl="1">
              <a:lnSpc>
                <a:spcPct val="90000"/>
              </a:lnSpc>
            </a:pPr>
            <a:endParaRPr lang="es-ES" sz="1700" dirty="0"/>
          </a:p>
        </p:txBody>
      </p:sp>
    </p:spTree>
    <p:extLst>
      <p:ext uri="{BB962C8B-B14F-4D97-AF65-F5344CB8AC3E}">
        <p14:creationId xmlns:p14="http://schemas.microsoft.com/office/powerpoint/2010/main" val="2464739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The</a:t>
            </a:r>
            <a:r>
              <a:rPr lang="es-ES" sz="2400" dirty="0"/>
              <a:t> </a:t>
            </a:r>
            <a:r>
              <a:rPr lang="es-ES" sz="2400" dirty="0" err="1"/>
              <a:t>application</a:t>
            </a:r>
            <a:r>
              <a:rPr lang="es-ES" sz="2400" dirty="0"/>
              <a:t> </a:t>
            </a:r>
            <a:r>
              <a:rPr lang="es-ES" sz="2400" dirty="0" err="1"/>
              <a:t>layer</a:t>
            </a:r>
            <a:endParaRPr lang="es-ES" sz="2400" dirty="0"/>
          </a:p>
        </p:txBody>
      </p:sp>
      <p:sp>
        <p:nvSpPr>
          <p:cNvPr id="10" name="Content Placeholder 5">
            <a:extLst>
              <a:ext uri="{FF2B5EF4-FFF2-40B4-BE49-F238E27FC236}">
                <a16:creationId xmlns:a16="http://schemas.microsoft.com/office/drawing/2014/main" id="{FE8C1778-0774-449A-87A7-DF6DD1056E58}"/>
              </a:ext>
            </a:extLst>
          </p:cNvPr>
          <p:cNvSpPr>
            <a:spLocks noGrp="1"/>
          </p:cNvSpPr>
          <p:nvPr>
            <p:ph idx="1"/>
          </p:nvPr>
        </p:nvSpPr>
        <p:spPr>
          <a:xfrm>
            <a:off x="457201" y="1143849"/>
            <a:ext cx="8297244" cy="2285151"/>
          </a:xfrm>
        </p:spPr>
        <p:txBody>
          <a:bodyPr>
            <a:normAutofit/>
          </a:bodyPr>
          <a:lstStyle/>
          <a:p>
            <a:pPr marL="0" indent="0">
              <a:lnSpc>
                <a:spcPct val="90000"/>
              </a:lnSpc>
              <a:buNone/>
            </a:pPr>
            <a:r>
              <a:rPr lang="es-ES" sz="1800" dirty="0"/>
              <a:t>Network </a:t>
            </a:r>
            <a:r>
              <a:rPr lang="es-ES" sz="1800" dirty="0" err="1"/>
              <a:t>processes</a:t>
            </a:r>
            <a:r>
              <a:rPr lang="es-ES" sz="1800" dirty="0"/>
              <a:t> </a:t>
            </a:r>
            <a:r>
              <a:rPr lang="es-ES" sz="1800" dirty="0" err="1"/>
              <a:t>to</a:t>
            </a:r>
            <a:r>
              <a:rPr lang="es-ES" sz="1800" dirty="0"/>
              <a:t> </a:t>
            </a:r>
            <a:r>
              <a:rPr lang="es-ES" sz="1800" dirty="0" err="1"/>
              <a:t>applications</a:t>
            </a:r>
            <a:endParaRPr lang="es-ES" sz="1800" dirty="0"/>
          </a:p>
          <a:p>
            <a:pPr>
              <a:lnSpc>
                <a:spcPct val="90000"/>
              </a:lnSpc>
            </a:pPr>
            <a:r>
              <a:rPr lang="en-US" sz="1800" dirty="0"/>
              <a:t>Provides network services to application processes
</a:t>
            </a:r>
            <a:r>
              <a:rPr lang="es-ES" sz="1800" dirty="0" err="1"/>
              <a:t>Protocols</a:t>
            </a:r>
            <a:r>
              <a:rPr lang="es-ES" sz="1800" dirty="0"/>
              <a:t>:</a:t>
            </a:r>
          </a:p>
          <a:p>
            <a:pPr marL="0" indent="0">
              <a:lnSpc>
                <a:spcPct val="90000"/>
              </a:lnSpc>
              <a:buNone/>
            </a:pPr>
            <a:r>
              <a:rPr lang="es-ES" sz="1800" dirty="0"/>
              <a:t>	HTTP, POP3, SMTP, IMAP, FTP</a:t>
            </a:r>
          </a:p>
          <a:p>
            <a:pPr lvl="1">
              <a:lnSpc>
                <a:spcPct val="90000"/>
              </a:lnSpc>
            </a:pPr>
            <a:endParaRPr lang="es-ES" sz="1700" dirty="0"/>
          </a:p>
        </p:txBody>
      </p:sp>
    </p:spTree>
    <p:extLst>
      <p:ext uri="{BB962C8B-B14F-4D97-AF65-F5344CB8AC3E}">
        <p14:creationId xmlns:p14="http://schemas.microsoft.com/office/powerpoint/2010/main" val="1165831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Case in </a:t>
            </a:r>
            <a:r>
              <a:rPr lang="es-ES" dirty="0" err="1"/>
              <a:t>practice</a:t>
            </a:r>
            <a:endParaRPr lang="es-ES" dirty="0"/>
          </a:p>
        </p:txBody>
      </p:sp>
      <p:sp>
        <p:nvSpPr>
          <p:cNvPr id="11" name="Content Placeholder 10"/>
          <p:cNvSpPr>
            <a:spLocks noGrp="1"/>
          </p:cNvSpPr>
          <p:nvPr>
            <p:ph sz="quarter" idx="10"/>
          </p:nvPr>
        </p:nvSpPr>
        <p:spPr/>
        <p:txBody>
          <a:bodyPr/>
          <a:lstStyle/>
          <a:p>
            <a:r>
              <a:rPr lang="es-ES" dirty="0"/>
              <a:t>2</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n-US" dirty="0"/>
              <a:t>Webcam controlled rover</a:t>
            </a:r>
          </a:p>
        </p:txBody>
      </p:sp>
    </p:spTree>
    <p:extLst>
      <p:ext uri="{BB962C8B-B14F-4D97-AF65-F5344CB8AC3E}">
        <p14:creationId xmlns:p14="http://schemas.microsoft.com/office/powerpoint/2010/main" val="3856516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a:bodyPr>
          <a:lstStyle/>
          <a:p>
            <a:r>
              <a:rPr lang="es-ES" dirty="0" err="1"/>
              <a:t>Introduction</a:t>
            </a:r>
            <a:r>
              <a:rPr lang="es-ES" dirty="0"/>
              <a:t> </a:t>
            </a:r>
            <a:r>
              <a:rPr lang="es-ES" dirty="0" err="1"/>
              <a:t>of</a:t>
            </a:r>
            <a:r>
              <a:rPr lang="es-ES" dirty="0"/>
              <a:t> </a:t>
            </a:r>
            <a:r>
              <a:rPr lang="es-ES" dirty="0" err="1"/>
              <a:t>the</a:t>
            </a:r>
            <a:r>
              <a:rPr lang="es-ES" dirty="0"/>
              <a:t> robot</a:t>
            </a:r>
          </a:p>
        </p:txBody>
      </p:sp>
      <p:sp>
        <p:nvSpPr>
          <p:cNvPr id="7" name="Content Placeholder 6"/>
          <p:cNvSpPr>
            <a:spLocks noGrp="1"/>
          </p:cNvSpPr>
          <p:nvPr>
            <p:ph sz="quarter" idx="10"/>
          </p:nvPr>
        </p:nvSpPr>
        <p:spPr/>
        <p:txBody>
          <a:bodyPr>
            <a:normAutofit fontScale="77500" lnSpcReduction="20000"/>
          </a:bodyPr>
          <a:lstStyle/>
          <a:p>
            <a:r>
              <a:rPr lang="en-US" dirty="0"/>
              <a:t>2.1</a:t>
            </a:r>
          </a:p>
        </p:txBody>
      </p:sp>
    </p:spTree>
    <p:extLst>
      <p:ext uri="{BB962C8B-B14F-4D97-AF65-F5344CB8AC3E}">
        <p14:creationId xmlns:p14="http://schemas.microsoft.com/office/powerpoint/2010/main" val="361688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29</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Webcam </a:t>
            </a:r>
            <a:r>
              <a:rPr lang="es-ES" sz="2400" dirty="0" err="1"/>
              <a:t>Controlled</a:t>
            </a:r>
            <a:r>
              <a:rPr lang="es-ES" sz="2400" dirty="0"/>
              <a:t> Rover</a:t>
            </a:r>
          </a:p>
        </p:txBody>
      </p:sp>
      <p:sp>
        <p:nvSpPr>
          <p:cNvPr id="8" name="Content Placeholder 5">
            <a:extLst>
              <a:ext uri="{FF2B5EF4-FFF2-40B4-BE49-F238E27FC236}">
                <a16:creationId xmlns:a16="http://schemas.microsoft.com/office/drawing/2014/main" id="{C2138931-4D32-4DBD-8E06-92DF46E495D7}"/>
              </a:ext>
            </a:extLst>
          </p:cNvPr>
          <p:cNvSpPr>
            <a:spLocks noGrp="1"/>
          </p:cNvSpPr>
          <p:nvPr>
            <p:ph idx="1"/>
          </p:nvPr>
        </p:nvSpPr>
        <p:spPr>
          <a:xfrm>
            <a:off x="422030" y="1463582"/>
            <a:ext cx="3987692" cy="4778597"/>
          </a:xfrm>
        </p:spPr>
        <p:txBody>
          <a:bodyPr>
            <a:normAutofit/>
          </a:bodyPr>
          <a:lstStyle/>
          <a:p>
            <a:pPr marL="0" indent="0">
              <a:lnSpc>
                <a:spcPct val="90000"/>
              </a:lnSpc>
              <a:buNone/>
            </a:pPr>
            <a:r>
              <a:rPr lang="en-US" dirty="0"/>
              <a:t>The webcam-controlled rover is about a programmable robot that with the help of an image processing algorithm can be targeted.</a:t>
            </a:r>
          </a:p>
          <a:p>
            <a:pPr marL="0" indent="0">
              <a:lnSpc>
                <a:spcPct val="90000"/>
              </a:lnSpc>
              <a:buNone/>
            </a:pPr>
            <a:r>
              <a:rPr lang="en-US" dirty="0"/>
              <a:t>
A </a:t>
            </a:r>
            <a:r>
              <a:rPr lang="en-US" dirty="0" err="1"/>
              <a:t>colour</a:t>
            </a:r>
            <a:r>
              <a:rPr lang="en-US" dirty="0"/>
              <a:t>-coded sticker will be installed on top of the rover, which will serve as a marker that will help the image processing algorithm and its webcam detect the robot's location and orientation.
</a:t>
            </a:r>
            <a:endParaRPr lang="es-ES" sz="1900" dirty="0"/>
          </a:p>
        </p:txBody>
      </p:sp>
      <p:pic>
        <p:nvPicPr>
          <p:cNvPr id="9" name="Gráfico 8">
            <a:extLst>
              <a:ext uri="{FF2B5EF4-FFF2-40B4-BE49-F238E27FC236}">
                <a16:creationId xmlns:a16="http://schemas.microsoft.com/office/drawing/2014/main" id="{4952AC6D-D39A-479A-AC12-3AA1CB5D6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82747" y="3838207"/>
            <a:ext cx="1571625" cy="323850"/>
          </a:xfrm>
          <a:prstGeom prst="rect">
            <a:avLst/>
          </a:prstGeom>
        </p:spPr>
      </p:pic>
      <p:pic>
        <p:nvPicPr>
          <p:cNvPr id="1026" name="Picture 2" descr="AEK-CH5-SC5.6-RECOMMENDED-POSITION">
            <a:extLst>
              <a:ext uri="{FF2B5EF4-FFF2-40B4-BE49-F238E27FC236}">
                <a16:creationId xmlns:a16="http://schemas.microsoft.com/office/drawing/2014/main" id="{E3192982-2A19-42DA-BE61-A549281F1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6850" y="1289379"/>
            <a:ext cx="4127232" cy="23215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94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err="1"/>
              <a:t>Introduction</a:t>
            </a:r>
            <a:endParaRPr lang="es-ES" dirty="0"/>
          </a:p>
        </p:txBody>
      </p:sp>
      <p:sp>
        <p:nvSpPr>
          <p:cNvPr id="10" name="Content Placeholder 5">
            <a:extLst>
              <a:ext uri="{FF2B5EF4-FFF2-40B4-BE49-F238E27FC236}">
                <a16:creationId xmlns:a16="http://schemas.microsoft.com/office/drawing/2014/main" id="{015EAE2D-3649-4D63-AE52-25D910C8FE98}"/>
              </a:ext>
            </a:extLst>
          </p:cNvPr>
          <p:cNvSpPr txBox="1">
            <a:spLocks/>
          </p:cNvSpPr>
          <p:nvPr/>
        </p:nvSpPr>
        <p:spPr>
          <a:xfrm>
            <a:off x="422032" y="468377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Required</a:t>
            </a:r>
            <a:r>
              <a:rPr lang="es-ES" sz="1900" b="1" dirty="0">
                <a:solidFill>
                  <a:srgbClr val="00A3AD"/>
                </a:solidFill>
                <a:latin typeface="Arial Black" charset="0"/>
              </a:rPr>
              <a:t> files:</a:t>
            </a:r>
            <a:endParaRPr lang="es-ES" sz="1900" dirty="0"/>
          </a:p>
        </p:txBody>
      </p:sp>
      <p:pic>
        <p:nvPicPr>
          <p:cNvPr id="12" name="Imagen 11">
            <a:extLst>
              <a:ext uri="{FF2B5EF4-FFF2-40B4-BE49-F238E27FC236}">
                <a16:creationId xmlns:a16="http://schemas.microsoft.com/office/drawing/2014/main" id="{09994107-E3C8-4F23-85A8-2E3D0C8028A5}"/>
              </a:ext>
            </a:extLst>
          </p:cNvPr>
          <p:cNvPicPr>
            <a:picLocks noChangeAspect="1"/>
          </p:cNvPicPr>
          <p:nvPr/>
        </p:nvPicPr>
        <p:blipFill>
          <a:blip r:embed="rId3"/>
          <a:stretch>
            <a:fillRect/>
          </a:stretch>
        </p:blipFill>
        <p:spPr>
          <a:xfrm>
            <a:off x="2758953" y="5159777"/>
            <a:ext cx="2990850" cy="1219200"/>
          </a:xfrm>
          <a:prstGeom prst="rect">
            <a:avLst/>
          </a:prstGeom>
        </p:spPr>
      </p:pic>
      <p:sp>
        <p:nvSpPr>
          <p:cNvPr id="13" name="Content Placeholder 5">
            <a:extLst>
              <a:ext uri="{FF2B5EF4-FFF2-40B4-BE49-F238E27FC236}">
                <a16:creationId xmlns:a16="http://schemas.microsoft.com/office/drawing/2014/main" id="{156B81ED-9769-4DA6-B0BC-3E2208A2679C}"/>
              </a:ext>
            </a:extLst>
          </p:cNvPr>
          <p:cNvSpPr txBox="1">
            <a:spLocks/>
          </p:cNvSpPr>
          <p:nvPr/>
        </p:nvSpPr>
        <p:spPr>
          <a:xfrm>
            <a:off x="422032" y="103204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Competencies</a:t>
            </a:r>
            <a:endParaRPr lang="es-ES" sz="1900" dirty="0"/>
          </a:p>
        </p:txBody>
      </p:sp>
      <p:sp>
        <p:nvSpPr>
          <p:cNvPr id="14" name="Content Placeholder 5">
            <a:extLst>
              <a:ext uri="{FF2B5EF4-FFF2-40B4-BE49-F238E27FC236}">
                <a16:creationId xmlns:a16="http://schemas.microsoft.com/office/drawing/2014/main" id="{1C0FFC7A-2086-41D2-8F55-71D479408594}"/>
              </a:ext>
            </a:extLst>
          </p:cNvPr>
          <p:cNvSpPr txBox="1">
            <a:spLocks/>
          </p:cNvSpPr>
          <p:nvPr/>
        </p:nvSpPr>
        <p:spPr>
          <a:xfrm>
            <a:off x="422032" y="2331605"/>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sz="1900" b="1" dirty="0">
                <a:solidFill>
                  <a:srgbClr val="00A3AD"/>
                </a:solidFill>
                <a:latin typeface="Arial Black" charset="0"/>
              </a:rPr>
              <a:t>Learning with Arduino Engineering Kits…</a:t>
            </a:r>
            <a:endParaRPr lang="es-ES" sz="1900" dirty="0"/>
          </a:p>
        </p:txBody>
      </p:sp>
      <p:pic>
        <p:nvPicPr>
          <p:cNvPr id="15" name="Imagen 14">
            <a:extLst>
              <a:ext uri="{FF2B5EF4-FFF2-40B4-BE49-F238E27FC236}">
                <a16:creationId xmlns:a16="http://schemas.microsoft.com/office/drawing/2014/main" id="{FD8C400D-3F46-442A-AC49-54547EC1DF9F}"/>
              </a:ext>
            </a:extLst>
          </p:cNvPr>
          <p:cNvPicPr>
            <a:picLocks noChangeAspect="1"/>
          </p:cNvPicPr>
          <p:nvPr/>
        </p:nvPicPr>
        <p:blipFill>
          <a:blip r:embed="rId4"/>
          <a:stretch>
            <a:fillRect/>
          </a:stretch>
        </p:blipFill>
        <p:spPr>
          <a:xfrm>
            <a:off x="633046" y="3231373"/>
            <a:ext cx="2266217" cy="1302229"/>
          </a:xfrm>
          <a:prstGeom prst="rect">
            <a:avLst/>
          </a:prstGeom>
          <a:ln>
            <a:noFill/>
          </a:ln>
          <a:effectLst>
            <a:softEdge rad="112500"/>
          </a:effectLst>
        </p:spPr>
      </p:pic>
      <p:sp>
        <p:nvSpPr>
          <p:cNvPr id="18" name="CuadroTexto 17">
            <a:extLst>
              <a:ext uri="{FF2B5EF4-FFF2-40B4-BE49-F238E27FC236}">
                <a16:creationId xmlns:a16="http://schemas.microsoft.com/office/drawing/2014/main" id="{0339FFDA-262A-4CB9-95D5-29BBA776C1A1}"/>
              </a:ext>
            </a:extLst>
          </p:cNvPr>
          <p:cNvSpPr txBox="1"/>
          <p:nvPr/>
        </p:nvSpPr>
        <p:spPr>
          <a:xfrm>
            <a:off x="587253" y="2725737"/>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SELF-BALANCING MOTORCYCLE</a:t>
            </a:r>
          </a:p>
        </p:txBody>
      </p:sp>
      <p:pic>
        <p:nvPicPr>
          <p:cNvPr id="19" name="Imagen 18">
            <a:extLst>
              <a:ext uri="{FF2B5EF4-FFF2-40B4-BE49-F238E27FC236}">
                <a16:creationId xmlns:a16="http://schemas.microsoft.com/office/drawing/2014/main" id="{A6BBE5B7-C288-4235-A2B8-6604299EB4F9}"/>
              </a:ext>
            </a:extLst>
          </p:cNvPr>
          <p:cNvPicPr>
            <a:picLocks noChangeAspect="1"/>
          </p:cNvPicPr>
          <p:nvPr/>
        </p:nvPicPr>
        <p:blipFill>
          <a:blip r:embed="rId5"/>
          <a:stretch>
            <a:fillRect/>
          </a:stretch>
        </p:blipFill>
        <p:spPr>
          <a:xfrm>
            <a:off x="3356603" y="3249279"/>
            <a:ext cx="2105620" cy="1302229"/>
          </a:xfrm>
          <a:prstGeom prst="rect">
            <a:avLst/>
          </a:prstGeom>
          <a:ln>
            <a:noFill/>
          </a:ln>
          <a:effectLst>
            <a:softEdge rad="112500"/>
          </a:effectLst>
        </p:spPr>
      </p:pic>
      <p:sp>
        <p:nvSpPr>
          <p:cNvPr id="22" name="CuadroTexto 21">
            <a:extLst>
              <a:ext uri="{FF2B5EF4-FFF2-40B4-BE49-F238E27FC236}">
                <a16:creationId xmlns:a16="http://schemas.microsoft.com/office/drawing/2014/main" id="{EF079624-E8E2-4E2E-A892-3B3D66F18BFB}"/>
              </a:ext>
            </a:extLst>
          </p:cNvPr>
          <p:cNvSpPr txBox="1"/>
          <p:nvPr/>
        </p:nvSpPr>
        <p:spPr>
          <a:xfrm>
            <a:off x="3194537" y="2743643"/>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WEBCAM CONTROLLED ROVER</a:t>
            </a:r>
          </a:p>
        </p:txBody>
      </p:sp>
      <p:pic>
        <p:nvPicPr>
          <p:cNvPr id="23" name="Imagen 22">
            <a:extLst>
              <a:ext uri="{FF2B5EF4-FFF2-40B4-BE49-F238E27FC236}">
                <a16:creationId xmlns:a16="http://schemas.microsoft.com/office/drawing/2014/main" id="{E091B452-AD8B-443E-AC92-ABA6A4F700BC}"/>
              </a:ext>
            </a:extLst>
          </p:cNvPr>
          <p:cNvPicPr>
            <a:picLocks noChangeAspect="1"/>
          </p:cNvPicPr>
          <p:nvPr/>
        </p:nvPicPr>
        <p:blipFill>
          <a:blip r:embed="rId6"/>
          <a:stretch>
            <a:fillRect/>
          </a:stretch>
        </p:blipFill>
        <p:spPr>
          <a:xfrm>
            <a:off x="5921723" y="3301472"/>
            <a:ext cx="2261716" cy="1232129"/>
          </a:xfrm>
          <a:prstGeom prst="rect">
            <a:avLst/>
          </a:prstGeom>
          <a:ln>
            <a:noFill/>
          </a:ln>
          <a:effectLst>
            <a:softEdge rad="112500"/>
          </a:effectLst>
        </p:spPr>
      </p:pic>
      <p:sp>
        <p:nvSpPr>
          <p:cNvPr id="24" name="CuadroTexto 23">
            <a:extLst>
              <a:ext uri="{FF2B5EF4-FFF2-40B4-BE49-F238E27FC236}">
                <a16:creationId xmlns:a16="http://schemas.microsoft.com/office/drawing/2014/main" id="{5D38C98A-7800-484B-8A3A-4F796F614282}"/>
              </a:ext>
            </a:extLst>
          </p:cNvPr>
          <p:cNvSpPr txBox="1"/>
          <p:nvPr/>
        </p:nvSpPr>
        <p:spPr>
          <a:xfrm>
            <a:off x="5992157" y="2808797"/>
            <a:ext cx="2094568" cy="307777"/>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DRAWING ROBOT</a:t>
            </a:r>
          </a:p>
        </p:txBody>
      </p:sp>
      <p:sp>
        <p:nvSpPr>
          <p:cNvPr id="26" name="CuadroTexto 25">
            <a:extLst>
              <a:ext uri="{FF2B5EF4-FFF2-40B4-BE49-F238E27FC236}">
                <a16:creationId xmlns:a16="http://schemas.microsoft.com/office/drawing/2014/main" id="{C8591FBC-EE2E-4FA9-868B-0C2903D07C07}"/>
              </a:ext>
            </a:extLst>
          </p:cNvPr>
          <p:cNvSpPr txBox="1"/>
          <p:nvPr/>
        </p:nvSpPr>
        <p:spPr>
          <a:xfrm>
            <a:off x="723534" y="1558348"/>
            <a:ext cx="4598376" cy="369332"/>
          </a:xfrm>
          <a:prstGeom prst="rect">
            <a:avLst/>
          </a:prstGeom>
          <a:noFill/>
        </p:spPr>
        <p:txBody>
          <a:bodyPr wrap="square">
            <a:spAutoFit/>
          </a:bodyPr>
          <a:lstStyle/>
          <a:p>
            <a:pPr marL="285750" indent="-285750">
              <a:buFont typeface="Arial" panose="020B0604020202020204" pitchFamily="34" charset="0"/>
              <a:buChar char="•"/>
            </a:pPr>
            <a:r>
              <a:rPr lang="en-US" dirty="0"/>
              <a:t>Wireless networks</a:t>
            </a:r>
            <a:endParaRPr lang="es-ES" dirty="0"/>
          </a:p>
        </p:txBody>
      </p:sp>
    </p:spTree>
    <p:extLst>
      <p:ext uri="{BB962C8B-B14F-4D97-AF65-F5344CB8AC3E}">
        <p14:creationId xmlns:p14="http://schemas.microsoft.com/office/powerpoint/2010/main" val="1364637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a:bodyPr>
          <a:lstStyle/>
          <a:p>
            <a:r>
              <a:rPr lang="es-ES" dirty="0" err="1"/>
              <a:t>Working</a:t>
            </a:r>
            <a:r>
              <a:rPr lang="es-ES" dirty="0"/>
              <a:t> </a:t>
            </a:r>
            <a:r>
              <a:rPr lang="es-ES" dirty="0" err="1"/>
              <a:t>with</a:t>
            </a:r>
            <a:r>
              <a:rPr lang="es-ES" dirty="0"/>
              <a:t> Matlab/</a:t>
            </a:r>
            <a:r>
              <a:rPr lang="es-ES" dirty="0" err="1"/>
              <a:t>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2.2</a:t>
            </a:r>
          </a:p>
        </p:txBody>
      </p:sp>
    </p:spTree>
    <p:extLst>
      <p:ext uri="{BB962C8B-B14F-4D97-AF65-F5344CB8AC3E}">
        <p14:creationId xmlns:p14="http://schemas.microsoft.com/office/powerpoint/2010/main" val="785694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31</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n-US" b="0" dirty="0"/>
              <a:t>Control the Rover by Wi-Fi</a:t>
            </a:r>
            <a:endParaRPr lang="es-ES" sz="2400" dirty="0"/>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sp>
        <p:nvSpPr>
          <p:cNvPr id="21" name="Content Placeholder 5">
            <a:extLst>
              <a:ext uri="{FF2B5EF4-FFF2-40B4-BE49-F238E27FC236}">
                <a16:creationId xmlns:a16="http://schemas.microsoft.com/office/drawing/2014/main" id="{028942E0-2D96-42DB-8D96-A0ED784610CD}"/>
              </a:ext>
            </a:extLst>
          </p:cNvPr>
          <p:cNvSpPr>
            <a:spLocks noGrp="1"/>
          </p:cNvSpPr>
          <p:nvPr>
            <p:ph idx="1"/>
          </p:nvPr>
        </p:nvSpPr>
        <p:spPr>
          <a:xfrm>
            <a:off x="422032" y="1338720"/>
            <a:ext cx="8208784" cy="3930834"/>
          </a:xfrm>
        </p:spPr>
        <p:txBody>
          <a:bodyPr>
            <a:normAutofit/>
          </a:bodyPr>
          <a:lstStyle/>
          <a:p>
            <a:pPr marL="0" indent="0">
              <a:lnSpc>
                <a:spcPct val="90000"/>
              </a:lnSpc>
              <a:buNone/>
            </a:pPr>
            <a:r>
              <a:rPr lang="en-US" dirty="0"/>
              <a:t>Configuring the Simulink Model to Send and Receive MATLAB Data over a Wi-Fi Network
</a:t>
            </a:r>
            <a:endParaRPr lang="es-ES" dirty="0"/>
          </a:p>
          <a:p>
            <a:pPr marL="0" indent="0">
              <a:lnSpc>
                <a:spcPct val="90000"/>
              </a:lnSpc>
              <a:buNone/>
            </a:pPr>
            <a:r>
              <a:rPr lang="en-US" sz="1900" dirty="0"/>
              <a:t>In this way it is achieved</a:t>
            </a:r>
            <a:r>
              <a:rPr lang="es-ES" sz="1900" dirty="0"/>
              <a:t>:</a:t>
            </a:r>
          </a:p>
          <a:p>
            <a:pPr>
              <a:lnSpc>
                <a:spcPct val="90000"/>
              </a:lnSpc>
            </a:pPr>
            <a:r>
              <a:rPr lang="en-US" dirty="0"/>
              <a:t>Establish Wi-Fi communication between the rover and MATLAB.</a:t>
            </a:r>
            <a:endParaRPr lang="es-ES" dirty="0"/>
          </a:p>
          <a:p>
            <a:pPr>
              <a:lnSpc>
                <a:spcPct val="90000"/>
              </a:lnSpc>
            </a:pPr>
            <a:r>
              <a:rPr lang="en-US" dirty="0"/>
              <a:t>Send instructions from MATLAB to the rover over Wi-Fi</a:t>
            </a:r>
            <a:r>
              <a:rPr lang="es-ES" dirty="0"/>
              <a:t>.</a:t>
            </a:r>
          </a:p>
          <a:p>
            <a:pPr>
              <a:lnSpc>
                <a:spcPct val="90000"/>
              </a:lnSpc>
            </a:pPr>
            <a:r>
              <a:rPr lang="en-US" dirty="0"/>
              <a:t>Receive information from rover sensors in </a:t>
            </a:r>
            <a:r>
              <a:rPr lang="en-US" dirty="0" err="1"/>
              <a:t>Matlab</a:t>
            </a:r>
            <a:r>
              <a:rPr lang="en-US" dirty="0"/>
              <a:t>.</a:t>
            </a:r>
            <a:endParaRPr lang="es-ES" dirty="0"/>
          </a:p>
          <a:p>
            <a:pPr marL="0" indent="0">
              <a:lnSpc>
                <a:spcPct val="90000"/>
              </a:lnSpc>
              <a:buNone/>
            </a:pPr>
            <a:endParaRPr lang="es-ES" sz="1900" dirty="0"/>
          </a:p>
        </p:txBody>
      </p:sp>
    </p:spTree>
    <p:extLst>
      <p:ext uri="{BB962C8B-B14F-4D97-AF65-F5344CB8AC3E}">
        <p14:creationId xmlns:p14="http://schemas.microsoft.com/office/powerpoint/2010/main" val="1910839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32</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n-US" dirty="0"/>
              <a:t>Establishing Wi-Fi communication between the rover and MATLAB</a:t>
            </a:r>
            <a:endParaRPr lang="es-ES" dirty="0"/>
          </a:p>
        </p:txBody>
      </p:sp>
      <p:sp>
        <p:nvSpPr>
          <p:cNvPr id="21" name="Content Placeholder 5">
            <a:extLst>
              <a:ext uri="{FF2B5EF4-FFF2-40B4-BE49-F238E27FC236}">
                <a16:creationId xmlns:a16="http://schemas.microsoft.com/office/drawing/2014/main" id="{028942E0-2D96-42DB-8D96-A0ED784610CD}"/>
              </a:ext>
            </a:extLst>
          </p:cNvPr>
          <p:cNvSpPr>
            <a:spLocks noGrp="1"/>
          </p:cNvSpPr>
          <p:nvPr>
            <p:ph idx="1"/>
          </p:nvPr>
        </p:nvSpPr>
        <p:spPr>
          <a:xfrm>
            <a:off x="422032" y="1338720"/>
            <a:ext cx="8208784" cy="863304"/>
          </a:xfrm>
        </p:spPr>
        <p:txBody>
          <a:bodyPr>
            <a:normAutofit fontScale="77500" lnSpcReduction="20000"/>
          </a:bodyPr>
          <a:lstStyle/>
          <a:p>
            <a:pPr marL="0" indent="0">
              <a:lnSpc>
                <a:spcPct val="90000"/>
              </a:lnSpc>
              <a:buNone/>
            </a:pPr>
            <a:r>
              <a:rPr lang="en-US" dirty="0"/>
              <a:t>To establish communication the rover and </a:t>
            </a:r>
            <a:r>
              <a:rPr lang="en-US" dirty="0" err="1"/>
              <a:t>Matlab</a:t>
            </a:r>
            <a:r>
              <a:rPr lang="en-US" dirty="0"/>
              <a:t> must be located in the same network.
Using the model configuration, you record the data of the Wi-Fi access point to which you will connect.</a:t>
            </a:r>
            <a:endParaRPr lang="es-ES" dirty="0"/>
          </a:p>
        </p:txBody>
      </p:sp>
      <p:pic>
        <p:nvPicPr>
          <p:cNvPr id="6" name="Imagen 5">
            <a:extLst>
              <a:ext uri="{FF2B5EF4-FFF2-40B4-BE49-F238E27FC236}">
                <a16:creationId xmlns:a16="http://schemas.microsoft.com/office/drawing/2014/main" id="{4688CE54-81FF-44E9-A2AD-7F002CD72273}"/>
              </a:ext>
            </a:extLst>
          </p:cNvPr>
          <p:cNvPicPr>
            <a:picLocks noChangeAspect="1"/>
          </p:cNvPicPr>
          <p:nvPr/>
        </p:nvPicPr>
        <p:blipFill>
          <a:blip r:embed="rId3"/>
          <a:stretch>
            <a:fillRect/>
          </a:stretch>
        </p:blipFill>
        <p:spPr>
          <a:xfrm>
            <a:off x="2739154" y="2341983"/>
            <a:ext cx="5891662" cy="3404417"/>
          </a:xfrm>
          <a:prstGeom prst="rect">
            <a:avLst/>
          </a:prstGeom>
          <a:ln w="3175">
            <a:solidFill>
              <a:schemeClr val="tx1"/>
            </a:solidFill>
          </a:ln>
        </p:spPr>
      </p:pic>
      <p:pic>
        <p:nvPicPr>
          <p:cNvPr id="7" name="Imagen 6">
            <a:extLst>
              <a:ext uri="{FF2B5EF4-FFF2-40B4-BE49-F238E27FC236}">
                <a16:creationId xmlns:a16="http://schemas.microsoft.com/office/drawing/2014/main" id="{5F62167E-713A-4258-8A80-0BE1F0FA9277}"/>
              </a:ext>
            </a:extLst>
          </p:cNvPr>
          <p:cNvPicPr>
            <a:picLocks noChangeAspect="1"/>
          </p:cNvPicPr>
          <p:nvPr/>
        </p:nvPicPr>
        <p:blipFill>
          <a:blip r:embed="rId4"/>
          <a:stretch>
            <a:fillRect/>
          </a:stretch>
        </p:blipFill>
        <p:spPr>
          <a:xfrm>
            <a:off x="422032" y="2596474"/>
            <a:ext cx="1666875" cy="2562225"/>
          </a:xfrm>
          <a:prstGeom prst="rect">
            <a:avLst/>
          </a:prstGeom>
        </p:spPr>
      </p:pic>
      <p:sp>
        <p:nvSpPr>
          <p:cNvPr id="8" name="Flecha: a la derecha 7">
            <a:extLst>
              <a:ext uri="{FF2B5EF4-FFF2-40B4-BE49-F238E27FC236}">
                <a16:creationId xmlns:a16="http://schemas.microsoft.com/office/drawing/2014/main" id="{302A824E-AE53-4347-ACA8-1DBB2AFDAFCE}"/>
              </a:ext>
            </a:extLst>
          </p:cNvPr>
          <p:cNvSpPr/>
          <p:nvPr/>
        </p:nvSpPr>
        <p:spPr>
          <a:xfrm>
            <a:off x="2139131" y="3489649"/>
            <a:ext cx="568460" cy="438539"/>
          </a:xfrm>
          <a:prstGeom prst="rightArrow">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684240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n-US" dirty="0"/>
              <a:t>Send instructions from MATLAB to the rover over Wi-Fi</a:t>
            </a:r>
            <a:endParaRPr lang="es-ES" dirty="0"/>
          </a:p>
        </p:txBody>
      </p:sp>
      <p:sp>
        <p:nvSpPr>
          <p:cNvPr id="21" name="Content Placeholder 5">
            <a:extLst>
              <a:ext uri="{FF2B5EF4-FFF2-40B4-BE49-F238E27FC236}">
                <a16:creationId xmlns:a16="http://schemas.microsoft.com/office/drawing/2014/main" id="{028942E0-2D96-42DB-8D96-A0ED784610CD}"/>
              </a:ext>
            </a:extLst>
          </p:cNvPr>
          <p:cNvSpPr>
            <a:spLocks noGrp="1"/>
          </p:cNvSpPr>
          <p:nvPr>
            <p:ph idx="1"/>
          </p:nvPr>
        </p:nvSpPr>
        <p:spPr>
          <a:xfrm>
            <a:off x="422032" y="1338720"/>
            <a:ext cx="8208784" cy="980050"/>
          </a:xfrm>
        </p:spPr>
        <p:txBody>
          <a:bodyPr>
            <a:normAutofit/>
          </a:bodyPr>
          <a:lstStyle/>
          <a:p>
            <a:pPr marL="0" indent="0">
              <a:lnSpc>
                <a:spcPct val="90000"/>
              </a:lnSpc>
              <a:buNone/>
            </a:pPr>
            <a:r>
              <a:rPr lang="en-US" dirty="0"/>
              <a:t>Simulink offers two models that allow you to send information to the rover over a Wi-Fi connection. One mode using the TCP/IP protocol and the second using the UDP protocol.</a:t>
            </a:r>
            <a:endParaRPr lang="es-ES" dirty="0"/>
          </a:p>
          <a:p>
            <a:pPr marL="0" indent="0">
              <a:lnSpc>
                <a:spcPct val="90000"/>
              </a:lnSpc>
              <a:buNone/>
            </a:pPr>
            <a:endParaRPr lang="es-ES" dirty="0"/>
          </a:p>
          <a:p>
            <a:pPr>
              <a:lnSpc>
                <a:spcPct val="90000"/>
              </a:lnSpc>
            </a:pPr>
            <a:endParaRPr lang="es-ES" dirty="0"/>
          </a:p>
          <a:p>
            <a:pPr marL="0" indent="0">
              <a:lnSpc>
                <a:spcPct val="90000"/>
              </a:lnSpc>
              <a:buNone/>
            </a:pPr>
            <a:endParaRPr lang="es-ES" sz="1900" dirty="0"/>
          </a:p>
        </p:txBody>
      </p:sp>
      <p:pic>
        <p:nvPicPr>
          <p:cNvPr id="7" name="Imagen 6">
            <a:extLst>
              <a:ext uri="{FF2B5EF4-FFF2-40B4-BE49-F238E27FC236}">
                <a16:creationId xmlns:a16="http://schemas.microsoft.com/office/drawing/2014/main" id="{23699BD0-17AB-4299-81B1-9ADA9C73C8C1}"/>
              </a:ext>
            </a:extLst>
          </p:cNvPr>
          <p:cNvPicPr>
            <a:picLocks noChangeAspect="1"/>
          </p:cNvPicPr>
          <p:nvPr/>
        </p:nvPicPr>
        <p:blipFill>
          <a:blip r:embed="rId3"/>
          <a:stretch>
            <a:fillRect/>
          </a:stretch>
        </p:blipFill>
        <p:spPr>
          <a:xfrm>
            <a:off x="1146756" y="3350186"/>
            <a:ext cx="2047875" cy="1238250"/>
          </a:xfrm>
          <a:prstGeom prst="rect">
            <a:avLst/>
          </a:prstGeom>
        </p:spPr>
      </p:pic>
      <p:pic>
        <p:nvPicPr>
          <p:cNvPr id="10" name="Imagen 9">
            <a:extLst>
              <a:ext uri="{FF2B5EF4-FFF2-40B4-BE49-F238E27FC236}">
                <a16:creationId xmlns:a16="http://schemas.microsoft.com/office/drawing/2014/main" id="{EF5BD497-C9D7-4FAF-82D9-DF9D02B5A5C7}"/>
              </a:ext>
            </a:extLst>
          </p:cNvPr>
          <p:cNvPicPr>
            <a:picLocks noChangeAspect="1"/>
          </p:cNvPicPr>
          <p:nvPr/>
        </p:nvPicPr>
        <p:blipFill>
          <a:blip r:embed="rId4"/>
          <a:stretch>
            <a:fillRect/>
          </a:stretch>
        </p:blipFill>
        <p:spPr>
          <a:xfrm>
            <a:off x="4718689" y="2318770"/>
            <a:ext cx="3526564" cy="4067193"/>
          </a:xfrm>
          <a:prstGeom prst="rect">
            <a:avLst/>
          </a:prstGeom>
        </p:spPr>
      </p:pic>
      <p:sp>
        <p:nvSpPr>
          <p:cNvPr id="11" name="Rectángulo 10">
            <a:extLst>
              <a:ext uri="{FF2B5EF4-FFF2-40B4-BE49-F238E27FC236}">
                <a16:creationId xmlns:a16="http://schemas.microsoft.com/office/drawing/2014/main" id="{109C82A4-A0ED-4941-BD14-3277BA74298A}"/>
              </a:ext>
            </a:extLst>
          </p:cNvPr>
          <p:cNvSpPr/>
          <p:nvPr/>
        </p:nvSpPr>
        <p:spPr>
          <a:xfrm>
            <a:off x="751034" y="2615716"/>
            <a:ext cx="3582091" cy="590931"/>
          </a:xfrm>
          <a:prstGeom prst="rect">
            <a:avLst/>
          </a:prstGeom>
        </p:spPr>
        <p:txBody>
          <a:bodyPr wrap="square">
            <a:spAutoFit/>
          </a:bodyPr>
          <a:lstStyle/>
          <a:p>
            <a:pPr>
              <a:lnSpc>
                <a:spcPct val="90000"/>
              </a:lnSpc>
            </a:pPr>
            <a:r>
              <a:rPr lang="en-US" dirty="0"/>
              <a:t>Block data receiver for the Arduino using TCP/IP protocol </a:t>
            </a:r>
            <a:endParaRPr lang="es-ES" dirty="0"/>
          </a:p>
        </p:txBody>
      </p:sp>
      <p:sp>
        <p:nvSpPr>
          <p:cNvPr id="26" name="Rectángulo 25">
            <a:extLst>
              <a:ext uri="{FF2B5EF4-FFF2-40B4-BE49-F238E27FC236}">
                <a16:creationId xmlns:a16="http://schemas.microsoft.com/office/drawing/2014/main" id="{0D369CB2-047B-4F4D-A977-687EDB748080}"/>
              </a:ext>
            </a:extLst>
          </p:cNvPr>
          <p:cNvSpPr/>
          <p:nvPr/>
        </p:nvSpPr>
        <p:spPr>
          <a:xfrm>
            <a:off x="751034" y="4768762"/>
            <a:ext cx="3674277" cy="840230"/>
          </a:xfrm>
          <a:prstGeom prst="rect">
            <a:avLst/>
          </a:prstGeom>
        </p:spPr>
        <p:txBody>
          <a:bodyPr wrap="square">
            <a:spAutoFit/>
          </a:bodyPr>
          <a:lstStyle/>
          <a:p>
            <a:pPr>
              <a:lnSpc>
                <a:spcPct val="90000"/>
              </a:lnSpc>
            </a:pPr>
            <a:r>
              <a:rPr lang="es-ES" dirty="0" err="1"/>
              <a:t>Settings</a:t>
            </a:r>
            <a:r>
              <a:rPr lang="es-ES" dirty="0"/>
              <a:t> </a:t>
            </a:r>
            <a:r>
              <a:rPr lang="es-ES" dirty="0" err="1"/>
              <a:t>to</a:t>
            </a:r>
            <a:r>
              <a:rPr lang="es-ES" dirty="0"/>
              <a:t> </a:t>
            </a:r>
            <a:r>
              <a:rPr lang="es-ES" dirty="0" err="1"/>
              <a:t>highlight</a:t>
            </a:r>
            <a:r>
              <a:rPr lang="es-ES" dirty="0"/>
              <a:t>:</a:t>
            </a:r>
          </a:p>
          <a:p>
            <a:pPr marL="285750" indent="-285750">
              <a:lnSpc>
                <a:spcPct val="90000"/>
              </a:lnSpc>
              <a:buFont typeface="Arial" panose="020B0604020202020204" pitchFamily="34" charset="0"/>
              <a:buChar char="•"/>
            </a:pPr>
            <a:r>
              <a:rPr lang="en-US" dirty="0"/>
              <a:t>TCP port to which it listens</a:t>
            </a:r>
          </a:p>
          <a:p>
            <a:pPr marL="285750" indent="-285750">
              <a:lnSpc>
                <a:spcPct val="90000"/>
              </a:lnSpc>
              <a:buFont typeface="Arial" panose="020B0604020202020204" pitchFamily="34" charset="0"/>
              <a:buChar char="•"/>
            </a:pPr>
            <a:r>
              <a:rPr lang="en-US" dirty="0"/>
              <a:t>Type of data to receive</a:t>
            </a:r>
            <a:endParaRPr lang="es-ES" dirty="0"/>
          </a:p>
        </p:txBody>
      </p:sp>
    </p:spTree>
    <p:extLst>
      <p:ext uri="{BB962C8B-B14F-4D97-AF65-F5344CB8AC3E}">
        <p14:creationId xmlns:p14="http://schemas.microsoft.com/office/powerpoint/2010/main" val="1336270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34</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n-US" dirty="0"/>
              <a:t>Send instructions from MATLAB to the rover over Wi-Fi</a:t>
            </a:r>
            <a:endParaRPr lang="es-ES" dirty="0"/>
          </a:p>
        </p:txBody>
      </p:sp>
      <p:pic>
        <p:nvPicPr>
          <p:cNvPr id="8" name="Imagen 7">
            <a:extLst>
              <a:ext uri="{FF2B5EF4-FFF2-40B4-BE49-F238E27FC236}">
                <a16:creationId xmlns:a16="http://schemas.microsoft.com/office/drawing/2014/main" id="{79EC0A32-6698-4492-8793-766AC6827F1E}"/>
              </a:ext>
            </a:extLst>
          </p:cNvPr>
          <p:cNvPicPr>
            <a:picLocks noChangeAspect="1"/>
          </p:cNvPicPr>
          <p:nvPr/>
        </p:nvPicPr>
        <p:blipFill>
          <a:blip r:embed="rId3"/>
          <a:stretch>
            <a:fillRect/>
          </a:stretch>
        </p:blipFill>
        <p:spPr>
          <a:xfrm>
            <a:off x="1090961" y="2667015"/>
            <a:ext cx="2000250" cy="1219200"/>
          </a:xfrm>
          <a:prstGeom prst="rect">
            <a:avLst/>
          </a:prstGeom>
        </p:spPr>
      </p:pic>
      <p:pic>
        <p:nvPicPr>
          <p:cNvPr id="6" name="Imagen 5">
            <a:extLst>
              <a:ext uri="{FF2B5EF4-FFF2-40B4-BE49-F238E27FC236}">
                <a16:creationId xmlns:a16="http://schemas.microsoft.com/office/drawing/2014/main" id="{CFB3BE3E-9BF6-47FE-93EA-9D9896B9A950}"/>
              </a:ext>
            </a:extLst>
          </p:cNvPr>
          <p:cNvPicPr>
            <a:picLocks noChangeAspect="1"/>
          </p:cNvPicPr>
          <p:nvPr/>
        </p:nvPicPr>
        <p:blipFill>
          <a:blip r:embed="rId4"/>
          <a:stretch>
            <a:fillRect/>
          </a:stretch>
        </p:blipFill>
        <p:spPr>
          <a:xfrm>
            <a:off x="4185557" y="2253828"/>
            <a:ext cx="4038600" cy="3609975"/>
          </a:xfrm>
          <a:prstGeom prst="rect">
            <a:avLst/>
          </a:prstGeom>
        </p:spPr>
      </p:pic>
      <p:sp>
        <p:nvSpPr>
          <p:cNvPr id="13" name="Rectángulo 12">
            <a:extLst>
              <a:ext uri="{FF2B5EF4-FFF2-40B4-BE49-F238E27FC236}">
                <a16:creationId xmlns:a16="http://schemas.microsoft.com/office/drawing/2014/main" id="{228C5EB6-835E-41C9-9061-F5B2ADBB2648}"/>
              </a:ext>
            </a:extLst>
          </p:cNvPr>
          <p:cNvSpPr/>
          <p:nvPr/>
        </p:nvSpPr>
        <p:spPr>
          <a:xfrm>
            <a:off x="511280" y="1940170"/>
            <a:ext cx="3582091" cy="590931"/>
          </a:xfrm>
          <a:prstGeom prst="rect">
            <a:avLst/>
          </a:prstGeom>
        </p:spPr>
        <p:txBody>
          <a:bodyPr wrap="square">
            <a:spAutoFit/>
          </a:bodyPr>
          <a:lstStyle/>
          <a:p>
            <a:pPr>
              <a:lnSpc>
                <a:spcPct val="90000"/>
              </a:lnSpc>
            </a:pPr>
            <a:r>
              <a:rPr lang="es-ES" dirty="0"/>
              <a:t>Block data receiver </a:t>
            </a:r>
            <a:r>
              <a:rPr lang="es-ES" dirty="0" err="1"/>
              <a:t>for</a:t>
            </a:r>
            <a:r>
              <a:rPr lang="es-ES" dirty="0"/>
              <a:t> </a:t>
            </a:r>
            <a:r>
              <a:rPr lang="es-ES" dirty="0" err="1"/>
              <a:t>the</a:t>
            </a:r>
            <a:r>
              <a:rPr lang="es-ES" dirty="0"/>
              <a:t> Arduino </a:t>
            </a:r>
            <a:r>
              <a:rPr lang="es-ES" dirty="0" err="1"/>
              <a:t>via</a:t>
            </a:r>
            <a:r>
              <a:rPr lang="es-ES" dirty="0"/>
              <a:t> UDP </a:t>
            </a:r>
            <a:r>
              <a:rPr lang="es-ES" dirty="0" err="1"/>
              <a:t>protocol</a:t>
            </a:r>
            <a:r>
              <a:rPr lang="es-ES" dirty="0"/>
              <a:t> </a:t>
            </a:r>
          </a:p>
        </p:txBody>
      </p:sp>
      <p:sp>
        <p:nvSpPr>
          <p:cNvPr id="14" name="Rectángulo 13">
            <a:extLst>
              <a:ext uri="{FF2B5EF4-FFF2-40B4-BE49-F238E27FC236}">
                <a16:creationId xmlns:a16="http://schemas.microsoft.com/office/drawing/2014/main" id="{26FF380A-2C88-4444-9AFF-F699084758A9}"/>
              </a:ext>
            </a:extLst>
          </p:cNvPr>
          <p:cNvSpPr/>
          <p:nvPr/>
        </p:nvSpPr>
        <p:spPr>
          <a:xfrm>
            <a:off x="511280" y="4093216"/>
            <a:ext cx="3674277" cy="840230"/>
          </a:xfrm>
          <a:prstGeom prst="rect">
            <a:avLst/>
          </a:prstGeom>
        </p:spPr>
        <p:txBody>
          <a:bodyPr wrap="square">
            <a:spAutoFit/>
          </a:bodyPr>
          <a:lstStyle/>
          <a:p>
            <a:pPr>
              <a:lnSpc>
                <a:spcPct val="90000"/>
              </a:lnSpc>
            </a:pPr>
            <a:r>
              <a:rPr lang="es-ES" dirty="0" err="1"/>
              <a:t>Settings</a:t>
            </a:r>
            <a:r>
              <a:rPr lang="es-ES" dirty="0"/>
              <a:t> </a:t>
            </a:r>
            <a:r>
              <a:rPr lang="es-ES" dirty="0" err="1"/>
              <a:t>to</a:t>
            </a:r>
            <a:r>
              <a:rPr lang="es-ES" dirty="0"/>
              <a:t> </a:t>
            </a:r>
            <a:r>
              <a:rPr lang="es-ES" dirty="0" err="1"/>
              <a:t>highlight</a:t>
            </a:r>
            <a:r>
              <a:rPr lang="es-ES" dirty="0"/>
              <a:t>:</a:t>
            </a:r>
          </a:p>
          <a:p>
            <a:pPr marL="285750" indent="-285750">
              <a:lnSpc>
                <a:spcPct val="90000"/>
              </a:lnSpc>
              <a:buFont typeface="Arial" panose="020B0604020202020204" pitchFamily="34" charset="0"/>
              <a:buChar char="•"/>
            </a:pPr>
            <a:r>
              <a:rPr lang="es-ES" dirty="0"/>
              <a:t>UDP </a:t>
            </a:r>
            <a:r>
              <a:rPr lang="es-ES" dirty="0" err="1"/>
              <a:t>port</a:t>
            </a:r>
            <a:r>
              <a:rPr lang="es-ES" dirty="0"/>
              <a:t> </a:t>
            </a:r>
            <a:r>
              <a:rPr lang="es-ES" dirty="0" err="1"/>
              <a:t>listening</a:t>
            </a:r>
            <a:r>
              <a:rPr lang="es-ES" dirty="0"/>
              <a:t> </a:t>
            </a:r>
            <a:r>
              <a:rPr lang="es-ES" dirty="0" err="1"/>
              <a:t>to</a:t>
            </a:r>
            <a:r>
              <a:rPr lang="es-ES" dirty="0"/>
              <a:t>
</a:t>
            </a:r>
            <a:r>
              <a:rPr lang="en-US" dirty="0"/>
              <a:t>Type of data to receive</a:t>
            </a:r>
            <a:endParaRPr lang="es-ES" dirty="0"/>
          </a:p>
        </p:txBody>
      </p:sp>
    </p:spTree>
    <p:extLst>
      <p:ext uri="{BB962C8B-B14F-4D97-AF65-F5344CB8AC3E}">
        <p14:creationId xmlns:p14="http://schemas.microsoft.com/office/powerpoint/2010/main" val="1513418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35</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n-US" dirty="0"/>
              <a:t>Receive information from rover sensors in </a:t>
            </a:r>
            <a:r>
              <a:rPr lang="en-US" dirty="0" err="1"/>
              <a:t>Matlab</a:t>
            </a:r>
            <a:endParaRPr lang="es-ES" dirty="0"/>
          </a:p>
        </p:txBody>
      </p:sp>
      <p:sp>
        <p:nvSpPr>
          <p:cNvPr id="21" name="Content Placeholder 5">
            <a:extLst>
              <a:ext uri="{FF2B5EF4-FFF2-40B4-BE49-F238E27FC236}">
                <a16:creationId xmlns:a16="http://schemas.microsoft.com/office/drawing/2014/main" id="{028942E0-2D96-42DB-8D96-A0ED784610CD}"/>
              </a:ext>
            </a:extLst>
          </p:cNvPr>
          <p:cNvSpPr>
            <a:spLocks noGrp="1"/>
          </p:cNvSpPr>
          <p:nvPr>
            <p:ph idx="1"/>
          </p:nvPr>
        </p:nvSpPr>
        <p:spPr>
          <a:xfrm>
            <a:off x="422032" y="1338720"/>
            <a:ext cx="8208784" cy="788660"/>
          </a:xfrm>
        </p:spPr>
        <p:txBody>
          <a:bodyPr>
            <a:normAutofit fontScale="92500" lnSpcReduction="10000"/>
          </a:bodyPr>
          <a:lstStyle/>
          <a:p>
            <a:pPr marL="0" indent="0">
              <a:lnSpc>
                <a:spcPct val="90000"/>
              </a:lnSpc>
              <a:buNone/>
            </a:pPr>
            <a:r>
              <a:rPr lang="en-US" dirty="0"/>
              <a:t>Configure the Simulink model to send and receive </a:t>
            </a:r>
            <a:r>
              <a:rPr lang="en-US" dirty="0" err="1"/>
              <a:t>matlab</a:t>
            </a:r>
            <a:r>
              <a:rPr lang="en-US" dirty="0"/>
              <a:t> data over a Wi-Fi network. One mode using the TCP/IP protocol and the second using the UDP protocol.</a:t>
            </a:r>
            <a:endParaRPr lang="es-ES" dirty="0"/>
          </a:p>
          <a:p>
            <a:pPr marL="0" indent="0">
              <a:lnSpc>
                <a:spcPct val="90000"/>
              </a:lnSpc>
              <a:buNone/>
            </a:pPr>
            <a:endParaRPr lang="es-ES" sz="1900" dirty="0"/>
          </a:p>
        </p:txBody>
      </p:sp>
      <p:pic>
        <p:nvPicPr>
          <p:cNvPr id="6" name="Imagen 5">
            <a:extLst>
              <a:ext uri="{FF2B5EF4-FFF2-40B4-BE49-F238E27FC236}">
                <a16:creationId xmlns:a16="http://schemas.microsoft.com/office/drawing/2014/main" id="{27F71861-D9BC-42F9-88F9-80B05F318E79}"/>
              </a:ext>
            </a:extLst>
          </p:cNvPr>
          <p:cNvPicPr>
            <a:picLocks noChangeAspect="1"/>
          </p:cNvPicPr>
          <p:nvPr/>
        </p:nvPicPr>
        <p:blipFill>
          <a:blip r:embed="rId3"/>
          <a:stretch>
            <a:fillRect/>
          </a:stretch>
        </p:blipFill>
        <p:spPr>
          <a:xfrm>
            <a:off x="6105525" y="3188542"/>
            <a:ext cx="1981200" cy="1266825"/>
          </a:xfrm>
          <a:prstGeom prst="rect">
            <a:avLst/>
          </a:prstGeom>
        </p:spPr>
      </p:pic>
      <p:sp>
        <p:nvSpPr>
          <p:cNvPr id="11" name="Rectángulo 10">
            <a:extLst>
              <a:ext uri="{FF2B5EF4-FFF2-40B4-BE49-F238E27FC236}">
                <a16:creationId xmlns:a16="http://schemas.microsoft.com/office/drawing/2014/main" id="{95B30789-BA20-4514-832B-146DDC4AB291}"/>
              </a:ext>
            </a:extLst>
          </p:cNvPr>
          <p:cNvSpPr/>
          <p:nvPr/>
        </p:nvSpPr>
        <p:spPr>
          <a:xfrm>
            <a:off x="5335206" y="2488228"/>
            <a:ext cx="3582091" cy="590931"/>
          </a:xfrm>
          <a:prstGeom prst="rect">
            <a:avLst/>
          </a:prstGeom>
        </p:spPr>
        <p:txBody>
          <a:bodyPr wrap="square">
            <a:spAutoFit/>
          </a:bodyPr>
          <a:lstStyle/>
          <a:p>
            <a:pPr>
              <a:lnSpc>
                <a:spcPct val="90000"/>
              </a:lnSpc>
            </a:pPr>
            <a:r>
              <a:rPr lang="en-US" dirty="0"/>
              <a:t>Data sender block for the Arduino using TCP protocol </a:t>
            </a:r>
            <a:endParaRPr lang="es-ES" dirty="0"/>
          </a:p>
        </p:txBody>
      </p:sp>
      <p:sp>
        <p:nvSpPr>
          <p:cNvPr id="12" name="Rectángulo 11">
            <a:extLst>
              <a:ext uri="{FF2B5EF4-FFF2-40B4-BE49-F238E27FC236}">
                <a16:creationId xmlns:a16="http://schemas.microsoft.com/office/drawing/2014/main" id="{5F7CEFBC-BED2-42C9-A7DD-3F1F980F3D15}"/>
              </a:ext>
            </a:extLst>
          </p:cNvPr>
          <p:cNvSpPr/>
          <p:nvPr/>
        </p:nvSpPr>
        <p:spPr>
          <a:xfrm>
            <a:off x="5335206" y="4641274"/>
            <a:ext cx="3674277" cy="1089529"/>
          </a:xfrm>
          <a:prstGeom prst="rect">
            <a:avLst/>
          </a:prstGeom>
        </p:spPr>
        <p:txBody>
          <a:bodyPr wrap="square">
            <a:spAutoFit/>
          </a:bodyPr>
          <a:lstStyle/>
          <a:p>
            <a:pPr>
              <a:lnSpc>
                <a:spcPct val="90000"/>
              </a:lnSpc>
            </a:pPr>
            <a:r>
              <a:rPr lang="es-ES" dirty="0" err="1"/>
              <a:t>Settings</a:t>
            </a:r>
            <a:r>
              <a:rPr lang="es-ES" dirty="0"/>
              <a:t> </a:t>
            </a:r>
            <a:r>
              <a:rPr lang="es-ES" dirty="0" err="1"/>
              <a:t>to</a:t>
            </a:r>
            <a:r>
              <a:rPr lang="es-ES" dirty="0"/>
              <a:t> </a:t>
            </a:r>
            <a:r>
              <a:rPr lang="es-ES" dirty="0" err="1"/>
              <a:t>highlight</a:t>
            </a:r>
            <a:r>
              <a:rPr lang="es-ES" dirty="0"/>
              <a:t>:</a:t>
            </a:r>
          </a:p>
          <a:p>
            <a:pPr marL="285750" indent="-285750">
              <a:lnSpc>
                <a:spcPct val="90000"/>
              </a:lnSpc>
              <a:buFont typeface="Arial" panose="020B0604020202020204" pitchFamily="34" charset="0"/>
              <a:buChar char="•"/>
            </a:pPr>
            <a:r>
              <a:rPr lang="en-US" dirty="0"/>
              <a:t>IP of the host receiving the data (PC running </a:t>
            </a:r>
            <a:r>
              <a:rPr lang="en-US" dirty="0" err="1"/>
              <a:t>Matlab</a:t>
            </a:r>
            <a:r>
              <a:rPr lang="en-US" dirty="0"/>
              <a:t>) 
TCP port to send data to</a:t>
            </a:r>
            <a:endParaRPr lang="es-ES" dirty="0"/>
          </a:p>
        </p:txBody>
      </p:sp>
      <p:pic>
        <p:nvPicPr>
          <p:cNvPr id="7" name="Imagen 6">
            <a:extLst>
              <a:ext uri="{FF2B5EF4-FFF2-40B4-BE49-F238E27FC236}">
                <a16:creationId xmlns:a16="http://schemas.microsoft.com/office/drawing/2014/main" id="{9589E161-53D1-4559-B2A9-544160717FE9}"/>
              </a:ext>
            </a:extLst>
          </p:cNvPr>
          <p:cNvPicPr>
            <a:picLocks noChangeAspect="1"/>
          </p:cNvPicPr>
          <p:nvPr/>
        </p:nvPicPr>
        <p:blipFill>
          <a:blip r:embed="rId4"/>
          <a:stretch>
            <a:fillRect/>
          </a:stretch>
        </p:blipFill>
        <p:spPr>
          <a:xfrm>
            <a:off x="770553" y="2381326"/>
            <a:ext cx="4038600" cy="3800475"/>
          </a:xfrm>
          <a:prstGeom prst="rect">
            <a:avLst/>
          </a:prstGeom>
        </p:spPr>
      </p:pic>
    </p:spTree>
    <p:extLst>
      <p:ext uri="{BB962C8B-B14F-4D97-AF65-F5344CB8AC3E}">
        <p14:creationId xmlns:p14="http://schemas.microsoft.com/office/powerpoint/2010/main" val="490565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36</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n-US" dirty="0"/>
              <a:t>Receive information from rover sensors in </a:t>
            </a:r>
            <a:r>
              <a:rPr lang="en-US" dirty="0" err="1"/>
              <a:t>Matlab</a:t>
            </a:r>
            <a:endParaRPr lang="es-ES" dirty="0"/>
          </a:p>
        </p:txBody>
      </p:sp>
      <p:sp>
        <p:nvSpPr>
          <p:cNvPr id="21" name="Content Placeholder 5">
            <a:extLst>
              <a:ext uri="{FF2B5EF4-FFF2-40B4-BE49-F238E27FC236}">
                <a16:creationId xmlns:a16="http://schemas.microsoft.com/office/drawing/2014/main" id="{028942E0-2D96-42DB-8D96-A0ED784610CD}"/>
              </a:ext>
            </a:extLst>
          </p:cNvPr>
          <p:cNvSpPr>
            <a:spLocks noGrp="1"/>
          </p:cNvSpPr>
          <p:nvPr>
            <p:ph idx="1"/>
          </p:nvPr>
        </p:nvSpPr>
        <p:spPr>
          <a:xfrm>
            <a:off x="422032" y="1338720"/>
            <a:ext cx="8208784" cy="788660"/>
          </a:xfrm>
        </p:spPr>
        <p:txBody>
          <a:bodyPr>
            <a:normAutofit/>
          </a:bodyPr>
          <a:lstStyle/>
          <a:p>
            <a:pPr marL="0" indent="0">
              <a:lnSpc>
                <a:spcPct val="90000"/>
              </a:lnSpc>
              <a:buNone/>
            </a:pPr>
            <a:r>
              <a:rPr lang="en-US" dirty="0"/>
              <a:t>Configuring the Simulink Model to Send and Receive MATLAB Data over a Wi-Fi Network</a:t>
            </a:r>
            <a:endParaRPr lang="es-ES" dirty="0"/>
          </a:p>
          <a:p>
            <a:pPr marL="0" indent="0">
              <a:lnSpc>
                <a:spcPct val="90000"/>
              </a:lnSpc>
              <a:buNone/>
            </a:pPr>
            <a:endParaRPr lang="es-ES" sz="1900" dirty="0"/>
          </a:p>
        </p:txBody>
      </p:sp>
      <p:pic>
        <p:nvPicPr>
          <p:cNvPr id="7" name="Imagen 6">
            <a:extLst>
              <a:ext uri="{FF2B5EF4-FFF2-40B4-BE49-F238E27FC236}">
                <a16:creationId xmlns:a16="http://schemas.microsoft.com/office/drawing/2014/main" id="{1AA1E7CF-2686-425E-9DFB-5158A35372E2}"/>
              </a:ext>
            </a:extLst>
          </p:cNvPr>
          <p:cNvPicPr>
            <a:picLocks noChangeAspect="1"/>
          </p:cNvPicPr>
          <p:nvPr/>
        </p:nvPicPr>
        <p:blipFill>
          <a:blip r:embed="rId3"/>
          <a:stretch>
            <a:fillRect/>
          </a:stretch>
        </p:blipFill>
        <p:spPr>
          <a:xfrm>
            <a:off x="6076950" y="3245854"/>
            <a:ext cx="2009775" cy="1228725"/>
          </a:xfrm>
          <a:prstGeom prst="rect">
            <a:avLst/>
          </a:prstGeom>
        </p:spPr>
      </p:pic>
      <p:pic>
        <p:nvPicPr>
          <p:cNvPr id="10" name="Imagen 9">
            <a:extLst>
              <a:ext uri="{FF2B5EF4-FFF2-40B4-BE49-F238E27FC236}">
                <a16:creationId xmlns:a16="http://schemas.microsoft.com/office/drawing/2014/main" id="{1C5736F3-F1B3-4D0B-BDE8-E7370D8877C1}"/>
              </a:ext>
            </a:extLst>
          </p:cNvPr>
          <p:cNvPicPr>
            <a:picLocks noChangeAspect="1"/>
          </p:cNvPicPr>
          <p:nvPr/>
        </p:nvPicPr>
        <p:blipFill>
          <a:blip r:embed="rId4"/>
          <a:stretch>
            <a:fillRect/>
          </a:stretch>
        </p:blipFill>
        <p:spPr>
          <a:xfrm>
            <a:off x="854529" y="2393716"/>
            <a:ext cx="4038600" cy="3800475"/>
          </a:xfrm>
          <a:prstGeom prst="rect">
            <a:avLst/>
          </a:prstGeom>
        </p:spPr>
      </p:pic>
      <p:sp>
        <p:nvSpPr>
          <p:cNvPr id="12" name="Rectángulo 11">
            <a:extLst>
              <a:ext uri="{FF2B5EF4-FFF2-40B4-BE49-F238E27FC236}">
                <a16:creationId xmlns:a16="http://schemas.microsoft.com/office/drawing/2014/main" id="{B2B554B4-A478-45E5-9071-8E7F7CEDE9BE}"/>
              </a:ext>
            </a:extLst>
          </p:cNvPr>
          <p:cNvSpPr/>
          <p:nvPr/>
        </p:nvSpPr>
        <p:spPr>
          <a:xfrm>
            <a:off x="5335206" y="2488228"/>
            <a:ext cx="3582091" cy="590931"/>
          </a:xfrm>
          <a:prstGeom prst="rect">
            <a:avLst/>
          </a:prstGeom>
        </p:spPr>
        <p:txBody>
          <a:bodyPr wrap="square">
            <a:spAutoFit/>
          </a:bodyPr>
          <a:lstStyle/>
          <a:p>
            <a:pPr>
              <a:lnSpc>
                <a:spcPct val="90000"/>
              </a:lnSpc>
            </a:pPr>
            <a:r>
              <a:rPr lang="it-IT" dirty="0"/>
              <a:t>Block data sender for the Arduino via UDP protocol </a:t>
            </a:r>
            <a:endParaRPr lang="es-ES" dirty="0"/>
          </a:p>
        </p:txBody>
      </p:sp>
      <p:sp>
        <p:nvSpPr>
          <p:cNvPr id="13" name="Rectángulo 12">
            <a:extLst>
              <a:ext uri="{FF2B5EF4-FFF2-40B4-BE49-F238E27FC236}">
                <a16:creationId xmlns:a16="http://schemas.microsoft.com/office/drawing/2014/main" id="{57EBD8D2-4C34-4766-A4A4-70EE9C3E63FC}"/>
              </a:ext>
            </a:extLst>
          </p:cNvPr>
          <p:cNvSpPr/>
          <p:nvPr/>
        </p:nvSpPr>
        <p:spPr>
          <a:xfrm>
            <a:off x="5335206" y="4641274"/>
            <a:ext cx="3674277" cy="1089529"/>
          </a:xfrm>
          <a:prstGeom prst="rect">
            <a:avLst/>
          </a:prstGeom>
        </p:spPr>
        <p:txBody>
          <a:bodyPr wrap="square">
            <a:spAutoFit/>
          </a:bodyPr>
          <a:lstStyle/>
          <a:p>
            <a:pPr>
              <a:lnSpc>
                <a:spcPct val="90000"/>
              </a:lnSpc>
            </a:pPr>
            <a:r>
              <a:rPr lang="es-ES" dirty="0" err="1"/>
              <a:t>Settings</a:t>
            </a:r>
            <a:r>
              <a:rPr lang="es-ES" dirty="0"/>
              <a:t> </a:t>
            </a:r>
            <a:r>
              <a:rPr lang="es-ES" dirty="0" err="1"/>
              <a:t>to</a:t>
            </a:r>
            <a:r>
              <a:rPr lang="es-ES" dirty="0"/>
              <a:t> </a:t>
            </a:r>
            <a:r>
              <a:rPr lang="es-ES" dirty="0" err="1"/>
              <a:t>highlight</a:t>
            </a:r>
            <a:r>
              <a:rPr lang="es-ES" dirty="0"/>
              <a:t>:</a:t>
            </a:r>
          </a:p>
          <a:p>
            <a:pPr marL="285750" indent="-285750">
              <a:lnSpc>
                <a:spcPct val="90000"/>
              </a:lnSpc>
              <a:buFont typeface="Arial" panose="020B0604020202020204" pitchFamily="34" charset="0"/>
              <a:buChar char="•"/>
            </a:pPr>
            <a:r>
              <a:rPr lang="en-US" dirty="0"/>
              <a:t>IP of the host receiving the data (PC running </a:t>
            </a:r>
            <a:r>
              <a:rPr lang="en-US" dirty="0" err="1"/>
              <a:t>Matlab</a:t>
            </a:r>
            <a:r>
              <a:rPr lang="en-US" dirty="0"/>
              <a:t>) 
TCP port to send data to</a:t>
            </a:r>
            <a:endParaRPr lang="es-ES" dirty="0"/>
          </a:p>
        </p:txBody>
      </p:sp>
    </p:spTree>
    <p:extLst>
      <p:ext uri="{BB962C8B-B14F-4D97-AF65-F5344CB8AC3E}">
        <p14:creationId xmlns:p14="http://schemas.microsoft.com/office/powerpoint/2010/main" val="2831365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37</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err="1"/>
              <a:t>Example</a:t>
            </a:r>
            <a:r>
              <a:rPr lang="es-ES" dirty="0"/>
              <a:t> receiver – </a:t>
            </a:r>
            <a:r>
              <a:rPr lang="es-ES" dirty="0" err="1"/>
              <a:t>sender</a:t>
            </a:r>
            <a:endParaRPr lang="es-ES" dirty="0"/>
          </a:p>
        </p:txBody>
      </p:sp>
      <p:sp>
        <p:nvSpPr>
          <p:cNvPr id="21" name="Content Placeholder 5">
            <a:extLst>
              <a:ext uri="{FF2B5EF4-FFF2-40B4-BE49-F238E27FC236}">
                <a16:creationId xmlns:a16="http://schemas.microsoft.com/office/drawing/2014/main" id="{028942E0-2D96-42DB-8D96-A0ED784610CD}"/>
              </a:ext>
            </a:extLst>
          </p:cNvPr>
          <p:cNvSpPr>
            <a:spLocks noGrp="1"/>
          </p:cNvSpPr>
          <p:nvPr>
            <p:ph idx="1"/>
          </p:nvPr>
        </p:nvSpPr>
        <p:spPr>
          <a:xfrm>
            <a:off x="422032" y="1338720"/>
            <a:ext cx="8208784" cy="788660"/>
          </a:xfrm>
        </p:spPr>
        <p:txBody>
          <a:bodyPr>
            <a:normAutofit/>
          </a:bodyPr>
          <a:lstStyle/>
          <a:p>
            <a:pPr marL="0" indent="0">
              <a:lnSpc>
                <a:spcPct val="90000"/>
              </a:lnSpc>
              <a:buNone/>
            </a:pPr>
            <a:r>
              <a:rPr lang="en-US" dirty="0"/>
              <a:t>Motor speed control and battery level transmission</a:t>
            </a:r>
            <a:endParaRPr lang="es-ES" dirty="0"/>
          </a:p>
        </p:txBody>
      </p:sp>
      <p:pic>
        <p:nvPicPr>
          <p:cNvPr id="6" name="Imagen 5">
            <a:extLst>
              <a:ext uri="{FF2B5EF4-FFF2-40B4-BE49-F238E27FC236}">
                <a16:creationId xmlns:a16="http://schemas.microsoft.com/office/drawing/2014/main" id="{BBBB5705-55A8-452E-BD4F-717AEC1110CD}"/>
              </a:ext>
            </a:extLst>
          </p:cNvPr>
          <p:cNvPicPr>
            <a:picLocks noChangeAspect="1"/>
          </p:cNvPicPr>
          <p:nvPr/>
        </p:nvPicPr>
        <p:blipFill>
          <a:blip r:embed="rId3"/>
          <a:stretch>
            <a:fillRect/>
          </a:stretch>
        </p:blipFill>
        <p:spPr>
          <a:xfrm>
            <a:off x="1047647" y="1791035"/>
            <a:ext cx="6848669" cy="2551465"/>
          </a:xfrm>
          <a:prstGeom prst="rect">
            <a:avLst/>
          </a:prstGeom>
        </p:spPr>
      </p:pic>
      <p:sp>
        <p:nvSpPr>
          <p:cNvPr id="8" name="Content Placeholder 5">
            <a:extLst>
              <a:ext uri="{FF2B5EF4-FFF2-40B4-BE49-F238E27FC236}">
                <a16:creationId xmlns:a16="http://schemas.microsoft.com/office/drawing/2014/main" id="{F41AD292-6EC3-4FC3-B0AF-6C9C9B395A44}"/>
              </a:ext>
            </a:extLst>
          </p:cNvPr>
          <p:cNvSpPr txBox="1">
            <a:spLocks/>
          </p:cNvSpPr>
          <p:nvPr/>
        </p:nvSpPr>
        <p:spPr>
          <a:xfrm>
            <a:off x="422032" y="4368456"/>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Exercise</a:t>
            </a:r>
            <a:r>
              <a:rPr lang="es-ES" sz="1900" b="1" dirty="0">
                <a:solidFill>
                  <a:srgbClr val="00A3AD"/>
                </a:solidFill>
                <a:latin typeface="Arial Black" charset="0"/>
              </a:rPr>
              <a:t> </a:t>
            </a:r>
            <a:r>
              <a:rPr lang="es-ES" sz="1900" b="1" dirty="0" err="1">
                <a:solidFill>
                  <a:srgbClr val="00A3AD"/>
                </a:solidFill>
                <a:latin typeface="Arial Black" charset="0"/>
              </a:rPr>
              <a:t>proposal</a:t>
            </a:r>
            <a:r>
              <a:rPr lang="es-ES" sz="1900" b="1" dirty="0">
                <a:solidFill>
                  <a:srgbClr val="00A3AD"/>
                </a:solidFill>
                <a:latin typeface="Arial Black" charset="0"/>
              </a:rPr>
              <a:t>:</a:t>
            </a:r>
            <a:endParaRPr lang="es-ES" sz="1900" dirty="0"/>
          </a:p>
        </p:txBody>
      </p:sp>
      <p:sp>
        <p:nvSpPr>
          <p:cNvPr id="9" name="Content Placeholder 5">
            <a:extLst>
              <a:ext uri="{FF2B5EF4-FFF2-40B4-BE49-F238E27FC236}">
                <a16:creationId xmlns:a16="http://schemas.microsoft.com/office/drawing/2014/main" id="{E421EBC1-4DA8-4032-8F49-2803EDBD73DD}"/>
              </a:ext>
            </a:extLst>
          </p:cNvPr>
          <p:cNvSpPr txBox="1">
            <a:spLocks/>
          </p:cNvSpPr>
          <p:nvPr/>
        </p:nvSpPr>
        <p:spPr>
          <a:xfrm>
            <a:off x="3504033" y="5002118"/>
            <a:ext cx="5182766" cy="1219200"/>
          </a:xfrm>
          <a:prstGeom prst="rect">
            <a:avLst/>
          </a:prstGeom>
        </p:spPr>
        <p:txBody>
          <a:bodyPr vert="horz" lIns="91440" tIns="45720" rIns="91440" bIns="45720" rtlCol="0">
            <a:normAutofit fontScale="77500" lnSpcReduction="200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800" dirty="0"/>
              <a:t>Compile the Simulink “</a:t>
            </a:r>
            <a:r>
              <a:rPr lang="en-US" sz="1800" dirty="0" err="1"/>
              <a:t>Wifi</a:t>
            </a:r>
            <a:r>
              <a:rPr lang="en-US" sz="1800" dirty="0"/>
              <a:t> IO” model and upload it to your Arduino Engineering Kit. From the client's MATLAB script you can send the necessary information to remotely drive the motor. Using the server script you will be able to receive the battery voltage.</a:t>
            </a:r>
            <a:endParaRPr lang="es-ES" sz="1900" dirty="0"/>
          </a:p>
        </p:txBody>
      </p:sp>
      <p:pic>
        <p:nvPicPr>
          <p:cNvPr id="10" name="Imagen 9">
            <a:extLst>
              <a:ext uri="{FF2B5EF4-FFF2-40B4-BE49-F238E27FC236}">
                <a16:creationId xmlns:a16="http://schemas.microsoft.com/office/drawing/2014/main" id="{4215BC34-52D0-49A8-BD1C-6A291F02CEF1}"/>
              </a:ext>
            </a:extLst>
          </p:cNvPr>
          <p:cNvPicPr>
            <a:picLocks noChangeAspect="1"/>
          </p:cNvPicPr>
          <p:nvPr/>
        </p:nvPicPr>
        <p:blipFill>
          <a:blip r:embed="rId4"/>
          <a:stretch>
            <a:fillRect/>
          </a:stretch>
        </p:blipFill>
        <p:spPr>
          <a:xfrm>
            <a:off x="457201" y="4912252"/>
            <a:ext cx="2990850" cy="1219200"/>
          </a:xfrm>
          <a:prstGeom prst="rect">
            <a:avLst/>
          </a:prstGeom>
        </p:spPr>
      </p:pic>
    </p:spTree>
    <p:extLst>
      <p:ext uri="{BB962C8B-B14F-4D97-AF65-F5344CB8AC3E}">
        <p14:creationId xmlns:p14="http://schemas.microsoft.com/office/powerpoint/2010/main" val="3585743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7100" y="4812626"/>
            <a:ext cx="2672863" cy="1150681"/>
          </a:xfrm>
        </p:spPr>
        <p:txBody>
          <a:bodyPr/>
          <a:lstStyle/>
          <a:p>
            <a:pPr lvl="0"/>
            <a:r>
              <a:rPr lang="es-ES" dirty="0" err="1"/>
              <a:t>Loramendi</a:t>
            </a:r>
            <a:r>
              <a:rPr lang="es-ES" dirty="0"/>
              <a:t>, 4. Apartado 23</a:t>
            </a:r>
          </a:p>
          <a:p>
            <a:pPr lvl="0"/>
            <a:r>
              <a:rPr lang="es-ES" dirty="0"/>
              <a:t>20500 </a:t>
            </a:r>
            <a:r>
              <a:rPr lang="es-ES" dirty="0" err="1"/>
              <a:t>Arrasate</a:t>
            </a:r>
            <a:r>
              <a:rPr lang="es-ES" dirty="0"/>
              <a:t> </a:t>
            </a:r>
            <a:r>
              <a:rPr lang="mr-IN" dirty="0"/>
              <a:t>–</a:t>
            </a:r>
            <a:r>
              <a:rPr lang="es-ES" dirty="0"/>
              <a:t> </a:t>
            </a:r>
            <a:r>
              <a:rPr lang="es-ES" dirty="0" err="1"/>
              <a:t>Mondragon</a:t>
            </a:r>
            <a:endParaRPr lang="es-ES" dirty="0"/>
          </a:p>
          <a:p>
            <a:pPr lvl="0"/>
            <a:r>
              <a:rPr lang="es-ES" dirty="0"/>
              <a:t>T. 943 71 21 85</a:t>
            </a:r>
          </a:p>
          <a:p>
            <a:pPr lvl="0"/>
            <a:r>
              <a:rPr lang="es-ES" dirty="0" err="1"/>
              <a:t>info@mondragon.edu</a:t>
            </a:r>
            <a:endParaRPr lang="en-US" dirty="0"/>
          </a:p>
        </p:txBody>
      </p:sp>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Tree>
    <p:extLst>
      <p:ext uri="{BB962C8B-B14F-4D97-AF65-F5344CB8AC3E}">
        <p14:creationId xmlns:p14="http://schemas.microsoft.com/office/powerpoint/2010/main" val="1658528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473044" cy="1362075"/>
          </a:xfrm>
        </p:spPr>
        <p:txBody>
          <a:bodyPr>
            <a:normAutofit/>
          </a:bodyPr>
          <a:lstStyle/>
          <a:p>
            <a:r>
              <a:rPr lang="es-ES" dirty="0"/>
              <a:t>Fundamentals </a:t>
            </a:r>
          </a:p>
        </p:txBody>
      </p:sp>
      <p:sp>
        <p:nvSpPr>
          <p:cNvPr id="11" name="Content Placeholder 10"/>
          <p:cNvSpPr>
            <a:spLocks noGrp="1"/>
          </p:cNvSpPr>
          <p:nvPr>
            <p:ph sz="quarter" idx="10"/>
          </p:nvPr>
        </p:nvSpPr>
        <p:spPr/>
        <p:txBody>
          <a:bodyPr/>
          <a:lstStyle/>
          <a:p>
            <a:r>
              <a:rPr lang="es-ES"/>
              <a:t>1</a:t>
            </a:r>
          </a:p>
        </p:txBody>
      </p:sp>
    </p:spTree>
    <p:extLst>
      <p:ext uri="{BB962C8B-B14F-4D97-AF65-F5344CB8AC3E}">
        <p14:creationId xmlns:p14="http://schemas.microsoft.com/office/powerpoint/2010/main" val="120977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s-ES" dirty="0"/>
              <a:t>Wireless </a:t>
            </a:r>
            <a:r>
              <a:rPr lang="es-ES" dirty="0" err="1"/>
              <a:t>technologies</a:t>
            </a:r>
            <a:endParaRPr lang="es-ES" dirty="0"/>
          </a:p>
        </p:txBody>
      </p:sp>
      <p:sp>
        <p:nvSpPr>
          <p:cNvPr id="10" name="Text Placeholder 9"/>
          <p:cNvSpPr>
            <a:spLocks noGrp="1"/>
          </p:cNvSpPr>
          <p:nvPr>
            <p:ph type="body" idx="1"/>
          </p:nvPr>
        </p:nvSpPr>
        <p:spPr/>
        <p:txBody>
          <a:bodyPr/>
          <a:lstStyle/>
          <a:p>
            <a:r>
              <a:rPr lang="es-ES"/>
              <a:t>Classification of wireless networks
</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a:t>1.1</a:t>
            </a:r>
            <a:endParaRPr lang="en-US" dirty="0"/>
          </a:p>
        </p:txBody>
      </p:sp>
    </p:spTree>
    <p:extLst>
      <p:ext uri="{BB962C8B-B14F-4D97-AF65-F5344CB8AC3E}">
        <p14:creationId xmlns:p14="http://schemas.microsoft.com/office/powerpoint/2010/main" val="1827229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692571"/>
          </a:xfrm>
        </p:spPr>
        <p:txBody>
          <a:bodyPr>
            <a:normAutofit/>
          </a:bodyPr>
          <a:lstStyle/>
          <a:p>
            <a:pPr marL="0" indent="0">
              <a:lnSpc>
                <a:spcPct val="90000"/>
              </a:lnSpc>
              <a:buNone/>
            </a:pPr>
            <a:r>
              <a:rPr lang="en-US" sz="1800" dirty="0"/>
              <a:t>Wireless networks can be classified into four specific groups according to the application area and signal range:</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6</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a:t>Classification of wireless networks
</a:t>
            </a:r>
            <a:endParaRPr lang="es-ES" sz="2400" dirty="0"/>
          </a:p>
        </p:txBody>
      </p:sp>
      <p:pic>
        <p:nvPicPr>
          <p:cNvPr id="8" name="Imagen 7">
            <a:extLst>
              <a:ext uri="{FF2B5EF4-FFF2-40B4-BE49-F238E27FC236}">
                <a16:creationId xmlns:a16="http://schemas.microsoft.com/office/drawing/2014/main" id="{42A18E32-B317-4700-A41B-0D64AED27A40}"/>
              </a:ext>
            </a:extLst>
          </p:cNvPr>
          <p:cNvPicPr>
            <a:picLocks noChangeAspect="1"/>
          </p:cNvPicPr>
          <p:nvPr/>
        </p:nvPicPr>
        <p:blipFill>
          <a:blip r:embed="rId3"/>
          <a:stretch>
            <a:fillRect/>
          </a:stretch>
        </p:blipFill>
        <p:spPr>
          <a:xfrm>
            <a:off x="4818184" y="2299737"/>
            <a:ext cx="3958586" cy="2500864"/>
          </a:xfrm>
          <a:prstGeom prst="rect">
            <a:avLst/>
          </a:prstGeom>
        </p:spPr>
      </p:pic>
      <p:sp>
        <p:nvSpPr>
          <p:cNvPr id="9" name="Rectángulo 8">
            <a:extLst>
              <a:ext uri="{FF2B5EF4-FFF2-40B4-BE49-F238E27FC236}">
                <a16:creationId xmlns:a16="http://schemas.microsoft.com/office/drawing/2014/main" id="{145C95C6-6AF1-4E08-BD90-863B9E457BDF}"/>
              </a:ext>
            </a:extLst>
          </p:cNvPr>
          <p:cNvSpPr/>
          <p:nvPr/>
        </p:nvSpPr>
        <p:spPr>
          <a:xfrm>
            <a:off x="422030" y="2092425"/>
            <a:ext cx="4572000" cy="2308324"/>
          </a:xfrm>
          <a:prstGeom prst="rect">
            <a:avLst/>
          </a:prstGeom>
        </p:spPr>
        <p:txBody>
          <a:bodyPr>
            <a:spAutoFit/>
          </a:bodyPr>
          <a:lstStyle/>
          <a:p>
            <a:pPr marL="285750" indent="-285750">
              <a:buFont typeface="Arial" panose="020B0604020202020204" pitchFamily="34" charset="0"/>
              <a:buChar char="•"/>
            </a:pPr>
            <a:r>
              <a:rPr lang="es-ES" dirty="0"/>
              <a:t>Wireless Personal-</a:t>
            </a:r>
            <a:r>
              <a:rPr lang="es-ES" dirty="0" err="1"/>
              <a:t>Area</a:t>
            </a:r>
            <a:r>
              <a:rPr lang="es-ES" dirty="0"/>
              <a:t> Networks - WPAN</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Wireless Local-</a:t>
            </a:r>
            <a:r>
              <a:rPr lang="es-ES" dirty="0" err="1"/>
              <a:t>Area</a:t>
            </a:r>
            <a:r>
              <a:rPr lang="es-ES" dirty="0"/>
              <a:t> Networks - WLAN</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Wireless </a:t>
            </a:r>
            <a:r>
              <a:rPr lang="es-ES" dirty="0" err="1"/>
              <a:t>Metropolitan-Area</a:t>
            </a:r>
            <a:r>
              <a:rPr lang="es-ES" dirty="0"/>
              <a:t> Networks - WMAN</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Wireless Wide-</a:t>
            </a:r>
            <a:r>
              <a:rPr lang="es-ES" dirty="0" err="1"/>
              <a:t>Area</a:t>
            </a:r>
            <a:r>
              <a:rPr lang="es-ES" dirty="0"/>
              <a:t> Networks - WWAN</a:t>
            </a:r>
          </a:p>
        </p:txBody>
      </p:sp>
    </p:spTree>
    <p:extLst>
      <p:ext uri="{BB962C8B-B14F-4D97-AF65-F5344CB8AC3E}">
        <p14:creationId xmlns:p14="http://schemas.microsoft.com/office/powerpoint/2010/main" val="3931406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8297244" cy="692571"/>
          </a:xfrm>
        </p:spPr>
        <p:txBody>
          <a:bodyPr>
            <a:normAutofit/>
          </a:bodyPr>
          <a:lstStyle/>
          <a:p>
            <a:pPr marL="0" indent="0">
              <a:lnSpc>
                <a:spcPct val="90000"/>
              </a:lnSpc>
              <a:buNone/>
            </a:pPr>
            <a:r>
              <a:rPr lang="en-US" sz="1800" dirty="0"/>
              <a:t>In addition, wireless networks can also be divided into two large segments, short-range and long-range:</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7</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err="1"/>
              <a:t>Classification</a:t>
            </a:r>
            <a:r>
              <a:rPr lang="es-ES" sz="2400" dirty="0"/>
              <a:t> </a:t>
            </a:r>
            <a:r>
              <a:rPr lang="es-ES" sz="2400" dirty="0" err="1"/>
              <a:t>of</a:t>
            </a:r>
            <a:r>
              <a:rPr lang="es-ES" sz="2400" dirty="0"/>
              <a:t> </a:t>
            </a:r>
            <a:r>
              <a:rPr lang="es-ES" sz="2400" dirty="0" err="1"/>
              <a:t>wireless</a:t>
            </a:r>
            <a:r>
              <a:rPr lang="es-ES" sz="2400" dirty="0"/>
              <a:t> </a:t>
            </a:r>
            <a:r>
              <a:rPr lang="es-ES" sz="2400" dirty="0" err="1"/>
              <a:t>networks</a:t>
            </a:r>
            <a:r>
              <a:rPr lang="es-ES" sz="2400" dirty="0"/>
              <a:t>
</a:t>
            </a:r>
          </a:p>
        </p:txBody>
      </p:sp>
      <p:sp>
        <p:nvSpPr>
          <p:cNvPr id="9" name="Rectángulo 8">
            <a:extLst>
              <a:ext uri="{FF2B5EF4-FFF2-40B4-BE49-F238E27FC236}">
                <a16:creationId xmlns:a16="http://schemas.microsoft.com/office/drawing/2014/main" id="{145C95C6-6AF1-4E08-BD90-863B9E457BDF}"/>
              </a:ext>
            </a:extLst>
          </p:cNvPr>
          <p:cNvSpPr/>
          <p:nvPr/>
        </p:nvSpPr>
        <p:spPr>
          <a:xfrm>
            <a:off x="422029" y="2092425"/>
            <a:ext cx="7772401" cy="3416320"/>
          </a:xfrm>
          <a:prstGeom prst="rect">
            <a:avLst/>
          </a:prstGeom>
        </p:spPr>
        <p:txBody>
          <a:bodyPr wrap="square">
            <a:spAutoFit/>
          </a:bodyPr>
          <a:lstStyle/>
          <a:p>
            <a:r>
              <a:rPr lang="en-US" dirty="0"/>
              <a:t>In </a:t>
            </a:r>
            <a:r>
              <a:rPr lang="en-US" b="1" dirty="0"/>
              <a:t>short-range</a:t>
            </a:r>
            <a:r>
              <a:rPr lang="en-US" dirty="0"/>
              <a:t> networks it refers to networks confined to a limited area.</a:t>
            </a:r>
            <a:endParaRPr lang="es-ES" dirty="0"/>
          </a:p>
          <a:p>
            <a:r>
              <a:rPr lang="es-ES" dirty="0"/>
              <a:t> </a:t>
            </a:r>
          </a:p>
          <a:p>
            <a:pPr marL="742950" lvl="1" indent="-285750">
              <a:buFont typeface="Arial" panose="020B0604020202020204" pitchFamily="34" charset="0"/>
              <a:buChar char="•"/>
            </a:pPr>
            <a:r>
              <a:rPr lang="en-US" dirty="0"/>
              <a:t>Applies to local area networks (LANs) and personal area networks (PAN)</a:t>
            </a:r>
          </a:p>
          <a:p>
            <a:pPr marL="742950" lvl="1" indent="-285750">
              <a:buFont typeface="Arial" panose="020B0604020202020204" pitchFamily="34" charset="0"/>
              <a:buChar char="•"/>
            </a:pPr>
            <a:r>
              <a:rPr lang="en-US" dirty="0"/>
              <a:t> They operate on an unlicensed spectrum reserved for industrial, scientific and medical use (ISM band). </a:t>
            </a:r>
          </a:p>
          <a:p>
            <a:pPr marL="742950" lvl="1" indent="-285750">
              <a:buFont typeface="Arial" panose="020B0604020202020204" pitchFamily="34" charset="0"/>
              <a:buChar char="•"/>
            </a:pPr>
            <a:r>
              <a:rPr lang="en-US" dirty="0"/>
              <a:t>The frequencies used differ from country to country. The most common frequency bands are 2.4 GHz and 5 GHz and are available in most of the world. </a:t>
            </a:r>
          </a:p>
          <a:p>
            <a:pPr marL="742950" lvl="1" indent="-285750">
              <a:buFont typeface="Arial" panose="020B0604020202020204" pitchFamily="34" charset="0"/>
              <a:buChar char="•"/>
            </a:pPr>
            <a:r>
              <a:rPr lang="en-US" dirty="0"/>
              <a:t>The availability of these frequency bands allows users to operate without obtaining a license and has therefore facilitated the expansion of such networks. </a:t>
            </a:r>
            <a:endParaRPr lang="es-ES" dirty="0"/>
          </a:p>
          <a:p>
            <a:endParaRPr lang="es-ES" dirty="0"/>
          </a:p>
        </p:txBody>
      </p:sp>
    </p:spTree>
    <p:extLst>
      <p:ext uri="{BB962C8B-B14F-4D97-AF65-F5344CB8AC3E}">
        <p14:creationId xmlns:p14="http://schemas.microsoft.com/office/powerpoint/2010/main" val="354388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8</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err="1"/>
              <a:t>Classification</a:t>
            </a:r>
            <a:r>
              <a:rPr lang="es-ES" sz="2400" dirty="0"/>
              <a:t> </a:t>
            </a:r>
            <a:r>
              <a:rPr lang="es-ES" sz="2400" dirty="0" err="1"/>
              <a:t>of</a:t>
            </a:r>
            <a:r>
              <a:rPr lang="es-ES" sz="2400" dirty="0"/>
              <a:t> </a:t>
            </a:r>
            <a:r>
              <a:rPr lang="es-ES" sz="2400" dirty="0" err="1"/>
              <a:t>wireless</a:t>
            </a:r>
            <a:r>
              <a:rPr lang="es-ES" sz="2400" dirty="0"/>
              <a:t> </a:t>
            </a:r>
            <a:r>
              <a:rPr lang="es-ES" sz="2400" dirty="0" err="1"/>
              <a:t>networks</a:t>
            </a:r>
            <a:r>
              <a:rPr lang="es-ES" sz="2400" dirty="0"/>
              <a:t>
</a:t>
            </a:r>
          </a:p>
        </p:txBody>
      </p:sp>
      <p:sp>
        <p:nvSpPr>
          <p:cNvPr id="9" name="Rectángulo 8">
            <a:extLst>
              <a:ext uri="{FF2B5EF4-FFF2-40B4-BE49-F238E27FC236}">
                <a16:creationId xmlns:a16="http://schemas.microsoft.com/office/drawing/2014/main" id="{145C95C6-6AF1-4E08-BD90-863B9E457BDF}"/>
              </a:ext>
            </a:extLst>
          </p:cNvPr>
          <p:cNvSpPr/>
          <p:nvPr/>
        </p:nvSpPr>
        <p:spPr>
          <a:xfrm>
            <a:off x="422029" y="1292325"/>
            <a:ext cx="7772401" cy="2031325"/>
          </a:xfrm>
          <a:prstGeom prst="rect">
            <a:avLst/>
          </a:prstGeom>
        </p:spPr>
        <p:txBody>
          <a:bodyPr wrap="square">
            <a:spAutoFit/>
          </a:bodyPr>
          <a:lstStyle/>
          <a:p>
            <a:r>
              <a:rPr lang="en-US" dirty="0"/>
              <a:t>In </a:t>
            </a:r>
            <a:r>
              <a:rPr lang="en-US" b="1" dirty="0"/>
              <a:t>long-range</a:t>
            </a:r>
            <a:r>
              <a:rPr lang="en-US" dirty="0"/>
              <a:t> networks connectivity is typically provided by marketing companies as a service. </a:t>
            </a:r>
            <a:endParaRPr lang="es-ES" dirty="0"/>
          </a:p>
          <a:p>
            <a:pPr marL="742950" lvl="1" indent="-285750">
              <a:buFont typeface="Arial" panose="020B0604020202020204" pitchFamily="34" charset="0"/>
              <a:buChar char="•"/>
            </a:pPr>
            <a:r>
              <a:rPr lang="en-US" dirty="0"/>
              <a:t>Applies to metropolitan area networks (WMAN) or wide area networks (WWAN)
The goal of this type of network is to provide wireless coverage worldwide</a:t>
            </a:r>
            <a:endParaRPr lang="es-ES" dirty="0"/>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352149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s-ES" dirty="0"/>
              <a:t>WPAN Networks</a:t>
            </a:r>
          </a:p>
        </p:txBody>
      </p:sp>
      <p:sp>
        <p:nvSpPr>
          <p:cNvPr id="7" name="Content Placeholder 6"/>
          <p:cNvSpPr>
            <a:spLocks noGrp="1"/>
          </p:cNvSpPr>
          <p:nvPr>
            <p:ph sz="quarter" idx="10"/>
          </p:nvPr>
        </p:nvSpPr>
        <p:spPr/>
        <p:txBody>
          <a:bodyPr>
            <a:normAutofit fontScale="77500" lnSpcReduction="20000"/>
          </a:bodyPr>
          <a:lstStyle/>
          <a:p>
            <a:r>
              <a:rPr lang="es-ES"/>
              <a:t>1.2</a:t>
            </a:r>
          </a:p>
        </p:txBody>
      </p:sp>
      <p:sp>
        <p:nvSpPr>
          <p:cNvPr id="4" name="Text Placeholder 9">
            <a:extLst>
              <a:ext uri="{FF2B5EF4-FFF2-40B4-BE49-F238E27FC236}">
                <a16:creationId xmlns:a16="http://schemas.microsoft.com/office/drawing/2014/main" id="{487D92C0-4B39-4590-813F-E07310A1FBE6}"/>
              </a:ext>
            </a:extLst>
          </p:cNvPr>
          <p:cNvSpPr>
            <a:spLocks noGrp="1"/>
          </p:cNvSpPr>
          <p:nvPr>
            <p:ph type="body" idx="1"/>
          </p:nvPr>
        </p:nvSpPr>
        <p:spPr>
          <a:xfrm>
            <a:off x="2388110" y="4171217"/>
            <a:ext cx="3295110" cy="1184275"/>
          </a:xfrm>
        </p:spPr>
        <p:txBody>
          <a:bodyPr/>
          <a:lstStyle/>
          <a:p>
            <a:r>
              <a:rPr lang="es-ES" dirty="0"/>
              <a:t>Wireless personal </a:t>
            </a:r>
            <a:r>
              <a:rPr lang="es-ES" dirty="0" err="1"/>
              <a:t>area</a:t>
            </a:r>
            <a:r>
              <a:rPr lang="es-ES" dirty="0"/>
              <a:t> </a:t>
            </a:r>
            <a:r>
              <a:rPr lang="es-ES" dirty="0" err="1"/>
              <a:t>networks</a:t>
            </a:r>
            <a:endParaRPr lang="es-ES" dirty="0"/>
          </a:p>
        </p:txBody>
      </p:sp>
    </p:spTree>
    <p:extLst>
      <p:ext uri="{BB962C8B-B14F-4D97-AF65-F5344CB8AC3E}">
        <p14:creationId xmlns:p14="http://schemas.microsoft.com/office/powerpoint/2010/main" val="384170758"/>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1998</TotalTime>
  <Words>2332</Words>
  <Application>Microsoft Office PowerPoint</Application>
  <PresentationFormat>Presentación en pantalla (4:3)</PresentationFormat>
  <Paragraphs>344</Paragraphs>
  <Slides>38</Slides>
  <Notes>28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38</vt:i4>
      </vt:variant>
    </vt:vector>
  </HeadingPairs>
  <TitlesOfParts>
    <vt:vector size="46" baseType="lpstr">
      <vt:lpstr>AppleSymbols</vt:lpstr>
      <vt:lpstr>Arial</vt:lpstr>
      <vt:lpstr>Arial Black</vt:lpstr>
      <vt:lpstr>Arial Nova Light</vt:lpstr>
      <vt:lpstr>Calibri</vt:lpstr>
      <vt:lpstr>Inherit</vt:lpstr>
      <vt:lpstr>Open Sans</vt:lpstr>
      <vt:lpstr>MU Theme</vt:lpstr>
      <vt:lpstr>Wireless networks</vt:lpstr>
      <vt:lpstr>Acquiring knowledge for wireless communication </vt:lpstr>
      <vt:lpstr>Introduction</vt:lpstr>
      <vt:lpstr>Fundamentals </vt:lpstr>
      <vt:lpstr>Wireless technologies</vt:lpstr>
      <vt:lpstr>Classification of wireless networks
</vt:lpstr>
      <vt:lpstr>Classification of wireless networks
</vt:lpstr>
      <vt:lpstr>Classification of wireless networks
</vt:lpstr>
      <vt:lpstr>WPAN Networks</vt:lpstr>
      <vt:lpstr>Wireless personal area networks</vt:lpstr>
      <vt:lpstr>IrDA</vt:lpstr>
      <vt:lpstr>Bluetooth</vt:lpstr>
      <vt:lpstr>ZigBee</vt:lpstr>
      <vt:lpstr>UWB</vt:lpstr>
      <vt:lpstr>WLAN networks</vt:lpstr>
      <vt:lpstr>Wireless local area networks</vt:lpstr>
      <vt:lpstr>Architectures</vt:lpstr>
      <vt:lpstr>Arquitecturas</vt:lpstr>
      <vt:lpstr>OSI model and IEEE 802.11 layers
</vt:lpstr>
      <vt:lpstr>The physical layer (PHY or Physical)</vt:lpstr>
      <vt:lpstr>The link layer (MAC or Data Link)</vt:lpstr>
      <vt:lpstr>The Network layer</vt:lpstr>
      <vt:lpstr>The transport layer</vt:lpstr>
      <vt:lpstr>The session layer</vt:lpstr>
      <vt:lpstr>The presentation layer</vt:lpstr>
      <vt:lpstr>The application layer</vt:lpstr>
      <vt:lpstr>Case in practice</vt:lpstr>
      <vt:lpstr>Introduction of the robot</vt:lpstr>
      <vt:lpstr>Webcam Controlled Rover</vt:lpstr>
      <vt:lpstr>Working with Matlab/Simulink</vt:lpstr>
      <vt:lpstr>Control the Rover by Wi-Fi</vt:lpstr>
      <vt:lpstr>Establishing Wi-Fi communication between the rover and MATLAB</vt:lpstr>
      <vt:lpstr>Send instructions from MATLAB to the rover over Wi-Fi</vt:lpstr>
      <vt:lpstr>Send instructions from MATLAB to the rover over Wi-Fi</vt:lpstr>
      <vt:lpstr>Receive information from rover sensors in Matlab</vt:lpstr>
      <vt:lpstr>Receive information from rover sensors in Matlab</vt:lpstr>
      <vt:lpstr>Example receiver – sender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Gaizka Bellido</cp:lastModifiedBy>
  <cp:revision>186</cp:revision>
  <cp:lastPrinted>2018-07-13T13:37:53Z</cp:lastPrinted>
  <dcterms:created xsi:type="dcterms:W3CDTF">2017-11-28T21:27:45Z</dcterms:created>
  <dcterms:modified xsi:type="dcterms:W3CDTF">2022-02-16T11:56:45Z</dcterms:modified>
</cp:coreProperties>
</file>