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0"/>
  </p:notesMasterIdLst>
  <p:handoutMasterIdLst>
    <p:handoutMasterId r:id="rId41"/>
  </p:handoutMasterIdLst>
  <p:sldIdLst>
    <p:sldId id="257" r:id="rId2"/>
    <p:sldId id="322" r:id="rId3"/>
    <p:sldId id="388" r:id="rId4"/>
    <p:sldId id="309" r:id="rId5"/>
    <p:sldId id="311" r:id="rId6"/>
    <p:sldId id="320" r:id="rId7"/>
    <p:sldId id="363" r:id="rId8"/>
    <p:sldId id="364" r:id="rId9"/>
    <p:sldId id="329" r:id="rId10"/>
    <p:sldId id="366" r:id="rId11"/>
    <p:sldId id="367" r:id="rId12"/>
    <p:sldId id="369" r:id="rId13"/>
    <p:sldId id="368" r:id="rId14"/>
    <p:sldId id="370" r:id="rId15"/>
    <p:sldId id="331" r:id="rId16"/>
    <p:sldId id="371" r:id="rId17"/>
    <p:sldId id="372" r:id="rId18"/>
    <p:sldId id="373" r:id="rId19"/>
    <p:sldId id="374" r:id="rId20"/>
    <p:sldId id="375" r:id="rId21"/>
    <p:sldId id="376" r:id="rId22"/>
    <p:sldId id="384" r:id="rId23"/>
    <p:sldId id="382" r:id="rId24"/>
    <p:sldId id="385" r:id="rId25"/>
    <p:sldId id="383" r:id="rId26"/>
    <p:sldId id="386" r:id="rId27"/>
    <p:sldId id="351" r:id="rId28"/>
    <p:sldId id="352" r:id="rId29"/>
    <p:sldId id="340" r:id="rId30"/>
    <p:sldId id="353" r:id="rId31"/>
    <p:sldId id="378" r:id="rId32"/>
    <p:sldId id="377" r:id="rId33"/>
    <p:sldId id="354" r:id="rId34"/>
    <p:sldId id="380" r:id="rId35"/>
    <p:sldId id="379" r:id="rId36"/>
    <p:sldId id="381" r:id="rId37"/>
    <p:sldId id="387" r:id="rId38"/>
    <p:sldId id="319" r:id="rId39"/>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57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3139"/>
    <a:srgbClr val="00A3AD"/>
    <a:srgbClr val="ED8800"/>
    <a:srgbClr val="004851"/>
    <a:srgbClr val="FFFFFF"/>
    <a:srgbClr val="004E40"/>
    <a:srgbClr val="275D38"/>
    <a:srgbClr val="000000"/>
    <a:srgbClr val="C90026"/>
    <a:srgbClr val="DA188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88" autoAdjust="0"/>
    <p:restoredTop sz="95802" autoAdjust="0"/>
  </p:normalViewPr>
  <p:slideViewPr>
    <p:cSldViewPr snapToGrid="0" snapToObjects="1" showGuides="1">
      <p:cViewPr varScale="1">
        <p:scale>
          <a:sx n="82" d="100"/>
          <a:sy n="82" d="100"/>
        </p:scale>
        <p:origin x="1296" y="58"/>
      </p:cViewPr>
      <p:guideLst>
        <p:guide orient="horz"/>
        <p:guide pos="5759"/>
      </p:guideLst>
    </p:cSldViewPr>
  </p:slideViewPr>
  <p:outlineViewPr>
    <p:cViewPr>
      <p:scale>
        <a:sx n="33" d="100"/>
        <a:sy n="33" d="100"/>
      </p:scale>
      <p:origin x="0" y="-115952"/>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2152"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DE2F9ED7-D9DF-9B4A-A1AC-9FBF0C9B1C8E}" type="datetime1">
              <a:rPr lang="es-ES" smtClean="0"/>
              <a:t>16/02/2022</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r>
              <a:rPr lang="es-ES_tradnl"/>
              <a:t>Nombre presentación</a:t>
            </a:r>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6C9381E0-5EA1-A741-8E0F-979B987291DA}" type="slidenum">
              <a:rPr lang="en-US" smtClean="0"/>
              <a:t>‹Nº›</a:t>
            </a:fld>
            <a:endParaRPr lang="en-US"/>
          </a:p>
        </p:txBody>
      </p:sp>
    </p:spTree>
    <p:extLst>
      <p:ext uri="{BB962C8B-B14F-4D97-AF65-F5344CB8AC3E}">
        <p14:creationId xmlns:p14="http://schemas.microsoft.com/office/powerpoint/2010/main" val="36524621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EDC53B6-CB23-B545-A702-0812837A95EA}" type="datetime1">
              <a:rPr lang="es-ES" smtClean="0"/>
              <a:t>16/02/2022</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s-ES_tradnl"/>
              <a:t>Nombre presentación</a:t>
            </a:r>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0BC7D51-4C89-E346-BC52-B4E8590D3FF6}" type="slidenum">
              <a:rPr lang="en-US" smtClean="0"/>
              <a:t>‹Nº›</a:t>
            </a:fld>
            <a:endParaRPr lang="en-US"/>
          </a:p>
        </p:txBody>
      </p:sp>
    </p:spTree>
    <p:extLst>
      <p:ext uri="{BB962C8B-B14F-4D97-AF65-F5344CB8AC3E}">
        <p14:creationId xmlns:p14="http://schemas.microsoft.com/office/powerpoint/2010/main" val="2205575759"/>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3</a:t>
            </a:fld>
            <a:endParaRPr lang="en-US"/>
          </a:p>
        </p:txBody>
      </p:sp>
    </p:spTree>
    <p:extLst>
      <p:ext uri="{BB962C8B-B14F-4D97-AF65-F5344CB8AC3E}">
        <p14:creationId xmlns:p14="http://schemas.microsoft.com/office/powerpoint/2010/main" val="2903287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16</a:t>
            </a:fld>
            <a:endParaRPr lang="en-US"/>
          </a:p>
        </p:txBody>
      </p:sp>
    </p:spTree>
    <p:extLst>
      <p:ext uri="{BB962C8B-B14F-4D97-AF65-F5344CB8AC3E}">
        <p14:creationId xmlns:p14="http://schemas.microsoft.com/office/powerpoint/2010/main" val="2066481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17</a:t>
            </a:fld>
            <a:endParaRPr lang="en-US"/>
          </a:p>
        </p:txBody>
      </p:sp>
    </p:spTree>
    <p:extLst>
      <p:ext uri="{BB962C8B-B14F-4D97-AF65-F5344CB8AC3E}">
        <p14:creationId xmlns:p14="http://schemas.microsoft.com/office/powerpoint/2010/main" val="2821206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18</a:t>
            </a:fld>
            <a:endParaRPr lang="en-US"/>
          </a:p>
        </p:txBody>
      </p:sp>
    </p:spTree>
    <p:extLst>
      <p:ext uri="{BB962C8B-B14F-4D97-AF65-F5344CB8AC3E}">
        <p14:creationId xmlns:p14="http://schemas.microsoft.com/office/powerpoint/2010/main" val="1917695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19</a:t>
            </a:fld>
            <a:endParaRPr lang="en-US"/>
          </a:p>
        </p:txBody>
      </p:sp>
    </p:spTree>
    <p:extLst>
      <p:ext uri="{BB962C8B-B14F-4D97-AF65-F5344CB8AC3E}">
        <p14:creationId xmlns:p14="http://schemas.microsoft.com/office/powerpoint/2010/main" val="1823911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20</a:t>
            </a:fld>
            <a:endParaRPr lang="en-US"/>
          </a:p>
        </p:txBody>
      </p:sp>
    </p:spTree>
    <p:extLst>
      <p:ext uri="{BB962C8B-B14F-4D97-AF65-F5344CB8AC3E}">
        <p14:creationId xmlns:p14="http://schemas.microsoft.com/office/powerpoint/2010/main" val="3773366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21</a:t>
            </a:fld>
            <a:endParaRPr lang="en-US"/>
          </a:p>
        </p:txBody>
      </p:sp>
    </p:spTree>
    <p:extLst>
      <p:ext uri="{BB962C8B-B14F-4D97-AF65-F5344CB8AC3E}">
        <p14:creationId xmlns:p14="http://schemas.microsoft.com/office/powerpoint/2010/main" val="1635700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22</a:t>
            </a:fld>
            <a:endParaRPr lang="en-US"/>
          </a:p>
        </p:txBody>
      </p:sp>
    </p:spTree>
    <p:extLst>
      <p:ext uri="{BB962C8B-B14F-4D97-AF65-F5344CB8AC3E}">
        <p14:creationId xmlns:p14="http://schemas.microsoft.com/office/powerpoint/2010/main" val="2914417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23</a:t>
            </a:fld>
            <a:endParaRPr lang="en-US"/>
          </a:p>
        </p:txBody>
      </p:sp>
    </p:spTree>
    <p:extLst>
      <p:ext uri="{BB962C8B-B14F-4D97-AF65-F5344CB8AC3E}">
        <p14:creationId xmlns:p14="http://schemas.microsoft.com/office/powerpoint/2010/main" val="1521757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24</a:t>
            </a:fld>
            <a:endParaRPr lang="en-US"/>
          </a:p>
        </p:txBody>
      </p:sp>
    </p:spTree>
    <p:extLst>
      <p:ext uri="{BB962C8B-B14F-4D97-AF65-F5344CB8AC3E}">
        <p14:creationId xmlns:p14="http://schemas.microsoft.com/office/powerpoint/2010/main" val="634104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25</a:t>
            </a:fld>
            <a:endParaRPr lang="en-US"/>
          </a:p>
        </p:txBody>
      </p:sp>
    </p:spTree>
    <p:extLst>
      <p:ext uri="{BB962C8B-B14F-4D97-AF65-F5344CB8AC3E}">
        <p14:creationId xmlns:p14="http://schemas.microsoft.com/office/powerpoint/2010/main" val="1762715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6</a:t>
            </a:fld>
            <a:endParaRPr lang="en-US"/>
          </a:p>
        </p:txBody>
      </p:sp>
    </p:spTree>
    <p:extLst>
      <p:ext uri="{BB962C8B-B14F-4D97-AF65-F5344CB8AC3E}">
        <p14:creationId xmlns:p14="http://schemas.microsoft.com/office/powerpoint/2010/main" val="3678732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26</a:t>
            </a:fld>
            <a:endParaRPr lang="en-US"/>
          </a:p>
        </p:txBody>
      </p:sp>
    </p:spTree>
    <p:extLst>
      <p:ext uri="{BB962C8B-B14F-4D97-AF65-F5344CB8AC3E}">
        <p14:creationId xmlns:p14="http://schemas.microsoft.com/office/powerpoint/2010/main" val="1703949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29</a:t>
            </a:fld>
            <a:endParaRPr lang="en-US"/>
          </a:p>
        </p:txBody>
      </p:sp>
    </p:spTree>
    <p:extLst>
      <p:ext uri="{BB962C8B-B14F-4D97-AF65-F5344CB8AC3E}">
        <p14:creationId xmlns:p14="http://schemas.microsoft.com/office/powerpoint/2010/main" val="21429139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31</a:t>
            </a:fld>
            <a:endParaRPr lang="en-US"/>
          </a:p>
        </p:txBody>
      </p:sp>
    </p:spTree>
    <p:extLst>
      <p:ext uri="{BB962C8B-B14F-4D97-AF65-F5344CB8AC3E}">
        <p14:creationId xmlns:p14="http://schemas.microsoft.com/office/powerpoint/2010/main" val="5418117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32</a:t>
            </a:fld>
            <a:endParaRPr lang="en-US"/>
          </a:p>
        </p:txBody>
      </p:sp>
    </p:spTree>
    <p:extLst>
      <p:ext uri="{BB962C8B-B14F-4D97-AF65-F5344CB8AC3E}">
        <p14:creationId xmlns:p14="http://schemas.microsoft.com/office/powerpoint/2010/main" val="20610539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33</a:t>
            </a:fld>
            <a:endParaRPr lang="en-US"/>
          </a:p>
        </p:txBody>
      </p:sp>
    </p:spTree>
    <p:extLst>
      <p:ext uri="{BB962C8B-B14F-4D97-AF65-F5344CB8AC3E}">
        <p14:creationId xmlns:p14="http://schemas.microsoft.com/office/powerpoint/2010/main" val="28822127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34</a:t>
            </a:fld>
            <a:endParaRPr lang="en-US"/>
          </a:p>
        </p:txBody>
      </p:sp>
    </p:spTree>
    <p:extLst>
      <p:ext uri="{BB962C8B-B14F-4D97-AF65-F5344CB8AC3E}">
        <p14:creationId xmlns:p14="http://schemas.microsoft.com/office/powerpoint/2010/main" val="36724300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35</a:t>
            </a:fld>
            <a:endParaRPr lang="en-US"/>
          </a:p>
        </p:txBody>
      </p:sp>
    </p:spTree>
    <p:extLst>
      <p:ext uri="{BB962C8B-B14F-4D97-AF65-F5344CB8AC3E}">
        <p14:creationId xmlns:p14="http://schemas.microsoft.com/office/powerpoint/2010/main" val="22971106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36</a:t>
            </a:fld>
            <a:endParaRPr lang="en-US"/>
          </a:p>
        </p:txBody>
      </p:sp>
    </p:spTree>
    <p:extLst>
      <p:ext uri="{BB962C8B-B14F-4D97-AF65-F5344CB8AC3E}">
        <p14:creationId xmlns:p14="http://schemas.microsoft.com/office/powerpoint/2010/main" val="32943574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37</a:t>
            </a:fld>
            <a:endParaRPr lang="en-US"/>
          </a:p>
        </p:txBody>
      </p:sp>
    </p:spTree>
    <p:extLst>
      <p:ext uri="{BB962C8B-B14F-4D97-AF65-F5344CB8AC3E}">
        <p14:creationId xmlns:p14="http://schemas.microsoft.com/office/powerpoint/2010/main" val="3295284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7</a:t>
            </a:fld>
            <a:endParaRPr lang="en-US"/>
          </a:p>
        </p:txBody>
      </p:sp>
    </p:spTree>
    <p:extLst>
      <p:ext uri="{BB962C8B-B14F-4D97-AF65-F5344CB8AC3E}">
        <p14:creationId xmlns:p14="http://schemas.microsoft.com/office/powerpoint/2010/main" val="3112387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8</a:t>
            </a:fld>
            <a:endParaRPr lang="en-US"/>
          </a:p>
        </p:txBody>
      </p:sp>
    </p:spTree>
    <p:extLst>
      <p:ext uri="{BB962C8B-B14F-4D97-AF65-F5344CB8AC3E}">
        <p14:creationId xmlns:p14="http://schemas.microsoft.com/office/powerpoint/2010/main" val="3141183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10</a:t>
            </a:fld>
            <a:endParaRPr lang="en-US"/>
          </a:p>
        </p:txBody>
      </p:sp>
    </p:spTree>
    <p:extLst>
      <p:ext uri="{BB962C8B-B14F-4D97-AF65-F5344CB8AC3E}">
        <p14:creationId xmlns:p14="http://schemas.microsoft.com/office/powerpoint/2010/main" val="3636292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11</a:t>
            </a:fld>
            <a:endParaRPr lang="en-US"/>
          </a:p>
        </p:txBody>
      </p:sp>
    </p:spTree>
    <p:extLst>
      <p:ext uri="{BB962C8B-B14F-4D97-AF65-F5344CB8AC3E}">
        <p14:creationId xmlns:p14="http://schemas.microsoft.com/office/powerpoint/2010/main" val="1778069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12</a:t>
            </a:fld>
            <a:endParaRPr lang="en-US"/>
          </a:p>
        </p:txBody>
      </p:sp>
    </p:spTree>
    <p:extLst>
      <p:ext uri="{BB962C8B-B14F-4D97-AF65-F5344CB8AC3E}">
        <p14:creationId xmlns:p14="http://schemas.microsoft.com/office/powerpoint/2010/main" val="1810000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13</a:t>
            </a:fld>
            <a:endParaRPr lang="en-US"/>
          </a:p>
        </p:txBody>
      </p:sp>
    </p:spTree>
    <p:extLst>
      <p:ext uri="{BB962C8B-B14F-4D97-AF65-F5344CB8AC3E}">
        <p14:creationId xmlns:p14="http://schemas.microsoft.com/office/powerpoint/2010/main" val="3484144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14</a:t>
            </a:fld>
            <a:endParaRPr lang="en-US"/>
          </a:p>
        </p:txBody>
      </p:sp>
    </p:spTree>
    <p:extLst>
      <p:ext uri="{BB962C8B-B14F-4D97-AF65-F5344CB8AC3E}">
        <p14:creationId xmlns:p14="http://schemas.microsoft.com/office/powerpoint/2010/main" val="40776924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1 - Eskola">
    <p:bg>
      <p:bgPr>
        <a:solidFill>
          <a:srgbClr val="053139"/>
        </a:solidFill>
        <a:effectLst/>
      </p:bgPr>
    </p:bg>
    <p:spTree>
      <p:nvGrpSpPr>
        <p:cNvPr id="1" name=""/>
        <p:cNvGrpSpPr/>
        <p:nvPr/>
      </p:nvGrpSpPr>
      <p:grpSpPr>
        <a:xfrm>
          <a:off x="0" y="0"/>
          <a:ext cx="0" cy="0"/>
          <a:chOff x="0" y="0"/>
          <a:chExt cx="0" cy="0"/>
        </a:xfrm>
      </p:grpSpPr>
      <p:pic>
        <p:nvPicPr>
          <p:cNvPr id="2" name="Imagen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37" y="0"/>
            <a:ext cx="1830016" cy="1673157"/>
          </a:xfrm>
          <a:prstGeom prst="rect">
            <a:avLst/>
          </a:prstGeom>
        </p:spPr>
      </p:pic>
      <p:pic>
        <p:nvPicPr>
          <p:cNvPr id="12" name="Imagen 11"/>
          <p:cNvPicPr>
            <a:picLocks noChangeAspect="1"/>
          </p:cNvPicPr>
          <p:nvPr userDrawn="1"/>
        </p:nvPicPr>
        <p:blipFill rotWithShape="1">
          <a:blip r:embed="rId3">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pic>
        <p:nvPicPr>
          <p:cNvPr id="6" name="Imagen 5" descr="adasdasd.png"/>
          <p:cNvPicPr>
            <a:picLocks noChangeAspect="1"/>
          </p:cNvPicPr>
          <p:nvPr userDrawn="1"/>
        </p:nvPicPr>
        <p:blipFill rotWithShape="1">
          <a:blip r:embed="rId4">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836005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sparencia 1 - MU">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16.02.22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14906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sparencia 1 - Profesionalentzako Prestakuntza">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16.02.22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971508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ansparencia 2 - Eskola">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16.02.22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p:txBody>
          <a:bodyPr/>
          <a:lstStyle/>
          <a:p>
            <a:r>
              <a:rPr lang="en-US" dirty="0"/>
              <a:t>Click to edit Master title style</a:t>
            </a:r>
            <a:endParaRPr lang="es-ES_tradnl" dirty="0"/>
          </a:p>
        </p:txBody>
      </p:sp>
      <p:pic>
        <p:nvPicPr>
          <p:cNvPr id="12" name="Imagen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343" y="-20882"/>
            <a:ext cx="1140768" cy="1042987"/>
          </a:xfrm>
          <a:prstGeom prst="rect">
            <a:avLst/>
          </a:prstGeom>
        </p:spPr>
      </p:pic>
    </p:spTree>
    <p:extLst>
      <p:ext uri="{BB962C8B-B14F-4D97-AF65-F5344CB8AC3E}">
        <p14:creationId xmlns:p14="http://schemas.microsoft.com/office/powerpoint/2010/main" val="1158440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parencia 2 - MU">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16.02.22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p:txBody>
          <a:bodyPr/>
          <a:lstStyle/>
          <a:p>
            <a:r>
              <a:rPr lang="en-US" dirty="0"/>
              <a:t>Click to edit Master title style</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096" y="-3526"/>
            <a:ext cx="1094279" cy="786366"/>
          </a:xfrm>
          <a:prstGeom prst="rect">
            <a:avLst/>
          </a:prstGeom>
        </p:spPr>
      </p:pic>
    </p:spTree>
    <p:extLst>
      <p:ext uri="{BB962C8B-B14F-4D97-AF65-F5344CB8AC3E}">
        <p14:creationId xmlns:p14="http://schemas.microsoft.com/office/powerpoint/2010/main" val="1819055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parencia 2 - Profesionalentzako Prestakuntza">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16.02.22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a:xfrm>
            <a:off x="422032" y="472037"/>
            <a:ext cx="7600813" cy="428157"/>
          </a:xfrm>
        </p:spPr>
        <p:txBody>
          <a:bodyPr/>
          <a:lstStyle/>
          <a:p>
            <a:r>
              <a:rPr lang="en-US" dirty="0"/>
              <a:t>Click to edit Master title style</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2845" y="0"/>
            <a:ext cx="1116836" cy="1000218"/>
          </a:xfrm>
          <a:prstGeom prst="rect">
            <a:avLst/>
          </a:prstGeom>
        </p:spPr>
      </p:pic>
    </p:spTree>
    <p:extLst>
      <p:ext uri="{BB962C8B-B14F-4D97-AF65-F5344CB8AC3E}">
        <p14:creationId xmlns:p14="http://schemas.microsoft.com/office/powerpoint/2010/main" val="3643716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parencia 3 - Eskola">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16.02.22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343" y="-20882"/>
            <a:ext cx="1140768" cy="1042987"/>
          </a:xfrm>
          <a:prstGeom prst="rect">
            <a:avLst/>
          </a:prstGeom>
        </p:spPr>
      </p:pic>
    </p:spTree>
    <p:extLst>
      <p:ext uri="{BB962C8B-B14F-4D97-AF65-F5344CB8AC3E}">
        <p14:creationId xmlns:p14="http://schemas.microsoft.com/office/powerpoint/2010/main" val="2011203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parencia 3 - MU">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16.02.22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096" y="-3526"/>
            <a:ext cx="1094279" cy="786366"/>
          </a:xfrm>
          <a:prstGeom prst="rect">
            <a:avLst/>
          </a:prstGeom>
        </p:spPr>
      </p:pic>
    </p:spTree>
    <p:extLst>
      <p:ext uri="{BB962C8B-B14F-4D97-AF65-F5344CB8AC3E}">
        <p14:creationId xmlns:p14="http://schemas.microsoft.com/office/powerpoint/2010/main" val="1706331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ansparencia 3 - Profesionalentzako Prestakuntza">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16.02.22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a:xfrm>
            <a:off x="422033" y="472037"/>
            <a:ext cx="7511006" cy="428157"/>
          </a:xfrm>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2845" y="0"/>
            <a:ext cx="1116836" cy="1000218"/>
          </a:xfrm>
          <a:prstGeom prst="rect">
            <a:avLst/>
          </a:prstGeom>
        </p:spPr>
      </p:pic>
    </p:spTree>
    <p:extLst>
      <p:ext uri="{BB962C8B-B14F-4D97-AF65-F5344CB8AC3E}">
        <p14:creationId xmlns:p14="http://schemas.microsoft.com/office/powerpoint/2010/main" val="32029107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parencia 4 - Eskola">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16.02.22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50195" y="-15970"/>
            <a:ext cx="1147818" cy="1049433"/>
          </a:xfrm>
          <a:prstGeom prst="rect">
            <a:avLst/>
          </a:prstGeom>
        </p:spPr>
      </p:pic>
    </p:spTree>
    <p:extLst>
      <p:ext uri="{BB962C8B-B14F-4D97-AF65-F5344CB8AC3E}">
        <p14:creationId xmlns:p14="http://schemas.microsoft.com/office/powerpoint/2010/main" val="360016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ransparencia 4 - MU">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16.02.22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90209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1 - MU">
    <p:bg>
      <p:bgPr>
        <a:solidFill>
          <a:srgbClr val="053139"/>
        </a:solidFill>
        <a:effectLst/>
      </p:bgPr>
    </p:bg>
    <p:spTree>
      <p:nvGrpSpPr>
        <p:cNvPr id="1" name=""/>
        <p:cNvGrpSpPr/>
        <p:nvPr/>
      </p:nvGrpSpPr>
      <p:grpSpPr>
        <a:xfrm>
          <a:off x="0" y="0"/>
          <a:ext cx="0" cy="0"/>
          <a:chOff x="0" y="0"/>
          <a:chExt cx="0" cy="0"/>
        </a:xfrm>
      </p:grpSpPr>
      <p:pic>
        <p:nvPicPr>
          <p:cNvPr id="15" name="Imagen 14" descr="adasdasd.png"/>
          <p:cNvPicPr>
            <a:picLocks noChangeAspect="1"/>
          </p:cNvPicPr>
          <p:nvPr userDrawn="1"/>
        </p:nvPicPr>
        <p:blipFill rotWithShape="1">
          <a:blip r:embed="rId2">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pic>
        <p:nvPicPr>
          <p:cNvPr id="12" name="Imagen 11"/>
          <p:cNvPicPr>
            <a:picLocks noChangeAspect="1"/>
          </p:cNvPicPr>
          <p:nvPr userDrawn="1"/>
        </p:nvPicPr>
        <p:blipFill rotWithShape="1">
          <a:blip r:embed="rId3">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13" name="Imagen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715" y="-2192"/>
            <a:ext cx="1736530" cy="1247896"/>
          </a:xfrm>
          <a:prstGeom prst="rect">
            <a:avLst/>
          </a:prstGeom>
        </p:spPr>
      </p:pic>
    </p:spTree>
    <p:extLst>
      <p:ext uri="{BB962C8B-B14F-4D97-AF65-F5344CB8AC3E}">
        <p14:creationId xmlns:p14="http://schemas.microsoft.com/office/powerpoint/2010/main" val="20874671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ransparencia 4 - Profesionalentzako Prestakuntza">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16.02.22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a:xfrm>
            <a:off x="422033" y="472037"/>
            <a:ext cx="7569330" cy="428157"/>
          </a:xfrm>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1816932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ransparencia 5 - Eskola">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16.02.22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50195" y="-15970"/>
            <a:ext cx="1147818" cy="1049433"/>
          </a:xfrm>
          <a:prstGeom prst="rect">
            <a:avLst/>
          </a:prstGeom>
        </p:spPr>
      </p:pic>
    </p:spTree>
    <p:extLst>
      <p:ext uri="{BB962C8B-B14F-4D97-AF65-F5344CB8AC3E}">
        <p14:creationId xmlns:p14="http://schemas.microsoft.com/office/powerpoint/2010/main" val="42740498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ransparencia 5 - MU">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16.02.22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9545180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ransparencia 5 - Profesionalentzako Prestakuntza">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16.02.22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a:xfrm>
            <a:off x="422033" y="472037"/>
            <a:ext cx="7569330" cy="428157"/>
          </a:xfrm>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34919682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ca no logo">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raportada 1 -Eskola">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upo 3"/>
          <p:cNvGrpSpPr/>
          <p:nvPr userDrawn="1"/>
        </p:nvGrpSpPr>
        <p:grpSpPr>
          <a:xfrm>
            <a:off x="0" y="0"/>
            <a:ext cx="1826378" cy="1807452"/>
            <a:chOff x="0" y="0"/>
            <a:chExt cx="1826378" cy="1807452"/>
          </a:xfrm>
        </p:grpSpPr>
        <p:pic>
          <p:nvPicPr>
            <p:cNvPr id="6" name="Imagen 4">
              <a:extLst>
                <a:ext uri="{FF2B5EF4-FFF2-40B4-BE49-F238E27FC236}">
                  <a16:creationId xmlns:a16="http://schemas.microsoft.com/office/drawing/2014/main" id="{515488D9-A4EB-9247-86E0-1D6F089F731E}"/>
                </a:ext>
              </a:extLst>
            </p:cNvPr>
            <p:cNvPicPr>
              <a:picLocks noChangeAspect="1"/>
            </p:cNvPicPr>
            <p:nvPr userDrawn="1"/>
          </p:nvPicPr>
          <p:blipFill>
            <a:blip r:embed="rId3"/>
            <a:stretch>
              <a:fillRect/>
            </a:stretch>
          </p:blipFill>
          <p:spPr>
            <a:xfrm>
              <a:off x="0" y="0"/>
              <a:ext cx="1826378" cy="1807452"/>
            </a:xfrm>
            <a:prstGeom prst="rect">
              <a:avLst/>
            </a:prstGeom>
          </p:spPr>
        </p:pic>
        <p:sp>
          <p:nvSpPr>
            <p:cNvPr id="3" name="Rectángulo 2"/>
            <p:cNvSpPr/>
            <p:nvPr userDrawn="1"/>
          </p:nvSpPr>
          <p:spPr>
            <a:xfrm>
              <a:off x="132474" y="188120"/>
              <a:ext cx="1245393" cy="106441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pic>
        <p:nvPicPr>
          <p:cNvPr id="2" name="Imagen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6332" y="19045"/>
            <a:ext cx="1437679" cy="1314450"/>
          </a:xfrm>
          <a:prstGeom prst="rect">
            <a:avLst/>
          </a:prstGeom>
        </p:spPr>
      </p:pic>
    </p:spTree>
    <p:extLst>
      <p:ext uri="{BB962C8B-B14F-4D97-AF65-F5344CB8AC3E}">
        <p14:creationId xmlns:p14="http://schemas.microsoft.com/office/powerpoint/2010/main" val="25484821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raportada 1 -MU">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Imagen 6"/>
          <p:cNvPicPr>
            <a:picLocks noChangeAspect="1"/>
          </p:cNvPicPr>
          <p:nvPr userDrawn="1"/>
        </p:nvPicPr>
        <p:blipFill>
          <a:blip r:embed="rId3"/>
          <a:stretch>
            <a:fillRect/>
          </a:stretch>
        </p:blipFill>
        <p:spPr>
          <a:xfrm>
            <a:off x="0" y="0"/>
            <a:ext cx="1826378" cy="1807452"/>
          </a:xfrm>
          <a:prstGeom prst="rect">
            <a:avLst/>
          </a:prstGeom>
        </p:spPr>
      </p:pic>
    </p:spTree>
    <p:extLst>
      <p:ext uri="{BB962C8B-B14F-4D97-AF65-F5344CB8AC3E}">
        <p14:creationId xmlns:p14="http://schemas.microsoft.com/office/powerpoint/2010/main" val="7135116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raportada 1 - Profesionalentzako Prestakuntza">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Imagen 6"/>
          <p:cNvPicPr>
            <a:picLocks noChangeAspect="1"/>
          </p:cNvPicPr>
          <p:nvPr userDrawn="1"/>
        </p:nvPicPr>
        <p:blipFill>
          <a:blip r:embed="rId3"/>
          <a:stretch>
            <a:fillRect/>
          </a:stretch>
        </p:blipFill>
        <p:spPr>
          <a:xfrm>
            <a:off x="0" y="0"/>
            <a:ext cx="1826378" cy="1807452"/>
          </a:xfrm>
          <a:prstGeom prst="rect">
            <a:avLst/>
          </a:prstGeom>
        </p:spPr>
      </p:pic>
    </p:spTree>
    <p:extLst>
      <p:ext uri="{BB962C8B-B14F-4D97-AF65-F5344CB8AC3E}">
        <p14:creationId xmlns:p14="http://schemas.microsoft.com/office/powerpoint/2010/main" val="95794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raportada 2 -Eskola">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upo 3"/>
          <p:cNvGrpSpPr/>
          <p:nvPr userDrawn="1"/>
        </p:nvGrpSpPr>
        <p:grpSpPr>
          <a:xfrm>
            <a:off x="0" y="0"/>
            <a:ext cx="1826378" cy="1807452"/>
            <a:chOff x="0" y="0"/>
            <a:chExt cx="1826378" cy="1807452"/>
          </a:xfrm>
        </p:grpSpPr>
        <p:pic>
          <p:nvPicPr>
            <p:cNvPr id="7" name="Imagen 4">
              <a:extLst>
                <a:ext uri="{FF2B5EF4-FFF2-40B4-BE49-F238E27FC236}">
                  <a16:creationId xmlns:a16="http://schemas.microsoft.com/office/drawing/2014/main" id="{515488D9-A4EB-9247-86E0-1D6F089F731E}"/>
                </a:ext>
              </a:extLst>
            </p:cNvPr>
            <p:cNvPicPr>
              <a:picLocks noChangeAspect="1"/>
            </p:cNvPicPr>
            <p:nvPr userDrawn="1"/>
          </p:nvPicPr>
          <p:blipFill>
            <a:blip r:embed="rId2"/>
            <a:stretch>
              <a:fillRect/>
            </a:stretch>
          </p:blipFill>
          <p:spPr>
            <a:xfrm>
              <a:off x="0" y="0"/>
              <a:ext cx="1826378" cy="1807452"/>
            </a:xfrm>
            <a:prstGeom prst="rect">
              <a:avLst/>
            </a:prstGeom>
          </p:spPr>
        </p:pic>
        <p:sp>
          <p:nvSpPr>
            <p:cNvPr id="8" name="Rectángulo 7"/>
            <p:cNvSpPr/>
            <p:nvPr userDrawn="1"/>
          </p:nvSpPr>
          <p:spPr>
            <a:xfrm>
              <a:off x="132474" y="188120"/>
              <a:ext cx="1245393" cy="106441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pic>
        <p:nvPicPr>
          <p:cNvPr id="9" name="Imagen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332" y="19045"/>
            <a:ext cx="1437679" cy="1314450"/>
          </a:xfrm>
          <a:prstGeom prst="rect">
            <a:avLst/>
          </a:prstGeom>
        </p:spPr>
      </p:pic>
    </p:spTree>
    <p:extLst>
      <p:ext uri="{BB962C8B-B14F-4D97-AF65-F5344CB8AC3E}">
        <p14:creationId xmlns:p14="http://schemas.microsoft.com/office/powerpoint/2010/main" val="32484150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raportada 2 -MU">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en 3"/>
          <p:cNvPicPr>
            <a:picLocks noChangeAspect="1"/>
          </p:cNvPicPr>
          <p:nvPr userDrawn="1"/>
        </p:nvPicPr>
        <p:blipFill>
          <a:blip r:embed="rId2"/>
          <a:stretch>
            <a:fillRect/>
          </a:stretch>
        </p:blipFill>
        <p:spPr>
          <a:xfrm>
            <a:off x="0" y="0"/>
            <a:ext cx="1826378" cy="1807452"/>
          </a:xfrm>
          <a:prstGeom prst="rect">
            <a:avLst/>
          </a:prstGeom>
        </p:spPr>
      </p:pic>
    </p:spTree>
    <p:extLst>
      <p:ext uri="{BB962C8B-B14F-4D97-AF65-F5344CB8AC3E}">
        <p14:creationId xmlns:p14="http://schemas.microsoft.com/office/powerpoint/2010/main" val="1459553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a 1 - Profesionalentzako Prestakuntza">
    <p:bg>
      <p:bgPr>
        <a:solidFill>
          <a:srgbClr val="053139"/>
        </a:solidFill>
        <a:effectLst/>
      </p:bgPr>
    </p:bg>
    <p:spTree>
      <p:nvGrpSpPr>
        <p:cNvPr id="1" name=""/>
        <p:cNvGrpSpPr/>
        <p:nvPr/>
      </p:nvGrpSpPr>
      <p:grpSpPr>
        <a:xfrm>
          <a:off x="0" y="0"/>
          <a:ext cx="0" cy="0"/>
          <a:chOff x="0" y="0"/>
          <a:chExt cx="0" cy="0"/>
        </a:xfrm>
      </p:grpSpPr>
      <p:pic>
        <p:nvPicPr>
          <p:cNvPr id="12" name="Imagen 11"/>
          <p:cNvPicPr>
            <a:picLocks noChangeAspect="1"/>
          </p:cNvPicPr>
          <p:nvPr userDrawn="1"/>
        </p:nvPicPr>
        <p:blipFill rotWithShape="1">
          <a:blip r:embed="rId2">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pic>
        <p:nvPicPr>
          <p:cNvPr id="6" name="Imagen 5" descr="adasdasd.png"/>
          <p:cNvPicPr>
            <a:picLocks noChangeAspect="1"/>
          </p:cNvPicPr>
          <p:nvPr userDrawn="1"/>
        </p:nvPicPr>
        <p:blipFill rotWithShape="1">
          <a:blip r:embed="rId3">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9" name="Imagen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336" y="3688"/>
            <a:ext cx="1859933" cy="1665723"/>
          </a:xfrm>
          <a:prstGeom prst="rect">
            <a:avLst/>
          </a:prstGeom>
        </p:spPr>
      </p:pic>
    </p:spTree>
    <p:extLst>
      <p:ext uri="{BB962C8B-B14F-4D97-AF65-F5344CB8AC3E}">
        <p14:creationId xmlns:p14="http://schemas.microsoft.com/office/powerpoint/2010/main" val="3477815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raportada 2 -Profesionalentzako Prestakuntza">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en 3"/>
          <p:cNvPicPr>
            <a:picLocks noChangeAspect="1"/>
          </p:cNvPicPr>
          <p:nvPr userDrawn="1"/>
        </p:nvPicPr>
        <p:blipFill>
          <a:blip r:embed="rId2"/>
          <a:stretch>
            <a:fillRect/>
          </a:stretch>
        </p:blipFill>
        <p:spPr>
          <a:xfrm>
            <a:off x="0" y="0"/>
            <a:ext cx="1826378" cy="1807452"/>
          </a:xfrm>
          <a:prstGeom prst="rect">
            <a:avLst/>
          </a:prstGeom>
        </p:spPr>
      </p:pic>
    </p:spTree>
    <p:extLst>
      <p:ext uri="{BB962C8B-B14F-4D97-AF65-F5344CB8AC3E}">
        <p14:creationId xmlns:p14="http://schemas.microsoft.com/office/powerpoint/2010/main" val="459121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rtada 2 - Eskola">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grpSp>
        <p:nvGrpSpPr>
          <p:cNvPr id="56" name="Grupo 55"/>
          <p:cNvGrpSpPr/>
          <p:nvPr userDrawn="1"/>
        </p:nvGrpSpPr>
        <p:grpSpPr>
          <a:xfrm>
            <a:off x="0" y="0"/>
            <a:ext cx="2184872" cy="2162231"/>
            <a:chOff x="0" y="0"/>
            <a:chExt cx="2184872" cy="2162231"/>
          </a:xfrm>
        </p:grpSpPr>
        <p:pic>
          <p:nvPicPr>
            <p:cNvPr id="10" name="Imagen 7">
              <a:extLst>
                <a:ext uri="{FF2B5EF4-FFF2-40B4-BE49-F238E27FC236}">
                  <a16:creationId xmlns:a16="http://schemas.microsoft.com/office/drawing/2014/main" id="{772BB687-5563-CE41-B322-1DCFDF987B6E}"/>
                </a:ext>
              </a:extLst>
            </p:cNvPr>
            <p:cNvPicPr>
              <a:picLocks noChangeAspect="1"/>
            </p:cNvPicPr>
            <p:nvPr userDrawn="1"/>
          </p:nvPicPr>
          <p:blipFill>
            <a:blip r:embed="rId3"/>
            <a:stretch>
              <a:fillRect/>
            </a:stretch>
          </p:blipFill>
          <p:spPr>
            <a:xfrm>
              <a:off x="0" y="0"/>
              <a:ext cx="2184872" cy="2162231"/>
            </a:xfrm>
            <a:prstGeom prst="rect">
              <a:avLst/>
            </a:prstGeom>
          </p:spPr>
        </p:pic>
        <p:sp>
          <p:nvSpPr>
            <p:cNvPr id="55" name="Rectángulo 54"/>
            <p:cNvSpPr/>
            <p:nvPr userDrawn="1"/>
          </p:nvSpPr>
          <p:spPr>
            <a:xfrm>
              <a:off x="170099" y="123825"/>
              <a:ext cx="1343025" cy="12922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pic>
        <p:nvPicPr>
          <p:cNvPr id="54" name="Imagen 5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0921" y="21764"/>
            <a:ext cx="1718029" cy="1570770"/>
          </a:xfrm>
          <a:prstGeom prst="rect">
            <a:avLst/>
          </a:prstGeom>
        </p:spPr>
      </p:pic>
    </p:spTree>
    <p:extLst>
      <p:ext uri="{BB962C8B-B14F-4D97-AF65-F5344CB8AC3E}">
        <p14:creationId xmlns:p14="http://schemas.microsoft.com/office/powerpoint/2010/main" val="1106987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rtada 2 - MU">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8" name="Imagen 7"/>
          <p:cNvPicPr>
            <a:picLocks noChangeAspect="1"/>
          </p:cNvPicPr>
          <p:nvPr userDrawn="1"/>
        </p:nvPicPr>
        <p:blipFill>
          <a:blip r:embed="rId3"/>
          <a:stretch>
            <a:fillRect/>
          </a:stretch>
        </p:blipFill>
        <p:spPr>
          <a:xfrm>
            <a:off x="0" y="0"/>
            <a:ext cx="2184872" cy="2162231"/>
          </a:xfrm>
          <a:prstGeom prst="rect">
            <a:avLst/>
          </a:prstGeom>
        </p:spPr>
      </p:pic>
    </p:spTree>
    <p:extLst>
      <p:ext uri="{BB962C8B-B14F-4D97-AF65-F5344CB8AC3E}">
        <p14:creationId xmlns:p14="http://schemas.microsoft.com/office/powerpoint/2010/main" val="245406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ortada 2 - Profesionalentzako Prestakuntza">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8" name="Imagen 7"/>
          <p:cNvPicPr>
            <a:picLocks noChangeAspect="1"/>
          </p:cNvPicPr>
          <p:nvPr userDrawn="1"/>
        </p:nvPicPr>
        <p:blipFill>
          <a:blip r:embed="rId3"/>
          <a:stretch>
            <a:fillRect/>
          </a:stretch>
        </p:blipFill>
        <p:spPr>
          <a:xfrm>
            <a:off x="0" y="0"/>
            <a:ext cx="2184872" cy="2162231"/>
          </a:xfrm>
          <a:prstGeom prst="rect">
            <a:avLst/>
          </a:prstGeom>
        </p:spPr>
      </p:pic>
    </p:spTree>
    <p:extLst>
      <p:ext uri="{BB962C8B-B14F-4D97-AF65-F5344CB8AC3E}">
        <p14:creationId xmlns:p14="http://schemas.microsoft.com/office/powerpoint/2010/main" val="788016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cion">
    <p:spTree>
      <p:nvGrpSpPr>
        <p:cNvPr id="1" name=""/>
        <p:cNvGrpSpPr/>
        <p:nvPr/>
      </p:nvGrpSpPr>
      <p:grpSpPr>
        <a:xfrm>
          <a:off x="0" y="0"/>
          <a:ext cx="0" cy="0"/>
          <a:chOff x="0" y="0"/>
          <a:chExt cx="0" cy="0"/>
        </a:xfrm>
      </p:grpSpPr>
      <p:pic>
        <p:nvPicPr>
          <p:cNvPr id="9" name="Imagen 6">
            <a:extLst>
              <a:ext uri="{FF2B5EF4-FFF2-40B4-BE49-F238E27FC236}">
                <a16:creationId xmlns:a16="http://schemas.microsoft.com/office/drawing/2014/main" id="{1C62DA92-35E3-6244-8259-2ED416B69127}"/>
              </a:ext>
            </a:extLst>
          </p:cNvPr>
          <p:cNvPicPr>
            <a:picLocks noChangeAspect="1"/>
          </p:cNvPicPr>
          <p:nvPr userDrawn="1"/>
        </p:nvPicPr>
        <p:blipFill>
          <a:blip r:embed="rId2"/>
          <a:stretch>
            <a:fillRect/>
          </a:stretch>
        </p:blipFill>
        <p:spPr>
          <a:xfrm>
            <a:off x="0" y="-2"/>
            <a:ext cx="6986349" cy="6287714"/>
          </a:xfrm>
          <a:prstGeom prst="rect">
            <a:avLst/>
          </a:prstGeom>
        </p:spPr>
      </p:pic>
      <p:pic>
        <p:nvPicPr>
          <p:cNvPr id="11" name="Imagen 7">
            <a:extLst>
              <a:ext uri="{FF2B5EF4-FFF2-40B4-BE49-F238E27FC236}">
                <a16:creationId xmlns:a16="http://schemas.microsoft.com/office/drawing/2014/main" id="{0F63708B-52D5-0940-890B-ED33E002B2DE}"/>
              </a:ext>
            </a:extLst>
          </p:cNvPr>
          <p:cNvPicPr>
            <a:picLocks noChangeAspect="1"/>
          </p:cNvPicPr>
          <p:nvPr userDrawn="1"/>
        </p:nvPicPr>
        <p:blipFill>
          <a:blip r:embed="rId3"/>
          <a:stretch>
            <a:fillRect/>
          </a:stretch>
        </p:blipFill>
        <p:spPr>
          <a:xfrm>
            <a:off x="0" y="935376"/>
            <a:ext cx="1855656" cy="3181125"/>
          </a:xfrm>
          <a:prstGeom prst="rect">
            <a:avLst/>
          </a:prstGeom>
        </p:spPr>
      </p:pic>
      <p:sp>
        <p:nvSpPr>
          <p:cNvPr id="19" name="CuadroTexto 18"/>
          <p:cNvSpPr txBox="1"/>
          <p:nvPr userDrawn="1"/>
        </p:nvSpPr>
        <p:spPr>
          <a:xfrm>
            <a:off x="6278477" y="-1144093"/>
            <a:ext cx="184731" cy="369332"/>
          </a:xfrm>
          <a:prstGeom prst="rect">
            <a:avLst/>
          </a:prstGeom>
          <a:noFill/>
        </p:spPr>
        <p:txBody>
          <a:bodyPr wrap="none" rtlCol="0">
            <a:spAutoFit/>
          </a:bodyPr>
          <a:lstStyle/>
          <a:p>
            <a:endParaRPr lang="es-ES" sz="1800" dirty="0"/>
          </a:p>
        </p:txBody>
      </p:sp>
      <p:sp>
        <p:nvSpPr>
          <p:cNvPr id="7" name="Title 1"/>
          <p:cNvSpPr>
            <a:spLocks noGrp="1"/>
          </p:cNvSpPr>
          <p:nvPr>
            <p:ph type="title" hasCustomPrompt="1"/>
          </p:nvPr>
        </p:nvSpPr>
        <p:spPr>
          <a:xfrm>
            <a:off x="2388110" y="2754427"/>
            <a:ext cx="3295110" cy="1362075"/>
          </a:xfrm>
          <a:noFill/>
        </p:spPr>
        <p:txBody>
          <a:bodyPr anchor="b">
            <a:normAutofit/>
          </a:bodyPr>
          <a:lstStyle>
            <a:lvl1pPr marL="0" indent="0" algn="l">
              <a:buNone/>
              <a:defRPr sz="3200" b="0" cap="none">
                <a:solidFill>
                  <a:srgbClr val="004851"/>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8" name="Text Placeholder 2"/>
          <p:cNvSpPr>
            <a:spLocks noGrp="1"/>
          </p:cNvSpPr>
          <p:nvPr>
            <p:ph type="body" idx="1"/>
          </p:nvPr>
        </p:nvSpPr>
        <p:spPr>
          <a:xfrm>
            <a:off x="2388110" y="4171217"/>
            <a:ext cx="3295110" cy="1184275"/>
          </a:xfrm>
          <a:prstGeom prst="rect">
            <a:avLst/>
          </a:prstGeom>
          <a:noFill/>
        </p:spPr>
        <p:txBody>
          <a:bodyPr anchor="t"/>
          <a:lstStyle>
            <a:lvl1pPr marL="0" indent="0" algn="l">
              <a:buNone/>
              <a:defRPr sz="20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10" name="Content Placeholder 14"/>
          <p:cNvSpPr>
            <a:spLocks noGrp="1"/>
          </p:cNvSpPr>
          <p:nvPr>
            <p:ph sz="quarter" idx="10" hasCustomPrompt="1"/>
          </p:nvPr>
        </p:nvSpPr>
        <p:spPr>
          <a:xfrm>
            <a:off x="495240" y="2771844"/>
            <a:ext cx="722434" cy="766762"/>
          </a:xfrm>
          <a:prstGeom prst="rect">
            <a:avLst/>
          </a:prstGeom>
        </p:spPr>
        <p:txBody>
          <a:bodyPr anchor="ctr">
            <a:normAutofit/>
          </a:bodyPr>
          <a:lstStyle>
            <a:lvl1pPr marL="0" indent="0" algn="ctr">
              <a:buNone/>
              <a:defRPr sz="3600" b="1">
                <a:solidFill>
                  <a:srgbClr val="FFFFFF"/>
                </a:solidFill>
                <a:latin typeface="Arial" charset="0"/>
                <a:ea typeface="Arial" charset="0"/>
                <a:cs typeface="Arial" charset="0"/>
              </a:defRPr>
            </a:lvl1pPr>
          </a:lstStyle>
          <a:p>
            <a:pPr lvl="0"/>
            <a:r>
              <a:rPr lang="en-US" dirty="0"/>
              <a:t>Nº</a:t>
            </a:r>
          </a:p>
        </p:txBody>
      </p:sp>
    </p:spTree>
    <p:extLst>
      <p:ext uri="{BB962C8B-B14F-4D97-AF65-F5344CB8AC3E}">
        <p14:creationId xmlns:p14="http://schemas.microsoft.com/office/powerpoint/2010/main" val="1703091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seccion">
    <p:spTree>
      <p:nvGrpSpPr>
        <p:cNvPr id="1" name=""/>
        <p:cNvGrpSpPr/>
        <p:nvPr/>
      </p:nvGrpSpPr>
      <p:grpSpPr>
        <a:xfrm>
          <a:off x="0" y="0"/>
          <a:ext cx="0" cy="0"/>
          <a:chOff x="0" y="0"/>
          <a:chExt cx="0" cy="0"/>
        </a:xfrm>
      </p:grpSpPr>
      <p:pic>
        <p:nvPicPr>
          <p:cNvPr id="10" name="Imagen 7">
            <a:extLst>
              <a:ext uri="{FF2B5EF4-FFF2-40B4-BE49-F238E27FC236}">
                <a16:creationId xmlns:a16="http://schemas.microsoft.com/office/drawing/2014/main" id="{F2F42047-0EBB-8647-BC6A-5A0A935908E9}"/>
              </a:ext>
            </a:extLst>
          </p:cNvPr>
          <p:cNvPicPr>
            <a:picLocks noChangeAspect="1"/>
          </p:cNvPicPr>
          <p:nvPr userDrawn="1"/>
        </p:nvPicPr>
        <p:blipFill>
          <a:blip r:embed="rId2"/>
          <a:stretch>
            <a:fillRect/>
          </a:stretch>
        </p:blipFill>
        <p:spPr>
          <a:xfrm>
            <a:off x="0" y="0"/>
            <a:ext cx="7011611" cy="6310450"/>
          </a:xfrm>
          <a:prstGeom prst="rect">
            <a:avLst/>
          </a:prstGeom>
        </p:spPr>
      </p:pic>
      <p:pic>
        <p:nvPicPr>
          <p:cNvPr id="11" name="Imagen 8">
            <a:extLst>
              <a:ext uri="{FF2B5EF4-FFF2-40B4-BE49-F238E27FC236}">
                <a16:creationId xmlns:a16="http://schemas.microsoft.com/office/drawing/2014/main" id="{CE87A804-F809-7545-AB4C-74239CD541EF}"/>
              </a:ext>
            </a:extLst>
          </p:cNvPr>
          <p:cNvPicPr>
            <a:picLocks noChangeAspect="1"/>
          </p:cNvPicPr>
          <p:nvPr userDrawn="1"/>
        </p:nvPicPr>
        <p:blipFill>
          <a:blip r:embed="rId3"/>
          <a:stretch>
            <a:fillRect/>
          </a:stretch>
        </p:blipFill>
        <p:spPr>
          <a:xfrm>
            <a:off x="0" y="935376"/>
            <a:ext cx="1855656" cy="3181125"/>
          </a:xfrm>
          <a:prstGeom prst="rect">
            <a:avLst/>
          </a:prstGeom>
        </p:spPr>
      </p:pic>
      <p:sp>
        <p:nvSpPr>
          <p:cNvPr id="19" name="CuadroTexto 18"/>
          <p:cNvSpPr txBox="1"/>
          <p:nvPr userDrawn="1"/>
        </p:nvSpPr>
        <p:spPr>
          <a:xfrm>
            <a:off x="6278477" y="-1144093"/>
            <a:ext cx="184731" cy="369332"/>
          </a:xfrm>
          <a:prstGeom prst="rect">
            <a:avLst/>
          </a:prstGeom>
          <a:noFill/>
        </p:spPr>
        <p:txBody>
          <a:bodyPr wrap="none" rtlCol="0">
            <a:spAutoFit/>
          </a:bodyPr>
          <a:lstStyle/>
          <a:p>
            <a:endParaRPr lang="es-ES" sz="1800" dirty="0"/>
          </a:p>
        </p:txBody>
      </p:sp>
      <p:sp>
        <p:nvSpPr>
          <p:cNvPr id="8" name="Title 1"/>
          <p:cNvSpPr>
            <a:spLocks noGrp="1"/>
          </p:cNvSpPr>
          <p:nvPr>
            <p:ph type="title" hasCustomPrompt="1"/>
          </p:nvPr>
        </p:nvSpPr>
        <p:spPr>
          <a:xfrm>
            <a:off x="2388110" y="2754427"/>
            <a:ext cx="3295110" cy="1362075"/>
          </a:xfrm>
          <a:noFill/>
        </p:spPr>
        <p:txBody>
          <a:bodyPr anchor="b">
            <a:normAutofit/>
          </a:bodyPr>
          <a:lstStyle>
            <a:lvl1pPr marL="0" indent="0" algn="l">
              <a:buNone/>
              <a:defRPr sz="3200" b="0" cap="none">
                <a:solidFill>
                  <a:srgbClr val="004851"/>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9" name="Text Placeholder 2"/>
          <p:cNvSpPr>
            <a:spLocks noGrp="1"/>
          </p:cNvSpPr>
          <p:nvPr>
            <p:ph type="body" idx="1"/>
          </p:nvPr>
        </p:nvSpPr>
        <p:spPr>
          <a:xfrm>
            <a:off x="2388110" y="4171217"/>
            <a:ext cx="3295110" cy="1184275"/>
          </a:xfrm>
          <a:prstGeom prst="rect">
            <a:avLst/>
          </a:prstGeom>
          <a:noFill/>
        </p:spPr>
        <p:txBody>
          <a:bodyPr anchor="t"/>
          <a:lstStyle>
            <a:lvl1pPr marL="0" indent="0" algn="l">
              <a:buNone/>
              <a:defRPr sz="2000" b="0" i="0">
                <a:solidFill>
                  <a:srgbClr val="00A3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15" name="Content Placeholder 14"/>
          <p:cNvSpPr>
            <a:spLocks noGrp="1"/>
          </p:cNvSpPr>
          <p:nvPr>
            <p:ph sz="quarter" idx="10" hasCustomPrompt="1"/>
          </p:nvPr>
        </p:nvSpPr>
        <p:spPr>
          <a:xfrm>
            <a:off x="495240" y="2771844"/>
            <a:ext cx="722434" cy="766762"/>
          </a:xfrm>
          <a:prstGeom prst="rect">
            <a:avLst/>
          </a:prstGeom>
        </p:spPr>
        <p:txBody>
          <a:bodyPr anchor="ctr">
            <a:normAutofit/>
          </a:bodyPr>
          <a:lstStyle>
            <a:lvl1pPr marL="0" indent="0" algn="ctr">
              <a:buNone/>
              <a:defRPr sz="3600" b="1">
                <a:solidFill>
                  <a:srgbClr val="FFFFFF"/>
                </a:solidFill>
                <a:latin typeface="Arial" charset="0"/>
                <a:ea typeface="Arial" charset="0"/>
                <a:cs typeface="Arial" charset="0"/>
              </a:defRPr>
            </a:lvl1pPr>
          </a:lstStyle>
          <a:p>
            <a:pPr lvl="0"/>
            <a:r>
              <a:rPr lang="en-US"/>
              <a:t>Nº</a:t>
            </a:r>
            <a:endParaRPr lang="en-US" dirty="0"/>
          </a:p>
        </p:txBody>
      </p:sp>
    </p:spTree>
    <p:extLst>
      <p:ext uri="{BB962C8B-B14F-4D97-AF65-F5344CB8AC3E}">
        <p14:creationId xmlns:p14="http://schemas.microsoft.com/office/powerpoint/2010/main" val="3881894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ansparencia 1 - Eskola">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50195" y="-15970"/>
            <a:ext cx="1147818" cy="1049433"/>
          </a:xfrm>
          <a:prstGeom prst="rect">
            <a:avLst/>
          </a:prstGeom>
        </p:spPr>
      </p:pic>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16.02.22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Tree>
    <p:extLst>
      <p:ext uri="{BB962C8B-B14F-4D97-AF65-F5344CB8AC3E}">
        <p14:creationId xmlns:p14="http://schemas.microsoft.com/office/powerpoint/2010/main" val="3145131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22032" y="472037"/>
            <a:ext cx="7664693" cy="428157"/>
          </a:xfrm>
          <a:prstGeom prst="rect">
            <a:avLst/>
          </a:prstGeom>
          <a:noFill/>
          <a:ln>
            <a:noFill/>
          </a:ln>
        </p:spPr>
        <p:txBody>
          <a:bodyPr vert="horz" lIns="91440" tIns="45720" rIns="91440" bIns="45720" rtlCol="0" anchor="ctr">
            <a:noAutofit/>
          </a:bodyPr>
          <a:lstStyle/>
          <a:p>
            <a:r>
              <a:rPr lang="en-US" dirty="0"/>
              <a:t>Click to edit Master title style</a:t>
            </a:r>
          </a:p>
        </p:txBody>
      </p:sp>
      <p:sp>
        <p:nvSpPr>
          <p:cNvPr id="16" name="Date Placeholder 3"/>
          <p:cNvSpPr>
            <a:spLocks noGrp="1"/>
          </p:cNvSpPr>
          <p:nvPr>
            <p:ph type="dt" sz="half" idx="2"/>
          </p:nvPr>
        </p:nvSpPr>
        <p:spPr>
          <a:xfrm>
            <a:off x="422031" y="6460528"/>
            <a:ext cx="1165346" cy="365125"/>
          </a:xfrm>
          <a:prstGeom prst="rect">
            <a:avLst/>
          </a:prstGeom>
        </p:spPr>
        <p:txBody>
          <a:bodyPr vert="horz" lIns="91440" tIns="45720" rIns="91440" bIns="45720" rtlCol="0" anchor="ctr"/>
          <a:lstStyle>
            <a:lvl1pPr algn="l">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fld id="{9FAE4B82-6DFA-A543-B435-4398A9590E55}" type="datetime3">
              <a:rPr lang="es-ES_tradnl" smtClean="0"/>
              <a:t>16.02.22</a:t>
            </a:fld>
            <a:endParaRPr lang="en-US" dirty="0"/>
          </a:p>
        </p:txBody>
      </p:sp>
      <p:sp>
        <p:nvSpPr>
          <p:cNvPr id="17" name="Footer Placeholder 4"/>
          <p:cNvSpPr>
            <a:spLocks noGrp="1"/>
          </p:cNvSpPr>
          <p:nvPr>
            <p:ph type="ftr" sz="quarter" idx="3"/>
          </p:nvPr>
        </p:nvSpPr>
        <p:spPr>
          <a:xfrm>
            <a:off x="2359102" y="6460528"/>
            <a:ext cx="4420635" cy="365125"/>
          </a:xfrm>
          <a:prstGeom prst="rect">
            <a:avLst/>
          </a:prstGeom>
        </p:spPr>
        <p:txBody>
          <a:bodyPr vert="horz" lIns="91440" tIns="45720" rIns="91440" bIns="45720" rtlCol="0" anchor="ctr"/>
          <a:lstStyle>
            <a:lvl1pPr algn="ctr">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r>
              <a:rPr lang="en-US"/>
              <a:t>Mondragon Unibertsitatea</a:t>
            </a:r>
            <a:endParaRPr lang="en-US" dirty="0"/>
          </a:p>
        </p:txBody>
      </p:sp>
      <p:sp>
        <p:nvSpPr>
          <p:cNvPr id="18" name="Slide Number Placeholder 5"/>
          <p:cNvSpPr>
            <a:spLocks noGrp="1"/>
          </p:cNvSpPr>
          <p:nvPr>
            <p:ph type="sldNum" sz="quarter" idx="4"/>
          </p:nvPr>
        </p:nvSpPr>
        <p:spPr>
          <a:xfrm>
            <a:off x="7551459" y="6460527"/>
            <a:ext cx="1170510" cy="365125"/>
          </a:xfrm>
          <a:prstGeom prst="rect">
            <a:avLst/>
          </a:prstGeom>
        </p:spPr>
        <p:txBody>
          <a:bodyPr vert="horz" lIns="91440" tIns="45720" rIns="91440" bIns="45720" rtlCol="0" anchor="ctr"/>
          <a:lstStyle>
            <a:lvl1pPr algn="r">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fld id="{F7356FEA-1119-414E-9BDA-0F3F06B9EA58}" type="slidenum">
              <a:rPr lang="en-US" smtClean="0"/>
              <a:pPr/>
              <a:t>‹Nº›</a:t>
            </a:fld>
            <a:endParaRPr lang="en-US"/>
          </a:p>
        </p:txBody>
      </p:sp>
      <p:sp>
        <p:nvSpPr>
          <p:cNvPr id="3" name="Text Placeholder 2">
            <a:extLst>
              <a:ext uri="{FF2B5EF4-FFF2-40B4-BE49-F238E27FC236}">
                <a16:creationId xmlns:a16="http://schemas.microsoft.com/office/drawing/2014/main" id="{60378C87-DD0E-9E43-989E-9A54981B078F}"/>
              </a:ext>
            </a:extLst>
          </p:cNvPr>
          <p:cNvSpPr>
            <a:spLocks noGrp="1"/>
          </p:cNvSpPr>
          <p:nvPr>
            <p:ph type="body" idx="1"/>
          </p:nvPr>
        </p:nvSpPr>
        <p:spPr>
          <a:xfrm>
            <a:off x="422031" y="1219200"/>
            <a:ext cx="8299938" cy="49577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Tree>
    <p:extLst>
      <p:ext uri="{BB962C8B-B14F-4D97-AF65-F5344CB8AC3E}">
        <p14:creationId xmlns:p14="http://schemas.microsoft.com/office/powerpoint/2010/main" val="1312546947"/>
      </p:ext>
    </p:extLst>
  </p:cSld>
  <p:clrMap bg1="lt1" tx1="dk1" bg2="lt2" tx2="dk2" accent1="accent1" accent2="accent2" accent3="accent3" accent4="accent4" accent5="accent5" accent6="accent6" hlink="hlink" folHlink="folHlink"/>
  <p:sldLayoutIdLst>
    <p:sldLayoutId id="2147483673" r:id="rId1"/>
    <p:sldLayoutId id="2147483715" r:id="rId2"/>
    <p:sldLayoutId id="2147483718" r:id="rId3"/>
    <p:sldLayoutId id="2147483710" r:id="rId4"/>
    <p:sldLayoutId id="2147483719" r:id="rId5"/>
    <p:sldLayoutId id="2147483712" r:id="rId6"/>
    <p:sldLayoutId id="2147483701" r:id="rId7"/>
    <p:sldLayoutId id="2147483678" r:id="rId8"/>
    <p:sldLayoutId id="2147483703" r:id="rId9"/>
    <p:sldLayoutId id="2147483728" r:id="rId10"/>
    <p:sldLayoutId id="2147483748" r:id="rId11"/>
    <p:sldLayoutId id="2147483696" r:id="rId12"/>
    <p:sldLayoutId id="2147483740" r:id="rId13"/>
    <p:sldLayoutId id="2147483743" r:id="rId14"/>
    <p:sldLayoutId id="2147483697" r:id="rId15"/>
    <p:sldLayoutId id="2147483744" r:id="rId16"/>
    <p:sldLayoutId id="2147483747" r:id="rId17"/>
    <p:sldLayoutId id="2147483677" r:id="rId18"/>
    <p:sldLayoutId id="2147483732" r:id="rId19"/>
    <p:sldLayoutId id="2147483735" r:id="rId20"/>
    <p:sldLayoutId id="2147483692" r:id="rId21"/>
    <p:sldLayoutId id="2147483737" r:id="rId22"/>
    <p:sldLayoutId id="2147483736" r:id="rId23"/>
    <p:sldLayoutId id="2147483709" r:id="rId24"/>
    <p:sldLayoutId id="2147483655" r:id="rId25"/>
    <p:sldLayoutId id="2147483720" r:id="rId26"/>
    <p:sldLayoutId id="2147483721" r:id="rId27"/>
    <p:sldLayoutId id="2147483708" r:id="rId28"/>
    <p:sldLayoutId id="2147483724" r:id="rId29"/>
    <p:sldLayoutId id="2147483725" r:id="rId30"/>
  </p:sldLayoutIdLst>
  <p:hf hdr="0"/>
  <p:txStyles>
    <p:titleStyle>
      <a:lvl1pPr algn="l" defTabSz="457200" rtl="0" eaLnBrk="1" latinLnBrk="0" hangingPunct="1">
        <a:spcBef>
          <a:spcPct val="0"/>
        </a:spcBef>
        <a:buNone/>
        <a:defRPr sz="2800" b="1" i="0" kern="1200">
          <a:solidFill>
            <a:schemeClr val="accent2"/>
          </a:solidFill>
          <a:latin typeface="Arial Black" charset="0"/>
          <a:ea typeface="Arial Black" charset="0"/>
          <a:cs typeface="Arial Black" charset="0"/>
        </a:defRPr>
      </a:lvl1pPr>
    </p:titleStyle>
    <p:body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400" b="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80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600" b="0" kern="1200" noProof="0" dirty="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8.xml"/><Relationship Id="rId5" Type="http://schemas.openxmlformats.org/officeDocument/2006/relationships/image" Target="../media/image30.jpeg"/><Relationship Id="rId4" Type="http://schemas.openxmlformats.org/officeDocument/2006/relationships/image" Target="../media/image29.sv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18.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18.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18.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18.xml"/><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18.xml"/><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normAutofit/>
          </a:bodyPr>
          <a:lstStyle/>
          <a:p>
            <a:r>
              <a:rPr lang="en-US" dirty="0"/>
              <a:t>Redes </a:t>
            </a:r>
            <a:r>
              <a:rPr lang="es-ES" dirty="0"/>
              <a:t>inalámbricas</a:t>
            </a:r>
          </a:p>
        </p:txBody>
      </p:sp>
    </p:spTree>
    <p:extLst>
      <p:ext uri="{BB962C8B-B14F-4D97-AF65-F5344CB8AC3E}">
        <p14:creationId xmlns:p14="http://schemas.microsoft.com/office/powerpoint/2010/main" val="1671328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30" y="1364829"/>
            <a:ext cx="8297244" cy="4842540"/>
          </a:xfrm>
        </p:spPr>
        <p:txBody>
          <a:bodyPr>
            <a:normAutofit/>
          </a:bodyPr>
          <a:lstStyle/>
          <a:p>
            <a:pPr>
              <a:lnSpc>
                <a:spcPct val="90000"/>
              </a:lnSpc>
            </a:pPr>
            <a:r>
              <a:rPr lang="es-ES" sz="1800" dirty="0"/>
              <a:t>Las redes inalámbricas de área personal se basan en el estándar IEEE 802.15. </a:t>
            </a:r>
          </a:p>
          <a:p>
            <a:pPr>
              <a:lnSpc>
                <a:spcPct val="90000"/>
              </a:lnSpc>
            </a:pPr>
            <a:r>
              <a:rPr lang="es-ES" sz="1800" dirty="0"/>
              <a:t>Las redes inalámbricas PAN permiten la comunicación en un rango de distancias muy corto, cercano a los 10 metros. </a:t>
            </a:r>
          </a:p>
          <a:p>
            <a:pPr>
              <a:lnSpc>
                <a:spcPct val="90000"/>
              </a:lnSpc>
            </a:pPr>
            <a:r>
              <a:rPr lang="es-ES" sz="1800" dirty="0"/>
              <a:t>Mantener una conexión requiere poca o ninguna infraestructura. Esto permite soluciones pequeñas, eficientes en energía y de bajo coste.</a:t>
            </a:r>
          </a:p>
          <a:p>
            <a:pPr>
              <a:lnSpc>
                <a:spcPct val="90000"/>
              </a:lnSpc>
            </a:pPr>
            <a:r>
              <a:rPr lang="es-ES" sz="1800" dirty="0"/>
              <a:t>Se caracterizan por su bajo consumo de energía y también una baja velocidad de transmisión. </a:t>
            </a:r>
          </a:p>
          <a:p>
            <a:pPr>
              <a:lnSpc>
                <a:spcPct val="90000"/>
              </a:lnSpc>
            </a:pPr>
            <a:endParaRPr lang="es-ES" sz="1800" dirty="0"/>
          </a:p>
          <a:p>
            <a:pPr>
              <a:lnSpc>
                <a:spcPct val="90000"/>
              </a:lnSpc>
            </a:pPr>
            <a:r>
              <a:rPr lang="es-ES" sz="1800" dirty="0"/>
              <a:t>Desde un punto de vista de aplicación:</a:t>
            </a:r>
          </a:p>
          <a:p>
            <a:pPr lvl="1">
              <a:lnSpc>
                <a:spcPct val="90000"/>
              </a:lnSpc>
            </a:pPr>
            <a:r>
              <a:rPr lang="es-ES" sz="1600" b="1" dirty="0"/>
              <a:t>Bluetooth</a:t>
            </a:r>
            <a:r>
              <a:rPr lang="es-ES" sz="1600" dirty="0"/>
              <a:t> está destinado a un ratón, un teclado, un manos libres…</a:t>
            </a:r>
          </a:p>
          <a:p>
            <a:pPr lvl="1">
              <a:lnSpc>
                <a:spcPct val="90000"/>
              </a:lnSpc>
            </a:pPr>
            <a:r>
              <a:rPr lang="es-ES" sz="1600" b="1" dirty="0" err="1"/>
              <a:t>IrDA</a:t>
            </a:r>
            <a:r>
              <a:rPr lang="es-ES" sz="1600" dirty="0"/>
              <a:t> está pensado para enlaces punto a punto entre dos dispositivos para la transferencia de datos simples y sincronización de archivos.</a:t>
            </a:r>
          </a:p>
          <a:p>
            <a:pPr lvl="1">
              <a:lnSpc>
                <a:spcPct val="90000"/>
              </a:lnSpc>
            </a:pPr>
            <a:r>
              <a:rPr lang="es-ES" sz="1600" b="1" dirty="0"/>
              <a:t>ZigBee</a:t>
            </a:r>
            <a:r>
              <a:rPr lang="es-ES" sz="1600" dirty="0"/>
              <a:t> está diseñado para redes inalámbricas fiables para el seguimiento y control de procesos.</a:t>
            </a:r>
          </a:p>
          <a:p>
            <a:pPr lvl="1">
              <a:lnSpc>
                <a:spcPct val="90000"/>
              </a:lnSpc>
            </a:pPr>
            <a:r>
              <a:rPr lang="es-ES" sz="1600" b="1" dirty="0"/>
              <a:t>UWB</a:t>
            </a:r>
            <a:r>
              <a:rPr lang="es-ES" sz="1600" dirty="0"/>
              <a:t> está orientado a enlaces multimedia de gran ancho de banda. </a:t>
            </a:r>
          </a:p>
          <a:p>
            <a:pPr>
              <a:lnSpc>
                <a:spcPct val="90000"/>
              </a:lnSpc>
            </a:pPr>
            <a:endParaRPr lang="es-ES" sz="19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10</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Redes inalámbricas de área personal</a:t>
            </a:r>
          </a:p>
        </p:txBody>
      </p:sp>
    </p:spTree>
    <p:extLst>
      <p:ext uri="{BB962C8B-B14F-4D97-AF65-F5344CB8AC3E}">
        <p14:creationId xmlns:p14="http://schemas.microsoft.com/office/powerpoint/2010/main" val="2338709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30" y="1364829"/>
            <a:ext cx="8297244" cy="4842540"/>
          </a:xfrm>
        </p:spPr>
        <p:txBody>
          <a:bodyPr>
            <a:normAutofit/>
          </a:bodyPr>
          <a:lstStyle/>
          <a:p>
            <a:pPr>
              <a:lnSpc>
                <a:spcPct val="90000"/>
              </a:lnSpc>
            </a:pPr>
            <a:r>
              <a:rPr lang="es-ES" sz="1800" dirty="0" err="1"/>
              <a:t>Infrared</a:t>
            </a:r>
            <a:r>
              <a:rPr lang="es-ES" sz="1800" dirty="0"/>
              <a:t> Data </a:t>
            </a:r>
            <a:r>
              <a:rPr lang="es-ES" sz="1800" dirty="0" err="1"/>
              <a:t>Association</a:t>
            </a:r>
            <a:r>
              <a:rPr lang="es-ES" sz="1800" dirty="0"/>
              <a:t> o </a:t>
            </a:r>
            <a:r>
              <a:rPr lang="es-ES" sz="1800" dirty="0" err="1"/>
              <a:t>IrDA</a:t>
            </a:r>
            <a:r>
              <a:rPr lang="es-ES" sz="1800" dirty="0"/>
              <a:t> especifica un conjunto completo de estándares para comunicaciones por infrarrojos.</a:t>
            </a:r>
          </a:p>
          <a:p>
            <a:pPr>
              <a:lnSpc>
                <a:spcPct val="90000"/>
              </a:lnSpc>
            </a:pPr>
            <a:r>
              <a:rPr lang="es-ES" sz="1800" dirty="0"/>
              <a:t>Estándar de transmisión de datos ad-hoc de bajo consumo de energía, de bajo coste y unidireccional (punto a punto).</a:t>
            </a:r>
          </a:p>
          <a:p>
            <a:pPr>
              <a:lnSpc>
                <a:spcPct val="90000"/>
              </a:lnSpc>
            </a:pPr>
            <a:r>
              <a:rPr lang="es-ES" sz="1800" dirty="0"/>
              <a:t>Opera a distancias de hasta 1 metro y a velocidades de 9600 bps a 4 Mbps</a:t>
            </a:r>
            <a:endParaRPr lang="es-ES" sz="19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11</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IrDA</a:t>
            </a:r>
            <a:endParaRPr lang="es-ES" sz="2400" dirty="0"/>
          </a:p>
        </p:txBody>
      </p:sp>
    </p:spTree>
    <p:extLst>
      <p:ext uri="{BB962C8B-B14F-4D97-AF65-F5344CB8AC3E}">
        <p14:creationId xmlns:p14="http://schemas.microsoft.com/office/powerpoint/2010/main" val="2679152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30" y="1364829"/>
            <a:ext cx="8297244" cy="4842540"/>
          </a:xfrm>
        </p:spPr>
        <p:txBody>
          <a:bodyPr>
            <a:normAutofit/>
          </a:bodyPr>
          <a:lstStyle/>
          <a:p>
            <a:pPr>
              <a:lnSpc>
                <a:spcPct val="90000"/>
              </a:lnSpc>
            </a:pPr>
            <a:r>
              <a:rPr lang="es-ES" sz="1800" dirty="0"/>
              <a:t>Bluetooth pertenece al estándar IEEE 802.15.1.</a:t>
            </a:r>
          </a:p>
          <a:p>
            <a:pPr>
              <a:lnSpc>
                <a:spcPct val="90000"/>
              </a:lnSpc>
            </a:pPr>
            <a:r>
              <a:rPr lang="es-ES" sz="1800" dirty="0"/>
              <a:t>Usa la banda 2.4GHz, con velocidades de </a:t>
            </a:r>
            <a:r>
              <a:rPr lang="es-ES" sz="1800"/>
              <a:t>transmisión entre 720Kbps y .</a:t>
            </a:r>
            <a:endParaRPr lang="es-ES" sz="1800" dirty="0"/>
          </a:p>
          <a:p>
            <a:pPr>
              <a:lnSpc>
                <a:spcPct val="90000"/>
              </a:lnSpc>
            </a:pPr>
            <a:r>
              <a:rPr lang="es-ES" sz="1800" dirty="0"/>
              <a:t>Diseñado para comunicaciones omnidireccionales (punto a multipunto), de bajo consumo de energía, corto alcance y reemplazando el uso de cables a través de una conexión ad hoc por radio. </a:t>
            </a:r>
          </a:p>
          <a:p>
            <a:pPr>
              <a:lnSpc>
                <a:spcPct val="90000"/>
              </a:lnSpc>
            </a:pPr>
            <a:r>
              <a:rPr lang="es-ES" sz="1800" dirty="0"/>
              <a:t>Los dispositivos que incorporan esta tecnología se clasifican en tres grupos:</a:t>
            </a:r>
          </a:p>
          <a:p>
            <a:pPr lvl="1">
              <a:lnSpc>
                <a:spcPct val="90000"/>
              </a:lnSpc>
            </a:pPr>
            <a:r>
              <a:rPr lang="es-ES" sz="1700" dirty="0"/>
              <a:t>Clase 1, alcance de 100m</a:t>
            </a:r>
          </a:p>
          <a:p>
            <a:pPr lvl="1">
              <a:lnSpc>
                <a:spcPct val="90000"/>
              </a:lnSpc>
            </a:pPr>
            <a:r>
              <a:rPr lang="es-ES" sz="1700" dirty="0"/>
              <a:t>Clase 2, alcance de 10m</a:t>
            </a:r>
          </a:p>
          <a:p>
            <a:pPr lvl="1">
              <a:lnSpc>
                <a:spcPct val="90000"/>
              </a:lnSpc>
            </a:pPr>
            <a:r>
              <a:rPr lang="es-ES" sz="1700" dirty="0"/>
              <a:t>Clase 3, alcance de 1m</a:t>
            </a:r>
          </a:p>
          <a:p>
            <a:pPr>
              <a:lnSpc>
                <a:spcPct val="90000"/>
              </a:lnSpc>
            </a:pPr>
            <a:endParaRPr lang="es-ES" sz="19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12</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Bluetooth</a:t>
            </a:r>
          </a:p>
        </p:txBody>
      </p:sp>
      <p:pic>
        <p:nvPicPr>
          <p:cNvPr id="8" name="Imagen 7" descr="Logotipo&#10;&#10;Descripción generada automáticamente">
            <a:extLst>
              <a:ext uri="{FF2B5EF4-FFF2-40B4-BE49-F238E27FC236}">
                <a16:creationId xmlns:a16="http://schemas.microsoft.com/office/drawing/2014/main" id="{22276314-1193-46C1-B39C-4DF331ABC284}"/>
              </a:ext>
            </a:extLst>
          </p:cNvPr>
          <p:cNvPicPr>
            <a:picLocks noChangeAspect="1"/>
          </p:cNvPicPr>
          <p:nvPr/>
        </p:nvPicPr>
        <p:blipFill>
          <a:blip r:embed="rId3"/>
          <a:stretch>
            <a:fillRect/>
          </a:stretch>
        </p:blipFill>
        <p:spPr>
          <a:xfrm>
            <a:off x="6594534" y="5201053"/>
            <a:ext cx="1913852" cy="1006316"/>
          </a:xfrm>
          <a:prstGeom prst="rect">
            <a:avLst/>
          </a:prstGeom>
        </p:spPr>
      </p:pic>
    </p:spTree>
    <p:extLst>
      <p:ext uri="{BB962C8B-B14F-4D97-AF65-F5344CB8AC3E}">
        <p14:creationId xmlns:p14="http://schemas.microsoft.com/office/powerpoint/2010/main" val="1101718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30" y="1364829"/>
            <a:ext cx="8297244" cy="4842540"/>
          </a:xfrm>
        </p:spPr>
        <p:txBody>
          <a:bodyPr>
            <a:normAutofit/>
          </a:bodyPr>
          <a:lstStyle/>
          <a:p>
            <a:pPr>
              <a:lnSpc>
                <a:spcPct val="90000"/>
              </a:lnSpc>
            </a:pPr>
            <a:r>
              <a:rPr lang="es-ES" sz="1800" dirty="0"/>
              <a:t>ZigBee está basado en el estándar IEEE 802.15.4</a:t>
            </a:r>
          </a:p>
          <a:p>
            <a:pPr>
              <a:lnSpc>
                <a:spcPct val="90000"/>
              </a:lnSpc>
            </a:pPr>
            <a:r>
              <a:rPr lang="es-ES" sz="1800" dirty="0"/>
              <a:t>Es un estándar global abierto que aborda:</a:t>
            </a:r>
          </a:p>
          <a:p>
            <a:pPr lvl="1">
              <a:lnSpc>
                <a:spcPct val="90000"/>
              </a:lnSpc>
            </a:pPr>
            <a:r>
              <a:rPr lang="es-ES" sz="1600" dirty="0"/>
              <a:t>Necesidades de fácil aplicación</a:t>
            </a:r>
          </a:p>
          <a:p>
            <a:pPr lvl="1">
              <a:lnSpc>
                <a:spcPct val="90000"/>
              </a:lnSpc>
            </a:pPr>
            <a:r>
              <a:rPr lang="es-ES" sz="1600" dirty="0"/>
              <a:t>Alta fiabilidad</a:t>
            </a:r>
          </a:p>
          <a:p>
            <a:pPr lvl="1">
              <a:lnSpc>
                <a:spcPct val="90000"/>
              </a:lnSpc>
            </a:pPr>
            <a:r>
              <a:rPr lang="es-ES" sz="1600" dirty="0"/>
              <a:t>Bajo costo</a:t>
            </a:r>
          </a:p>
          <a:p>
            <a:pPr lvl="1">
              <a:lnSpc>
                <a:spcPct val="90000"/>
              </a:lnSpc>
            </a:pPr>
            <a:r>
              <a:rPr lang="es-ES" sz="1600" dirty="0"/>
              <a:t>Bajo consumo</a:t>
            </a:r>
          </a:p>
          <a:p>
            <a:pPr lvl="1">
              <a:lnSpc>
                <a:spcPct val="90000"/>
              </a:lnSpc>
            </a:pPr>
            <a:r>
              <a:rPr lang="es-ES" sz="1600" dirty="0"/>
              <a:t>Bajas velocidades de transmisión (250 Kbps)</a:t>
            </a:r>
          </a:p>
          <a:p>
            <a:pPr lvl="1">
              <a:lnSpc>
                <a:spcPct val="90000"/>
              </a:lnSpc>
            </a:pPr>
            <a:r>
              <a:rPr lang="es-ES" sz="1600" dirty="0"/>
              <a:t>Inalámbrico, opera en bandas sin licencia (2.4GHz, 900MHz, 868MHz)</a:t>
            </a:r>
          </a:p>
          <a:p>
            <a:pPr lvl="1">
              <a:lnSpc>
                <a:spcPct val="90000"/>
              </a:lnSpc>
            </a:pPr>
            <a:endParaRPr lang="es-ES" sz="1600" dirty="0"/>
          </a:p>
          <a:p>
            <a:pPr>
              <a:lnSpc>
                <a:spcPct val="90000"/>
              </a:lnSpc>
            </a:pPr>
            <a:r>
              <a:rPr lang="es-ES" sz="1800" dirty="0"/>
              <a:t>Permite la creación de redes inalámbricas más grandes que no exijan una gran cantidad de transmisión de datos.</a:t>
            </a:r>
          </a:p>
          <a:p>
            <a:pPr>
              <a:lnSpc>
                <a:spcPct val="90000"/>
              </a:lnSpc>
            </a:pPr>
            <a:endParaRPr lang="es-ES" sz="1800" dirty="0"/>
          </a:p>
          <a:p>
            <a:pPr>
              <a:lnSpc>
                <a:spcPct val="90000"/>
              </a:lnSpc>
            </a:pPr>
            <a:r>
              <a:rPr lang="es-ES" sz="1800" dirty="0"/>
              <a:t>En una red ZigBee pueden participar dos tipos diferentes de dispositivos: </a:t>
            </a:r>
          </a:p>
          <a:p>
            <a:pPr lvl="1">
              <a:lnSpc>
                <a:spcPct val="90000"/>
              </a:lnSpc>
            </a:pPr>
            <a:r>
              <a:rPr lang="es-ES" sz="1600" dirty="0"/>
              <a:t>Dispositivos de funcionalidad completa (Full </a:t>
            </a:r>
            <a:r>
              <a:rPr lang="es-ES" sz="1600" dirty="0" err="1"/>
              <a:t>Function</a:t>
            </a:r>
            <a:r>
              <a:rPr lang="es-ES" sz="1600" dirty="0"/>
              <a:t> </a:t>
            </a:r>
            <a:r>
              <a:rPr lang="es-ES" sz="1600" dirty="0" err="1"/>
              <a:t>Device</a:t>
            </a:r>
            <a:r>
              <a:rPr lang="es-ES" sz="1600" dirty="0"/>
              <a:t> - FFD)</a:t>
            </a:r>
          </a:p>
          <a:p>
            <a:pPr lvl="1">
              <a:lnSpc>
                <a:spcPct val="90000"/>
              </a:lnSpc>
            </a:pPr>
            <a:r>
              <a:rPr lang="es-ES" sz="1600" dirty="0"/>
              <a:t>Dispositivos de funcionalidad reducida (</a:t>
            </a:r>
            <a:r>
              <a:rPr lang="es-ES" sz="1600" dirty="0" err="1"/>
              <a:t>Reduced</a:t>
            </a:r>
            <a:r>
              <a:rPr lang="es-ES" sz="1600" dirty="0"/>
              <a:t> </a:t>
            </a:r>
            <a:r>
              <a:rPr lang="es-ES" sz="1600" dirty="0" err="1"/>
              <a:t>Function</a:t>
            </a:r>
            <a:r>
              <a:rPr lang="es-ES" sz="1600" dirty="0"/>
              <a:t> </a:t>
            </a:r>
            <a:r>
              <a:rPr lang="es-ES" sz="1600" dirty="0" err="1"/>
              <a:t>Device</a:t>
            </a:r>
            <a:r>
              <a:rPr lang="es-ES" sz="1600" dirty="0"/>
              <a:t> - RFD)</a:t>
            </a:r>
          </a:p>
          <a:p>
            <a:pPr lvl="1">
              <a:lnSpc>
                <a:spcPct val="90000"/>
              </a:lnSpc>
            </a:pPr>
            <a:endParaRPr lang="es-ES" sz="1600" dirty="0"/>
          </a:p>
          <a:p>
            <a:pPr>
              <a:lnSpc>
                <a:spcPct val="90000"/>
              </a:lnSpc>
            </a:pPr>
            <a:r>
              <a:rPr lang="es-ES" sz="1800" dirty="0"/>
              <a:t>Soporta tres topologías de red diferentes: estrella, malla, y árbol</a:t>
            </a:r>
            <a:endParaRPr lang="es-ES" sz="19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13</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ZigBee</a:t>
            </a:r>
          </a:p>
        </p:txBody>
      </p:sp>
      <p:pic>
        <p:nvPicPr>
          <p:cNvPr id="8" name="Imagen 7">
            <a:extLst>
              <a:ext uri="{FF2B5EF4-FFF2-40B4-BE49-F238E27FC236}">
                <a16:creationId xmlns:a16="http://schemas.microsoft.com/office/drawing/2014/main" id="{C17A9EF8-BB7B-4CDF-A6F8-0A5D491674D9}"/>
              </a:ext>
            </a:extLst>
          </p:cNvPr>
          <p:cNvPicPr>
            <a:picLocks noChangeAspect="1"/>
          </p:cNvPicPr>
          <p:nvPr/>
        </p:nvPicPr>
        <p:blipFill>
          <a:blip r:embed="rId3"/>
          <a:stretch>
            <a:fillRect/>
          </a:stretch>
        </p:blipFill>
        <p:spPr>
          <a:xfrm>
            <a:off x="7086600" y="1320202"/>
            <a:ext cx="1167912" cy="1664896"/>
          </a:xfrm>
          <a:prstGeom prst="rect">
            <a:avLst/>
          </a:prstGeom>
        </p:spPr>
      </p:pic>
    </p:spTree>
    <p:extLst>
      <p:ext uri="{BB962C8B-B14F-4D97-AF65-F5344CB8AC3E}">
        <p14:creationId xmlns:p14="http://schemas.microsoft.com/office/powerpoint/2010/main" val="1661505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30" y="1364829"/>
            <a:ext cx="8297244" cy="4842540"/>
          </a:xfrm>
        </p:spPr>
        <p:txBody>
          <a:bodyPr>
            <a:normAutofit/>
          </a:bodyPr>
          <a:lstStyle/>
          <a:p>
            <a:pPr>
              <a:lnSpc>
                <a:spcPct val="90000"/>
              </a:lnSpc>
            </a:pPr>
            <a:r>
              <a:rPr lang="es-ES" sz="1800" dirty="0"/>
              <a:t>UWB está basado en el estándar IEEE 802.15.3</a:t>
            </a:r>
          </a:p>
          <a:p>
            <a:pPr>
              <a:lnSpc>
                <a:spcPct val="90000"/>
              </a:lnSpc>
            </a:pPr>
            <a:r>
              <a:rPr lang="es-ES" sz="1800" dirty="0"/>
              <a:t>UWB permite la transmisión de gran cantidad de datos a altas velocidades en distancias cortas (110 Mbps - 480 Mbps en pocos metros)</a:t>
            </a:r>
          </a:p>
          <a:p>
            <a:pPr>
              <a:lnSpc>
                <a:spcPct val="90000"/>
              </a:lnSpc>
            </a:pPr>
            <a:r>
              <a:rPr lang="es-ES" sz="1800" dirty="0"/>
              <a:t>En Europa usa las frecuencias que incluyen dos bandas: de 3,4 GHz a 4,8 GHz y de 6 GHz a 8,5 GHz.</a:t>
            </a:r>
            <a:endParaRPr lang="es-ES" sz="19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14</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UWB</a:t>
            </a:r>
          </a:p>
        </p:txBody>
      </p:sp>
      <p:pic>
        <p:nvPicPr>
          <p:cNvPr id="8" name="Imagen 7" descr="Icono&#10;&#10;Descripción generada automáticamente">
            <a:extLst>
              <a:ext uri="{FF2B5EF4-FFF2-40B4-BE49-F238E27FC236}">
                <a16:creationId xmlns:a16="http://schemas.microsoft.com/office/drawing/2014/main" id="{B13449DC-40ED-49C7-A0BC-4BCEBC0AA492}"/>
              </a:ext>
            </a:extLst>
          </p:cNvPr>
          <p:cNvPicPr>
            <a:picLocks noChangeAspect="1"/>
          </p:cNvPicPr>
          <p:nvPr/>
        </p:nvPicPr>
        <p:blipFill>
          <a:blip r:embed="rId3"/>
          <a:stretch>
            <a:fillRect/>
          </a:stretch>
        </p:blipFill>
        <p:spPr>
          <a:xfrm>
            <a:off x="6948061" y="4756815"/>
            <a:ext cx="1465620" cy="1099215"/>
          </a:xfrm>
          <a:prstGeom prst="rect">
            <a:avLst/>
          </a:prstGeom>
        </p:spPr>
      </p:pic>
    </p:spTree>
    <p:extLst>
      <p:ext uri="{BB962C8B-B14F-4D97-AF65-F5344CB8AC3E}">
        <p14:creationId xmlns:p14="http://schemas.microsoft.com/office/powerpoint/2010/main" val="3482020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3704780" cy="1362075"/>
          </a:xfrm>
        </p:spPr>
        <p:txBody>
          <a:bodyPr>
            <a:normAutofit/>
          </a:bodyPr>
          <a:lstStyle/>
          <a:p>
            <a:r>
              <a:rPr lang="es-ES" dirty="0"/>
              <a:t>Redes WLAN</a:t>
            </a:r>
          </a:p>
        </p:txBody>
      </p:sp>
      <p:sp>
        <p:nvSpPr>
          <p:cNvPr id="7" name="Content Placeholder 6"/>
          <p:cNvSpPr>
            <a:spLocks noGrp="1"/>
          </p:cNvSpPr>
          <p:nvPr>
            <p:ph sz="quarter" idx="10"/>
          </p:nvPr>
        </p:nvSpPr>
        <p:spPr/>
        <p:txBody>
          <a:bodyPr>
            <a:normAutofit fontScale="77500" lnSpcReduction="20000"/>
          </a:bodyPr>
          <a:lstStyle/>
          <a:p>
            <a:r>
              <a:rPr lang="es-ES" dirty="0"/>
              <a:t>1.3</a:t>
            </a:r>
          </a:p>
        </p:txBody>
      </p:sp>
      <p:sp>
        <p:nvSpPr>
          <p:cNvPr id="4" name="Text Placeholder 9">
            <a:extLst>
              <a:ext uri="{FF2B5EF4-FFF2-40B4-BE49-F238E27FC236}">
                <a16:creationId xmlns:a16="http://schemas.microsoft.com/office/drawing/2014/main" id="{56D2D441-52FB-4680-9285-84EC293100FB}"/>
              </a:ext>
            </a:extLst>
          </p:cNvPr>
          <p:cNvSpPr>
            <a:spLocks noGrp="1"/>
          </p:cNvSpPr>
          <p:nvPr>
            <p:ph type="body" idx="1"/>
          </p:nvPr>
        </p:nvSpPr>
        <p:spPr>
          <a:xfrm>
            <a:off x="2388110" y="4171217"/>
            <a:ext cx="3295110" cy="1184275"/>
          </a:xfrm>
        </p:spPr>
        <p:txBody>
          <a:bodyPr/>
          <a:lstStyle/>
          <a:p>
            <a:r>
              <a:rPr lang="es-ES" dirty="0"/>
              <a:t>Redes inalámbricas de área local</a:t>
            </a:r>
          </a:p>
        </p:txBody>
      </p:sp>
    </p:spTree>
    <p:extLst>
      <p:ext uri="{BB962C8B-B14F-4D97-AF65-F5344CB8AC3E}">
        <p14:creationId xmlns:p14="http://schemas.microsoft.com/office/powerpoint/2010/main" val="3220867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30" y="1364829"/>
            <a:ext cx="8297244" cy="4842540"/>
          </a:xfrm>
        </p:spPr>
        <p:txBody>
          <a:bodyPr>
            <a:normAutofit/>
          </a:bodyPr>
          <a:lstStyle/>
          <a:p>
            <a:pPr>
              <a:lnSpc>
                <a:spcPct val="90000"/>
              </a:lnSpc>
            </a:pPr>
            <a:r>
              <a:rPr lang="es-ES" sz="1800" dirty="0"/>
              <a:t>Las redes inalámbricas de área local (WLAN) están diseñadas para proporcionar acceso inalámbrico en zonas con un rango típico de hasta 100 metros y se utilizan tanto en el hogar, como la escuela y/o entornos de oficina.</a:t>
            </a:r>
          </a:p>
          <a:p>
            <a:pPr>
              <a:lnSpc>
                <a:spcPct val="90000"/>
              </a:lnSpc>
            </a:pPr>
            <a:r>
              <a:rPr lang="es-ES" sz="1800" dirty="0"/>
              <a:t>Las WLAN se basan en el estándar IEEE 802.11 y se comercializa bajo la marca </a:t>
            </a:r>
            <a:r>
              <a:rPr lang="es-ES" sz="1800" dirty="0" err="1"/>
              <a:t>Wi</a:t>
            </a:r>
            <a:r>
              <a:rPr lang="es-ES" sz="1800" dirty="0"/>
              <a:t>-Fi.</a:t>
            </a:r>
          </a:p>
          <a:p>
            <a:pPr>
              <a:lnSpc>
                <a:spcPct val="90000"/>
              </a:lnSpc>
            </a:pPr>
            <a:r>
              <a:rPr lang="es-ES" sz="1800" dirty="0"/>
              <a:t>Dependiendo del estándar, utilizan las bandas de los 2.4GHz y 5GHz, las cuales no requieren licencia. </a:t>
            </a:r>
          </a:p>
          <a:p>
            <a:pPr>
              <a:lnSpc>
                <a:spcPct val="90000"/>
              </a:lnSpc>
            </a:pPr>
            <a:r>
              <a:rPr lang="es-ES" sz="1800" dirty="0"/>
              <a:t>La familia de estándares IEEE 802.11 ha ido evolucionando:</a:t>
            </a:r>
          </a:p>
          <a:p>
            <a:pPr lvl="1">
              <a:lnSpc>
                <a:spcPct val="90000"/>
              </a:lnSpc>
            </a:pPr>
            <a:r>
              <a:rPr lang="es-ES" sz="1600" dirty="0"/>
              <a:t>IEEE 802.11b: 11Mbps en 2.4GHz</a:t>
            </a:r>
          </a:p>
          <a:p>
            <a:pPr lvl="1">
              <a:lnSpc>
                <a:spcPct val="90000"/>
              </a:lnSpc>
            </a:pPr>
            <a:r>
              <a:rPr lang="es-ES" sz="1600" dirty="0"/>
              <a:t>IEEE 802.11g: 54Mbps en 2.4GHz</a:t>
            </a:r>
          </a:p>
          <a:p>
            <a:pPr lvl="1">
              <a:lnSpc>
                <a:spcPct val="90000"/>
              </a:lnSpc>
            </a:pPr>
            <a:r>
              <a:rPr lang="es-ES" sz="1600" dirty="0"/>
              <a:t>IEEE 802.11n: 600Mbps en 2.4GHz y 5GHz</a:t>
            </a:r>
          </a:p>
          <a:p>
            <a:pPr>
              <a:lnSpc>
                <a:spcPct val="90000"/>
              </a:lnSpc>
            </a:pPr>
            <a:endParaRPr lang="es-ES" sz="1800" dirty="0"/>
          </a:p>
          <a:p>
            <a:pPr>
              <a:lnSpc>
                <a:spcPct val="90000"/>
              </a:lnSpc>
            </a:pPr>
            <a:endParaRPr lang="es-ES" sz="19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16</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Redes inalámbricas de área local</a:t>
            </a:r>
          </a:p>
        </p:txBody>
      </p:sp>
      <p:pic>
        <p:nvPicPr>
          <p:cNvPr id="8" name="Imagen 7">
            <a:extLst>
              <a:ext uri="{FF2B5EF4-FFF2-40B4-BE49-F238E27FC236}">
                <a16:creationId xmlns:a16="http://schemas.microsoft.com/office/drawing/2014/main" id="{6BE8DF3F-674A-46E3-8BFD-1E85411AE03B}"/>
              </a:ext>
            </a:extLst>
          </p:cNvPr>
          <p:cNvPicPr>
            <a:picLocks noChangeAspect="1"/>
          </p:cNvPicPr>
          <p:nvPr/>
        </p:nvPicPr>
        <p:blipFill>
          <a:blip r:embed="rId3"/>
          <a:stretch>
            <a:fillRect/>
          </a:stretch>
        </p:blipFill>
        <p:spPr>
          <a:xfrm>
            <a:off x="7240465" y="5203141"/>
            <a:ext cx="1692519" cy="1004228"/>
          </a:xfrm>
          <a:prstGeom prst="rect">
            <a:avLst/>
          </a:prstGeom>
        </p:spPr>
      </p:pic>
    </p:spTree>
    <p:extLst>
      <p:ext uri="{BB962C8B-B14F-4D97-AF65-F5344CB8AC3E}">
        <p14:creationId xmlns:p14="http://schemas.microsoft.com/office/powerpoint/2010/main" val="198072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30" y="1364829"/>
            <a:ext cx="8297244" cy="4842540"/>
          </a:xfrm>
        </p:spPr>
        <p:txBody>
          <a:bodyPr>
            <a:normAutofit/>
          </a:bodyPr>
          <a:lstStyle/>
          <a:p>
            <a:pPr>
              <a:lnSpc>
                <a:spcPct val="90000"/>
              </a:lnSpc>
            </a:pPr>
            <a:r>
              <a:rPr lang="es-ES" sz="1800" dirty="0"/>
              <a:t>Existen dos modos para configurar la arquitectura de una red inalámbrica </a:t>
            </a:r>
            <a:r>
              <a:rPr lang="es-ES" sz="1800" dirty="0" err="1"/>
              <a:t>WiFi</a:t>
            </a:r>
            <a:r>
              <a:rPr lang="es-ES" sz="1800" dirty="0"/>
              <a:t> o WLAN:</a:t>
            </a:r>
          </a:p>
          <a:p>
            <a:pPr marL="914388" lvl="1" indent="-457200">
              <a:lnSpc>
                <a:spcPct val="90000"/>
              </a:lnSpc>
              <a:buFont typeface="+mj-lt"/>
              <a:buAutoNum type="arabicPeriod"/>
            </a:pPr>
            <a:r>
              <a:rPr lang="es-ES" sz="2000" dirty="0"/>
              <a:t>Modo Ad hoc:</a:t>
            </a:r>
          </a:p>
          <a:p>
            <a:pPr marL="1142977" lvl="2" indent="-285750">
              <a:lnSpc>
                <a:spcPct val="90000"/>
              </a:lnSpc>
            </a:pPr>
            <a:r>
              <a:rPr lang="es-ES" sz="1800" dirty="0"/>
              <a:t>En este modo todos los dispositivos de la red inalámbrica se comunican directamente entre sí, en el modo de comunicación punto a punto. </a:t>
            </a:r>
          </a:p>
          <a:p>
            <a:pPr marL="1142977" lvl="2" indent="-285750">
              <a:lnSpc>
                <a:spcPct val="90000"/>
              </a:lnSpc>
            </a:pPr>
            <a:r>
              <a:rPr lang="es-ES" sz="1800" dirty="0"/>
              <a:t>Como identificador de esta red se utiliza el BSSID.</a:t>
            </a:r>
          </a:p>
          <a:p>
            <a:pPr marL="1142977" lvl="2" indent="-285750">
              <a:lnSpc>
                <a:spcPct val="90000"/>
              </a:lnSpc>
            </a:pPr>
            <a:r>
              <a:rPr lang="es-ES" sz="1800" dirty="0"/>
              <a:t>Adecuado para un pequeño grupo de dispositivos cercanos entre si.</a:t>
            </a:r>
          </a:p>
          <a:p>
            <a:pPr marL="1142977" lvl="2" indent="-285750">
              <a:lnSpc>
                <a:spcPct val="90000"/>
              </a:lnSpc>
            </a:pPr>
            <a:r>
              <a:rPr lang="es-ES" sz="1800" dirty="0"/>
              <a:t>La red no tiene ninguna estructura o puntos fijos. No se requiere ningún punto de acceso para la comunicación entre dispositivos. </a:t>
            </a:r>
          </a:p>
          <a:p>
            <a:pPr marL="1142977" lvl="2" indent="-285750">
              <a:lnSpc>
                <a:spcPct val="90000"/>
              </a:lnSpc>
            </a:pPr>
            <a:r>
              <a:rPr lang="es-ES" sz="1800" dirty="0"/>
              <a:t>El rendimiento de la red sufre si el número de dispositivos aumenta</a:t>
            </a:r>
          </a:p>
          <a:p>
            <a:pPr marL="1142977" lvl="2" indent="-285750">
              <a:lnSpc>
                <a:spcPct val="90000"/>
              </a:lnSpc>
            </a:pPr>
            <a:r>
              <a:rPr lang="es-ES" sz="1800" dirty="0"/>
              <a:t>No pueden conectarse con una red de área local cableada</a:t>
            </a:r>
          </a:p>
          <a:p>
            <a:pPr marL="457188" lvl="1" indent="0">
              <a:lnSpc>
                <a:spcPct val="90000"/>
              </a:lnSpc>
              <a:buNone/>
            </a:pPr>
            <a:r>
              <a:rPr lang="es-ES" sz="2000" dirty="0"/>
              <a:t>	</a:t>
            </a:r>
          </a:p>
          <a:p>
            <a:pPr>
              <a:lnSpc>
                <a:spcPct val="90000"/>
              </a:lnSpc>
            </a:pPr>
            <a:endParaRPr lang="es-ES" sz="1800" dirty="0"/>
          </a:p>
          <a:p>
            <a:pPr>
              <a:lnSpc>
                <a:spcPct val="90000"/>
              </a:lnSpc>
            </a:pPr>
            <a:endParaRPr lang="es-ES" sz="19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17</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Arquitecturas</a:t>
            </a:r>
          </a:p>
        </p:txBody>
      </p:sp>
    </p:spTree>
    <p:extLst>
      <p:ext uri="{BB962C8B-B14F-4D97-AF65-F5344CB8AC3E}">
        <p14:creationId xmlns:p14="http://schemas.microsoft.com/office/powerpoint/2010/main" val="1109002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30" y="1364829"/>
            <a:ext cx="8297244" cy="4842540"/>
          </a:xfrm>
        </p:spPr>
        <p:txBody>
          <a:bodyPr>
            <a:normAutofit/>
          </a:bodyPr>
          <a:lstStyle/>
          <a:p>
            <a:pPr marL="914388" lvl="1" indent="-457200">
              <a:lnSpc>
                <a:spcPct val="90000"/>
              </a:lnSpc>
              <a:buFont typeface="+mj-lt"/>
              <a:buAutoNum type="arabicPeriod" startAt="2"/>
            </a:pPr>
            <a:r>
              <a:rPr lang="es-ES" sz="2000" dirty="0"/>
              <a:t>Modo Infraestructura</a:t>
            </a:r>
          </a:p>
          <a:p>
            <a:pPr lvl="2">
              <a:lnSpc>
                <a:spcPct val="90000"/>
              </a:lnSpc>
            </a:pPr>
            <a:r>
              <a:rPr lang="es-ES" sz="1800" dirty="0"/>
              <a:t>En este modo, todos los dispositivos están conectados a la red inalámbrica con la ayuda de un punto de acceso o AP (Access Point)</a:t>
            </a:r>
          </a:p>
          <a:p>
            <a:pPr lvl="2">
              <a:lnSpc>
                <a:spcPct val="90000"/>
              </a:lnSpc>
            </a:pPr>
            <a:r>
              <a:rPr lang="es-ES" sz="1800" dirty="0"/>
              <a:t>Los puntos de acceso disponen del identificador ESSID.</a:t>
            </a:r>
          </a:p>
          <a:p>
            <a:pPr lvl="2">
              <a:lnSpc>
                <a:spcPct val="90000"/>
              </a:lnSpc>
            </a:pPr>
            <a:r>
              <a:rPr lang="es-ES" sz="1800" dirty="0"/>
              <a:t>Los AP son generalmente </a:t>
            </a:r>
            <a:r>
              <a:rPr lang="es-ES" sz="1800" dirty="0" err="1"/>
              <a:t>routers</a:t>
            </a:r>
            <a:r>
              <a:rPr lang="es-ES" sz="1800" dirty="0"/>
              <a:t> o </a:t>
            </a:r>
            <a:r>
              <a:rPr lang="es-ES" sz="1800" dirty="0" err="1"/>
              <a:t>switches</a:t>
            </a:r>
            <a:r>
              <a:rPr lang="es-ES" sz="1800" dirty="0"/>
              <a:t> que transfieren datos de la red inalámbrica a una red Ethernet cableada como de un puente se tratase.</a:t>
            </a:r>
          </a:p>
          <a:p>
            <a:pPr lvl="2">
              <a:lnSpc>
                <a:spcPct val="90000"/>
              </a:lnSpc>
            </a:pPr>
            <a:r>
              <a:rPr lang="es-ES" sz="1800" dirty="0"/>
              <a:t>La conexión de varios puntos de acceso a través de una red troncal Ethernet cableada puede extender la cobertura de la red inalámbrica permitiendo que un dispositivo móvil se salga fuera del rango de cobertura de un punto de acceso y entre en el rango de otro (movimiento libre sin cortes).</a:t>
            </a:r>
          </a:p>
          <a:p>
            <a:pPr marL="457188" lvl="1" indent="0">
              <a:lnSpc>
                <a:spcPct val="90000"/>
              </a:lnSpc>
              <a:buNone/>
            </a:pPr>
            <a:r>
              <a:rPr lang="es-ES" sz="2000" dirty="0"/>
              <a:t>	</a:t>
            </a:r>
          </a:p>
          <a:p>
            <a:pPr>
              <a:lnSpc>
                <a:spcPct val="90000"/>
              </a:lnSpc>
            </a:pPr>
            <a:endParaRPr lang="es-ES" sz="1800" dirty="0"/>
          </a:p>
          <a:p>
            <a:pPr>
              <a:lnSpc>
                <a:spcPct val="90000"/>
              </a:lnSpc>
            </a:pPr>
            <a:endParaRPr lang="es-ES" sz="19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18</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Arquitecturas</a:t>
            </a:r>
          </a:p>
        </p:txBody>
      </p:sp>
    </p:spTree>
    <p:extLst>
      <p:ext uri="{BB962C8B-B14F-4D97-AF65-F5344CB8AC3E}">
        <p14:creationId xmlns:p14="http://schemas.microsoft.com/office/powerpoint/2010/main" val="2868654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19</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Modelo OSI y capas del IEEE 802.11</a:t>
            </a:r>
          </a:p>
        </p:txBody>
      </p:sp>
      <p:pic>
        <p:nvPicPr>
          <p:cNvPr id="11" name="Marcador de contenido 10" descr="Tabla&#10;&#10;Descripción generada automáticamente">
            <a:extLst>
              <a:ext uri="{FF2B5EF4-FFF2-40B4-BE49-F238E27FC236}">
                <a16:creationId xmlns:a16="http://schemas.microsoft.com/office/drawing/2014/main" id="{C15D3121-C7DE-4DFE-8D0A-9A398E7E2765}"/>
              </a:ext>
            </a:extLst>
          </p:cNvPr>
          <p:cNvPicPr>
            <a:picLocks noGrp="1" noChangeAspect="1"/>
          </p:cNvPicPr>
          <p:nvPr>
            <p:ph idx="1"/>
          </p:nvPr>
        </p:nvPicPr>
        <p:blipFill>
          <a:blip r:embed="rId3"/>
          <a:stretch>
            <a:fillRect/>
          </a:stretch>
        </p:blipFill>
        <p:spPr>
          <a:xfrm>
            <a:off x="457201" y="1435985"/>
            <a:ext cx="6683789" cy="4269270"/>
          </a:xfrm>
        </p:spPr>
      </p:pic>
      <p:sp>
        <p:nvSpPr>
          <p:cNvPr id="12" name="Rectángulo 11">
            <a:extLst>
              <a:ext uri="{FF2B5EF4-FFF2-40B4-BE49-F238E27FC236}">
                <a16:creationId xmlns:a16="http://schemas.microsoft.com/office/drawing/2014/main" id="{DD0CC769-EE5D-4DF4-B001-4FD366A4D716}"/>
              </a:ext>
            </a:extLst>
          </p:cNvPr>
          <p:cNvSpPr/>
          <p:nvPr/>
        </p:nvSpPr>
        <p:spPr>
          <a:xfrm>
            <a:off x="2522856" y="2741554"/>
            <a:ext cx="5667834" cy="1200329"/>
          </a:xfrm>
          <a:prstGeom prst="rect">
            <a:avLst/>
          </a:prstGeom>
        </p:spPr>
        <p:txBody>
          <a:bodyPr wrap="square">
            <a:spAutoFit/>
          </a:bodyPr>
          <a:lstStyle/>
          <a:p>
            <a:r>
              <a:rPr lang="es-ES" dirty="0"/>
              <a:t>El estándar IEEE 802.11 implementa las dos primeras capas del modelo OSI:</a:t>
            </a:r>
          </a:p>
          <a:p>
            <a:pPr lvl="1"/>
            <a:r>
              <a:rPr lang="es-ES" dirty="0"/>
              <a:t>1 - La capa física (PHY o </a:t>
            </a:r>
            <a:r>
              <a:rPr lang="es-ES" dirty="0" err="1"/>
              <a:t>Physical</a:t>
            </a:r>
            <a:r>
              <a:rPr lang="es-ES" dirty="0"/>
              <a:t>)</a:t>
            </a:r>
          </a:p>
          <a:p>
            <a:pPr lvl="1"/>
            <a:r>
              <a:rPr lang="es-ES" dirty="0"/>
              <a:t>2 - La capa de enlace (MAC o Data Link)</a:t>
            </a:r>
          </a:p>
        </p:txBody>
      </p:sp>
    </p:spTree>
    <p:extLst>
      <p:ext uri="{BB962C8B-B14F-4D97-AF65-F5344CB8AC3E}">
        <p14:creationId xmlns:p14="http://schemas.microsoft.com/office/powerpoint/2010/main" val="648838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3188213" y="2641600"/>
            <a:ext cx="5206487" cy="2528869"/>
          </a:xfrm>
        </p:spPr>
        <p:txBody>
          <a:bodyPr>
            <a:normAutofit fontScale="90000"/>
          </a:bodyPr>
          <a:lstStyle/>
          <a:p>
            <a:r>
              <a:rPr lang="es-ES" dirty="0"/>
              <a:t>Adquiriendo conocimientos para la comunicación inalámbrica</a:t>
            </a:r>
            <a:br>
              <a:rPr lang="es-ES" dirty="0"/>
            </a:br>
            <a:endParaRPr lang="en-US" dirty="0"/>
          </a:p>
        </p:txBody>
      </p:sp>
    </p:spTree>
    <p:extLst>
      <p:ext uri="{BB962C8B-B14F-4D97-AF65-F5344CB8AC3E}">
        <p14:creationId xmlns:p14="http://schemas.microsoft.com/office/powerpoint/2010/main" val="3245091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20</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La capa física (PHY o </a:t>
            </a:r>
            <a:r>
              <a:rPr lang="es-ES" sz="2400" dirty="0" err="1"/>
              <a:t>Physical</a:t>
            </a:r>
            <a:r>
              <a:rPr lang="es-ES" sz="2400" dirty="0"/>
              <a:t>)</a:t>
            </a:r>
          </a:p>
        </p:txBody>
      </p:sp>
      <p:sp>
        <p:nvSpPr>
          <p:cNvPr id="13" name="Content Placeholder 5">
            <a:extLst>
              <a:ext uri="{FF2B5EF4-FFF2-40B4-BE49-F238E27FC236}">
                <a16:creationId xmlns:a16="http://schemas.microsoft.com/office/drawing/2014/main" id="{69E4C0C8-D7C1-487B-AB2C-43581653109C}"/>
              </a:ext>
            </a:extLst>
          </p:cNvPr>
          <p:cNvSpPr>
            <a:spLocks noGrp="1"/>
          </p:cNvSpPr>
          <p:nvPr>
            <p:ph idx="1"/>
          </p:nvPr>
        </p:nvSpPr>
        <p:spPr>
          <a:xfrm>
            <a:off x="457201" y="1143849"/>
            <a:ext cx="8297244" cy="2285151"/>
          </a:xfrm>
        </p:spPr>
        <p:txBody>
          <a:bodyPr>
            <a:normAutofit/>
          </a:bodyPr>
          <a:lstStyle/>
          <a:p>
            <a:pPr>
              <a:lnSpc>
                <a:spcPct val="90000"/>
              </a:lnSpc>
            </a:pPr>
            <a:r>
              <a:rPr lang="es-ES" sz="1800" dirty="0"/>
              <a:t>La capa física define la modulación y la señalización características de la transmisión de datos.</a:t>
            </a:r>
          </a:p>
          <a:p>
            <a:pPr>
              <a:lnSpc>
                <a:spcPct val="90000"/>
              </a:lnSpc>
            </a:pPr>
            <a:r>
              <a:rPr lang="es-ES" sz="1800" dirty="0"/>
              <a:t>Opera en la banda de frecuencia de 2.4 GHz, ocupando 83 MHz de ancho de banda entre los 2,400 y 2,483 GHz.</a:t>
            </a:r>
          </a:p>
          <a:p>
            <a:pPr>
              <a:lnSpc>
                <a:spcPct val="90000"/>
              </a:lnSpc>
            </a:pPr>
            <a:r>
              <a:rPr lang="es-ES" sz="1800" dirty="0"/>
              <a:t>Este ancho de banda se subdivide en canales de 5 MHz, lo que hace un total de 14 canales independientes (espectro ensanchado por secuencia directa o DSSS).</a:t>
            </a:r>
          </a:p>
          <a:p>
            <a:pPr>
              <a:lnSpc>
                <a:spcPct val="90000"/>
              </a:lnSpc>
            </a:pPr>
            <a:r>
              <a:rPr lang="es-ES" sz="1800" dirty="0"/>
              <a:t>La trama de datos en el formato DSSS es la siguiente:</a:t>
            </a:r>
            <a:r>
              <a:rPr lang="es-ES" sz="2000" dirty="0"/>
              <a:t>	</a:t>
            </a:r>
          </a:p>
          <a:p>
            <a:pPr>
              <a:lnSpc>
                <a:spcPct val="90000"/>
              </a:lnSpc>
            </a:pPr>
            <a:endParaRPr lang="es-ES" sz="1800" dirty="0"/>
          </a:p>
          <a:p>
            <a:pPr>
              <a:lnSpc>
                <a:spcPct val="90000"/>
              </a:lnSpc>
            </a:pPr>
            <a:endParaRPr lang="es-ES" sz="1900" dirty="0"/>
          </a:p>
        </p:txBody>
      </p:sp>
      <p:pic>
        <p:nvPicPr>
          <p:cNvPr id="1026" name="Picture 2" descr="ANEXO C">
            <a:extLst>
              <a:ext uri="{FF2B5EF4-FFF2-40B4-BE49-F238E27FC236}">
                <a16:creationId xmlns:a16="http://schemas.microsoft.com/office/drawing/2014/main" id="{26CCE720-A205-4E5E-AFD5-D89BA5417E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0185" y="4297933"/>
            <a:ext cx="3876675" cy="1181100"/>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a:extLst>
              <a:ext uri="{FF2B5EF4-FFF2-40B4-BE49-F238E27FC236}">
                <a16:creationId xmlns:a16="http://schemas.microsoft.com/office/drawing/2014/main" id="{289223E1-FAEF-45D3-BB49-C114C0CCD58F}"/>
              </a:ext>
            </a:extLst>
          </p:cNvPr>
          <p:cNvSpPr/>
          <p:nvPr/>
        </p:nvSpPr>
        <p:spPr>
          <a:xfrm>
            <a:off x="457201" y="3476671"/>
            <a:ext cx="8084819" cy="978729"/>
          </a:xfrm>
          <a:prstGeom prst="rect">
            <a:avLst/>
          </a:prstGeom>
        </p:spPr>
        <p:txBody>
          <a:bodyPr wrap="square">
            <a:spAutoFit/>
          </a:bodyPr>
          <a:lstStyle/>
          <a:p>
            <a:pPr lvl="1">
              <a:lnSpc>
                <a:spcPct val="90000"/>
              </a:lnSpc>
            </a:pPr>
            <a:r>
              <a:rPr lang="es-ES" sz="1600" b="1" dirty="0"/>
              <a:t>Sincronismo</a:t>
            </a:r>
            <a:r>
              <a:rPr lang="es-ES" sz="1600" dirty="0"/>
              <a:t>: Contiene una codificación de 128 bits que garantiza la sincronización previa del receptor. </a:t>
            </a:r>
          </a:p>
          <a:p>
            <a:pPr lvl="1">
              <a:lnSpc>
                <a:spcPct val="90000"/>
              </a:lnSpc>
            </a:pPr>
            <a:r>
              <a:rPr lang="es-ES" sz="1600" b="1" dirty="0"/>
              <a:t>Delimitador de comienzo de trama </a:t>
            </a:r>
            <a:r>
              <a:rPr lang="es-ES" sz="1600" dirty="0"/>
              <a:t>(SFD): Señaliza el comienzo de la trama real después del preámbulo.</a:t>
            </a:r>
          </a:p>
        </p:txBody>
      </p:sp>
      <p:sp>
        <p:nvSpPr>
          <p:cNvPr id="10" name="Rectángulo 9">
            <a:extLst>
              <a:ext uri="{FF2B5EF4-FFF2-40B4-BE49-F238E27FC236}">
                <a16:creationId xmlns:a16="http://schemas.microsoft.com/office/drawing/2014/main" id="{6F4B8325-4B41-4E34-88EC-DE5B427E2E42}"/>
              </a:ext>
            </a:extLst>
          </p:cNvPr>
          <p:cNvSpPr/>
          <p:nvPr/>
        </p:nvSpPr>
        <p:spPr>
          <a:xfrm>
            <a:off x="457201" y="5283009"/>
            <a:ext cx="8627317" cy="1200329"/>
          </a:xfrm>
          <a:prstGeom prst="rect">
            <a:avLst/>
          </a:prstGeom>
        </p:spPr>
        <p:txBody>
          <a:bodyPr wrap="square">
            <a:spAutoFit/>
          </a:bodyPr>
          <a:lstStyle/>
          <a:p>
            <a:pPr lvl="1">
              <a:lnSpc>
                <a:spcPct val="90000"/>
              </a:lnSpc>
            </a:pPr>
            <a:r>
              <a:rPr lang="es-ES" sz="1600" b="1" dirty="0"/>
              <a:t>Servicio</a:t>
            </a:r>
            <a:r>
              <a:rPr lang="es-ES" sz="1600" dirty="0"/>
              <a:t>: Reservado para usos futuros.</a:t>
            </a:r>
          </a:p>
          <a:p>
            <a:pPr lvl="1">
              <a:lnSpc>
                <a:spcPct val="90000"/>
              </a:lnSpc>
            </a:pPr>
            <a:r>
              <a:rPr lang="es-ES" sz="1600" b="1" dirty="0"/>
              <a:t>Longitud</a:t>
            </a:r>
            <a:r>
              <a:rPr lang="es-ES" sz="1600" dirty="0"/>
              <a:t>: Entero sin signo de 16 bits que indica el número de microsegundos requerido para transmitir los datos.</a:t>
            </a:r>
          </a:p>
          <a:p>
            <a:pPr lvl="1">
              <a:lnSpc>
                <a:spcPct val="90000"/>
              </a:lnSpc>
            </a:pPr>
            <a:r>
              <a:rPr lang="es-ES" sz="1600" b="1" dirty="0"/>
              <a:t>CRC</a:t>
            </a:r>
            <a:r>
              <a:rPr lang="es-ES" sz="1600" dirty="0"/>
              <a:t>: Los campos de cabecera están protegidos por una secuencia de verificación de trama CRC-16. </a:t>
            </a:r>
          </a:p>
        </p:txBody>
      </p:sp>
      <p:sp>
        <p:nvSpPr>
          <p:cNvPr id="14" name="Rectángulo 13">
            <a:extLst>
              <a:ext uri="{FF2B5EF4-FFF2-40B4-BE49-F238E27FC236}">
                <a16:creationId xmlns:a16="http://schemas.microsoft.com/office/drawing/2014/main" id="{29E859E3-1256-47F4-99E6-16B9C8349728}"/>
              </a:ext>
            </a:extLst>
          </p:cNvPr>
          <p:cNvSpPr/>
          <p:nvPr/>
        </p:nvSpPr>
        <p:spPr>
          <a:xfrm>
            <a:off x="457201" y="4377465"/>
            <a:ext cx="4823460" cy="978729"/>
          </a:xfrm>
          <a:prstGeom prst="rect">
            <a:avLst/>
          </a:prstGeom>
        </p:spPr>
        <p:txBody>
          <a:bodyPr wrap="square">
            <a:spAutoFit/>
          </a:bodyPr>
          <a:lstStyle/>
          <a:p>
            <a:pPr lvl="1">
              <a:lnSpc>
                <a:spcPct val="90000"/>
              </a:lnSpc>
            </a:pPr>
            <a:r>
              <a:rPr lang="es-ES" sz="1600" b="1" dirty="0"/>
              <a:t>Señal</a:t>
            </a:r>
            <a:r>
              <a:rPr lang="es-ES" sz="1600" dirty="0"/>
              <a:t>: Indica a la capa física que tipo de modulación se utilizara en la transmisión. La velocidad será igual al valor de este campo multiplicado por 1000Kbps.</a:t>
            </a:r>
          </a:p>
        </p:txBody>
      </p:sp>
    </p:spTree>
    <p:extLst>
      <p:ext uri="{BB962C8B-B14F-4D97-AF65-F5344CB8AC3E}">
        <p14:creationId xmlns:p14="http://schemas.microsoft.com/office/powerpoint/2010/main" val="2508437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21</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La capa de enlace (MAC o Data Link)</a:t>
            </a:r>
          </a:p>
        </p:txBody>
      </p:sp>
      <p:sp>
        <p:nvSpPr>
          <p:cNvPr id="10" name="Content Placeholder 5">
            <a:extLst>
              <a:ext uri="{FF2B5EF4-FFF2-40B4-BE49-F238E27FC236}">
                <a16:creationId xmlns:a16="http://schemas.microsoft.com/office/drawing/2014/main" id="{FE8C1778-0774-449A-87A7-DF6DD1056E58}"/>
              </a:ext>
            </a:extLst>
          </p:cNvPr>
          <p:cNvSpPr>
            <a:spLocks noGrp="1"/>
          </p:cNvSpPr>
          <p:nvPr>
            <p:ph idx="1"/>
          </p:nvPr>
        </p:nvSpPr>
        <p:spPr>
          <a:xfrm>
            <a:off x="457201" y="1143849"/>
            <a:ext cx="8297244" cy="2285151"/>
          </a:xfrm>
        </p:spPr>
        <p:txBody>
          <a:bodyPr>
            <a:normAutofit/>
          </a:bodyPr>
          <a:lstStyle/>
          <a:p>
            <a:pPr>
              <a:lnSpc>
                <a:spcPct val="90000"/>
              </a:lnSpc>
            </a:pPr>
            <a:r>
              <a:rPr lang="es-ES" sz="1800" dirty="0"/>
              <a:t>La principal función de esta capa es el control de acceso al medio, realizando igualmente funciones como fragmentación, encriptación, gestión de alimentación eléctrica, sincronización y soporte de </a:t>
            </a:r>
            <a:r>
              <a:rPr lang="es-ES" sz="1800" dirty="0" err="1"/>
              <a:t>roaming</a:t>
            </a:r>
            <a:r>
              <a:rPr lang="es-ES" sz="1800" dirty="0"/>
              <a:t> entre múltiples </a:t>
            </a:r>
            <a:r>
              <a:rPr lang="es-ES" sz="1800" dirty="0" err="1"/>
              <a:t>APs</a:t>
            </a:r>
            <a:r>
              <a:rPr lang="es-ES" sz="1800" dirty="0"/>
              <a:t>. </a:t>
            </a:r>
            <a:endParaRPr lang="es-ES" dirty="0"/>
          </a:p>
          <a:p>
            <a:pPr>
              <a:lnSpc>
                <a:spcPct val="90000"/>
              </a:lnSpc>
            </a:pPr>
            <a:r>
              <a:rPr lang="es-ES" sz="1800" dirty="0"/>
              <a:t>El estándar 802.11 utiliza como mecanismo de acceso básico CSMA/CA</a:t>
            </a:r>
          </a:p>
          <a:p>
            <a:pPr lvl="1">
              <a:lnSpc>
                <a:spcPct val="90000"/>
              </a:lnSpc>
            </a:pPr>
            <a:endParaRPr lang="es-ES" sz="1700" dirty="0"/>
          </a:p>
        </p:txBody>
      </p:sp>
      <p:grpSp>
        <p:nvGrpSpPr>
          <p:cNvPr id="48" name="Grupo 47">
            <a:extLst>
              <a:ext uri="{FF2B5EF4-FFF2-40B4-BE49-F238E27FC236}">
                <a16:creationId xmlns:a16="http://schemas.microsoft.com/office/drawing/2014/main" id="{2D817500-DD89-4D65-A7F0-8BB80699712A}"/>
              </a:ext>
            </a:extLst>
          </p:cNvPr>
          <p:cNvGrpSpPr/>
          <p:nvPr/>
        </p:nvGrpSpPr>
        <p:grpSpPr>
          <a:xfrm>
            <a:off x="519038" y="2674669"/>
            <a:ext cx="8202955" cy="3632962"/>
            <a:chOff x="519038" y="2674669"/>
            <a:chExt cx="8202955" cy="3632962"/>
          </a:xfrm>
        </p:grpSpPr>
        <p:cxnSp>
          <p:nvCxnSpPr>
            <p:cNvPr id="13" name="Conector recto de flecha 12">
              <a:extLst>
                <a:ext uri="{FF2B5EF4-FFF2-40B4-BE49-F238E27FC236}">
                  <a16:creationId xmlns:a16="http://schemas.microsoft.com/office/drawing/2014/main" id="{0CCF9435-366E-49F6-9A11-F29FD53E05BE}"/>
                </a:ext>
              </a:extLst>
            </p:cNvPr>
            <p:cNvCxnSpPr>
              <a:cxnSpLocks/>
            </p:cNvCxnSpPr>
            <p:nvPr/>
          </p:nvCxnSpPr>
          <p:spPr>
            <a:xfrm>
              <a:off x="1657670" y="3008241"/>
              <a:ext cx="6873224" cy="357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CuadroTexto 13">
              <a:extLst>
                <a:ext uri="{FF2B5EF4-FFF2-40B4-BE49-F238E27FC236}">
                  <a16:creationId xmlns:a16="http://schemas.microsoft.com/office/drawing/2014/main" id="{B5149151-0AC9-4A2D-BAA1-315BF15237F6}"/>
                </a:ext>
              </a:extLst>
            </p:cNvPr>
            <p:cNvSpPr txBox="1"/>
            <p:nvPr/>
          </p:nvSpPr>
          <p:spPr>
            <a:xfrm>
              <a:off x="6728263" y="2674669"/>
              <a:ext cx="893193" cy="369332"/>
            </a:xfrm>
            <a:prstGeom prst="rect">
              <a:avLst/>
            </a:prstGeom>
            <a:noFill/>
          </p:spPr>
          <p:txBody>
            <a:bodyPr wrap="none" rtlCol="0">
              <a:spAutoFit/>
            </a:bodyPr>
            <a:lstStyle/>
            <a:p>
              <a:r>
                <a:rPr lang="es-ES" dirty="0"/>
                <a:t>Tiempo</a:t>
              </a:r>
            </a:p>
          </p:txBody>
        </p:sp>
        <p:sp>
          <p:nvSpPr>
            <p:cNvPr id="15" name="Rectángulo 14">
              <a:extLst>
                <a:ext uri="{FF2B5EF4-FFF2-40B4-BE49-F238E27FC236}">
                  <a16:creationId xmlns:a16="http://schemas.microsoft.com/office/drawing/2014/main" id="{C80C1D48-CC66-48DD-AA78-7670B93254A5}"/>
                </a:ext>
              </a:extLst>
            </p:cNvPr>
            <p:cNvSpPr/>
            <p:nvPr/>
          </p:nvSpPr>
          <p:spPr>
            <a:xfrm>
              <a:off x="1591060" y="3370681"/>
              <a:ext cx="2420722" cy="227470"/>
            </a:xfrm>
            <a:prstGeom prst="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7" name="CuadroTexto 16">
              <a:extLst>
                <a:ext uri="{FF2B5EF4-FFF2-40B4-BE49-F238E27FC236}">
                  <a16:creationId xmlns:a16="http://schemas.microsoft.com/office/drawing/2014/main" id="{DB629985-C28E-4B6E-B0B9-2A3C10691193}"/>
                </a:ext>
              </a:extLst>
            </p:cNvPr>
            <p:cNvSpPr txBox="1"/>
            <p:nvPr/>
          </p:nvSpPr>
          <p:spPr>
            <a:xfrm>
              <a:off x="519038" y="2862049"/>
              <a:ext cx="963149" cy="369332"/>
            </a:xfrm>
            <a:prstGeom prst="rect">
              <a:avLst/>
            </a:prstGeom>
            <a:noFill/>
          </p:spPr>
          <p:txBody>
            <a:bodyPr wrap="none" rtlCol="0">
              <a:spAutoFit/>
            </a:bodyPr>
            <a:lstStyle/>
            <a:p>
              <a:r>
                <a:rPr lang="es-ES" dirty="0"/>
                <a:t>Estación</a:t>
              </a:r>
            </a:p>
          </p:txBody>
        </p:sp>
        <p:sp>
          <p:nvSpPr>
            <p:cNvPr id="18" name="CuadroTexto 17">
              <a:extLst>
                <a:ext uri="{FF2B5EF4-FFF2-40B4-BE49-F238E27FC236}">
                  <a16:creationId xmlns:a16="http://schemas.microsoft.com/office/drawing/2014/main" id="{4684573F-BBCF-447B-9AA6-C96BDDBA57C4}"/>
                </a:ext>
              </a:extLst>
            </p:cNvPr>
            <p:cNvSpPr txBox="1"/>
            <p:nvPr/>
          </p:nvSpPr>
          <p:spPr>
            <a:xfrm>
              <a:off x="880787" y="3299750"/>
              <a:ext cx="317716" cy="369332"/>
            </a:xfrm>
            <a:prstGeom prst="rect">
              <a:avLst/>
            </a:prstGeom>
            <a:noFill/>
            <a:ln>
              <a:solidFill>
                <a:schemeClr val="accent1"/>
              </a:solidFill>
            </a:ln>
          </p:spPr>
          <p:txBody>
            <a:bodyPr wrap="none" rtlCol="0">
              <a:spAutoFit/>
            </a:bodyPr>
            <a:lstStyle/>
            <a:p>
              <a:r>
                <a:rPr lang="es-ES" dirty="0"/>
                <a:t>A</a:t>
              </a:r>
            </a:p>
          </p:txBody>
        </p:sp>
        <p:sp>
          <p:nvSpPr>
            <p:cNvPr id="22" name="CuadroTexto 21">
              <a:extLst>
                <a:ext uri="{FF2B5EF4-FFF2-40B4-BE49-F238E27FC236}">
                  <a16:creationId xmlns:a16="http://schemas.microsoft.com/office/drawing/2014/main" id="{6193A5CC-7160-4D43-B29B-C3B3442332A4}"/>
                </a:ext>
              </a:extLst>
            </p:cNvPr>
            <p:cNvSpPr txBox="1"/>
            <p:nvPr/>
          </p:nvSpPr>
          <p:spPr>
            <a:xfrm>
              <a:off x="1553735" y="3598151"/>
              <a:ext cx="2420723" cy="923330"/>
            </a:xfrm>
            <a:prstGeom prst="rect">
              <a:avLst/>
            </a:prstGeom>
            <a:noFill/>
          </p:spPr>
          <p:txBody>
            <a:bodyPr wrap="square" rtlCol="0">
              <a:spAutoFit/>
            </a:bodyPr>
            <a:lstStyle/>
            <a:p>
              <a:pPr algn="r"/>
              <a:r>
                <a:rPr lang="es-ES" dirty="0"/>
                <a:t>A completa la transmisión de su trama</a:t>
              </a:r>
            </a:p>
          </p:txBody>
        </p:sp>
        <p:cxnSp>
          <p:nvCxnSpPr>
            <p:cNvPr id="24" name="Conector recto de flecha 23">
              <a:extLst>
                <a:ext uri="{FF2B5EF4-FFF2-40B4-BE49-F238E27FC236}">
                  <a16:creationId xmlns:a16="http://schemas.microsoft.com/office/drawing/2014/main" id="{D25FD4EB-F302-472C-AAA9-52BCDE0C7F6E}"/>
                </a:ext>
              </a:extLst>
            </p:cNvPr>
            <p:cNvCxnSpPr>
              <a:cxnSpLocks/>
            </p:cNvCxnSpPr>
            <p:nvPr/>
          </p:nvCxnSpPr>
          <p:spPr>
            <a:xfrm flipV="1">
              <a:off x="4011781" y="3598151"/>
              <a:ext cx="1" cy="2366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Conector recto de flecha 25">
              <a:extLst>
                <a:ext uri="{FF2B5EF4-FFF2-40B4-BE49-F238E27FC236}">
                  <a16:creationId xmlns:a16="http://schemas.microsoft.com/office/drawing/2014/main" id="{FFC20F33-1C72-4996-BB77-34A919CFABDB}"/>
                </a:ext>
              </a:extLst>
            </p:cNvPr>
            <p:cNvCxnSpPr>
              <a:cxnSpLocks/>
            </p:cNvCxnSpPr>
            <p:nvPr/>
          </p:nvCxnSpPr>
          <p:spPr>
            <a:xfrm>
              <a:off x="1591060" y="4670743"/>
              <a:ext cx="2420722" cy="0"/>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31" name="Conector recto de flecha 30">
              <a:extLst>
                <a:ext uri="{FF2B5EF4-FFF2-40B4-BE49-F238E27FC236}">
                  <a16:creationId xmlns:a16="http://schemas.microsoft.com/office/drawing/2014/main" id="{83755555-4E36-4636-914A-34544CC0E9A8}"/>
                </a:ext>
              </a:extLst>
            </p:cNvPr>
            <p:cNvCxnSpPr>
              <a:cxnSpLocks/>
            </p:cNvCxnSpPr>
            <p:nvPr/>
          </p:nvCxnSpPr>
          <p:spPr>
            <a:xfrm>
              <a:off x="1591059" y="5756207"/>
              <a:ext cx="2420722" cy="0"/>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sp>
          <p:nvSpPr>
            <p:cNvPr id="33" name="CuadroTexto 32">
              <a:extLst>
                <a:ext uri="{FF2B5EF4-FFF2-40B4-BE49-F238E27FC236}">
                  <a16:creationId xmlns:a16="http://schemas.microsoft.com/office/drawing/2014/main" id="{8B5640F9-B171-4A7A-AA43-59624F45C1A8}"/>
                </a:ext>
              </a:extLst>
            </p:cNvPr>
            <p:cNvSpPr txBox="1"/>
            <p:nvPr/>
          </p:nvSpPr>
          <p:spPr>
            <a:xfrm>
              <a:off x="880787" y="4476746"/>
              <a:ext cx="309700" cy="369332"/>
            </a:xfrm>
            <a:prstGeom prst="rect">
              <a:avLst/>
            </a:prstGeom>
            <a:noFill/>
            <a:ln>
              <a:solidFill>
                <a:schemeClr val="accent1"/>
              </a:solidFill>
            </a:ln>
          </p:spPr>
          <p:txBody>
            <a:bodyPr wrap="none" rtlCol="0">
              <a:spAutoFit/>
            </a:bodyPr>
            <a:lstStyle/>
            <a:p>
              <a:r>
                <a:rPr lang="es-ES" dirty="0"/>
                <a:t>B</a:t>
              </a:r>
            </a:p>
          </p:txBody>
        </p:sp>
        <p:sp>
          <p:nvSpPr>
            <p:cNvPr id="34" name="CuadroTexto 33">
              <a:extLst>
                <a:ext uri="{FF2B5EF4-FFF2-40B4-BE49-F238E27FC236}">
                  <a16:creationId xmlns:a16="http://schemas.microsoft.com/office/drawing/2014/main" id="{CC377CFB-19BD-4EE1-A812-3E5463CFFCFF}"/>
                </a:ext>
              </a:extLst>
            </p:cNvPr>
            <p:cNvSpPr txBox="1"/>
            <p:nvPr/>
          </p:nvSpPr>
          <p:spPr>
            <a:xfrm>
              <a:off x="899449" y="5595259"/>
              <a:ext cx="308098" cy="369332"/>
            </a:xfrm>
            <a:prstGeom prst="rect">
              <a:avLst/>
            </a:prstGeom>
            <a:noFill/>
            <a:ln>
              <a:solidFill>
                <a:schemeClr val="accent1"/>
              </a:solidFill>
            </a:ln>
          </p:spPr>
          <p:txBody>
            <a:bodyPr wrap="none" rtlCol="0">
              <a:spAutoFit/>
            </a:bodyPr>
            <a:lstStyle/>
            <a:p>
              <a:r>
                <a:rPr lang="es-ES" dirty="0"/>
                <a:t>C</a:t>
              </a:r>
            </a:p>
          </p:txBody>
        </p:sp>
        <p:sp>
          <p:nvSpPr>
            <p:cNvPr id="36" name="CuadroTexto 35">
              <a:extLst>
                <a:ext uri="{FF2B5EF4-FFF2-40B4-BE49-F238E27FC236}">
                  <a16:creationId xmlns:a16="http://schemas.microsoft.com/office/drawing/2014/main" id="{86C75371-7E49-4A45-B2F5-48442E65FFEB}"/>
                </a:ext>
              </a:extLst>
            </p:cNvPr>
            <p:cNvSpPr txBox="1"/>
            <p:nvPr/>
          </p:nvSpPr>
          <p:spPr>
            <a:xfrm>
              <a:off x="746080" y="4769355"/>
              <a:ext cx="3187044" cy="923330"/>
            </a:xfrm>
            <a:prstGeom prst="rect">
              <a:avLst/>
            </a:prstGeom>
            <a:noFill/>
          </p:spPr>
          <p:txBody>
            <a:bodyPr wrap="square" rtlCol="0">
              <a:spAutoFit/>
            </a:bodyPr>
            <a:lstStyle/>
            <a:p>
              <a:pPr algn="r"/>
              <a:r>
                <a:rPr lang="es-ES" dirty="0"/>
                <a:t>B y C detectan que el medio esta ocupado y ambos esperan un tiempo aleatorio</a:t>
              </a:r>
            </a:p>
          </p:txBody>
        </p:sp>
        <p:sp>
          <p:nvSpPr>
            <p:cNvPr id="37" name="Rectángulo 36">
              <a:extLst>
                <a:ext uri="{FF2B5EF4-FFF2-40B4-BE49-F238E27FC236}">
                  <a16:creationId xmlns:a16="http://schemas.microsoft.com/office/drawing/2014/main" id="{378F0D94-B63D-4DB5-8D76-45FB8E307FBA}"/>
                </a:ext>
              </a:extLst>
            </p:cNvPr>
            <p:cNvSpPr/>
            <p:nvPr/>
          </p:nvSpPr>
          <p:spPr>
            <a:xfrm>
              <a:off x="4663942" y="4541885"/>
              <a:ext cx="1512537" cy="206898"/>
            </a:xfrm>
            <a:prstGeom prst="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cxnSp>
          <p:nvCxnSpPr>
            <p:cNvPr id="38" name="Conector recto de flecha 37">
              <a:extLst>
                <a:ext uri="{FF2B5EF4-FFF2-40B4-BE49-F238E27FC236}">
                  <a16:creationId xmlns:a16="http://schemas.microsoft.com/office/drawing/2014/main" id="{81E07D2A-BF5F-474E-9A97-4E16500EF783}"/>
                </a:ext>
              </a:extLst>
            </p:cNvPr>
            <p:cNvCxnSpPr>
              <a:cxnSpLocks/>
            </p:cNvCxnSpPr>
            <p:nvPr/>
          </p:nvCxnSpPr>
          <p:spPr>
            <a:xfrm flipV="1">
              <a:off x="4663942" y="4769355"/>
              <a:ext cx="0" cy="551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Conector recto de flecha 40">
              <a:extLst>
                <a:ext uri="{FF2B5EF4-FFF2-40B4-BE49-F238E27FC236}">
                  <a16:creationId xmlns:a16="http://schemas.microsoft.com/office/drawing/2014/main" id="{0C9C6ED5-2BB4-4623-B45E-E5B4DA232C00}"/>
                </a:ext>
              </a:extLst>
            </p:cNvPr>
            <p:cNvCxnSpPr>
              <a:cxnSpLocks/>
            </p:cNvCxnSpPr>
            <p:nvPr/>
          </p:nvCxnSpPr>
          <p:spPr>
            <a:xfrm>
              <a:off x="5242439" y="5756207"/>
              <a:ext cx="1195303" cy="0"/>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43" name="Conector recto de flecha 42">
              <a:extLst>
                <a:ext uri="{FF2B5EF4-FFF2-40B4-BE49-F238E27FC236}">
                  <a16:creationId xmlns:a16="http://schemas.microsoft.com/office/drawing/2014/main" id="{66B26DD2-A4CF-46B5-96B0-3FCC28BFDE65}"/>
                </a:ext>
              </a:extLst>
            </p:cNvPr>
            <p:cNvCxnSpPr>
              <a:cxnSpLocks/>
            </p:cNvCxnSpPr>
            <p:nvPr/>
          </p:nvCxnSpPr>
          <p:spPr>
            <a:xfrm flipV="1">
              <a:off x="5242439" y="5756207"/>
              <a:ext cx="0" cy="551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CuadroTexto 43">
              <a:extLst>
                <a:ext uri="{FF2B5EF4-FFF2-40B4-BE49-F238E27FC236}">
                  <a16:creationId xmlns:a16="http://schemas.microsoft.com/office/drawing/2014/main" id="{60662AA8-33E8-43B0-9E5B-681DC3E3B12A}"/>
                </a:ext>
              </a:extLst>
            </p:cNvPr>
            <p:cNvSpPr txBox="1"/>
            <p:nvPr/>
          </p:nvSpPr>
          <p:spPr>
            <a:xfrm>
              <a:off x="4476822" y="4883870"/>
              <a:ext cx="3987461" cy="369332"/>
            </a:xfrm>
            <a:prstGeom prst="rect">
              <a:avLst/>
            </a:prstGeom>
            <a:noFill/>
          </p:spPr>
          <p:txBody>
            <a:bodyPr wrap="square" rtlCol="0">
              <a:spAutoFit/>
            </a:bodyPr>
            <a:lstStyle/>
            <a:p>
              <a:pPr algn="r"/>
              <a:r>
                <a:rPr lang="es-ES" dirty="0"/>
                <a:t>B detecta medio libre y envía su trama</a:t>
              </a:r>
            </a:p>
          </p:txBody>
        </p:sp>
        <p:sp>
          <p:nvSpPr>
            <p:cNvPr id="45" name="CuadroTexto 44">
              <a:extLst>
                <a:ext uri="{FF2B5EF4-FFF2-40B4-BE49-F238E27FC236}">
                  <a16:creationId xmlns:a16="http://schemas.microsoft.com/office/drawing/2014/main" id="{F6354346-EF2A-4042-AB48-CA7DE1DB78D4}"/>
                </a:ext>
              </a:extLst>
            </p:cNvPr>
            <p:cNvSpPr txBox="1"/>
            <p:nvPr/>
          </p:nvSpPr>
          <p:spPr>
            <a:xfrm>
              <a:off x="4734532" y="5853402"/>
              <a:ext cx="3987461" cy="369332"/>
            </a:xfrm>
            <a:prstGeom prst="rect">
              <a:avLst/>
            </a:prstGeom>
            <a:noFill/>
          </p:spPr>
          <p:txBody>
            <a:bodyPr wrap="square" rtlCol="0">
              <a:spAutoFit/>
            </a:bodyPr>
            <a:lstStyle/>
            <a:p>
              <a:pPr algn="r"/>
              <a:r>
                <a:rPr lang="es-ES" dirty="0"/>
                <a:t>C detecta medio ocupado y espera</a:t>
              </a:r>
            </a:p>
          </p:txBody>
        </p:sp>
      </p:grpSp>
    </p:spTree>
    <p:extLst>
      <p:ext uri="{BB962C8B-B14F-4D97-AF65-F5344CB8AC3E}">
        <p14:creationId xmlns:p14="http://schemas.microsoft.com/office/powerpoint/2010/main" val="2536915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22</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La capa red o Network</a:t>
            </a:r>
          </a:p>
        </p:txBody>
      </p:sp>
      <p:sp>
        <p:nvSpPr>
          <p:cNvPr id="10" name="Content Placeholder 5">
            <a:extLst>
              <a:ext uri="{FF2B5EF4-FFF2-40B4-BE49-F238E27FC236}">
                <a16:creationId xmlns:a16="http://schemas.microsoft.com/office/drawing/2014/main" id="{FE8C1778-0774-449A-87A7-DF6DD1056E58}"/>
              </a:ext>
            </a:extLst>
          </p:cNvPr>
          <p:cNvSpPr>
            <a:spLocks noGrp="1"/>
          </p:cNvSpPr>
          <p:nvPr>
            <p:ph idx="1"/>
          </p:nvPr>
        </p:nvSpPr>
        <p:spPr>
          <a:xfrm>
            <a:off x="457201" y="1143849"/>
            <a:ext cx="8297244" cy="2285151"/>
          </a:xfrm>
        </p:spPr>
        <p:txBody>
          <a:bodyPr>
            <a:normAutofit/>
          </a:bodyPr>
          <a:lstStyle/>
          <a:p>
            <a:pPr marL="0" indent="0">
              <a:lnSpc>
                <a:spcPct val="90000"/>
              </a:lnSpc>
              <a:buNone/>
            </a:pPr>
            <a:r>
              <a:rPr lang="es-ES" sz="1800" dirty="0"/>
              <a:t>Esta capa proporciona direccionamiento y mejor ruta</a:t>
            </a:r>
          </a:p>
          <a:p>
            <a:pPr>
              <a:lnSpc>
                <a:spcPct val="90000"/>
              </a:lnSpc>
            </a:pPr>
            <a:r>
              <a:rPr lang="es-ES" sz="1800" dirty="0"/>
              <a:t>Permite la conectividad y selecciona la ruta entre dos sistemas finales</a:t>
            </a:r>
          </a:p>
          <a:p>
            <a:pPr>
              <a:lnSpc>
                <a:spcPct val="90000"/>
              </a:lnSpc>
            </a:pPr>
            <a:r>
              <a:rPr lang="es-ES" sz="1800" dirty="0"/>
              <a:t>Mantiene el dominio de enrutamiento</a:t>
            </a:r>
          </a:p>
          <a:p>
            <a:pPr>
              <a:lnSpc>
                <a:spcPct val="90000"/>
              </a:lnSpc>
            </a:pPr>
            <a:r>
              <a:rPr lang="es-ES" sz="1800" dirty="0"/>
              <a:t>Protocolos: </a:t>
            </a:r>
          </a:p>
          <a:p>
            <a:pPr marL="0" indent="0">
              <a:lnSpc>
                <a:spcPct val="90000"/>
              </a:lnSpc>
              <a:buNone/>
            </a:pPr>
            <a:r>
              <a:rPr lang="es-ES" sz="1800" dirty="0"/>
              <a:t>	IPv4, IPv6, IPX, Apple </a:t>
            </a:r>
            <a:r>
              <a:rPr lang="es-ES" sz="1800" dirty="0" err="1"/>
              <a:t>talk</a:t>
            </a:r>
            <a:r>
              <a:rPr lang="es-ES" sz="1800" dirty="0"/>
              <a:t>, </a:t>
            </a:r>
            <a:r>
              <a:rPr lang="es-ES" sz="1800" dirty="0" err="1"/>
              <a:t>IPSec</a:t>
            </a:r>
            <a:r>
              <a:rPr lang="es-ES" sz="1800" dirty="0"/>
              <a:t>, ICMP, IGMP.</a:t>
            </a:r>
          </a:p>
          <a:p>
            <a:pPr>
              <a:lnSpc>
                <a:spcPct val="90000"/>
              </a:lnSpc>
            </a:pPr>
            <a:endParaRPr lang="es-ES" sz="1800" dirty="0"/>
          </a:p>
          <a:p>
            <a:pPr lvl="1">
              <a:lnSpc>
                <a:spcPct val="90000"/>
              </a:lnSpc>
            </a:pPr>
            <a:endParaRPr lang="es-ES" sz="1700" dirty="0"/>
          </a:p>
        </p:txBody>
      </p:sp>
    </p:spTree>
    <p:extLst>
      <p:ext uri="{BB962C8B-B14F-4D97-AF65-F5344CB8AC3E}">
        <p14:creationId xmlns:p14="http://schemas.microsoft.com/office/powerpoint/2010/main" val="179060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23</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La capa de transporte</a:t>
            </a:r>
          </a:p>
        </p:txBody>
      </p:sp>
      <p:sp>
        <p:nvSpPr>
          <p:cNvPr id="10" name="Content Placeholder 5">
            <a:extLst>
              <a:ext uri="{FF2B5EF4-FFF2-40B4-BE49-F238E27FC236}">
                <a16:creationId xmlns:a16="http://schemas.microsoft.com/office/drawing/2014/main" id="{FE8C1778-0774-449A-87A7-DF6DD1056E58}"/>
              </a:ext>
            </a:extLst>
          </p:cNvPr>
          <p:cNvSpPr>
            <a:spLocks noGrp="1"/>
          </p:cNvSpPr>
          <p:nvPr>
            <p:ph idx="1"/>
          </p:nvPr>
        </p:nvSpPr>
        <p:spPr>
          <a:xfrm>
            <a:off x="457201" y="1143849"/>
            <a:ext cx="8297244" cy="2285151"/>
          </a:xfrm>
        </p:spPr>
        <p:txBody>
          <a:bodyPr>
            <a:normAutofit lnSpcReduction="10000"/>
          </a:bodyPr>
          <a:lstStyle/>
          <a:p>
            <a:pPr marL="0" indent="0">
              <a:lnSpc>
                <a:spcPct val="90000"/>
              </a:lnSpc>
              <a:buNone/>
            </a:pPr>
            <a:r>
              <a:rPr lang="es-ES" sz="1800" dirty="0"/>
              <a:t>Conexión de extremo a extremo</a:t>
            </a:r>
          </a:p>
          <a:p>
            <a:pPr>
              <a:lnSpc>
                <a:spcPct val="90000"/>
              </a:lnSpc>
            </a:pPr>
            <a:r>
              <a:rPr lang="es-ES" sz="1800" dirty="0"/>
              <a:t>Se ocupa de aspectos de transporte entre hosts</a:t>
            </a:r>
          </a:p>
          <a:p>
            <a:pPr>
              <a:lnSpc>
                <a:spcPct val="90000"/>
              </a:lnSpc>
            </a:pPr>
            <a:r>
              <a:rPr lang="es-ES" sz="1800" dirty="0"/>
              <a:t>Confiabilidad del transporte de datos</a:t>
            </a:r>
          </a:p>
          <a:p>
            <a:pPr>
              <a:lnSpc>
                <a:spcPct val="90000"/>
              </a:lnSpc>
            </a:pPr>
            <a:r>
              <a:rPr lang="es-ES" sz="1800" dirty="0"/>
              <a:t>Establecer, mantener y terminar enlaces virtuales entre hosts</a:t>
            </a:r>
          </a:p>
          <a:p>
            <a:pPr>
              <a:lnSpc>
                <a:spcPct val="90000"/>
              </a:lnSpc>
            </a:pPr>
            <a:r>
              <a:rPr lang="es-ES" sz="1800" dirty="0"/>
              <a:t>Detección y recuperación de fallas</a:t>
            </a:r>
          </a:p>
          <a:p>
            <a:pPr>
              <a:lnSpc>
                <a:spcPct val="90000"/>
              </a:lnSpc>
            </a:pPr>
            <a:r>
              <a:rPr lang="es-ES" sz="1800" dirty="0"/>
              <a:t>Control del flujo de información</a:t>
            </a:r>
          </a:p>
          <a:p>
            <a:pPr>
              <a:lnSpc>
                <a:spcPct val="90000"/>
              </a:lnSpc>
            </a:pPr>
            <a:r>
              <a:rPr lang="es-ES" sz="1800" dirty="0"/>
              <a:t>Protocolos:</a:t>
            </a:r>
          </a:p>
          <a:p>
            <a:pPr marL="0" indent="0">
              <a:lnSpc>
                <a:spcPct val="90000"/>
              </a:lnSpc>
              <a:buNone/>
            </a:pPr>
            <a:r>
              <a:rPr lang="es-ES" sz="1800" dirty="0"/>
              <a:t>	TCP, UDP, SPX</a:t>
            </a:r>
          </a:p>
          <a:p>
            <a:pPr marL="0" indent="0">
              <a:lnSpc>
                <a:spcPct val="90000"/>
              </a:lnSpc>
              <a:buNone/>
            </a:pPr>
            <a:endParaRPr lang="es-ES" sz="1800" dirty="0"/>
          </a:p>
          <a:p>
            <a:pPr lvl="1">
              <a:lnSpc>
                <a:spcPct val="90000"/>
              </a:lnSpc>
            </a:pPr>
            <a:endParaRPr lang="es-ES" sz="1700" dirty="0"/>
          </a:p>
        </p:txBody>
      </p:sp>
      <p:graphicFrame>
        <p:nvGraphicFramePr>
          <p:cNvPr id="6" name="Tabla 5">
            <a:extLst>
              <a:ext uri="{FF2B5EF4-FFF2-40B4-BE49-F238E27FC236}">
                <a16:creationId xmlns:a16="http://schemas.microsoft.com/office/drawing/2014/main" id="{1119DD35-F0FA-49A2-A946-B662722A5D91}"/>
              </a:ext>
            </a:extLst>
          </p:cNvPr>
          <p:cNvGraphicFramePr>
            <a:graphicFrameLocks noGrp="1"/>
          </p:cNvGraphicFramePr>
          <p:nvPr>
            <p:extLst>
              <p:ext uri="{D42A27DB-BD31-4B8C-83A1-F6EECF244321}">
                <p14:modId xmlns:p14="http://schemas.microsoft.com/office/powerpoint/2010/main" val="3506443758"/>
              </p:ext>
            </p:extLst>
          </p:nvPr>
        </p:nvGraphicFramePr>
        <p:xfrm>
          <a:off x="698378" y="3855085"/>
          <a:ext cx="7785221" cy="2400300"/>
        </p:xfrm>
        <a:graphic>
          <a:graphicData uri="http://schemas.openxmlformats.org/drawingml/2006/table">
            <a:tbl>
              <a:tblPr>
                <a:tableStyleId>{B301B821-A1FF-4177-AEE7-76D212191A09}</a:tableStyleId>
              </a:tblPr>
              <a:tblGrid>
                <a:gridCol w="1638422">
                  <a:extLst>
                    <a:ext uri="{9D8B030D-6E8A-4147-A177-3AD203B41FA5}">
                      <a16:colId xmlns:a16="http://schemas.microsoft.com/office/drawing/2014/main" val="1217249053"/>
                    </a:ext>
                  </a:extLst>
                </a:gridCol>
                <a:gridCol w="3058160">
                  <a:extLst>
                    <a:ext uri="{9D8B030D-6E8A-4147-A177-3AD203B41FA5}">
                      <a16:colId xmlns:a16="http://schemas.microsoft.com/office/drawing/2014/main" val="1571225692"/>
                    </a:ext>
                  </a:extLst>
                </a:gridCol>
                <a:gridCol w="3088639">
                  <a:extLst>
                    <a:ext uri="{9D8B030D-6E8A-4147-A177-3AD203B41FA5}">
                      <a16:colId xmlns:a16="http://schemas.microsoft.com/office/drawing/2014/main" val="1522304454"/>
                    </a:ext>
                  </a:extLst>
                </a:gridCol>
              </a:tblGrid>
              <a:tr h="182880">
                <a:tc>
                  <a:txBody>
                    <a:bodyPr/>
                    <a:lstStyle/>
                    <a:p>
                      <a:pPr algn="l" fontAlgn="ctr"/>
                      <a:r>
                        <a:rPr lang="es-ES" sz="900" u="none" strike="noStrike">
                          <a:effectLst/>
                        </a:rPr>
                        <a:t>Característica</a:t>
                      </a:r>
                      <a:endParaRPr lang="es-ES" sz="900" b="1" i="0" u="none" strike="noStrike">
                        <a:solidFill>
                          <a:srgbClr val="686868"/>
                        </a:solidFill>
                        <a:effectLst/>
                        <a:latin typeface="Inherit"/>
                      </a:endParaRPr>
                    </a:p>
                  </a:txBody>
                  <a:tcPr marL="9525" marR="9525" marT="9525" marB="0" anchor="ctr"/>
                </a:tc>
                <a:tc>
                  <a:txBody>
                    <a:bodyPr/>
                    <a:lstStyle/>
                    <a:p>
                      <a:pPr algn="l" fontAlgn="ctr"/>
                      <a:r>
                        <a:rPr lang="es-ES" sz="900" u="none" strike="noStrike" dirty="0">
                          <a:effectLst/>
                        </a:rPr>
                        <a:t>UDP</a:t>
                      </a:r>
                      <a:endParaRPr lang="es-ES" sz="900" b="1" i="0" u="none" strike="noStrike" dirty="0">
                        <a:solidFill>
                          <a:srgbClr val="686868"/>
                        </a:solidFill>
                        <a:effectLst/>
                        <a:latin typeface="Inherit"/>
                      </a:endParaRPr>
                    </a:p>
                  </a:txBody>
                  <a:tcPr marL="9525" marR="9525" marT="9525" marB="0" anchor="ctr"/>
                </a:tc>
                <a:tc>
                  <a:txBody>
                    <a:bodyPr/>
                    <a:lstStyle/>
                    <a:p>
                      <a:pPr algn="l" fontAlgn="ctr"/>
                      <a:r>
                        <a:rPr lang="es-ES" sz="900" u="none" strike="noStrike" dirty="0">
                          <a:effectLst/>
                        </a:rPr>
                        <a:t>TCP</a:t>
                      </a:r>
                      <a:endParaRPr lang="es-ES" sz="900" b="1" i="0" u="none" strike="noStrike" dirty="0">
                        <a:solidFill>
                          <a:srgbClr val="686868"/>
                        </a:solidFill>
                        <a:effectLst/>
                        <a:latin typeface="Inherit"/>
                      </a:endParaRPr>
                    </a:p>
                  </a:txBody>
                  <a:tcPr marL="9525" marR="9525" marT="9525" marB="0" anchor="ctr"/>
                </a:tc>
                <a:extLst>
                  <a:ext uri="{0D108BD9-81ED-4DB2-BD59-A6C34878D82A}">
                    <a16:rowId xmlns:a16="http://schemas.microsoft.com/office/drawing/2014/main" val="3010150405"/>
                  </a:ext>
                </a:extLst>
              </a:tr>
              <a:tr h="289560">
                <a:tc>
                  <a:txBody>
                    <a:bodyPr/>
                    <a:lstStyle/>
                    <a:p>
                      <a:pPr algn="l" fontAlgn="t"/>
                      <a:r>
                        <a:rPr lang="es-ES" sz="900" u="none" strike="noStrike">
                          <a:effectLst/>
                        </a:rPr>
                        <a:t>Estado de la conexión</a:t>
                      </a:r>
                      <a:endParaRPr lang="es-ES" sz="900" b="0" i="0" u="none" strike="noStrike">
                        <a:solidFill>
                          <a:srgbClr val="686868"/>
                        </a:solidFill>
                        <a:effectLst/>
                        <a:latin typeface="Open Sans"/>
                      </a:endParaRPr>
                    </a:p>
                  </a:txBody>
                  <a:tcPr marL="9525" marR="9525" marT="9525" marB="0"/>
                </a:tc>
                <a:tc>
                  <a:txBody>
                    <a:bodyPr/>
                    <a:lstStyle/>
                    <a:p>
                      <a:pPr algn="l" fontAlgn="t"/>
                      <a:r>
                        <a:rPr lang="es-ES" sz="900" u="none" strike="noStrike" dirty="0">
                          <a:effectLst/>
                        </a:rPr>
                        <a:t>Protocolo sin conexión necesaria</a:t>
                      </a:r>
                      <a:endParaRPr lang="es-ES" sz="900" b="0" i="0" u="none" strike="noStrike" dirty="0">
                        <a:solidFill>
                          <a:srgbClr val="686868"/>
                        </a:solidFill>
                        <a:effectLst/>
                        <a:latin typeface="Open Sans"/>
                      </a:endParaRPr>
                    </a:p>
                  </a:txBody>
                  <a:tcPr marL="9525" marR="9525" marT="9525" marB="0"/>
                </a:tc>
                <a:tc>
                  <a:txBody>
                    <a:bodyPr/>
                    <a:lstStyle/>
                    <a:p>
                      <a:pPr algn="l" fontAlgn="t"/>
                      <a:r>
                        <a:rPr lang="es-ES" sz="900" u="none" strike="noStrike" dirty="0">
                          <a:effectLst/>
                        </a:rPr>
                        <a:t>Requiere una conexión establecida para transmitir datos</a:t>
                      </a:r>
                      <a:endParaRPr lang="es-ES" sz="900" b="0" i="0" u="none" strike="noStrike" dirty="0">
                        <a:solidFill>
                          <a:srgbClr val="686868"/>
                        </a:solidFill>
                        <a:effectLst/>
                        <a:latin typeface="Open Sans"/>
                      </a:endParaRPr>
                    </a:p>
                  </a:txBody>
                  <a:tcPr marL="9525" marR="9525" marT="9525" marB="0"/>
                </a:tc>
                <a:extLst>
                  <a:ext uri="{0D108BD9-81ED-4DB2-BD59-A6C34878D82A}">
                    <a16:rowId xmlns:a16="http://schemas.microsoft.com/office/drawing/2014/main" val="2878675944"/>
                  </a:ext>
                </a:extLst>
              </a:tr>
              <a:tr h="182880">
                <a:tc>
                  <a:txBody>
                    <a:bodyPr/>
                    <a:lstStyle/>
                    <a:p>
                      <a:pPr algn="l" fontAlgn="t"/>
                      <a:r>
                        <a:rPr lang="es-ES" sz="900" u="none" strike="noStrike">
                          <a:effectLst/>
                        </a:rPr>
                        <a:t>Garantía</a:t>
                      </a:r>
                      <a:endParaRPr lang="es-ES" sz="900" b="0" i="0" u="none" strike="noStrike">
                        <a:solidFill>
                          <a:srgbClr val="686868"/>
                        </a:solidFill>
                        <a:effectLst/>
                        <a:latin typeface="Open Sans"/>
                      </a:endParaRPr>
                    </a:p>
                  </a:txBody>
                  <a:tcPr marL="9525" marR="9525" marT="9525" marB="0"/>
                </a:tc>
                <a:tc>
                  <a:txBody>
                    <a:bodyPr/>
                    <a:lstStyle/>
                    <a:p>
                      <a:pPr algn="l" fontAlgn="t"/>
                      <a:r>
                        <a:rPr lang="es-ES" sz="900" u="none" strike="noStrike">
                          <a:effectLst/>
                        </a:rPr>
                        <a:t>No garantiza la entrega</a:t>
                      </a:r>
                      <a:endParaRPr lang="es-ES" sz="900" b="0" i="0" u="none" strike="noStrike">
                        <a:solidFill>
                          <a:srgbClr val="686868"/>
                        </a:solidFill>
                        <a:effectLst/>
                        <a:latin typeface="Open Sans"/>
                      </a:endParaRPr>
                    </a:p>
                  </a:txBody>
                  <a:tcPr marL="9525" marR="9525" marT="9525" marB="0"/>
                </a:tc>
                <a:tc>
                  <a:txBody>
                    <a:bodyPr/>
                    <a:lstStyle/>
                    <a:p>
                      <a:pPr algn="l" fontAlgn="t"/>
                      <a:r>
                        <a:rPr lang="es-ES" sz="900" u="none" strike="noStrike" dirty="0">
                          <a:effectLst/>
                        </a:rPr>
                        <a:t>Garantiza la entrega al enrutador de destino</a:t>
                      </a:r>
                      <a:endParaRPr lang="es-ES" sz="900" b="0" i="0" u="none" strike="noStrike" dirty="0">
                        <a:solidFill>
                          <a:srgbClr val="686868"/>
                        </a:solidFill>
                        <a:effectLst/>
                        <a:latin typeface="Open Sans"/>
                      </a:endParaRPr>
                    </a:p>
                  </a:txBody>
                  <a:tcPr marL="9525" marR="9525" marT="9525" marB="0"/>
                </a:tc>
                <a:extLst>
                  <a:ext uri="{0D108BD9-81ED-4DB2-BD59-A6C34878D82A}">
                    <a16:rowId xmlns:a16="http://schemas.microsoft.com/office/drawing/2014/main" val="655605895"/>
                  </a:ext>
                </a:extLst>
              </a:tr>
              <a:tr h="182880">
                <a:tc>
                  <a:txBody>
                    <a:bodyPr/>
                    <a:lstStyle/>
                    <a:p>
                      <a:pPr algn="l" fontAlgn="t"/>
                      <a:r>
                        <a:rPr lang="es-ES" sz="900" u="none" strike="noStrike">
                          <a:effectLst/>
                        </a:rPr>
                        <a:t>Secuencia de datos</a:t>
                      </a:r>
                      <a:endParaRPr lang="es-ES" sz="900" b="0" i="0" u="none" strike="noStrike">
                        <a:solidFill>
                          <a:srgbClr val="686868"/>
                        </a:solidFill>
                        <a:effectLst/>
                        <a:latin typeface="Open Sans"/>
                      </a:endParaRPr>
                    </a:p>
                  </a:txBody>
                  <a:tcPr marL="9525" marR="9525" marT="9525" marB="0"/>
                </a:tc>
                <a:tc>
                  <a:txBody>
                    <a:bodyPr/>
                    <a:lstStyle/>
                    <a:p>
                      <a:pPr algn="l" fontAlgn="t"/>
                      <a:r>
                        <a:rPr lang="es-ES" sz="900" u="none" strike="noStrike">
                          <a:effectLst/>
                        </a:rPr>
                        <a:t>No secuencia datos</a:t>
                      </a:r>
                      <a:endParaRPr lang="es-ES" sz="900" b="0" i="0" u="none" strike="noStrike">
                        <a:solidFill>
                          <a:srgbClr val="686868"/>
                        </a:solidFill>
                        <a:effectLst/>
                        <a:latin typeface="Open Sans"/>
                      </a:endParaRPr>
                    </a:p>
                  </a:txBody>
                  <a:tcPr marL="9525" marR="9525" marT="9525" marB="0"/>
                </a:tc>
                <a:tc>
                  <a:txBody>
                    <a:bodyPr/>
                    <a:lstStyle/>
                    <a:p>
                      <a:pPr algn="l" fontAlgn="t"/>
                      <a:r>
                        <a:rPr lang="es-ES" sz="900" u="none" strike="noStrike" dirty="0">
                          <a:effectLst/>
                        </a:rPr>
                        <a:t>Si secuencia datos</a:t>
                      </a:r>
                      <a:endParaRPr lang="es-ES" sz="900" b="0" i="0" u="none" strike="noStrike" dirty="0">
                        <a:solidFill>
                          <a:srgbClr val="686868"/>
                        </a:solidFill>
                        <a:effectLst/>
                        <a:latin typeface="Open Sans"/>
                      </a:endParaRPr>
                    </a:p>
                  </a:txBody>
                  <a:tcPr marL="9525" marR="9525" marT="9525" marB="0"/>
                </a:tc>
                <a:extLst>
                  <a:ext uri="{0D108BD9-81ED-4DB2-BD59-A6C34878D82A}">
                    <a16:rowId xmlns:a16="http://schemas.microsoft.com/office/drawing/2014/main" val="1943482210"/>
                  </a:ext>
                </a:extLst>
              </a:tr>
              <a:tr h="434340">
                <a:tc>
                  <a:txBody>
                    <a:bodyPr/>
                    <a:lstStyle/>
                    <a:p>
                      <a:pPr algn="l" fontAlgn="t"/>
                      <a:r>
                        <a:rPr lang="es-ES" sz="900" u="none" strike="noStrike">
                          <a:effectLst/>
                        </a:rPr>
                        <a:t>Método de transferencia</a:t>
                      </a:r>
                      <a:endParaRPr lang="es-ES" sz="900" b="0" i="0" u="none" strike="noStrike">
                        <a:solidFill>
                          <a:srgbClr val="686868"/>
                        </a:solidFill>
                        <a:effectLst/>
                        <a:latin typeface="Open Sans"/>
                      </a:endParaRPr>
                    </a:p>
                  </a:txBody>
                  <a:tcPr marL="9525" marR="9525" marT="9525" marB="0"/>
                </a:tc>
                <a:tc>
                  <a:txBody>
                    <a:bodyPr/>
                    <a:lstStyle/>
                    <a:p>
                      <a:pPr algn="l" fontAlgn="t"/>
                      <a:r>
                        <a:rPr lang="es-ES" sz="900" u="none" strike="noStrike">
                          <a:effectLst/>
                        </a:rPr>
                        <a:t>Paquetes UDP con límites definidos; enviado y verificado en su integridad</a:t>
                      </a:r>
                      <a:endParaRPr lang="es-ES" sz="900" b="0" i="0" u="none" strike="noStrike">
                        <a:solidFill>
                          <a:srgbClr val="686868"/>
                        </a:solidFill>
                        <a:effectLst/>
                        <a:latin typeface="Open Sans"/>
                      </a:endParaRPr>
                    </a:p>
                  </a:txBody>
                  <a:tcPr marL="9525" marR="9525" marT="9525" marB="0"/>
                </a:tc>
                <a:tc>
                  <a:txBody>
                    <a:bodyPr/>
                    <a:lstStyle/>
                    <a:p>
                      <a:pPr algn="l" fontAlgn="t"/>
                      <a:r>
                        <a:rPr lang="es-ES" sz="900" u="none" strike="noStrike" dirty="0">
                          <a:effectLst/>
                        </a:rPr>
                        <a:t>Los datos son tratados como flujo de bytes; los mensajes se transmiten dependiendo de los límites establecidos</a:t>
                      </a:r>
                      <a:endParaRPr lang="es-ES" sz="900" b="0" i="0" u="none" strike="noStrike" dirty="0">
                        <a:solidFill>
                          <a:srgbClr val="686868"/>
                        </a:solidFill>
                        <a:effectLst/>
                        <a:latin typeface="Open Sans"/>
                      </a:endParaRPr>
                    </a:p>
                  </a:txBody>
                  <a:tcPr marL="9525" marR="9525" marT="9525" marB="0"/>
                </a:tc>
                <a:extLst>
                  <a:ext uri="{0D108BD9-81ED-4DB2-BD59-A6C34878D82A}">
                    <a16:rowId xmlns:a16="http://schemas.microsoft.com/office/drawing/2014/main" val="746654679"/>
                  </a:ext>
                </a:extLst>
              </a:tr>
              <a:tr h="182880">
                <a:tc>
                  <a:txBody>
                    <a:bodyPr/>
                    <a:lstStyle/>
                    <a:p>
                      <a:pPr algn="l" fontAlgn="t"/>
                      <a:r>
                        <a:rPr lang="es-ES" sz="900" u="none" strike="noStrike">
                          <a:effectLst/>
                        </a:rPr>
                        <a:t>Retransmisión de datos</a:t>
                      </a:r>
                      <a:endParaRPr lang="es-ES" sz="900" b="0" i="0" u="none" strike="noStrike">
                        <a:solidFill>
                          <a:srgbClr val="686868"/>
                        </a:solidFill>
                        <a:effectLst/>
                        <a:latin typeface="Open Sans"/>
                      </a:endParaRPr>
                    </a:p>
                  </a:txBody>
                  <a:tcPr marL="9525" marR="9525" marT="9525" marB="0"/>
                </a:tc>
                <a:tc>
                  <a:txBody>
                    <a:bodyPr/>
                    <a:lstStyle/>
                    <a:p>
                      <a:pPr algn="l" fontAlgn="t"/>
                      <a:r>
                        <a:rPr lang="es-ES" sz="900" u="none" strike="noStrike">
                          <a:effectLst/>
                        </a:rPr>
                        <a:t>No retransmite los paquetes perdidos</a:t>
                      </a:r>
                      <a:endParaRPr lang="es-ES" sz="900" b="0" i="0" u="none" strike="noStrike">
                        <a:solidFill>
                          <a:srgbClr val="686868"/>
                        </a:solidFill>
                        <a:effectLst/>
                        <a:latin typeface="Open Sans"/>
                      </a:endParaRPr>
                    </a:p>
                  </a:txBody>
                  <a:tcPr marL="9525" marR="9525" marT="9525" marB="0"/>
                </a:tc>
                <a:tc>
                  <a:txBody>
                    <a:bodyPr/>
                    <a:lstStyle/>
                    <a:p>
                      <a:pPr algn="l" fontAlgn="t"/>
                      <a:r>
                        <a:rPr lang="es-ES" sz="900" u="none" strike="noStrike" dirty="0">
                          <a:effectLst/>
                        </a:rPr>
                        <a:t>Si retransmite los paquetes perdidos</a:t>
                      </a:r>
                      <a:endParaRPr lang="es-ES" sz="900" b="0" i="0" u="none" strike="noStrike" dirty="0">
                        <a:solidFill>
                          <a:srgbClr val="686868"/>
                        </a:solidFill>
                        <a:effectLst/>
                        <a:latin typeface="Open Sans"/>
                      </a:endParaRPr>
                    </a:p>
                  </a:txBody>
                  <a:tcPr marL="9525" marR="9525" marT="9525" marB="0"/>
                </a:tc>
                <a:extLst>
                  <a:ext uri="{0D108BD9-81ED-4DB2-BD59-A6C34878D82A}">
                    <a16:rowId xmlns:a16="http://schemas.microsoft.com/office/drawing/2014/main" val="2410180071"/>
                  </a:ext>
                </a:extLst>
              </a:tr>
              <a:tr h="289560">
                <a:tc>
                  <a:txBody>
                    <a:bodyPr/>
                    <a:lstStyle/>
                    <a:p>
                      <a:pPr algn="l" fontAlgn="t"/>
                      <a:r>
                        <a:rPr lang="es-ES" sz="900" u="none" strike="noStrike">
                          <a:effectLst/>
                        </a:rPr>
                        <a:t>Verificación de errores</a:t>
                      </a:r>
                      <a:endParaRPr lang="es-ES" sz="900" b="0" i="0" u="none" strike="noStrike">
                        <a:solidFill>
                          <a:srgbClr val="686868"/>
                        </a:solidFill>
                        <a:effectLst/>
                        <a:latin typeface="Open Sans"/>
                      </a:endParaRPr>
                    </a:p>
                  </a:txBody>
                  <a:tcPr marL="9525" marR="9525" marT="9525" marB="0"/>
                </a:tc>
                <a:tc>
                  <a:txBody>
                    <a:bodyPr/>
                    <a:lstStyle/>
                    <a:p>
                      <a:pPr algn="l" fontAlgn="t"/>
                      <a:r>
                        <a:rPr lang="es-ES" sz="900" u="none" strike="noStrike">
                          <a:effectLst/>
                        </a:rPr>
                        <a:t>Muy básica</a:t>
                      </a:r>
                      <a:endParaRPr lang="es-ES" sz="900" b="0" i="0" u="none" strike="noStrike">
                        <a:solidFill>
                          <a:srgbClr val="686868"/>
                        </a:solidFill>
                        <a:effectLst/>
                        <a:latin typeface="Open Sans"/>
                      </a:endParaRPr>
                    </a:p>
                  </a:txBody>
                  <a:tcPr marL="9525" marR="9525" marT="9525" marB="0"/>
                </a:tc>
                <a:tc>
                  <a:txBody>
                    <a:bodyPr/>
                    <a:lstStyle/>
                    <a:p>
                      <a:pPr algn="l" fontAlgn="t"/>
                      <a:r>
                        <a:rPr lang="es-ES" sz="900" u="none" strike="noStrike" dirty="0">
                          <a:effectLst/>
                        </a:rPr>
                        <a:t>Potente verificación de errores y reconocimiento de datos</a:t>
                      </a:r>
                      <a:endParaRPr lang="es-ES" sz="900" b="0" i="0" u="none" strike="noStrike" dirty="0">
                        <a:solidFill>
                          <a:srgbClr val="686868"/>
                        </a:solidFill>
                        <a:effectLst/>
                        <a:latin typeface="Open Sans"/>
                      </a:endParaRPr>
                    </a:p>
                  </a:txBody>
                  <a:tcPr marL="9525" marR="9525" marT="9525" marB="0"/>
                </a:tc>
                <a:extLst>
                  <a:ext uri="{0D108BD9-81ED-4DB2-BD59-A6C34878D82A}">
                    <a16:rowId xmlns:a16="http://schemas.microsoft.com/office/drawing/2014/main" val="610272743"/>
                  </a:ext>
                </a:extLst>
              </a:tr>
              <a:tr h="182880">
                <a:tc>
                  <a:txBody>
                    <a:bodyPr/>
                    <a:lstStyle/>
                    <a:p>
                      <a:pPr algn="l" fontAlgn="t"/>
                      <a:r>
                        <a:rPr lang="es-ES" sz="900" u="none" strike="noStrike">
                          <a:effectLst/>
                        </a:rPr>
                        <a:t>Radiodifusión</a:t>
                      </a:r>
                      <a:endParaRPr lang="es-ES" sz="900" b="0" i="0" u="none" strike="noStrike">
                        <a:solidFill>
                          <a:srgbClr val="686868"/>
                        </a:solidFill>
                        <a:effectLst/>
                        <a:latin typeface="Open Sans"/>
                      </a:endParaRPr>
                    </a:p>
                  </a:txBody>
                  <a:tcPr marL="9525" marR="9525" marT="9525" marB="0"/>
                </a:tc>
                <a:tc>
                  <a:txBody>
                    <a:bodyPr/>
                    <a:lstStyle/>
                    <a:p>
                      <a:pPr algn="l" fontAlgn="t"/>
                      <a:r>
                        <a:rPr lang="es-ES" sz="900" u="none" strike="noStrike">
                          <a:effectLst/>
                        </a:rPr>
                        <a:t>Si</a:t>
                      </a:r>
                      <a:endParaRPr lang="es-ES" sz="900" b="0" i="0" u="none" strike="noStrike">
                        <a:solidFill>
                          <a:srgbClr val="686868"/>
                        </a:solidFill>
                        <a:effectLst/>
                        <a:latin typeface="Open Sans"/>
                      </a:endParaRPr>
                    </a:p>
                  </a:txBody>
                  <a:tcPr marL="9525" marR="9525" marT="9525" marB="0"/>
                </a:tc>
                <a:tc>
                  <a:txBody>
                    <a:bodyPr/>
                    <a:lstStyle/>
                    <a:p>
                      <a:pPr algn="l" fontAlgn="t"/>
                      <a:r>
                        <a:rPr lang="es-ES" sz="900" u="none" strike="noStrike" dirty="0">
                          <a:effectLst/>
                        </a:rPr>
                        <a:t>No</a:t>
                      </a:r>
                      <a:endParaRPr lang="es-ES" sz="900" b="0" i="0" u="none" strike="noStrike" dirty="0">
                        <a:solidFill>
                          <a:srgbClr val="686868"/>
                        </a:solidFill>
                        <a:effectLst/>
                        <a:latin typeface="Open Sans"/>
                      </a:endParaRPr>
                    </a:p>
                  </a:txBody>
                  <a:tcPr marL="9525" marR="9525" marT="9525" marB="0"/>
                </a:tc>
                <a:extLst>
                  <a:ext uri="{0D108BD9-81ED-4DB2-BD59-A6C34878D82A}">
                    <a16:rowId xmlns:a16="http://schemas.microsoft.com/office/drawing/2014/main" val="723403180"/>
                  </a:ext>
                </a:extLst>
              </a:tr>
              <a:tr h="182880">
                <a:tc>
                  <a:txBody>
                    <a:bodyPr/>
                    <a:lstStyle/>
                    <a:p>
                      <a:pPr algn="l" fontAlgn="t"/>
                      <a:r>
                        <a:rPr lang="es-ES" sz="900" u="none" strike="noStrike">
                          <a:effectLst/>
                        </a:rPr>
                        <a:t>Velocidad</a:t>
                      </a:r>
                      <a:endParaRPr lang="es-ES" sz="900" b="0" i="0" u="none" strike="noStrike">
                        <a:solidFill>
                          <a:srgbClr val="686868"/>
                        </a:solidFill>
                        <a:effectLst/>
                        <a:latin typeface="Open Sans"/>
                      </a:endParaRPr>
                    </a:p>
                  </a:txBody>
                  <a:tcPr marL="9525" marR="9525" marT="9525" marB="0"/>
                </a:tc>
                <a:tc>
                  <a:txBody>
                    <a:bodyPr/>
                    <a:lstStyle/>
                    <a:p>
                      <a:pPr algn="l" fontAlgn="t"/>
                      <a:r>
                        <a:rPr lang="es-ES" sz="900" u="none" strike="noStrike">
                          <a:effectLst/>
                        </a:rPr>
                        <a:t>Rápido</a:t>
                      </a:r>
                      <a:endParaRPr lang="es-ES" sz="900" b="0" i="0" u="none" strike="noStrike">
                        <a:solidFill>
                          <a:srgbClr val="686868"/>
                        </a:solidFill>
                        <a:effectLst/>
                        <a:latin typeface="Open Sans"/>
                      </a:endParaRPr>
                    </a:p>
                  </a:txBody>
                  <a:tcPr marL="9525" marR="9525" marT="9525" marB="0"/>
                </a:tc>
                <a:tc>
                  <a:txBody>
                    <a:bodyPr/>
                    <a:lstStyle/>
                    <a:p>
                      <a:pPr algn="l" fontAlgn="t"/>
                      <a:r>
                        <a:rPr lang="es-ES" sz="900" u="none" strike="noStrike" dirty="0">
                          <a:effectLst/>
                        </a:rPr>
                        <a:t>Lento</a:t>
                      </a:r>
                      <a:endParaRPr lang="es-ES" sz="900" b="0" i="0" u="none" strike="noStrike" dirty="0">
                        <a:solidFill>
                          <a:srgbClr val="686868"/>
                        </a:solidFill>
                        <a:effectLst/>
                        <a:latin typeface="Open Sans"/>
                      </a:endParaRPr>
                    </a:p>
                  </a:txBody>
                  <a:tcPr marL="9525" marR="9525" marT="9525" marB="0"/>
                </a:tc>
                <a:extLst>
                  <a:ext uri="{0D108BD9-81ED-4DB2-BD59-A6C34878D82A}">
                    <a16:rowId xmlns:a16="http://schemas.microsoft.com/office/drawing/2014/main" val="15323406"/>
                  </a:ext>
                </a:extLst>
              </a:tr>
              <a:tr h="289560">
                <a:tc>
                  <a:txBody>
                    <a:bodyPr/>
                    <a:lstStyle/>
                    <a:p>
                      <a:pPr algn="l" fontAlgn="t"/>
                      <a:r>
                        <a:rPr lang="es-ES" sz="900" u="none" strike="noStrike">
                          <a:effectLst/>
                        </a:rPr>
                        <a:t>Uso recomendado</a:t>
                      </a:r>
                      <a:endParaRPr lang="es-ES" sz="900" b="0" i="0" u="none" strike="noStrike">
                        <a:solidFill>
                          <a:srgbClr val="686868"/>
                        </a:solidFill>
                        <a:effectLst/>
                        <a:latin typeface="Open Sans"/>
                      </a:endParaRPr>
                    </a:p>
                  </a:txBody>
                  <a:tcPr marL="9525" marR="9525" marT="9525" marB="0"/>
                </a:tc>
                <a:tc>
                  <a:txBody>
                    <a:bodyPr/>
                    <a:lstStyle/>
                    <a:p>
                      <a:pPr algn="l" fontAlgn="t"/>
                      <a:r>
                        <a:rPr lang="es-ES" sz="900" u="none" strike="noStrike" dirty="0">
                          <a:effectLst/>
                        </a:rPr>
                        <a:t>Videoconferencia, </a:t>
                      </a:r>
                      <a:r>
                        <a:rPr lang="es-ES" sz="900" u="none" strike="noStrike" dirty="0" err="1">
                          <a:effectLst/>
                        </a:rPr>
                        <a:t>streaming</a:t>
                      </a:r>
                      <a:r>
                        <a:rPr lang="es-ES" sz="900" u="none" strike="noStrike" dirty="0">
                          <a:effectLst/>
                        </a:rPr>
                        <a:t>, DNS, VoIP, y más</a:t>
                      </a:r>
                      <a:endParaRPr lang="es-ES" sz="900" b="0" i="0" u="none" strike="noStrike" dirty="0">
                        <a:solidFill>
                          <a:srgbClr val="686868"/>
                        </a:solidFill>
                        <a:effectLst/>
                        <a:latin typeface="Open Sans"/>
                      </a:endParaRPr>
                    </a:p>
                  </a:txBody>
                  <a:tcPr marL="9525" marR="9525" marT="9525" marB="0"/>
                </a:tc>
                <a:tc>
                  <a:txBody>
                    <a:bodyPr/>
                    <a:lstStyle/>
                    <a:p>
                      <a:pPr algn="l" fontAlgn="t"/>
                      <a:r>
                        <a:rPr lang="es-ES" sz="900" u="none" strike="noStrike" dirty="0">
                          <a:effectLst/>
                        </a:rPr>
                        <a:t>HTTPS, HTTP, SMTP, POP, FTP, y más</a:t>
                      </a:r>
                      <a:endParaRPr lang="es-ES" sz="900" b="0" i="0" u="none" strike="noStrike" dirty="0">
                        <a:solidFill>
                          <a:srgbClr val="686868"/>
                        </a:solidFill>
                        <a:effectLst/>
                        <a:latin typeface="Open Sans"/>
                      </a:endParaRPr>
                    </a:p>
                  </a:txBody>
                  <a:tcPr marL="9525" marR="9525" marT="9525" marB="0"/>
                </a:tc>
                <a:extLst>
                  <a:ext uri="{0D108BD9-81ED-4DB2-BD59-A6C34878D82A}">
                    <a16:rowId xmlns:a16="http://schemas.microsoft.com/office/drawing/2014/main" val="4010520419"/>
                  </a:ext>
                </a:extLst>
              </a:tr>
            </a:tbl>
          </a:graphicData>
        </a:graphic>
      </p:graphicFrame>
    </p:spTree>
    <p:extLst>
      <p:ext uri="{BB962C8B-B14F-4D97-AF65-F5344CB8AC3E}">
        <p14:creationId xmlns:p14="http://schemas.microsoft.com/office/powerpoint/2010/main" val="2600643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24</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La capa de sesión</a:t>
            </a:r>
          </a:p>
        </p:txBody>
      </p:sp>
      <p:sp>
        <p:nvSpPr>
          <p:cNvPr id="10" name="Content Placeholder 5">
            <a:extLst>
              <a:ext uri="{FF2B5EF4-FFF2-40B4-BE49-F238E27FC236}">
                <a16:creationId xmlns:a16="http://schemas.microsoft.com/office/drawing/2014/main" id="{FE8C1778-0774-449A-87A7-DF6DD1056E58}"/>
              </a:ext>
            </a:extLst>
          </p:cNvPr>
          <p:cNvSpPr>
            <a:spLocks noGrp="1"/>
          </p:cNvSpPr>
          <p:nvPr>
            <p:ph idx="1"/>
          </p:nvPr>
        </p:nvSpPr>
        <p:spPr>
          <a:xfrm>
            <a:off x="457201" y="1143849"/>
            <a:ext cx="8297244" cy="2285151"/>
          </a:xfrm>
        </p:spPr>
        <p:txBody>
          <a:bodyPr>
            <a:normAutofit/>
          </a:bodyPr>
          <a:lstStyle/>
          <a:p>
            <a:pPr marL="0" indent="0">
              <a:lnSpc>
                <a:spcPct val="90000"/>
              </a:lnSpc>
              <a:buNone/>
            </a:pPr>
            <a:r>
              <a:rPr lang="es-ES" sz="1800" dirty="0"/>
              <a:t>Comunicación entre hosts</a:t>
            </a:r>
          </a:p>
          <a:p>
            <a:pPr>
              <a:lnSpc>
                <a:spcPct val="90000"/>
              </a:lnSpc>
            </a:pPr>
            <a:r>
              <a:rPr lang="es-ES" sz="1800" dirty="0"/>
              <a:t>Establece, administra y termina sesiones entre aplicaciones</a:t>
            </a:r>
          </a:p>
          <a:p>
            <a:pPr>
              <a:lnSpc>
                <a:spcPct val="90000"/>
              </a:lnSpc>
            </a:pPr>
            <a:r>
              <a:rPr lang="es-ES" sz="1800" dirty="0"/>
              <a:t>Protocolos:</a:t>
            </a:r>
          </a:p>
          <a:p>
            <a:pPr marL="0" indent="0">
              <a:lnSpc>
                <a:spcPct val="90000"/>
              </a:lnSpc>
              <a:buNone/>
            </a:pPr>
            <a:r>
              <a:rPr lang="es-ES" sz="1800" dirty="0"/>
              <a:t>	NetBIOS, L2TP, SAP</a:t>
            </a:r>
          </a:p>
          <a:p>
            <a:pPr>
              <a:lnSpc>
                <a:spcPct val="90000"/>
              </a:lnSpc>
            </a:pPr>
            <a:endParaRPr lang="es-ES" sz="1800" dirty="0"/>
          </a:p>
          <a:p>
            <a:pPr lvl="1">
              <a:lnSpc>
                <a:spcPct val="90000"/>
              </a:lnSpc>
            </a:pPr>
            <a:endParaRPr lang="es-ES" sz="1700" dirty="0"/>
          </a:p>
        </p:txBody>
      </p:sp>
    </p:spTree>
    <p:extLst>
      <p:ext uri="{BB962C8B-B14F-4D97-AF65-F5344CB8AC3E}">
        <p14:creationId xmlns:p14="http://schemas.microsoft.com/office/powerpoint/2010/main" val="3992539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25</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La capa presentación</a:t>
            </a:r>
          </a:p>
        </p:txBody>
      </p:sp>
      <p:sp>
        <p:nvSpPr>
          <p:cNvPr id="10" name="Content Placeholder 5">
            <a:extLst>
              <a:ext uri="{FF2B5EF4-FFF2-40B4-BE49-F238E27FC236}">
                <a16:creationId xmlns:a16="http://schemas.microsoft.com/office/drawing/2014/main" id="{FE8C1778-0774-449A-87A7-DF6DD1056E58}"/>
              </a:ext>
            </a:extLst>
          </p:cNvPr>
          <p:cNvSpPr>
            <a:spLocks noGrp="1"/>
          </p:cNvSpPr>
          <p:nvPr>
            <p:ph idx="1"/>
          </p:nvPr>
        </p:nvSpPr>
        <p:spPr>
          <a:xfrm>
            <a:off x="457201" y="1143849"/>
            <a:ext cx="8297244" cy="2285151"/>
          </a:xfrm>
        </p:spPr>
        <p:txBody>
          <a:bodyPr>
            <a:normAutofit/>
          </a:bodyPr>
          <a:lstStyle/>
          <a:p>
            <a:pPr marL="0" indent="0">
              <a:lnSpc>
                <a:spcPct val="90000"/>
              </a:lnSpc>
              <a:buNone/>
            </a:pPr>
            <a:r>
              <a:rPr lang="es-ES" sz="1800" dirty="0"/>
              <a:t>Representación de datos</a:t>
            </a:r>
          </a:p>
          <a:p>
            <a:pPr>
              <a:lnSpc>
                <a:spcPct val="90000"/>
              </a:lnSpc>
            </a:pPr>
            <a:r>
              <a:rPr lang="es-ES" sz="1800" dirty="0"/>
              <a:t>Garantizar que los datos sean legibles para el sistema receptor</a:t>
            </a:r>
          </a:p>
          <a:p>
            <a:pPr>
              <a:lnSpc>
                <a:spcPct val="90000"/>
              </a:lnSpc>
            </a:pPr>
            <a:r>
              <a:rPr lang="es-ES" sz="1800" dirty="0"/>
              <a:t>Formato de los datos</a:t>
            </a:r>
          </a:p>
          <a:p>
            <a:pPr>
              <a:lnSpc>
                <a:spcPct val="90000"/>
              </a:lnSpc>
            </a:pPr>
            <a:r>
              <a:rPr lang="es-ES" sz="1800" dirty="0"/>
              <a:t>Estructura de los datos</a:t>
            </a:r>
          </a:p>
          <a:p>
            <a:pPr>
              <a:lnSpc>
                <a:spcPct val="90000"/>
              </a:lnSpc>
            </a:pPr>
            <a:r>
              <a:rPr lang="es-ES" sz="1800" dirty="0"/>
              <a:t>Negocia la sintaxis de transferencia de datos ara la capa de aplicación</a:t>
            </a:r>
          </a:p>
          <a:p>
            <a:pPr>
              <a:lnSpc>
                <a:spcPct val="90000"/>
              </a:lnSpc>
            </a:pPr>
            <a:r>
              <a:rPr lang="es-ES" sz="1800" dirty="0"/>
              <a:t>Protocolo:</a:t>
            </a:r>
          </a:p>
          <a:p>
            <a:pPr marL="0" indent="0">
              <a:lnSpc>
                <a:spcPct val="90000"/>
              </a:lnSpc>
              <a:buNone/>
            </a:pPr>
            <a:r>
              <a:rPr lang="es-ES" sz="1800" dirty="0"/>
              <a:t>	SSL, TLS</a:t>
            </a:r>
          </a:p>
          <a:p>
            <a:pPr>
              <a:lnSpc>
                <a:spcPct val="90000"/>
              </a:lnSpc>
            </a:pPr>
            <a:endParaRPr lang="es-ES" sz="1800" dirty="0"/>
          </a:p>
          <a:p>
            <a:pPr lvl="1">
              <a:lnSpc>
                <a:spcPct val="90000"/>
              </a:lnSpc>
            </a:pPr>
            <a:endParaRPr lang="es-ES" sz="1700" dirty="0"/>
          </a:p>
        </p:txBody>
      </p:sp>
    </p:spTree>
    <p:extLst>
      <p:ext uri="{BB962C8B-B14F-4D97-AF65-F5344CB8AC3E}">
        <p14:creationId xmlns:p14="http://schemas.microsoft.com/office/powerpoint/2010/main" val="2464739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26</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La capa de aplicación</a:t>
            </a:r>
          </a:p>
        </p:txBody>
      </p:sp>
      <p:sp>
        <p:nvSpPr>
          <p:cNvPr id="10" name="Content Placeholder 5">
            <a:extLst>
              <a:ext uri="{FF2B5EF4-FFF2-40B4-BE49-F238E27FC236}">
                <a16:creationId xmlns:a16="http://schemas.microsoft.com/office/drawing/2014/main" id="{FE8C1778-0774-449A-87A7-DF6DD1056E58}"/>
              </a:ext>
            </a:extLst>
          </p:cNvPr>
          <p:cNvSpPr>
            <a:spLocks noGrp="1"/>
          </p:cNvSpPr>
          <p:nvPr>
            <p:ph idx="1"/>
          </p:nvPr>
        </p:nvSpPr>
        <p:spPr>
          <a:xfrm>
            <a:off x="457201" y="1143849"/>
            <a:ext cx="8297244" cy="2285151"/>
          </a:xfrm>
        </p:spPr>
        <p:txBody>
          <a:bodyPr>
            <a:normAutofit/>
          </a:bodyPr>
          <a:lstStyle/>
          <a:p>
            <a:pPr marL="0" indent="0">
              <a:lnSpc>
                <a:spcPct val="90000"/>
              </a:lnSpc>
              <a:buNone/>
            </a:pPr>
            <a:r>
              <a:rPr lang="es-ES" sz="1800" dirty="0"/>
              <a:t>Procesos de red a aplicaciones</a:t>
            </a:r>
          </a:p>
          <a:p>
            <a:pPr>
              <a:lnSpc>
                <a:spcPct val="90000"/>
              </a:lnSpc>
            </a:pPr>
            <a:r>
              <a:rPr lang="es-ES" sz="1800" dirty="0"/>
              <a:t>Proporciona servicios de red a procesos de aplicación</a:t>
            </a:r>
          </a:p>
          <a:p>
            <a:pPr>
              <a:lnSpc>
                <a:spcPct val="90000"/>
              </a:lnSpc>
            </a:pPr>
            <a:r>
              <a:rPr lang="es-ES" sz="1800" dirty="0"/>
              <a:t>Protocolos:</a:t>
            </a:r>
          </a:p>
          <a:p>
            <a:pPr marL="0" indent="0">
              <a:lnSpc>
                <a:spcPct val="90000"/>
              </a:lnSpc>
              <a:buNone/>
            </a:pPr>
            <a:r>
              <a:rPr lang="es-ES" sz="1800" dirty="0"/>
              <a:t>	HTTP, POP3, SMTP, IMAP, FTP</a:t>
            </a:r>
          </a:p>
          <a:p>
            <a:pPr lvl="1">
              <a:lnSpc>
                <a:spcPct val="90000"/>
              </a:lnSpc>
            </a:pPr>
            <a:endParaRPr lang="es-ES" sz="1700" dirty="0"/>
          </a:p>
        </p:txBody>
      </p:sp>
    </p:spTree>
    <p:extLst>
      <p:ext uri="{BB962C8B-B14F-4D97-AF65-F5344CB8AC3E}">
        <p14:creationId xmlns:p14="http://schemas.microsoft.com/office/powerpoint/2010/main" val="1165831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10" y="2754427"/>
            <a:ext cx="3834890" cy="1362075"/>
          </a:xfrm>
        </p:spPr>
        <p:txBody>
          <a:bodyPr>
            <a:normAutofit/>
          </a:bodyPr>
          <a:lstStyle/>
          <a:p>
            <a:r>
              <a:rPr lang="es-ES" dirty="0"/>
              <a:t>Caso practico</a:t>
            </a:r>
          </a:p>
        </p:txBody>
      </p:sp>
      <p:sp>
        <p:nvSpPr>
          <p:cNvPr id="11" name="Content Placeholder 10"/>
          <p:cNvSpPr>
            <a:spLocks noGrp="1"/>
          </p:cNvSpPr>
          <p:nvPr>
            <p:ph sz="quarter" idx="10"/>
          </p:nvPr>
        </p:nvSpPr>
        <p:spPr/>
        <p:txBody>
          <a:bodyPr/>
          <a:lstStyle/>
          <a:p>
            <a:r>
              <a:rPr lang="es-ES" dirty="0"/>
              <a:t>2</a:t>
            </a:r>
          </a:p>
        </p:txBody>
      </p:sp>
      <p:sp>
        <p:nvSpPr>
          <p:cNvPr id="4" name="Text Placeholder 9">
            <a:extLst>
              <a:ext uri="{FF2B5EF4-FFF2-40B4-BE49-F238E27FC236}">
                <a16:creationId xmlns:a16="http://schemas.microsoft.com/office/drawing/2014/main" id="{BF1D0470-F66C-4CD9-BC57-387925EED0ED}"/>
              </a:ext>
            </a:extLst>
          </p:cNvPr>
          <p:cNvSpPr>
            <a:spLocks noGrp="1"/>
          </p:cNvSpPr>
          <p:nvPr>
            <p:ph type="body" idx="1"/>
          </p:nvPr>
        </p:nvSpPr>
        <p:spPr>
          <a:xfrm>
            <a:off x="2388110" y="4171217"/>
            <a:ext cx="4266690" cy="1184275"/>
          </a:xfrm>
        </p:spPr>
        <p:txBody>
          <a:bodyPr/>
          <a:lstStyle/>
          <a:p>
            <a:r>
              <a:rPr lang="en-US" dirty="0"/>
              <a:t>Webcam controlled rover</a:t>
            </a:r>
          </a:p>
        </p:txBody>
      </p:sp>
    </p:spTree>
    <p:extLst>
      <p:ext uri="{BB962C8B-B14F-4D97-AF65-F5344CB8AC3E}">
        <p14:creationId xmlns:p14="http://schemas.microsoft.com/office/powerpoint/2010/main" val="38565166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4292090" cy="1362075"/>
          </a:xfrm>
        </p:spPr>
        <p:txBody>
          <a:bodyPr/>
          <a:lstStyle/>
          <a:p>
            <a:r>
              <a:rPr lang="es-ES" dirty="0"/>
              <a:t>Presentación del robot</a:t>
            </a:r>
          </a:p>
        </p:txBody>
      </p:sp>
      <p:sp>
        <p:nvSpPr>
          <p:cNvPr id="7" name="Content Placeholder 6"/>
          <p:cNvSpPr>
            <a:spLocks noGrp="1"/>
          </p:cNvSpPr>
          <p:nvPr>
            <p:ph sz="quarter" idx="10"/>
          </p:nvPr>
        </p:nvSpPr>
        <p:spPr/>
        <p:txBody>
          <a:bodyPr>
            <a:normAutofit fontScale="77500" lnSpcReduction="20000"/>
          </a:bodyPr>
          <a:lstStyle/>
          <a:p>
            <a:r>
              <a:rPr lang="en-US" dirty="0"/>
              <a:t>2.1</a:t>
            </a:r>
          </a:p>
        </p:txBody>
      </p:sp>
    </p:spTree>
    <p:extLst>
      <p:ext uri="{BB962C8B-B14F-4D97-AF65-F5344CB8AC3E}">
        <p14:creationId xmlns:p14="http://schemas.microsoft.com/office/powerpoint/2010/main" val="361688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29</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Webcam </a:t>
            </a:r>
            <a:r>
              <a:rPr lang="es-ES" sz="2400" dirty="0" err="1"/>
              <a:t>Controlled</a:t>
            </a:r>
            <a:r>
              <a:rPr lang="es-ES" sz="2400" dirty="0"/>
              <a:t> Rover</a:t>
            </a:r>
          </a:p>
        </p:txBody>
      </p:sp>
      <p:sp>
        <p:nvSpPr>
          <p:cNvPr id="8" name="Content Placeholder 5">
            <a:extLst>
              <a:ext uri="{FF2B5EF4-FFF2-40B4-BE49-F238E27FC236}">
                <a16:creationId xmlns:a16="http://schemas.microsoft.com/office/drawing/2014/main" id="{C2138931-4D32-4DBD-8E06-92DF46E495D7}"/>
              </a:ext>
            </a:extLst>
          </p:cNvPr>
          <p:cNvSpPr>
            <a:spLocks noGrp="1"/>
          </p:cNvSpPr>
          <p:nvPr>
            <p:ph idx="1"/>
          </p:nvPr>
        </p:nvSpPr>
        <p:spPr>
          <a:xfrm>
            <a:off x="422030" y="1463582"/>
            <a:ext cx="3987692" cy="4778597"/>
          </a:xfrm>
        </p:spPr>
        <p:txBody>
          <a:bodyPr>
            <a:normAutofit/>
          </a:bodyPr>
          <a:lstStyle/>
          <a:p>
            <a:pPr marL="0" indent="0">
              <a:lnSpc>
                <a:spcPct val="90000"/>
              </a:lnSpc>
              <a:buNone/>
            </a:pPr>
            <a:r>
              <a:rPr lang="es-ES" dirty="0"/>
              <a:t>El </a:t>
            </a:r>
            <a:r>
              <a:rPr lang="es-ES" dirty="0" err="1"/>
              <a:t>rover</a:t>
            </a:r>
            <a:r>
              <a:rPr lang="es-ES" dirty="0"/>
              <a:t> controlado por webcam trata de un robot programable que con la ayuda de un algoritmo de procesamiento de imágenes puede ser dirigido. </a:t>
            </a:r>
          </a:p>
          <a:p>
            <a:pPr marL="0" indent="0">
              <a:lnSpc>
                <a:spcPct val="90000"/>
              </a:lnSpc>
              <a:buNone/>
            </a:pPr>
            <a:endParaRPr lang="es-ES" dirty="0"/>
          </a:p>
          <a:p>
            <a:pPr marL="0" indent="0">
              <a:lnSpc>
                <a:spcPct val="90000"/>
              </a:lnSpc>
              <a:buNone/>
            </a:pPr>
            <a:r>
              <a:rPr lang="es-ES" dirty="0"/>
              <a:t>En la parte superior del </a:t>
            </a:r>
            <a:r>
              <a:rPr lang="es-ES" dirty="0" err="1"/>
              <a:t>rover</a:t>
            </a:r>
            <a:r>
              <a:rPr lang="es-ES" dirty="0"/>
              <a:t> se instalará una pegatina con un código de colores, que servirá como un marcador que le ayudará al algoritmo de procesamiento de imágenes y a su cámara web a detectar la ubicación y la orientación del robot.</a:t>
            </a:r>
            <a:endParaRPr lang="es-ES" sz="1900" dirty="0"/>
          </a:p>
        </p:txBody>
      </p:sp>
      <p:pic>
        <p:nvPicPr>
          <p:cNvPr id="9" name="Gráfico 8">
            <a:extLst>
              <a:ext uri="{FF2B5EF4-FFF2-40B4-BE49-F238E27FC236}">
                <a16:creationId xmlns:a16="http://schemas.microsoft.com/office/drawing/2014/main" id="{4952AC6D-D39A-479A-AC12-3AA1CB5D650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82747" y="3838207"/>
            <a:ext cx="1571625" cy="323850"/>
          </a:xfrm>
          <a:prstGeom prst="rect">
            <a:avLst/>
          </a:prstGeom>
        </p:spPr>
      </p:pic>
      <p:pic>
        <p:nvPicPr>
          <p:cNvPr id="1026" name="Picture 2" descr="AEK-CH5-SC5.6-RECOMMENDED-POSITION">
            <a:extLst>
              <a:ext uri="{FF2B5EF4-FFF2-40B4-BE49-F238E27FC236}">
                <a16:creationId xmlns:a16="http://schemas.microsoft.com/office/drawing/2014/main" id="{E3192982-2A19-42DA-BE61-A549281F1A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6850" y="1289379"/>
            <a:ext cx="4127232" cy="23215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20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3</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dirty="0"/>
              <a:t>Introducción</a:t>
            </a:r>
          </a:p>
        </p:txBody>
      </p:sp>
      <p:sp>
        <p:nvSpPr>
          <p:cNvPr id="10" name="Content Placeholder 5">
            <a:extLst>
              <a:ext uri="{FF2B5EF4-FFF2-40B4-BE49-F238E27FC236}">
                <a16:creationId xmlns:a16="http://schemas.microsoft.com/office/drawing/2014/main" id="{015EAE2D-3649-4D63-AE52-25D910C8FE98}"/>
              </a:ext>
            </a:extLst>
          </p:cNvPr>
          <p:cNvSpPr txBox="1">
            <a:spLocks/>
          </p:cNvSpPr>
          <p:nvPr/>
        </p:nvSpPr>
        <p:spPr>
          <a:xfrm>
            <a:off x="422032" y="4683774"/>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a:solidFill>
                  <a:srgbClr val="00A3AD"/>
                </a:solidFill>
                <a:latin typeface="Arial Black" charset="0"/>
              </a:rPr>
              <a:t>Archivos necesarios:</a:t>
            </a:r>
            <a:endParaRPr lang="es-ES" sz="1900" dirty="0"/>
          </a:p>
        </p:txBody>
      </p:sp>
      <p:pic>
        <p:nvPicPr>
          <p:cNvPr id="12" name="Imagen 11">
            <a:extLst>
              <a:ext uri="{FF2B5EF4-FFF2-40B4-BE49-F238E27FC236}">
                <a16:creationId xmlns:a16="http://schemas.microsoft.com/office/drawing/2014/main" id="{09994107-E3C8-4F23-85A8-2E3D0C8028A5}"/>
              </a:ext>
            </a:extLst>
          </p:cNvPr>
          <p:cNvPicPr>
            <a:picLocks noChangeAspect="1"/>
          </p:cNvPicPr>
          <p:nvPr/>
        </p:nvPicPr>
        <p:blipFill>
          <a:blip r:embed="rId3"/>
          <a:stretch>
            <a:fillRect/>
          </a:stretch>
        </p:blipFill>
        <p:spPr>
          <a:xfrm>
            <a:off x="2758953" y="5159777"/>
            <a:ext cx="2990850" cy="1219200"/>
          </a:xfrm>
          <a:prstGeom prst="rect">
            <a:avLst/>
          </a:prstGeom>
        </p:spPr>
      </p:pic>
      <p:sp>
        <p:nvSpPr>
          <p:cNvPr id="13" name="Content Placeholder 5">
            <a:extLst>
              <a:ext uri="{FF2B5EF4-FFF2-40B4-BE49-F238E27FC236}">
                <a16:creationId xmlns:a16="http://schemas.microsoft.com/office/drawing/2014/main" id="{156B81ED-9769-4DA6-B0BC-3E2208A2679C}"/>
              </a:ext>
            </a:extLst>
          </p:cNvPr>
          <p:cNvSpPr txBox="1">
            <a:spLocks/>
          </p:cNvSpPr>
          <p:nvPr/>
        </p:nvSpPr>
        <p:spPr>
          <a:xfrm>
            <a:off x="422032" y="1032044"/>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a:solidFill>
                  <a:srgbClr val="00A3AD"/>
                </a:solidFill>
                <a:latin typeface="Arial Black" charset="0"/>
              </a:rPr>
              <a:t>Competencias</a:t>
            </a:r>
            <a:endParaRPr lang="es-ES" sz="1900" dirty="0"/>
          </a:p>
        </p:txBody>
      </p:sp>
      <p:sp>
        <p:nvSpPr>
          <p:cNvPr id="14" name="Content Placeholder 5">
            <a:extLst>
              <a:ext uri="{FF2B5EF4-FFF2-40B4-BE49-F238E27FC236}">
                <a16:creationId xmlns:a16="http://schemas.microsoft.com/office/drawing/2014/main" id="{1C0FFC7A-2086-41D2-8F55-71D479408594}"/>
              </a:ext>
            </a:extLst>
          </p:cNvPr>
          <p:cNvSpPr txBox="1">
            <a:spLocks/>
          </p:cNvSpPr>
          <p:nvPr/>
        </p:nvSpPr>
        <p:spPr>
          <a:xfrm>
            <a:off x="422032" y="2331605"/>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a:solidFill>
                  <a:srgbClr val="00A3AD"/>
                </a:solidFill>
                <a:latin typeface="Arial Black" charset="0"/>
              </a:rPr>
              <a:t>Aprendiendo con Arduino </a:t>
            </a:r>
            <a:r>
              <a:rPr lang="es-ES" sz="1900" b="1" dirty="0" err="1">
                <a:solidFill>
                  <a:srgbClr val="00A3AD"/>
                </a:solidFill>
                <a:latin typeface="Arial Black" charset="0"/>
              </a:rPr>
              <a:t>Engineering</a:t>
            </a:r>
            <a:r>
              <a:rPr lang="es-ES" sz="1900" b="1" dirty="0">
                <a:solidFill>
                  <a:srgbClr val="00A3AD"/>
                </a:solidFill>
                <a:latin typeface="Arial Black" charset="0"/>
              </a:rPr>
              <a:t> Kit…</a:t>
            </a:r>
            <a:endParaRPr lang="es-ES" sz="1900" dirty="0"/>
          </a:p>
        </p:txBody>
      </p:sp>
      <p:pic>
        <p:nvPicPr>
          <p:cNvPr id="15" name="Imagen 14">
            <a:extLst>
              <a:ext uri="{FF2B5EF4-FFF2-40B4-BE49-F238E27FC236}">
                <a16:creationId xmlns:a16="http://schemas.microsoft.com/office/drawing/2014/main" id="{FD8C400D-3F46-442A-AC49-54547EC1DF9F}"/>
              </a:ext>
            </a:extLst>
          </p:cNvPr>
          <p:cNvPicPr>
            <a:picLocks noChangeAspect="1"/>
          </p:cNvPicPr>
          <p:nvPr/>
        </p:nvPicPr>
        <p:blipFill>
          <a:blip r:embed="rId4"/>
          <a:stretch>
            <a:fillRect/>
          </a:stretch>
        </p:blipFill>
        <p:spPr>
          <a:xfrm>
            <a:off x="633046" y="3231373"/>
            <a:ext cx="2266217" cy="1302229"/>
          </a:xfrm>
          <a:prstGeom prst="rect">
            <a:avLst/>
          </a:prstGeom>
          <a:ln>
            <a:noFill/>
          </a:ln>
          <a:effectLst>
            <a:softEdge rad="112500"/>
          </a:effectLst>
        </p:spPr>
      </p:pic>
      <p:sp>
        <p:nvSpPr>
          <p:cNvPr id="18" name="CuadroTexto 17">
            <a:extLst>
              <a:ext uri="{FF2B5EF4-FFF2-40B4-BE49-F238E27FC236}">
                <a16:creationId xmlns:a16="http://schemas.microsoft.com/office/drawing/2014/main" id="{0339FFDA-262A-4CB9-95D5-29BBA776C1A1}"/>
              </a:ext>
            </a:extLst>
          </p:cNvPr>
          <p:cNvSpPr txBox="1"/>
          <p:nvPr/>
        </p:nvSpPr>
        <p:spPr>
          <a:xfrm>
            <a:off x="587253" y="2725737"/>
            <a:ext cx="2435469" cy="523220"/>
          </a:xfrm>
          <a:prstGeom prst="rect">
            <a:avLst/>
          </a:prstGeom>
          <a:noFill/>
        </p:spPr>
        <p:txBody>
          <a:bodyPr wrap="square">
            <a:spAutoFit/>
          </a:bodyPr>
          <a:lstStyle/>
          <a:p>
            <a:pPr algn="ctr"/>
            <a:r>
              <a:rPr lang="es-ES" sz="1400" b="0" i="0" cap="all" dirty="0">
                <a:solidFill>
                  <a:srgbClr val="434F54"/>
                </a:solidFill>
                <a:effectLst/>
                <a:latin typeface="Open Sans" panose="020B0606030504020204" pitchFamily="34" charset="0"/>
              </a:rPr>
              <a:t>MOTOCICLETA </a:t>
            </a:r>
          </a:p>
          <a:p>
            <a:pPr algn="ctr"/>
            <a:r>
              <a:rPr lang="es-ES" sz="1400" b="0" i="0" cap="all" dirty="0">
                <a:solidFill>
                  <a:srgbClr val="434F54"/>
                </a:solidFill>
                <a:effectLst/>
                <a:latin typeface="Open Sans" panose="020B0606030504020204" pitchFamily="34" charset="0"/>
              </a:rPr>
              <a:t>AUTOEQUILIBRANTE</a:t>
            </a:r>
          </a:p>
        </p:txBody>
      </p:sp>
      <p:pic>
        <p:nvPicPr>
          <p:cNvPr id="19" name="Imagen 18">
            <a:extLst>
              <a:ext uri="{FF2B5EF4-FFF2-40B4-BE49-F238E27FC236}">
                <a16:creationId xmlns:a16="http://schemas.microsoft.com/office/drawing/2014/main" id="{A6BBE5B7-C288-4235-A2B8-6604299EB4F9}"/>
              </a:ext>
            </a:extLst>
          </p:cNvPr>
          <p:cNvPicPr>
            <a:picLocks noChangeAspect="1"/>
          </p:cNvPicPr>
          <p:nvPr/>
        </p:nvPicPr>
        <p:blipFill>
          <a:blip r:embed="rId5"/>
          <a:stretch>
            <a:fillRect/>
          </a:stretch>
        </p:blipFill>
        <p:spPr>
          <a:xfrm>
            <a:off x="3356603" y="3249279"/>
            <a:ext cx="2105620" cy="1302229"/>
          </a:xfrm>
          <a:prstGeom prst="rect">
            <a:avLst/>
          </a:prstGeom>
          <a:ln>
            <a:noFill/>
          </a:ln>
          <a:effectLst>
            <a:softEdge rad="112500"/>
          </a:effectLst>
        </p:spPr>
      </p:pic>
      <p:sp>
        <p:nvSpPr>
          <p:cNvPr id="22" name="CuadroTexto 21">
            <a:extLst>
              <a:ext uri="{FF2B5EF4-FFF2-40B4-BE49-F238E27FC236}">
                <a16:creationId xmlns:a16="http://schemas.microsoft.com/office/drawing/2014/main" id="{EF079624-E8E2-4E2E-A892-3B3D66F18BFB}"/>
              </a:ext>
            </a:extLst>
          </p:cNvPr>
          <p:cNvSpPr txBox="1"/>
          <p:nvPr/>
        </p:nvSpPr>
        <p:spPr>
          <a:xfrm>
            <a:off x="3194537" y="2743643"/>
            <a:ext cx="2435469" cy="523220"/>
          </a:xfrm>
          <a:prstGeom prst="rect">
            <a:avLst/>
          </a:prstGeom>
          <a:noFill/>
        </p:spPr>
        <p:txBody>
          <a:bodyPr wrap="square">
            <a:spAutoFit/>
          </a:bodyPr>
          <a:lstStyle/>
          <a:p>
            <a:pPr algn="ctr"/>
            <a:r>
              <a:rPr lang="pt-BR" sz="1400" b="0" i="0" cap="all" dirty="0">
                <a:solidFill>
                  <a:srgbClr val="434F54"/>
                </a:solidFill>
                <a:effectLst/>
                <a:latin typeface="Open Sans" panose="020B0606030504020204" pitchFamily="34" charset="0"/>
              </a:rPr>
              <a:t>ROVER CONTROLADO POR CÁMARA WEB</a:t>
            </a:r>
          </a:p>
        </p:txBody>
      </p:sp>
      <p:pic>
        <p:nvPicPr>
          <p:cNvPr id="23" name="Imagen 22">
            <a:extLst>
              <a:ext uri="{FF2B5EF4-FFF2-40B4-BE49-F238E27FC236}">
                <a16:creationId xmlns:a16="http://schemas.microsoft.com/office/drawing/2014/main" id="{E091B452-AD8B-443E-AC92-ABA6A4F700BC}"/>
              </a:ext>
            </a:extLst>
          </p:cNvPr>
          <p:cNvPicPr>
            <a:picLocks noChangeAspect="1"/>
          </p:cNvPicPr>
          <p:nvPr/>
        </p:nvPicPr>
        <p:blipFill>
          <a:blip r:embed="rId6"/>
          <a:stretch>
            <a:fillRect/>
          </a:stretch>
        </p:blipFill>
        <p:spPr>
          <a:xfrm>
            <a:off x="5921723" y="3301472"/>
            <a:ext cx="2261716" cy="1232129"/>
          </a:xfrm>
          <a:prstGeom prst="rect">
            <a:avLst/>
          </a:prstGeom>
          <a:ln>
            <a:noFill/>
          </a:ln>
          <a:effectLst>
            <a:softEdge rad="112500"/>
          </a:effectLst>
        </p:spPr>
      </p:pic>
      <p:sp>
        <p:nvSpPr>
          <p:cNvPr id="24" name="CuadroTexto 23">
            <a:extLst>
              <a:ext uri="{FF2B5EF4-FFF2-40B4-BE49-F238E27FC236}">
                <a16:creationId xmlns:a16="http://schemas.microsoft.com/office/drawing/2014/main" id="{5D38C98A-7800-484B-8A3A-4F796F614282}"/>
              </a:ext>
            </a:extLst>
          </p:cNvPr>
          <p:cNvSpPr txBox="1"/>
          <p:nvPr/>
        </p:nvSpPr>
        <p:spPr>
          <a:xfrm>
            <a:off x="5992157" y="2808797"/>
            <a:ext cx="2094568" cy="307777"/>
          </a:xfrm>
          <a:prstGeom prst="rect">
            <a:avLst/>
          </a:prstGeom>
          <a:noFill/>
        </p:spPr>
        <p:txBody>
          <a:bodyPr wrap="square">
            <a:spAutoFit/>
          </a:bodyPr>
          <a:lstStyle/>
          <a:p>
            <a:pPr algn="ctr"/>
            <a:r>
              <a:rPr lang="es-ES" sz="1400" b="0" i="0" cap="all" dirty="0">
                <a:solidFill>
                  <a:srgbClr val="434F54"/>
                </a:solidFill>
                <a:effectLst/>
                <a:latin typeface="Open Sans" panose="020B0606030504020204" pitchFamily="34" charset="0"/>
              </a:rPr>
              <a:t>ROBOT DIBUJANTE</a:t>
            </a:r>
          </a:p>
        </p:txBody>
      </p:sp>
      <p:sp>
        <p:nvSpPr>
          <p:cNvPr id="26" name="CuadroTexto 25">
            <a:extLst>
              <a:ext uri="{FF2B5EF4-FFF2-40B4-BE49-F238E27FC236}">
                <a16:creationId xmlns:a16="http://schemas.microsoft.com/office/drawing/2014/main" id="{C8591FBC-EE2E-4FA9-868B-0C2903D07C07}"/>
              </a:ext>
            </a:extLst>
          </p:cNvPr>
          <p:cNvSpPr txBox="1"/>
          <p:nvPr/>
        </p:nvSpPr>
        <p:spPr>
          <a:xfrm>
            <a:off x="723534" y="1558348"/>
            <a:ext cx="4598376" cy="369332"/>
          </a:xfrm>
          <a:prstGeom prst="rect">
            <a:avLst/>
          </a:prstGeom>
          <a:noFill/>
        </p:spPr>
        <p:txBody>
          <a:bodyPr wrap="square">
            <a:spAutoFit/>
          </a:bodyPr>
          <a:lstStyle/>
          <a:p>
            <a:pPr marL="285750" indent="-285750">
              <a:buFont typeface="Arial" panose="020B0604020202020204" pitchFamily="34" charset="0"/>
              <a:buChar char="•"/>
            </a:pPr>
            <a:r>
              <a:rPr lang="en-US" dirty="0"/>
              <a:t>Redes </a:t>
            </a:r>
            <a:r>
              <a:rPr lang="es-ES" dirty="0"/>
              <a:t>inalámbricas</a:t>
            </a:r>
          </a:p>
        </p:txBody>
      </p:sp>
    </p:spTree>
    <p:extLst>
      <p:ext uri="{BB962C8B-B14F-4D97-AF65-F5344CB8AC3E}">
        <p14:creationId xmlns:p14="http://schemas.microsoft.com/office/powerpoint/2010/main" val="1364637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4292090" cy="1362075"/>
          </a:xfrm>
        </p:spPr>
        <p:txBody>
          <a:bodyPr/>
          <a:lstStyle/>
          <a:p>
            <a:r>
              <a:rPr lang="es-ES" dirty="0"/>
              <a:t>Trabajando con Matlab/</a:t>
            </a:r>
            <a:r>
              <a:rPr lang="es-ES" dirty="0" err="1"/>
              <a:t>Simulink</a:t>
            </a:r>
            <a:endParaRPr lang="es-ES" dirty="0"/>
          </a:p>
        </p:txBody>
      </p:sp>
      <p:sp>
        <p:nvSpPr>
          <p:cNvPr id="7" name="Content Placeholder 6"/>
          <p:cNvSpPr>
            <a:spLocks noGrp="1"/>
          </p:cNvSpPr>
          <p:nvPr>
            <p:ph sz="quarter" idx="10"/>
          </p:nvPr>
        </p:nvSpPr>
        <p:spPr/>
        <p:txBody>
          <a:bodyPr>
            <a:normAutofit fontScale="77500" lnSpcReduction="20000"/>
          </a:bodyPr>
          <a:lstStyle/>
          <a:p>
            <a:r>
              <a:rPr lang="en-US" dirty="0"/>
              <a:t>2.2</a:t>
            </a:r>
          </a:p>
        </p:txBody>
      </p:sp>
    </p:spTree>
    <p:extLst>
      <p:ext uri="{BB962C8B-B14F-4D97-AF65-F5344CB8AC3E}">
        <p14:creationId xmlns:p14="http://schemas.microsoft.com/office/powerpoint/2010/main" val="7856949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31</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b="0" dirty="0"/>
              <a:t>Controlar el Rover por </a:t>
            </a:r>
            <a:r>
              <a:rPr lang="es-ES" b="0" dirty="0" err="1"/>
              <a:t>Wi</a:t>
            </a:r>
            <a:r>
              <a:rPr lang="es-ES" b="0" dirty="0"/>
              <a:t>-Fi</a:t>
            </a:r>
            <a:endParaRPr lang="es-ES" sz="2400" dirty="0"/>
          </a:p>
        </p:txBody>
      </p:sp>
      <p:pic>
        <p:nvPicPr>
          <p:cNvPr id="52" name="Imagen 51" descr="Logotipo, nombre de la empresa&#10;&#10;Descripción generada automáticamente">
            <a:extLst>
              <a:ext uri="{FF2B5EF4-FFF2-40B4-BE49-F238E27FC236}">
                <a16:creationId xmlns:a16="http://schemas.microsoft.com/office/drawing/2014/main" id="{74B54450-76CC-4120-845B-BEC9E1563ED3}"/>
              </a:ext>
            </a:extLst>
          </p:cNvPr>
          <p:cNvPicPr>
            <a:picLocks noChangeAspect="1"/>
          </p:cNvPicPr>
          <p:nvPr/>
        </p:nvPicPr>
        <p:blipFill rotWithShape="1">
          <a:blip r:embed="rId3"/>
          <a:srcRect t="31889" b="23023"/>
          <a:stretch/>
        </p:blipFill>
        <p:spPr>
          <a:xfrm>
            <a:off x="123619" y="5700481"/>
            <a:ext cx="3028950" cy="682841"/>
          </a:xfrm>
          <a:prstGeom prst="rect">
            <a:avLst/>
          </a:prstGeom>
        </p:spPr>
      </p:pic>
      <p:pic>
        <p:nvPicPr>
          <p:cNvPr id="56" name="Imagen 55" descr="Texto&#10;&#10;Descripción generada automáticamente">
            <a:extLst>
              <a:ext uri="{FF2B5EF4-FFF2-40B4-BE49-F238E27FC236}">
                <a16:creationId xmlns:a16="http://schemas.microsoft.com/office/drawing/2014/main" id="{90DF6543-FC34-4906-9248-1DA2E9E5C048}"/>
              </a:ext>
            </a:extLst>
          </p:cNvPr>
          <p:cNvPicPr>
            <a:picLocks noChangeAspect="1"/>
          </p:cNvPicPr>
          <p:nvPr/>
        </p:nvPicPr>
        <p:blipFill>
          <a:blip r:embed="rId4"/>
          <a:stretch>
            <a:fillRect/>
          </a:stretch>
        </p:blipFill>
        <p:spPr>
          <a:xfrm>
            <a:off x="3339643" y="5674528"/>
            <a:ext cx="2317930" cy="662266"/>
          </a:xfrm>
          <a:prstGeom prst="rect">
            <a:avLst/>
          </a:prstGeom>
        </p:spPr>
      </p:pic>
      <p:sp>
        <p:nvSpPr>
          <p:cNvPr id="21" name="Content Placeholder 5">
            <a:extLst>
              <a:ext uri="{FF2B5EF4-FFF2-40B4-BE49-F238E27FC236}">
                <a16:creationId xmlns:a16="http://schemas.microsoft.com/office/drawing/2014/main" id="{028942E0-2D96-42DB-8D96-A0ED784610CD}"/>
              </a:ext>
            </a:extLst>
          </p:cNvPr>
          <p:cNvSpPr>
            <a:spLocks noGrp="1"/>
          </p:cNvSpPr>
          <p:nvPr>
            <p:ph idx="1"/>
          </p:nvPr>
        </p:nvSpPr>
        <p:spPr>
          <a:xfrm>
            <a:off x="422032" y="1338720"/>
            <a:ext cx="8208784" cy="3930834"/>
          </a:xfrm>
        </p:spPr>
        <p:txBody>
          <a:bodyPr>
            <a:normAutofit/>
          </a:bodyPr>
          <a:lstStyle/>
          <a:p>
            <a:pPr marL="0" indent="0">
              <a:lnSpc>
                <a:spcPct val="90000"/>
              </a:lnSpc>
              <a:buNone/>
            </a:pPr>
            <a:r>
              <a:rPr lang="es-ES" dirty="0"/>
              <a:t>Configuración del modelo de </a:t>
            </a:r>
            <a:r>
              <a:rPr lang="es-ES" dirty="0" err="1"/>
              <a:t>Simulink</a:t>
            </a:r>
            <a:r>
              <a:rPr lang="es-ES" dirty="0"/>
              <a:t> para que envíe y reciba datos de MATLAB por una red </a:t>
            </a:r>
            <a:r>
              <a:rPr lang="es-ES" dirty="0" err="1"/>
              <a:t>Wi</a:t>
            </a:r>
            <a:r>
              <a:rPr lang="es-ES" dirty="0"/>
              <a:t>-Fi</a:t>
            </a:r>
          </a:p>
          <a:p>
            <a:pPr marL="0" indent="0">
              <a:lnSpc>
                <a:spcPct val="90000"/>
              </a:lnSpc>
              <a:buNone/>
            </a:pPr>
            <a:endParaRPr lang="es-ES" dirty="0"/>
          </a:p>
          <a:p>
            <a:pPr marL="0" indent="0">
              <a:lnSpc>
                <a:spcPct val="90000"/>
              </a:lnSpc>
              <a:buNone/>
            </a:pPr>
            <a:r>
              <a:rPr lang="es-ES" sz="1900" dirty="0"/>
              <a:t>De esta manera se logra:</a:t>
            </a:r>
          </a:p>
          <a:p>
            <a:pPr>
              <a:lnSpc>
                <a:spcPct val="90000"/>
              </a:lnSpc>
            </a:pPr>
            <a:r>
              <a:rPr lang="es-ES" dirty="0"/>
              <a:t>Establecer una comunicación </a:t>
            </a:r>
            <a:r>
              <a:rPr lang="es-ES" dirty="0" err="1"/>
              <a:t>Wi</a:t>
            </a:r>
            <a:r>
              <a:rPr lang="es-ES" dirty="0"/>
              <a:t>-Fi entre el </a:t>
            </a:r>
            <a:r>
              <a:rPr lang="es-ES" dirty="0" err="1"/>
              <a:t>rover</a:t>
            </a:r>
            <a:r>
              <a:rPr lang="es-ES" dirty="0"/>
              <a:t> y MATLAB.</a:t>
            </a:r>
          </a:p>
          <a:p>
            <a:pPr>
              <a:lnSpc>
                <a:spcPct val="90000"/>
              </a:lnSpc>
            </a:pPr>
            <a:r>
              <a:rPr lang="es-ES" dirty="0"/>
              <a:t>Enviar instrucciones desde MATLAB hasta el </a:t>
            </a:r>
            <a:r>
              <a:rPr lang="es-ES" dirty="0" err="1"/>
              <a:t>rover</a:t>
            </a:r>
            <a:r>
              <a:rPr lang="es-ES" dirty="0"/>
              <a:t> por </a:t>
            </a:r>
            <a:r>
              <a:rPr lang="es-ES" dirty="0" err="1"/>
              <a:t>Wi</a:t>
            </a:r>
            <a:r>
              <a:rPr lang="es-ES" dirty="0"/>
              <a:t>-Fi.</a:t>
            </a:r>
          </a:p>
          <a:p>
            <a:pPr>
              <a:lnSpc>
                <a:spcPct val="90000"/>
              </a:lnSpc>
            </a:pPr>
            <a:r>
              <a:rPr lang="es-ES" dirty="0"/>
              <a:t>Recibir información de los sensores del </a:t>
            </a:r>
            <a:r>
              <a:rPr lang="es-ES" dirty="0" err="1"/>
              <a:t>rover</a:t>
            </a:r>
            <a:r>
              <a:rPr lang="es-ES" dirty="0"/>
              <a:t> en Matlab</a:t>
            </a:r>
          </a:p>
          <a:p>
            <a:pPr>
              <a:lnSpc>
                <a:spcPct val="90000"/>
              </a:lnSpc>
            </a:pPr>
            <a:endParaRPr lang="es-ES" dirty="0"/>
          </a:p>
          <a:p>
            <a:pPr marL="0" indent="0">
              <a:lnSpc>
                <a:spcPct val="90000"/>
              </a:lnSpc>
              <a:buNone/>
            </a:pPr>
            <a:endParaRPr lang="es-ES" sz="1900" dirty="0"/>
          </a:p>
        </p:txBody>
      </p:sp>
    </p:spTree>
    <p:extLst>
      <p:ext uri="{BB962C8B-B14F-4D97-AF65-F5344CB8AC3E}">
        <p14:creationId xmlns:p14="http://schemas.microsoft.com/office/powerpoint/2010/main" val="1910839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32</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dirty="0"/>
              <a:t>Estableciendo una comunicación </a:t>
            </a:r>
            <a:r>
              <a:rPr lang="es-ES" dirty="0" err="1"/>
              <a:t>Wi</a:t>
            </a:r>
            <a:r>
              <a:rPr lang="es-ES" dirty="0"/>
              <a:t>-Fi entre el </a:t>
            </a:r>
            <a:r>
              <a:rPr lang="es-ES" dirty="0" err="1"/>
              <a:t>rover</a:t>
            </a:r>
            <a:r>
              <a:rPr lang="es-ES" dirty="0"/>
              <a:t> y MATLAB</a:t>
            </a:r>
          </a:p>
        </p:txBody>
      </p:sp>
      <p:sp>
        <p:nvSpPr>
          <p:cNvPr id="21" name="Content Placeholder 5">
            <a:extLst>
              <a:ext uri="{FF2B5EF4-FFF2-40B4-BE49-F238E27FC236}">
                <a16:creationId xmlns:a16="http://schemas.microsoft.com/office/drawing/2014/main" id="{028942E0-2D96-42DB-8D96-A0ED784610CD}"/>
              </a:ext>
            </a:extLst>
          </p:cNvPr>
          <p:cNvSpPr>
            <a:spLocks noGrp="1"/>
          </p:cNvSpPr>
          <p:nvPr>
            <p:ph idx="1"/>
          </p:nvPr>
        </p:nvSpPr>
        <p:spPr>
          <a:xfrm>
            <a:off x="422032" y="1338720"/>
            <a:ext cx="8208784" cy="863304"/>
          </a:xfrm>
        </p:spPr>
        <p:txBody>
          <a:bodyPr>
            <a:normAutofit fontScale="85000" lnSpcReduction="10000"/>
          </a:bodyPr>
          <a:lstStyle/>
          <a:p>
            <a:pPr marL="0" indent="0">
              <a:lnSpc>
                <a:spcPct val="90000"/>
              </a:lnSpc>
              <a:buNone/>
            </a:pPr>
            <a:r>
              <a:rPr lang="es-ES" dirty="0"/>
              <a:t>Para establecer comunicación el </a:t>
            </a:r>
            <a:r>
              <a:rPr lang="es-ES" dirty="0" err="1"/>
              <a:t>rover</a:t>
            </a:r>
            <a:r>
              <a:rPr lang="es-ES" dirty="0"/>
              <a:t> y Matlab han de situarse en la misma red.</a:t>
            </a:r>
          </a:p>
          <a:p>
            <a:pPr marL="0" indent="0">
              <a:lnSpc>
                <a:spcPct val="90000"/>
              </a:lnSpc>
              <a:buNone/>
            </a:pPr>
            <a:r>
              <a:rPr lang="es-ES" dirty="0"/>
              <a:t>Mediante la configuración del modelo se registran los datos del punto de acceso </a:t>
            </a:r>
            <a:r>
              <a:rPr lang="es-ES" dirty="0" err="1"/>
              <a:t>Wi</a:t>
            </a:r>
            <a:r>
              <a:rPr lang="es-ES" dirty="0"/>
              <a:t>-Fi al que se conectará.</a:t>
            </a:r>
          </a:p>
          <a:p>
            <a:pPr marL="0" indent="0">
              <a:lnSpc>
                <a:spcPct val="90000"/>
              </a:lnSpc>
              <a:buNone/>
            </a:pPr>
            <a:endParaRPr lang="es-ES" dirty="0"/>
          </a:p>
          <a:p>
            <a:pPr marL="0" indent="0">
              <a:lnSpc>
                <a:spcPct val="90000"/>
              </a:lnSpc>
              <a:buNone/>
            </a:pPr>
            <a:endParaRPr lang="es-ES" sz="1900" dirty="0"/>
          </a:p>
        </p:txBody>
      </p:sp>
      <p:pic>
        <p:nvPicPr>
          <p:cNvPr id="6" name="Imagen 5">
            <a:extLst>
              <a:ext uri="{FF2B5EF4-FFF2-40B4-BE49-F238E27FC236}">
                <a16:creationId xmlns:a16="http://schemas.microsoft.com/office/drawing/2014/main" id="{4688CE54-81FF-44E9-A2AD-7F002CD72273}"/>
              </a:ext>
            </a:extLst>
          </p:cNvPr>
          <p:cNvPicPr>
            <a:picLocks noChangeAspect="1"/>
          </p:cNvPicPr>
          <p:nvPr/>
        </p:nvPicPr>
        <p:blipFill>
          <a:blip r:embed="rId3"/>
          <a:stretch>
            <a:fillRect/>
          </a:stretch>
        </p:blipFill>
        <p:spPr>
          <a:xfrm>
            <a:off x="2739154" y="2341983"/>
            <a:ext cx="5891662" cy="3404417"/>
          </a:xfrm>
          <a:prstGeom prst="rect">
            <a:avLst/>
          </a:prstGeom>
          <a:ln w="3175">
            <a:solidFill>
              <a:schemeClr val="tx1"/>
            </a:solidFill>
          </a:ln>
        </p:spPr>
      </p:pic>
      <p:pic>
        <p:nvPicPr>
          <p:cNvPr id="7" name="Imagen 6">
            <a:extLst>
              <a:ext uri="{FF2B5EF4-FFF2-40B4-BE49-F238E27FC236}">
                <a16:creationId xmlns:a16="http://schemas.microsoft.com/office/drawing/2014/main" id="{5F62167E-713A-4258-8A80-0BE1F0FA9277}"/>
              </a:ext>
            </a:extLst>
          </p:cNvPr>
          <p:cNvPicPr>
            <a:picLocks noChangeAspect="1"/>
          </p:cNvPicPr>
          <p:nvPr/>
        </p:nvPicPr>
        <p:blipFill>
          <a:blip r:embed="rId4"/>
          <a:stretch>
            <a:fillRect/>
          </a:stretch>
        </p:blipFill>
        <p:spPr>
          <a:xfrm>
            <a:off x="422032" y="2596474"/>
            <a:ext cx="1666875" cy="2562225"/>
          </a:xfrm>
          <a:prstGeom prst="rect">
            <a:avLst/>
          </a:prstGeom>
        </p:spPr>
      </p:pic>
      <p:sp>
        <p:nvSpPr>
          <p:cNvPr id="8" name="Flecha: a la derecha 7">
            <a:extLst>
              <a:ext uri="{FF2B5EF4-FFF2-40B4-BE49-F238E27FC236}">
                <a16:creationId xmlns:a16="http://schemas.microsoft.com/office/drawing/2014/main" id="{302A824E-AE53-4347-ACA8-1DBB2AFDAFCE}"/>
              </a:ext>
            </a:extLst>
          </p:cNvPr>
          <p:cNvSpPr/>
          <p:nvPr/>
        </p:nvSpPr>
        <p:spPr>
          <a:xfrm>
            <a:off x="2139131" y="3489649"/>
            <a:ext cx="568460" cy="438539"/>
          </a:xfrm>
          <a:prstGeom prst="rightArrow">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36842409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33</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dirty="0"/>
              <a:t>Enviar instrucciones desde MATLAB hasta el </a:t>
            </a:r>
            <a:r>
              <a:rPr lang="es-ES" dirty="0" err="1"/>
              <a:t>rover</a:t>
            </a:r>
            <a:r>
              <a:rPr lang="es-ES" dirty="0"/>
              <a:t> por </a:t>
            </a:r>
            <a:r>
              <a:rPr lang="es-ES" dirty="0" err="1"/>
              <a:t>Wi</a:t>
            </a:r>
            <a:r>
              <a:rPr lang="es-ES" dirty="0"/>
              <a:t>-Fi</a:t>
            </a:r>
          </a:p>
        </p:txBody>
      </p:sp>
      <p:sp>
        <p:nvSpPr>
          <p:cNvPr id="21" name="Content Placeholder 5">
            <a:extLst>
              <a:ext uri="{FF2B5EF4-FFF2-40B4-BE49-F238E27FC236}">
                <a16:creationId xmlns:a16="http://schemas.microsoft.com/office/drawing/2014/main" id="{028942E0-2D96-42DB-8D96-A0ED784610CD}"/>
              </a:ext>
            </a:extLst>
          </p:cNvPr>
          <p:cNvSpPr>
            <a:spLocks noGrp="1"/>
          </p:cNvSpPr>
          <p:nvPr>
            <p:ph idx="1"/>
          </p:nvPr>
        </p:nvSpPr>
        <p:spPr>
          <a:xfrm>
            <a:off x="422032" y="1338720"/>
            <a:ext cx="8208784" cy="980050"/>
          </a:xfrm>
        </p:spPr>
        <p:txBody>
          <a:bodyPr>
            <a:normAutofit/>
          </a:bodyPr>
          <a:lstStyle/>
          <a:p>
            <a:pPr marL="0" indent="0">
              <a:lnSpc>
                <a:spcPct val="90000"/>
              </a:lnSpc>
              <a:buNone/>
            </a:pPr>
            <a:r>
              <a:rPr lang="es-ES" dirty="0" err="1"/>
              <a:t>Simulink</a:t>
            </a:r>
            <a:r>
              <a:rPr lang="es-ES" dirty="0"/>
              <a:t> ofrece dos modelos que permiten enviar información al </a:t>
            </a:r>
            <a:r>
              <a:rPr lang="es-ES" dirty="0" err="1"/>
              <a:t>rover</a:t>
            </a:r>
            <a:r>
              <a:rPr lang="es-ES" dirty="0"/>
              <a:t> mediante una conexión </a:t>
            </a:r>
            <a:r>
              <a:rPr lang="es-ES" dirty="0" err="1"/>
              <a:t>Wi</a:t>
            </a:r>
            <a:r>
              <a:rPr lang="es-ES" dirty="0"/>
              <a:t>-Fi. Un modo mediante el protocolo TCP/IP y el segundo mediante el protocolo UDP.</a:t>
            </a:r>
          </a:p>
          <a:p>
            <a:pPr marL="0" indent="0">
              <a:lnSpc>
                <a:spcPct val="90000"/>
              </a:lnSpc>
              <a:buNone/>
            </a:pPr>
            <a:endParaRPr lang="es-ES" dirty="0"/>
          </a:p>
          <a:p>
            <a:pPr marL="0" indent="0">
              <a:lnSpc>
                <a:spcPct val="90000"/>
              </a:lnSpc>
              <a:buNone/>
            </a:pPr>
            <a:endParaRPr lang="es-ES" dirty="0"/>
          </a:p>
          <a:p>
            <a:pPr>
              <a:lnSpc>
                <a:spcPct val="90000"/>
              </a:lnSpc>
            </a:pPr>
            <a:endParaRPr lang="es-ES" dirty="0"/>
          </a:p>
          <a:p>
            <a:pPr marL="0" indent="0">
              <a:lnSpc>
                <a:spcPct val="90000"/>
              </a:lnSpc>
              <a:buNone/>
            </a:pPr>
            <a:endParaRPr lang="es-ES" sz="1900" dirty="0"/>
          </a:p>
        </p:txBody>
      </p:sp>
      <p:pic>
        <p:nvPicPr>
          <p:cNvPr id="7" name="Imagen 6">
            <a:extLst>
              <a:ext uri="{FF2B5EF4-FFF2-40B4-BE49-F238E27FC236}">
                <a16:creationId xmlns:a16="http://schemas.microsoft.com/office/drawing/2014/main" id="{23699BD0-17AB-4299-81B1-9ADA9C73C8C1}"/>
              </a:ext>
            </a:extLst>
          </p:cNvPr>
          <p:cNvPicPr>
            <a:picLocks noChangeAspect="1"/>
          </p:cNvPicPr>
          <p:nvPr/>
        </p:nvPicPr>
        <p:blipFill>
          <a:blip r:embed="rId3"/>
          <a:stretch>
            <a:fillRect/>
          </a:stretch>
        </p:blipFill>
        <p:spPr>
          <a:xfrm>
            <a:off x="1146756" y="3350186"/>
            <a:ext cx="2047875" cy="1238250"/>
          </a:xfrm>
          <a:prstGeom prst="rect">
            <a:avLst/>
          </a:prstGeom>
        </p:spPr>
      </p:pic>
      <p:pic>
        <p:nvPicPr>
          <p:cNvPr id="10" name="Imagen 9">
            <a:extLst>
              <a:ext uri="{FF2B5EF4-FFF2-40B4-BE49-F238E27FC236}">
                <a16:creationId xmlns:a16="http://schemas.microsoft.com/office/drawing/2014/main" id="{EF5BD497-C9D7-4FAF-82D9-DF9D02B5A5C7}"/>
              </a:ext>
            </a:extLst>
          </p:cNvPr>
          <p:cNvPicPr>
            <a:picLocks noChangeAspect="1"/>
          </p:cNvPicPr>
          <p:nvPr/>
        </p:nvPicPr>
        <p:blipFill>
          <a:blip r:embed="rId4"/>
          <a:stretch>
            <a:fillRect/>
          </a:stretch>
        </p:blipFill>
        <p:spPr>
          <a:xfrm>
            <a:off x="4718689" y="2318770"/>
            <a:ext cx="3526564" cy="4067193"/>
          </a:xfrm>
          <a:prstGeom prst="rect">
            <a:avLst/>
          </a:prstGeom>
        </p:spPr>
      </p:pic>
      <p:sp>
        <p:nvSpPr>
          <p:cNvPr id="11" name="Rectángulo 10">
            <a:extLst>
              <a:ext uri="{FF2B5EF4-FFF2-40B4-BE49-F238E27FC236}">
                <a16:creationId xmlns:a16="http://schemas.microsoft.com/office/drawing/2014/main" id="{109C82A4-A0ED-4941-BD14-3277BA74298A}"/>
              </a:ext>
            </a:extLst>
          </p:cNvPr>
          <p:cNvSpPr/>
          <p:nvPr/>
        </p:nvSpPr>
        <p:spPr>
          <a:xfrm>
            <a:off x="751034" y="2615716"/>
            <a:ext cx="3582091" cy="590931"/>
          </a:xfrm>
          <a:prstGeom prst="rect">
            <a:avLst/>
          </a:prstGeom>
        </p:spPr>
        <p:txBody>
          <a:bodyPr wrap="square">
            <a:spAutoFit/>
          </a:bodyPr>
          <a:lstStyle/>
          <a:p>
            <a:pPr>
              <a:lnSpc>
                <a:spcPct val="90000"/>
              </a:lnSpc>
            </a:pPr>
            <a:r>
              <a:rPr lang="es-ES" dirty="0"/>
              <a:t>Bloque receptor de datos para el Arduino mediante protocolo TCP/IP </a:t>
            </a:r>
          </a:p>
        </p:txBody>
      </p:sp>
      <p:sp>
        <p:nvSpPr>
          <p:cNvPr id="26" name="Rectángulo 25">
            <a:extLst>
              <a:ext uri="{FF2B5EF4-FFF2-40B4-BE49-F238E27FC236}">
                <a16:creationId xmlns:a16="http://schemas.microsoft.com/office/drawing/2014/main" id="{0D369CB2-047B-4F4D-A977-687EDB748080}"/>
              </a:ext>
            </a:extLst>
          </p:cNvPr>
          <p:cNvSpPr/>
          <p:nvPr/>
        </p:nvSpPr>
        <p:spPr>
          <a:xfrm>
            <a:off x="751034" y="4768762"/>
            <a:ext cx="3674277" cy="840230"/>
          </a:xfrm>
          <a:prstGeom prst="rect">
            <a:avLst/>
          </a:prstGeom>
        </p:spPr>
        <p:txBody>
          <a:bodyPr wrap="square">
            <a:spAutoFit/>
          </a:bodyPr>
          <a:lstStyle/>
          <a:p>
            <a:pPr>
              <a:lnSpc>
                <a:spcPct val="90000"/>
              </a:lnSpc>
            </a:pPr>
            <a:r>
              <a:rPr lang="es-ES" dirty="0"/>
              <a:t>Configuración a destacar:</a:t>
            </a:r>
          </a:p>
          <a:p>
            <a:pPr marL="285750" indent="-285750">
              <a:lnSpc>
                <a:spcPct val="90000"/>
              </a:lnSpc>
              <a:buFont typeface="Arial" panose="020B0604020202020204" pitchFamily="34" charset="0"/>
              <a:buChar char="•"/>
            </a:pPr>
            <a:r>
              <a:rPr lang="es-ES" dirty="0"/>
              <a:t>Puerto TCP al que escucha</a:t>
            </a:r>
          </a:p>
          <a:p>
            <a:pPr marL="285750" indent="-285750">
              <a:lnSpc>
                <a:spcPct val="90000"/>
              </a:lnSpc>
              <a:buFont typeface="Arial" panose="020B0604020202020204" pitchFamily="34" charset="0"/>
              <a:buChar char="•"/>
            </a:pPr>
            <a:r>
              <a:rPr lang="es-ES" dirty="0"/>
              <a:t>Tipo de dato a recibir</a:t>
            </a:r>
          </a:p>
        </p:txBody>
      </p:sp>
    </p:spTree>
    <p:extLst>
      <p:ext uri="{BB962C8B-B14F-4D97-AF65-F5344CB8AC3E}">
        <p14:creationId xmlns:p14="http://schemas.microsoft.com/office/powerpoint/2010/main" val="13362701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34</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dirty="0"/>
              <a:t>Enviar instrucciones desde MATLAB hasta el </a:t>
            </a:r>
            <a:r>
              <a:rPr lang="es-ES" dirty="0" err="1"/>
              <a:t>rover</a:t>
            </a:r>
            <a:r>
              <a:rPr lang="es-ES" dirty="0"/>
              <a:t> por </a:t>
            </a:r>
            <a:r>
              <a:rPr lang="es-ES" dirty="0" err="1"/>
              <a:t>Wi</a:t>
            </a:r>
            <a:r>
              <a:rPr lang="es-ES" dirty="0"/>
              <a:t>-Fi</a:t>
            </a:r>
          </a:p>
        </p:txBody>
      </p:sp>
      <p:pic>
        <p:nvPicPr>
          <p:cNvPr id="8" name="Imagen 7">
            <a:extLst>
              <a:ext uri="{FF2B5EF4-FFF2-40B4-BE49-F238E27FC236}">
                <a16:creationId xmlns:a16="http://schemas.microsoft.com/office/drawing/2014/main" id="{79EC0A32-6698-4492-8793-766AC6827F1E}"/>
              </a:ext>
            </a:extLst>
          </p:cNvPr>
          <p:cNvPicPr>
            <a:picLocks noChangeAspect="1"/>
          </p:cNvPicPr>
          <p:nvPr/>
        </p:nvPicPr>
        <p:blipFill>
          <a:blip r:embed="rId3"/>
          <a:stretch>
            <a:fillRect/>
          </a:stretch>
        </p:blipFill>
        <p:spPr>
          <a:xfrm>
            <a:off x="1090961" y="2667015"/>
            <a:ext cx="2000250" cy="1219200"/>
          </a:xfrm>
          <a:prstGeom prst="rect">
            <a:avLst/>
          </a:prstGeom>
        </p:spPr>
      </p:pic>
      <p:pic>
        <p:nvPicPr>
          <p:cNvPr id="6" name="Imagen 5">
            <a:extLst>
              <a:ext uri="{FF2B5EF4-FFF2-40B4-BE49-F238E27FC236}">
                <a16:creationId xmlns:a16="http://schemas.microsoft.com/office/drawing/2014/main" id="{CFB3BE3E-9BF6-47FE-93EA-9D9896B9A950}"/>
              </a:ext>
            </a:extLst>
          </p:cNvPr>
          <p:cNvPicPr>
            <a:picLocks noChangeAspect="1"/>
          </p:cNvPicPr>
          <p:nvPr/>
        </p:nvPicPr>
        <p:blipFill>
          <a:blip r:embed="rId4"/>
          <a:stretch>
            <a:fillRect/>
          </a:stretch>
        </p:blipFill>
        <p:spPr>
          <a:xfrm>
            <a:off x="4185557" y="2253828"/>
            <a:ext cx="4038600" cy="3609975"/>
          </a:xfrm>
          <a:prstGeom prst="rect">
            <a:avLst/>
          </a:prstGeom>
        </p:spPr>
      </p:pic>
      <p:sp>
        <p:nvSpPr>
          <p:cNvPr id="13" name="Rectángulo 12">
            <a:extLst>
              <a:ext uri="{FF2B5EF4-FFF2-40B4-BE49-F238E27FC236}">
                <a16:creationId xmlns:a16="http://schemas.microsoft.com/office/drawing/2014/main" id="{228C5EB6-835E-41C9-9061-F5B2ADBB2648}"/>
              </a:ext>
            </a:extLst>
          </p:cNvPr>
          <p:cNvSpPr/>
          <p:nvPr/>
        </p:nvSpPr>
        <p:spPr>
          <a:xfrm>
            <a:off x="511280" y="1940170"/>
            <a:ext cx="3582091" cy="590931"/>
          </a:xfrm>
          <a:prstGeom prst="rect">
            <a:avLst/>
          </a:prstGeom>
        </p:spPr>
        <p:txBody>
          <a:bodyPr wrap="square">
            <a:spAutoFit/>
          </a:bodyPr>
          <a:lstStyle/>
          <a:p>
            <a:pPr>
              <a:lnSpc>
                <a:spcPct val="90000"/>
              </a:lnSpc>
            </a:pPr>
            <a:r>
              <a:rPr lang="es-ES" dirty="0"/>
              <a:t>Bloque receptor de datos para el Arduino mediante protocolo UDP </a:t>
            </a:r>
          </a:p>
        </p:txBody>
      </p:sp>
      <p:sp>
        <p:nvSpPr>
          <p:cNvPr id="14" name="Rectángulo 13">
            <a:extLst>
              <a:ext uri="{FF2B5EF4-FFF2-40B4-BE49-F238E27FC236}">
                <a16:creationId xmlns:a16="http://schemas.microsoft.com/office/drawing/2014/main" id="{26FF380A-2C88-4444-9AFF-F699084758A9}"/>
              </a:ext>
            </a:extLst>
          </p:cNvPr>
          <p:cNvSpPr/>
          <p:nvPr/>
        </p:nvSpPr>
        <p:spPr>
          <a:xfrm>
            <a:off x="511280" y="4093216"/>
            <a:ext cx="3674277" cy="840230"/>
          </a:xfrm>
          <a:prstGeom prst="rect">
            <a:avLst/>
          </a:prstGeom>
        </p:spPr>
        <p:txBody>
          <a:bodyPr wrap="square">
            <a:spAutoFit/>
          </a:bodyPr>
          <a:lstStyle/>
          <a:p>
            <a:pPr>
              <a:lnSpc>
                <a:spcPct val="90000"/>
              </a:lnSpc>
            </a:pPr>
            <a:r>
              <a:rPr lang="es-ES" dirty="0"/>
              <a:t>Configuración a destacar:</a:t>
            </a:r>
          </a:p>
          <a:p>
            <a:pPr marL="285750" indent="-285750">
              <a:lnSpc>
                <a:spcPct val="90000"/>
              </a:lnSpc>
              <a:buFont typeface="Arial" panose="020B0604020202020204" pitchFamily="34" charset="0"/>
              <a:buChar char="•"/>
            </a:pPr>
            <a:r>
              <a:rPr lang="es-ES" dirty="0"/>
              <a:t>Puerto UDP al que escucha</a:t>
            </a:r>
          </a:p>
          <a:p>
            <a:pPr marL="285750" indent="-285750">
              <a:lnSpc>
                <a:spcPct val="90000"/>
              </a:lnSpc>
              <a:buFont typeface="Arial" panose="020B0604020202020204" pitchFamily="34" charset="0"/>
              <a:buChar char="•"/>
            </a:pPr>
            <a:r>
              <a:rPr lang="es-ES" dirty="0"/>
              <a:t>Tipo de dato a recibir</a:t>
            </a:r>
          </a:p>
        </p:txBody>
      </p:sp>
    </p:spTree>
    <p:extLst>
      <p:ext uri="{BB962C8B-B14F-4D97-AF65-F5344CB8AC3E}">
        <p14:creationId xmlns:p14="http://schemas.microsoft.com/office/powerpoint/2010/main" val="15134187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35</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dirty="0"/>
              <a:t>Recibir información de los sensores del </a:t>
            </a:r>
            <a:r>
              <a:rPr lang="es-ES" dirty="0" err="1"/>
              <a:t>rover</a:t>
            </a:r>
            <a:r>
              <a:rPr lang="es-ES" dirty="0"/>
              <a:t> en Matlab</a:t>
            </a:r>
          </a:p>
        </p:txBody>
      </p:sp>
      <p:sp>
        <p:nvSpPr>
          <p:cNvPr id="21" name="Content Placeholder 5">
            <a:extLst>
              <a:ext uri="{FF2B5EF4-FFF2-40B4-BE49-F238E27FC236}">
                <a16:creationId xmlns:a16="http://schemas.microsoft.com/office/drawing/2014/main" id="{028942E0-2D96-42DB-8D96-A0ED784610CD}"/>
              </a:ext>
            </a:extLst>
          </p:cNvPr>
          <p:cNvSpPr>
            <a:spLocks noGrp="1"/>
          </p:cNvSpPr>
          <p:nvPr>
            <p:ph idx="1"/>
          </p:nvPr>
        </p:nvSpPr>
        <p:spPr>
          <a:xfrm>
            <a:off x="422032" y="1338720"/>
            <a:ext cx="8208784" cy="788660"/>
          </a:xfrm>
        </p:spPr>
        <p:txBody>
          <a:bodyPr>
            <a:normAutofit fontScale="92500" lnSpcReduction="10000"/>
          </a:bodyPr>
          <a:lstStyle/>
          <a:p>
            <a:pPr marL="0" indent="0">
              <a:lnSpc>
                <a:spcPct val="90000"/>
              </a:lnSpc>
              <a:buNone/>
            </a:pPr>
            <a:r>
              <a:rPr lang="es-ES" dirty="0"/>
              <a:t>Configuración del modelo de </a:t>
            </a:r>
            <a:r>
              <a:rPr lang="es-ES" dirty="0" err="1"/>
              <a:t>Simulink</a:t>
            </a:r>
            <a:r>
              <a:rPr lang="es-ES" dirty="0"/>
              <a:t> para que envíe y reciba datos de MATLAB por una red </a:t>
            </a:r>
            <a:r>
              <a:rPr lang="es-ES" dirty="0" err="1"/>
              <a:t>Wi</a:t>
            </a:r>
            <a:r>
              <a:rPr lang="es-ES" dirty="0"/>
              <a:t>-Fi. Un modo mediante el protocolo TCP/IP y el segundo mediante el protocolo UDP.</a:t>
            </a:r>
          </a:p>
          <a:p>
            <a:pPr marL="0" indent="0">
              <a:lnSpc>
                <a:spcPct val="90000"/>
              </a:lnSpc>
              <a:buNone/>
            </a:pPr>
            <a:endParaRPr lang="es-ES" dirty="0"/>
          </a:p>
          <a:p>
            <a:pPr>
              <a:lnSpc>
                <a:spcPct val="90000"/>
              </a:lnSpc>
            </a:pPr>
            <a:endParaRPr lang="es-ES" dirty="0"/>
          </a:p>
          <a:p>
            <a:pPr marL="0" indent="0">
              <a:lnSpc>
                <a:spcPct val="90000"/>
              </a:lnSpc>
              <a:buNone/>
            </a:pPr>
            <a:endParaRPr lang="es-ES" sz="1900" dirty="0"/>
          </a:p>
        </p:txBody>
      </p:sp>
      <p:pic>
        <p:nvPicPr>
          <p:cNvPr id="6" name="Imagen 5">
            <a:extLst>
              <a:ext uri="{FF2B5EF4-FFF2-40B4-BE49-F238E27FC236}">
                <a16:creationId xmlns:a16="http://schemas.microsoft.com/office/drawing/2014/main" id="{27F71861-D9BC-42F9-88F9-80B05F318E79}"/>
              </a:ext>
            </a:extLst>
          </p:cNvPr>
          <p:cNvPicPr>
            <a:picLocks noChangeAspect="1"/>
          </p:cNvPicPr>
          <p:nvPr/>
        </p:nvPicPr>
        <p:blipFill>
          <a:blip r:embed="rId3"/>
          <a:stretch>
            <a:fillRect/>
          </a:stretch>
        </p:blipFill>
        <p:spPr>
          <a:xfrm>
            <a:off x="6105525" y="3188542"/>
            <a:ext cx="1981200" cy="1266825"/>
          </a:xfrm>
          <a:prstGeom prst="rect">
            <a:avLst/>
          </a:prstGeom>
        </p:spPr>
      </p:pic>
      <p:sp>
        <p:nvSpPr>
          <p:cNvPr id="11" name="Rectángulo 10">
            <a:extLst>
              <a:ext uri="{FF2B5EF4-FFF2-40B4-BE49-F238E27FC236}">
                <a16:creationId xmlns:a16="http://schemas.microsoft.com/office/drawing/2014/main" id="{95B30789-BA20-4514-832B-146DDC4AB291}"/>
              </a:ext>
            </a:extLst>
          </p:cNvPr>
          <p:cNvSpPr/>
          <p:nvPr/>
        </p:nvSpPr>
        <p:spPr>
          <a:xfrm>
            <a:off x="5335206" y="2488228"/>
            <a:ext cx="3582091" cy="590931"/>
          </a:xfrm>
          <a:prstGeom prst="rect">
            <a:avLst/>
          </a:prstGeom>
        </p:spPr>
        <p:txBody>
          <a:bodyPr wrap="square">
            <a:spAutoFit/>
          </a:bodyPr>
          <a:lstStyle/>
          <a:p>
            <a:pPr>
              <a:lnSpc>
                <a:spcPct val="90000"/>
              </a:lnSpc>
            </a:pPr>
            <a:r>
              <a:rPr lang="es-ES" dirty="0"/>
              <a:t>Bloque emisor de datos para el Arduino mediante protocolo TCP </a:t>
            </a:r>
          </a:p>
        </p:txBody>
      </p:sp>
      <p:sp>
        <p:nvSpPr>
          <p:cNvPr id="12" name="Rectángulo 11">
            <a:extLst>
              <a:ext uri="{FF2B5EF4-FFF2-40B4-BE49-F238E27FC236}">
                <a16:creationId xmlns:a16="http://schemas.microsoft.com/office/drawing/2014/main" id="{5F7CEFBC-BED2-42C9-A7DD-3F1F980F3D15}"/>
              </a:ext>
            </a:extLst>
          </p:cNvPr>
          <p:cNvSpPr/>
          <p:nvPr/>
        </p:nvSpPr>
        <p:spPr>
          <a:xfrm>
            <a:off x="5335206" y="4641274"/>
            <a:ext cx="3674277" cy="1089529"/>
          </a:xfrm>
          <a:prstGeom prst="rect">
            <a:avLst/>
          </a:prstGeom>
        </p:spPr>
        <p:txBody>
          <a:bodyPr wrap="square">
            <a:spAutoFit/>
          </a:bodyPr>
          <a:lstStyle/>
          <a:p>
            <a:pPr>
              <a:lnSpc>
                <a:spcPct val="90000"/>
              </a:lnSpc>
            </a:pPr>
            <a:r>
              <a:rPr lang="es-ES" dirty="0"/>
              <a:t>Configuración a destacar:</a:t>
            </a:r>
          </a:p>
          <a:p>
            <a:pPr marL="285750" indent="-285750">
              <a:lnSpc>
                <a:spcPct val="90000"/>
              </a:lnSpc>
              <a:buFont typeface="Arial" panose="020B0604020202020204" pitchFamily="34" charset="0"/>
              <a:buChar char="•"/>
            </a:pPr>
            <a:r>
              <a:rPr lang="es-ES" dirty="0"/>
              <a:t>IP del host receptor de los datos (PC donde se ejecute Matlab) </a:t>
            </a:r>
          </a:p>
          <a:p>
            <a:pPr marL="285750" indent="-285750">
              <a:lnSpc>
                <a:spcPct val="90000"/>
              </a:lnSpc>
              <a:buFont typeface="Arial" panose="020B0604020202020204" pitchFamily="34" charset="0"/>
              <a:buChar char="•"/>
            </a:pPr>
            <a:r>
              <a:rPr lang="es-ES" dirty="0"/>
              <a:t>Puerto TCP al que enviar datos</a:t>
            </a:r>
          </a:p>
        </p:txBody>
      </p:sp>
      <p:pic>
        <p:nvPicPr>
          <p:cNvPr id="7" name="Imagen 6">
            <a:extLst>
              <a:ext uri="{FF2B5EF4-FFF2-40B4-BE49-F238E27FC236}">
                <a16:creationId xmlns:a16="http://schemas.microsoft.com/office/drawing/2014/main" id="{9589E161-53D1-4559-B2A9-544160717FE9}"/>
              </a:ext>
            </a:extLst>
          </p:cNvPr>
          <p:cNvPicPr>
            <a:picLocks noChangeAspect="1"/>
          </p:cNvPicPr>
          <p:nvPr/>
        </p:nvPicPr>
        <p:blipFill>
          <a:blip r:embed="rId4"/>
          <a:stretch>
            <a:fillRect/>
          </a:stretch>
        </p:blipFill>
        <p:spPr>
          <a:xfrm>
            <a:off x="770553" y="2381326"/>
            <a:ext cx="4038600" cy="3800475"/>
          </a:xfrm>
          <a:prstGeom prst="rect">
            <a:avLst/>
          </a:prstGeom>
        </p:spPr>
      </p:pic>
    </p:spTree>
    <p:extLst>
      <p:ext uri="{BB962C8B-B14F-4D97-AF65-F5344CB8AC3E}">
        <p14:creationId xmlns:p14="http://schemas.microsoft.com/office/powerpoint/2010/main" val="4905652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36</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dirty="0"/>
              <a:t>Recibir información de los sensores del </a:t>
            </a:r>
            <a:r>
              <a:rPr lang="es-ES" dirty="0" err="1"/>
              <a:t>rover</a:t>
            </a:r>
            <a:r>
              <a:rPr lang="es-ES" dirty="0"/>
              <a:t> en Matlab</a:t>
            </a:r>
          </a:p>
        </p:txBody>
      </p:sp>
      <p:sp>
        <p:nvSpPr>
          <p:cNvPr id="21" name="Content Placeholder 5">
            <a:extLst>
              <a:ext uri="{FF2B5EF4-FFF2-40B4-BE49-F238E27FC236}">
                <a16:creationId xmlns:a16="http://schemas.microsoft.com/office/drawing/2014/main" id="{028942E0-2D96-42DB-8D96-A0ED784610CD}"/>
              </a:ext>
            </a:extLst>
          </p:cNvPr>
          <p:cNvSpPr>
            <a:spLocks noGrp="1"/>
          </p:cNvSpPr>
          <p:nvPr>
            <p:ph idx="1"/>
          </p:nvPr>
        </p:nvSpPr>
        <p:spPr>
          <a:xfrm>
            <a:off x="422032" y="1338720"/>
            <a:ext cx="8208784" cy="788660"/>
          </a:xfrm>
        </p:spPr>
        <p:txBody>
          <a:bodyPr>
            <a:normAutofit/>
          </a:bodyPr>
          <a:lstStyle/>
          <a:p>
            <a:pPr marL="0" indent="0">
              <a:lnSpc>
                <a:spcPct val="90000"/>
              </a:lnSpc>
              <a:buNone/>
            </a:pPr>
            <a:r>
              <a:rPr lang="es-ES" dirty="0"/>
              <a:t>Configuración del modelo de </a:t>
            </a:r>
            <a:r>
              <a:rPr lang="es-ES" dirty="0" err="1"/>
              <a:t>Simulink</a:t>
            </a:r>
            <a:r>
              <a:rPr lang="es-ES" dirty="0"/>
              <a:t> para que envíe y reciba datos de MATLAB por una red </a:t>
            </a:r>
            <a:r>
              <a:rPr lang="es-ES" dirty="0" err="1"/>
              <a:t>Wi</a:t>
            </a:r>
            <a:r>
              <a:rPr lang="es-ES" dirty="0"/>
              <a:t>-Fi</a:t>
            </a:r>
          </a:p>
          <a:p>
            <a:pPr>
              <a:lnSpc>
                <a:spcPct val="90000"/>
              </a:lnSpc>
            </a:pPr>
            <a:endParaRPr lang="es-ES" dirty="0"/>
          </a:p>
          <a:p>
            <a:pPr marL="0" indent="0">
              <a:lnSpc>
                <a:spcPct val="90000"/>
              </a:lnSpc>
              <a:buNone/>
            </a:pPr>
            <a:endParaRPr lang="es-ES" sz="1900" dirty="0"/>
          </a:p>
        </p:txBody>
      </p:sp>
      <p:pic>
        <p:nvPicPr>
          <p:cNvPr id="7" name="Imagen 6">
            <a:extLst>
              <a:ext uri="{FF2B5EF4-FFF2-40B4-BE49-F238E27FC236}">
                <a16:creationId xmlns:a16="http://schemas.microsoft.com/office/drawing/2014/main" id="{1AA1E7CF-2686-425E-9DFB-5158A35372E2}"/>
              </a:ext>
            </a:extLst>
          </p:cNvPr>
          <p:cNvPicPr>
            <a:picLocks noChangeAspect="1"/>
          </p:cNvPicPr>
          <p:nvPr/>
        </p:nvPicPr>
        <p:blipFill>
          <a:blip r:embed="rId3"/>
          <a:stretch>
            <a:fillRect/>
          </a:stretch>
        </p:blipFill>
        <p:spPr>
          <a:xfrm>
            <a:off x="6076950" y="3245854"/>
            <a:ext cx="2009775" cy="1228725"/>
          </a:xfrm>
          <a:prstGeom prst="rect">
            <a:avLst/>
          </a:prstGeom>
        </p:spPr>
      </p:pic>
      <p:pic>
        <p:nvPicPr>
          <p:cNvPr id="10" name="Imagen 9">
            <a:extLst>
              <a:ext uri="{FF2B5EF4-FFF2-40B4-BE49-F238E27FC236}">
                <a16:creationId xmlns:a16="http://schemas.microsoft.com/office/drawing/2014/main" id="{1C5736F3-F1B3-4D0B-BDE8-E7370D8877C1}"/>
              </a:ext>
            </a:extLst>
          </p:cNvPr>
          <p:cNvPicPr>
            <a:picLocks noChangeAspect="1"/>
          </p:cNvPicPr>
          <p:nvPr/>
        </p:nvPicPr>
        <p:blipFill>
          <a:blip r:embed="rId4"/>
          <a:stretch>
            <a:fillRect/>
          </a:stretch>
        </p:blipFill>
        <p:spPr>
          <a:xfrm>
            <a:off x="854529" y="2393716"/>
            <a:ext cx="4038600" cy="3800475"/>
          </a:xfrm>
          <a:prstGeom prst="rect">
            <a:avLst/>
          </a:prstGeom>
        </p:spPr>
      </p:pic>
      <p:sp>
        <p:nvSpPr>
          <p:cNvPr id="12" name="Rectángulo 11">
            <a:extLst>
              <a:ext uri="{FF2B5EF4-FFF2-40B4-BE49-F238E27FC236}">
                <a16:creationId xmlns:a16="http://schemas.microsoft.com/office/drawing/2014/main" id="{B2B554B4-A478-45E5-9071-8E7F7CEDE9BE}"/>
              </a:ext>
            </a:extLst>
          </p:cNvPr>
          <p:cNvSpPr/>
          <p:nvPr/>
        </p:nvSpPr>
        <p:spPr>
          <a:xfrm>
            <a:off x="5335206" y="2488228"/>
            <a:ext cx="3582091" cy="590931"/>
          </a:xfrm>
          <a:prstGeom prst="rect">
            <a:avLst/>
          </a:prstGeom>
        </p:spPr>
        <p:txBody>
          <a:bodyPr wrap="square">
            <a:spAutoFit/>
          </a:bodyPr>
          <a:lstStyle/>
          <a:p>
            <a:pPr>
              <a:lnSpc>
                <a:spcPct val="90000"/>
              </a:lnSpc>
            </a:pPr>
            <a:r>
              <a:rPr lang="es-ES" dirty="0"/>
              <a:t>Bloque emisor de datos para el Arduino mediante protocolo UDP </a:t>
            </a:r>
          </a:p>
        </p:txBody>
      </p:sp>
      <p:sp>
        <p:nvSpPr>
          <p:cNvPr id="13" name="Rectángulo 12">
            <a:extLst>
              <a:ext uri="{FF2B5EF4-FFF2-40B4-BE49-F238E27FC236}">
                <a16:creationId xmlns:a16="http://schemas.microsoft.com/office/drawing/2014/main" id="{57EBD8D2-4C34-4766-A4A4-70EE9C3E63FC}"/>
              </a:ext>
            </a:extLst>
          </p:cNvPr>
          <p:cNvSpPr/>
          <p:nvPr/>
        </p:nvSpPr>
        <p:spPr>
          <a:xfrm>
            <a:off x="5335206" y="4641274"/>
            <a:ext cx="3674277" cy="1089529"/>
          </a:xfrm>
          <a:prstGeom prst="rect">
            <a:avLst/>
          </a:prstGeom>
        </p:spPr>
        <p:txBody>
          <a:bodyPr wrap="square">
            <a:spAutoFit/>
          </a:bodyPr>
          <a:lstStyle/>
          <a:p>
            <a:pPr>
              <a:lnSpc>
                <a:spcPct val="90000"/>
              </a:lnSpc>
            </a:pPr>
            <a:r>
              <a:rPr lang="es-ES" dirty="0"/>
              <a:t>Configuración a destacar:</a:t>
            </a:r>
          </a:p>
          <a:p>
            <a:pPr marL="285750" indent="-285750">
              <a:lnSpc>
                <a:spcPct val="90000"/>
              </a:lnSpc>
              <a:buFont typeface="Arial" panose="020B0604020202020204" pitchFamily="34" charset="0"/>
              <a:buChar char="•"/>
            </a:pPr>
            <a:r>
              <a:rPr lang="es-ES" dirty="0"/>
              <a:t>IP del host receptor de los datos (PC donde se ejecute Matlab) </a:t>
            </a:r>
          </a:p>
          <a:p>
            <a:pPr marL="285750" indent="-285750">
              <a:lnSpc>
                <a:spcPct val="90000"/>
              </a:lnSpc>
              <a:buFont typeface="Arial" panose="020B0604020202020204" pitchFamily="34" charset="0"/>
              <a:buChar char="•"/>
            </a:pPr>
            <a:r>
              <a:rPr lang="es-ES" dirty="0"/>
              <a:t>Puerto TCP al que enviar datos</a:t>
            </a:r>
          </a:p>
        </p:txBody>
      </p:sp>
    </p:spTree>
    <p:extLst>
      <p:ext uri="{BB962C8B-B14F-4D97-AF65-F5344CB8AC3E}">
        <p14:creationId xmlns:p14="http://schemas.microsoft.com/office/powerpoint/2010/main" val="28313659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37</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dirty="0"/>
              <a:t>Ejemplo receptor – emisor</a:t>
            </a:r>
          </a:p>
        </p:txBody>
      </p:sp>
      <p:sp>
        <p:nvSpPr>
          <p:cNvPr id="21" name="Content Placeholder 5">
            <a:extLst>
              <a:ext uri="{FF2B5EF4-FFF2-40B4-BE49-F238E27FC236}">
                <a16:creationId xmlns:a16="http://schemas.microsoft.com/office/drawing/2014/main" id="{028942E0-2D96-42DB-8D96-A0ED784610CD}"/>
              </a:ext>
            </a:extLst>
          </p:cNvPr>
          <p:cNvSpPr>
            <a:spLocks noGrp="1"/>
          </p:cNvSpPr>
          <p:nvPr>
            <p:ph idx="1"/>
          </p:nvPr>
        </p:nvSpPr>
        <p:spPr>
          <a:xfrm>
            <a:off x="422032" y="1338720"/>
            <a:ext cx="8208784" cy="788660"/>
          </a:xfrm>
        </p:spPr>
        <p:txBody>
          <a:bodyPr>
            <a:normAutofit/>
          </a:bodyPr>
          <a:lstStyle/>
          <a:p>
            <a:pPr marL="0" indent="0">
              <a:lnSpc>
                <a:spcPct val="90000"/>
              </a:lnSpc>
              <a:buNone/>
            </a:pPr>
            <a:r>
              <a:rPr lang="es-ES" dirty="0"/>
              <a:t>Control de velocidad de un motor y transmisión del nivel de batería</a:t>
            </a:r>
          </a:p>
          <a:p>
            <a:pPr>
              <a:lnSpc>
                <a:spcPct val="90000"/>
              </a:lnSpc>
            </a:pPr>
            <a:endParaRPr lang="es-ES" dirty="0"/>
          </a:p>
          <a:p>
            <a:pPr marL="0" indent="0">
              <a:lnSpc>
                <a:spcPct val="90000"/>
              </a:lnSpc>
              <a:buNone/>
            </a:pPr>
            <a:endParaRPr lang="es-ES" sz="1900" dirty="0"/>
          </a:p>
        </p:txBody>
      </p:sp>
      <p:pic>
        <p:nvPicPr>
          <p:cNvPr id="6" name="Imagen 5">
            <a:extLst>
              <a:ext uri="{FF2B5EF4-FFF2-40B4-BE49-F238E27FC236}">
                <a16:creationId xmlns:a16="http://schemas.microsoft.com/office/drawing/2014/main" id="{BBBB5705-55A8-452E-BD4F-717AEC1110CD}"/>
              </a:ext>
            </a:extLst>
          </p:cNvPr>
          <p:cNvPicPr>
            <a:picLocks noChangeAspect="1"/>
          </p:cNvPicPr>
          <p:nvPr/>
        </p:nvPicPr>
        <p:blipFill>
          <a:blip r:embed="rId3"/>
          <a:stretch>
            <a:fillRect/>
          </a:stretch>
        </p:blipFill>
        <p:spPr>
          <a:xfrm>
            <a:off x="1047647" y="1817139"/>
            <a:ext cx="6708531" cy="2499256"/>
          </a:xfrm>
          <a:prstGeom prst="rect">
            <a:avLst/>
          </a:prstGeom>
        </p:spPr>
      </p:pic>
      <p:sp>
        <p:nvSpPr>
          <p:cNvPr id="10" name="Content Placeholder 5">
            <a:extLst>
              <a:ext uri="{FF2B5EF4-FFF2-40B4-BE49-F238E27FC236}">
                <a16:creationId xmlns:a16="http://schemas.microsoft.com/office/drawing/2014/main" id="{015EAE2D-3649-4D63-AE52-25D910C8FE98}"/>
              </a:ext>
            </a:extLst>
          </p:cNvPr>
          <p:cNvSpPr txBox="1">
            <a:spLocks/>
          </p:cNvSpPr>
          <p:nvPr/>
        </p:nvSpPr>
        <p:spPr>
          <a:xfrm>
            <a:off x="422032" y="4368456"/>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a:solidFill>
                  <a:srgbClr val="00A3AD"/>
                </a:solidFill>
                <a:latin typeface="Arial Black" charset="0"/>
              </a:rPr>
              <a:t>Propuesta de ejercicio:</a:t>
            </a:r>
            <a:endParaRPr lang="es-ES" sz="1900" dirty="0"/>
          </a:p>
        </p:txBody>
      </p:sp>
      <p:sp>
        <p:nvSpPr>
          <p:cNvPr id="11" name="Content Placeholder 5">
            <a:extLst>
              <a:ext uri="{FF2B5EF4-FFF2-40B4-BE49-F238E27FC236}">
                <a16:creationId xmlns:a16="http://schemas.microsoft.com/office/drawing/2014/main" id="{5A85297B-9F14-40EB-BA82-F8743B88B18A}"/>
              </a:ext>
            </a:extLst>
          </p:cNvPr>
          <p:cNvSpPr txBox="1">
            <a:spLocks/>
          </p:cNvSpPr>
          <p:nvPr/>
        </p:nvSpPr>
        <p:spPr>
          <a:xfrm>
            <a:off x="3504033" y="5002118"/>
            <a:ext cx="5182766" cy="1219200"/>
          </a:xfrm>
          <a:prstGeom prst="rect">
            <a:avLst/>
          </a:prstGeom>
        </p:spPr>
        <p:txBody>
          <a:bodyPr vert="horz" lIns="91440" tIns="45720" rIns="91440" bIns="45720" rtlCol="0">
            <a:normAutofit fontScale="70000" lnSpcReduction="20000"/>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s-ES" sz="1800" dirty="0"/>
              <a:t>Compila el modelo </a:t>
            </a:r>
            <a:r>
              <a:rPr lang="es-ES" sz="1800" dirty="0" err="1"/>
              <a:t>Simulink</a:t>
            </a:r>
            <a:r>
              <a:rPr lang="es-ES" sz="1800" dirty="0"/>
              <a:t> “Wifi IO” y cárgalo en tu Arduino </a:t>
            </a:r>
            <a:r>
              <a:rPr lang="es-ES" sz="1800" dirty="0" err="1"/>
              <a:t>Engineering</a:t>
            </a:r>
            <a:r>
              <a:rPr lang="es-ES" sz="1800" dirty="0"/>
              <a:t> Kit. </a:t>
            </a:r>
          </a:p>
          <a:p>
            <a:pPr marL="0" indent="0">
              <a:lnSpc>
                <a:spcPct val="120000"/>
              </a:lnSpc>
              <a:buFont typeface="Arial" panose="020B0604020202020204" pitchFamily="34" charset="0"/>
              <a:buNone/>
            </a:pPr>
            <a:r>
              <a:rPr lang="es-ES" sz="1800" dirty="0"/>
              <a:t>Desde el script MATLAB del cliente podrás enviar la información necesaria para mover accionar el motor remotamente. Usando el script del servidor podrás recibir el voltaje de la batería.</a:t>
            </a:r>
          </a:p>
          <a:p>
            <a:pPr marL="0" indent="0">
              <a:lnSpc>
                <a:spcPct val="90000"/>
              </a:lnSpc>
              <a:buFont typeface="Arial" panose="020B0604020202020204" pitchFamily="34" charset="0"/>
              <a:buNone/>
            </a:pPr>
            <a:endParaRPr lang="es-ES" sz="1900" dirty="0"/>
          </a:p>
        </p:txBody>
      </p:sp>
      <p:pic>
        <p:nvPicPr>
          <p:cNvPr id="12" name="Imagen 11">
            <a:extLst>
              <a:ext uri="{FF2B5EF4-FFF2-40B4-BE49-F238E27FC236}">
                <a16:creationId xmlns:a16="http://schemas.microsoft.com/office/drawing/2014/main" id="{09994107-E3C8-4F23-85A8-2E3D0C8028A5}"/>
              </a:ext>
            </a:extLst>
          </p:cNvPr>
          <p:cNvPicPr>
            <a:picLocks noChangeAspect="1"/>
          </p:cNvPicPr>
          <p:nvPr/>
        </p:nvPicPr>
        <p:blipFill>
          <a:blip r:embed="rId4"/>
          <a:stretch>
            <a:fillRect/>
          </a:stretch>
        </p:blipFill>
        <p:spPr>
          <a:xfrm>
            <a:off x="457201" y="4912252"/>
            <a:ext cx="2990850" cy="1219200"/>
          </a:xfrm>
          <a:prstGeom prst="rect">
            <a:avLst/>
          </a:prstGeom>
        </p:spPr>
      </p:pic>
    </p:spTree>
    <p:extLst>
      <p:ext uri="{BB962C8B-B14F-4D97-AF65-F5344CB8AC3E}">
        <p14:creationId xmlns:p14="http://schemas.microsoft.com/office/powerpoint/2010/main" val="35857434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7100" y="4812626"/>
            <a:ext cx="2672863" cy="1150681"/>
          </a:xfrm>
        </p:spPr>
        <p:txBody>
          <a:bodyPr/>
          <a:lstStyle/>
          <a:p>
            <a:pPr lvl="0"/>
            <a:r>
              <a:rPr lang="es-ES" dirty="0" err="1"/>
              <a:t>Loramendi</a:t>
            </a:r>
            <a:r>
              <a:rPr lang="es-ES" dirty="0"/>
              <a:t>, 4. Apartado 23</a:t>
            </a:r>
          </a:p>
          <a:p>
            <a:pPr lvl="0"/>
            <a:r>
              <a:rPr lang="es-ES" dirty="0"/>
              <a:t>20500 </a:t>
            </a:r>
            <a:r>
              <a:rPr lang="es-ES" dirty="0" err="1"/>
              <a:t>Arrasate</a:t>
            </a:r>
            <a:r>
              <a:rPr lang="es-ES" dirty="0"/>
              <a:t> </a:t>
            </a:r>
            <a:r>
              <a:rPr lang="mr-IN" dirty="0"/>
              <a:t>–</a:t>
            </a:r>
            <a:r>
              <a:rPr lang="es-ES" dirty="0"/>
              <a:t> </a:t>
            </a:r>
            <a:r>
              <a:rPr lang="es-ES" dirty="0" err="1"/>
              <a:t>Mondragon</a:t>
            </a:r>
            <a:endParaRPr lang="es-ES" dirty="0"/>
          </a:p>
          <a:p>
            <a:pPr lvl="0"/>
            <a:r>
              <a:rPr lang="es-ES" dirty="0"/>
              <a:t>T. 943 71 21 85</a:t>
            </a:r>
          </a:p>
          <a:p>
            <a:pPr lvl="0"/>
            <a:r>
              <a:rPr lang="es-ES" dirty="0" err="1"/>
              <a:t>info@mondragon.edu</a:t>
            </a:r>
            <a:endParaRPr lang="en-US" dirty="0"/>
          </a:p>
        </p:txBody>
      </p:sp>
      <p:sp>
        <p:nvSpPr>
          <p:cNvPr id="4" name="Marcador de contenido 1"/>
          <p:cNvSpPr txBox="1">
            <a:spLocks/>
          </p:cNvSpPr>
          <p:nvPr/>
        </p:nvSpPr>
        <p:spPr>
          <a:xfrm>
            <a:off x="3255254" y="2648673"/>
            <a:ext cx="2895602" cy="1150681"/>
          </a:xfrm>
          <a:prstGeom prst="rect">
            <a:avLst/>
          </a:prstGeom>
        </p:spPr>
        <p:txBody>
          <a:bodyPr vert="horz" lIns="91440" tIns="45720" rIns="91440" bIns="45720" rtlCol="0">
            <a:noAutofit/>
          </a:bodyPr>
          <a:lstStyle>
            <a:lvl1pPr marL="0"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400" b="0" i="0" kern="1200" noProof="0">
                <a:solidFill>
                  <a:srgbClr val="FFFFFF"/>
                </a:solidFill>
                <a:latin typeface="Arial Nova Light" charset="0"/>
                <a:ea typeface="Arial Nova Light" charset="0"/>
                <a:cs typeface="Arial Nova Light" charset="0"/>
              </a:defRPr>
            </a:lvl1pPr>
            <a:lvl2pPr marL="457188"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200" b="0" i="0" kern="1200" noProof="0">
                <a:solidFill>
                  <a:srgbClr val="FFFFFF"/>
                </a:solidFill>
                <a:latin typeface="Arial Nova Light" charset="0"/>
                <a:ea typeface="Arial Nova Light" charset="0"/>
                <a:cs typeface="Arial Nova Light" charset="0"/>
              </a:defRPr>
            </a:lvl2pPr>
            <a:lvl3pPr marL="914377"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100" b="0" i="0" kern="1200" noProof="0">
                <a:solidFill>
                  <a:srgbClr val="FFFFFF"/>
                </a:solidFill>
                <a:latin typeface="Arial Nova Light" charset="0"/>
                <a:ea typeface="Arial Nova Light" charset="0"/>
                <a:cs typeface="Arial Nova Light" charset="0"/>
              </a:defRPr>
            </a:lvl3pPr>
            <a:lvl4pPr marL="1371566"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050" b="0" i="0" kern="1200" noProof="0">
                <a:solidFill>
                  <a:srgbClr val="FFFFFF"/>
                </a:solidFill>
                <a:latin typeface="Arial Nova Light" charset="0"/>
                <a:ea typeface="Arial Nova Light" charset="0"/>
                <a:cs typeface="Arial Nova Light" charset="0"/>
              </a:defRPr>
            </a:lvl4pPr>
            <a:lvl5pPr marL="1828755" marR="0" indent="0" algn="l" defTabSz="457189" rtl="0" eaLnBrk="1" fontAlgn="auto" latinLnBrk="0" hangingPunct="1">
              <a:lnSpc>
                <a:spcPct val="100000"/>
              </a:lnSpc>
              <a:spcBef>
                <a:spcPct val="20000"/>
              </a:spcBef>
              <a:spcAft>
                <a:spcPts val="0"/>
              </a:spcAft>
              <a:buClr>
                <a:srgbClr val="00A3AE"/>
              </a:buClr>
              <a:buSzTx/>
              <a:buFont typeface="Arial"/>
              <a:buNone/>
              <a:tabLst/>
              <a:defRPr lang="en-US" sz="1050" b="0" i="0" kern="1200" noProof="0">
                <a:solidFill>
                  <a:srgbClr val="FFFFFF"/>
                </a:solidFill>
                <a:latin typeface="Arial Nova Light" charset="0"/>
                <a:ea typeface="Arial Nova Light" charset="0"/>
                <a:cs typeface="Arial Nova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s-ES" sz="2400" b="1" dirty="0" err="1"/>
              <a:t>Eskerrik</a:t>
            </a:r>
            <a:r>
              <a:rPr lang="es-ES" sz="2400" b="1" dirty="0"/>
              <a:t> </a:t>
            </a:r>
            <a:r>
              <a:rPr lang="es-ES" sz="2400" b="1" dirty="0" err="1"/>
              <a:t>asko</a:t>
            </a:r>
            <a:endParaRPr lang="es-ES" sz="2400" b="1" dirty="0"/>
          </a:p>
          <a:p>
            <a:pPr algn="ctr"/>
            <a:r>
              <a:rPr lang="es-ES" sz="2400" b="1" dirty="0"/>
              <a:t>Muchas gracias</a:t>
            </a:r>
          </a:p>
          <a:p>
            <a:pPr algn="ctr"/>
            <a:r>
              <a:rPr lang="es-ES" sz="2400" b="1" dirty="0" err="1"/>
              <a:t>Thank</a:t>
            </a:r>
            <a:r>
              <a:rPr lang="es-ES" sz="2400" b="1" dirty="0"/>
              <a:t> </a:t>
            </a:r>
            <a:r>
              <a:rPr lang="es-ES" sz="2400" b="1" dirty="0" err="1"/>
              <a:t>you</a:t>
            </a:r>
            <a:endParaRPr lang="es-ES" sz="2400" b="1" dirty="0"/>
          </a:p>
        </p:txBody>
      </p:sp>
    </p:spTree>
    <p:extLst>
      <p:ext uri="{BB962C8B-B14F-4D97-AF65-F5344CB8AC3E}">
        <p14:creationId xmlns:p14="http://schemas.microsoft.com/office/powerpoint/2010/main" val="997440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s-ES" dirty="0"/>
              <a:t>Fundamentos </a:t>
            </a:r>
          </a:p>
        </p:txBody>
      </p:sp>
      <p:sp>
        <p:nvSpPr>
          <p:cNvPr id="11" name="Content Placeholder 10"/>
          <p:cNvSpPr>
            <a:spLocks noGrp="1"/>
          </p:cNvSpPr>
          <p:nvPr>
            <p:ph sz="quarter" idx="10"/>
          </p:nvPr>
        </p:nvSpPr>
        <p:spPr/>
        <p:txBody>
          <a:bodyPr/>
          <a:lstStyle/>
          <a:p>
            <a:r>
              <a:rPr lang="es-ES"/>
              <a:t>1</a:t>
            </a:r>
          </a:p>
        </p:txBody>
      </p:sp>
    </p:spTree>
    <p:extLst>
      <p:ext uri="{BB962C8B-B14F-4D97-AF65-F5344CB8AC3E}">
        <p14:creationId xmlns:p14="http://schemas.microsoft.com/office/powerpoint/2010/main" val="1295944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s-ES" dirty="0"/>
              <a:t>Tecnologías inalámbricas</a:t>
            </a:r>
          </a:p>
        </p:txBody>
      </p:sp>
      <p:sp>
        <p:nvSpPr>
          <p:cNvPr id="10" name="Text Placeholder 9"/>
          <p:cNvSpPr>
            <a:spLocks noGrp="1"/>
          </p:cNvSpPr>
          <p:nvPr>
            <p:ph type="body" idx="1"/>
          </p:nvPr>
        </p:nvSpPr>
        <p:spPr/>
        <p:txBody>
          <a:bodyPr/>
          <a:lstStyle/>
          <a:p>
            <a:r>
              <a:rPr lang="es-ES" dirty="0"/>
              <a:t>Clasificación de las redes inalámbricas</a:t>
            </a:r>
          </a:p>
        </p:txBody>
      </p:sp>
      <p:sp>
        <p:nvSpPr>
          <p:cNvPr id="7" name="Content Placeholder 6"/>
          <p:cNvSpPr>
            <a:spLocks noGrp="1"/>
          </p:cNvSpPr>
          <p:nvPr>
            <p:ph sz="quarter" idx="10"/>
          </p:nvPr>
        </p:nvSpPr>
        <p:spPr/>
        <p:txBody>
          <a:bodyPr>
            <a:normAutofit fontScale="77500" lnSpcReduction="20000"/>
          </a:bodyPr>
          <a:lstStyle/>
          <a:p>
            <a:r>
              <a:rPr lang="en-US"/>
              <a:t>1.1</a:t>
            </a:r>
            <a:endParaRPr lang="en-US" dirty="0"/>
          </a:p>
        </p:txBody>
      </p:sp>
    </p:spTree>
    <p:extLst>
      <p:ext uri="{BB962C8B-B14F-4D97-AF65-F5344CB8AC3E}">
        <p14:creationId xmlns:p14="http://schemas.microsoft.com/office/powerpoint/2010/main" val="2050859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30" y="1364829"/>
            <a:ext cx="8297244" cy="692571"/>
          </a:xfrm>
        </p:spPr>
        <p:txBody>
          <a:bodyPr>
            <a:normAutofit/>
          </a:bodyPr>
          <a:lstStyle/>
          <a:p>
            <a:pPr marL="0" indent="0">
              <a:lnSpc>
                <a:spcPct val="90000"/>
              </a:lnSpc>
              <a:buNone/>
            </a:pPr>
            <a:r>
              <a:rPr lang="es-ES" sz="1800" dirty="0"/>
              <a:t>Las redes inalámbricas se pueden clasificar en cuatro grupos específicos según el área de aplicación y el alcance de la señal:</a:t>
            </a:r>
            <a:endParaRPr lang="es-ES" sz="19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6</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sz="2400" dirty="0"/>
              <a:t>Clasificación de las redes inalámbricas</a:t>
            </a:r>
            <a:br>
              <a:rPr lang="es-ES" sz="2400" dirty="0"/>
            </a:br>
            <a:endParaRPr lang="es-ES" sz="2400" dirty="0"/>
          </a:p>
        </p:txBody>
      </p:sp>
      <p:pic>
        <p:nvPicPr>
          <p:cNvPr id="8" name="Imagen 7">
            <a:extLst>
              <a:ext uri="{FF2B5EF4-FFF2-40B4-BE49-F238E27FC236}">
                <a16:creationId xmlns:a16="http://schemas.microsoft.com/office/drawing/2014/main" id="{42A18E32-B317-4700-A41B-0D64AED27A40}"/>
              </a:ext>
            </a:extLst>
          </p:cNvPr>
          <p:cNvPicPr>
            <a:picLocks noChangeAspect="1"/>
          </p:cNvPicPr>
          <p:nvPr/>
        </p:nvPicPr>
        <p:blipFill>
          <a:blip r:embed="rId3"/>
          <a:stretch>
            <a:fillRect/>
          </a:stretch>
        </p:blipFill>
        <p:spPr>
          <a:xfrm>
            <a:off x="4818184" y="2299737"/>
            <a:ext cx="3958586" cy="2500864"/>
          </a:xfrm>
          <a:prstGeom prst="rect">
            <a:avLst/>
          </a:prstGeom>
        </p:spPr>
      </p:pic>
      <p:sp>
        <p:nvSpPr>
          <p:cNvPr id="9" name="Rectángulo 8">
            <a:extLst>
              <a:ext uri="{FF2B5EF4-FFF2-40B4-BE49-F238E27FC236}">
                <a16:creationId xmlns:a16="http://schemas.microsoft.com/office/drawing/2014/main" id="{145C95C6-6AF1-4E08-BD90-863B9E457BDF}"/>
              </a:ext>
            </a:extLst>
          </p:cNvPr>
          <p:cNvSpPr/>
          <p:nvPr/>
        </p:nvSpPr>
        <p:spPr>
          <a:xfrm>
            <a:off x="422030" y="2092425"/>
            <a:ext cx="4572000" cy="3416320"/>
          </a:xfrm>
          <a:prstGeom prst="rect">
            <a:avLst/>
          </a:prstGeom>
        </p:spPr>
        <p:txBody>
          <a:bodyPr>
            <a:spAutoFit/>
          </a:bodyPr>
          <a:lstStyle/>
          <a:p>
            <a:pPr marL="285750" indent="-285750">
              <a:buFont typeface="Arial" panose="020B0604020202020204" pitchFamily="34" charset="0"/>
              <a:buChar char="•"/>
            </a:pPr>
            <a:r>
              <a:rPr lang="es-ES" dirty="0"/>
              <a:t>Redes inalámbricas de área personal (Wireless Personal-</a:t>
            </a:r>
            <a:r>
              <a:rPr lang="es-ES" dirty="0" err="1"/>
              <a:t>Area</a:t>
            </a:r>
            <a:r>
              <a:rPr lang="es-ES" dirty="0"/>
              <a:t> Networks - WPAN)</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Redes inalámbricas de área local (Wireless Local-</a:t>
            </a:r>
            <a:r>
              <a:rPr lang="es-ES" dirty="0" err="1"/>
              <a:t>Area</a:t>
            </a:r>
            <a:r>
              <a:rPr lang="es-ES" dirty="0"/>
              <a:t> Networks - WLAN)</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Redes inalámbricas de área metropolitana (Wireless </a:t>
            </a:r>
            <a:r>
              <a:rPr lang="es-ES" dirty="0" err="1"/>
              <a:t>Metropolitan-Area</a:t>
            </a:r>
            <a:r>
              <a:rPr lang="es-ES" dirty="0"/>
              <a:t> Networks - WMAN)</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Redes inalámbricas de área amplia (Wireless Wide-</a:t>
            </a:r>
            <a:r>
              <a:rPr lang="es-ES" dirty="0" err="1"/>
              <a:t>Area</a:t>
            </a:r>
            <a:r>
              <a:rPr lang="es-ES" dirty="0"/>
              <a:t> Networks - WWAN)</a:t>
            </a:r>
          </a:p>
        </p:txBody>
      </p:sp>
    </p:spTree>
    <p:extLst>
      <p:ext uri="{BB962C8B-B14F-4D97-AF65-F5344CB8AC3E}">
        <p14:creationId xmlns:p14="http://schemas.microsoft.com/office/powerpoint/2010/main" val="24937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30" y="1364829"/>
            <a:ext cx="8297244" cy="692571"/>
          </a:xfrm>
        </p:spPr>
        <p:txBody>
          <a:bodyPr>
            <a:normAutofit/>
          </a:bodyPr>
          <a:lstStyle/>
          <a:p>
            <a:pPr marL="0" indent="0">
              <a:lnSpc>
                <a:spcPct val="90000"/>
              </a:lnSpc>
              <a:buNone/>
            </a:pPr>
            <a:r>
              <a:rPr lang="es-ES" sz="1800" dirty="0"/>
              <a:t>Además, las redes inalámbricas pueden dividirse también en dos grandes segmentos, de corto y de largo alcance:</a:t>
            </a:r>
            <a:endParaRPr lang="es-ES" sz="19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7</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sz="2400" dirty="0"/>
              <a:t>Clasificación de las redes inalámbricas</a:t>
            </a:r>
            <a:br>
              <a:rPr lang="es-ES" sz="2400" dirty="0"/>
            </a:br>
            <a:endParaRPr lang="es-ES" sz="2400" dirty="0"/>
          </a:p>
        </p:txBody>
      </p:sp>
      <p:sp>
        <p:nvSpPr>
          <p:cNvPr id="9" name="Rectángulo 8">
            <a:extLst>
              <a:ext uri="{FF2B5EF4-FFF2-40B4-BE49-F238E27FC236}">
                <a16:creationId xmlns:a16="http://schemas.microsoft.com/office/drawing/2014/main" id="{145C95C6-6AF1-4E08-BD90-863B9E457BDF}"/>
              </a:ext>
            </a:extLst>
          </p:cNvPr>
          <p:cNvSpPr/>
          <p:nvPr/>
        </p:nvSpPr>
        <p:spPr>
          <a:xfrm>
            <a:off x="422029" y="2092425"/>
            <a:ext cx="7772401" cy="3416320"/>
          </a:xfrm>
          <a:prstGeom prst="rect">
            <a:avLst/>
          </a:prstGeom>
        </p:spPr>
        <p:txBody>
          <a:bodyPr wrap="square">
            <a:spAutoFit/>
          </a:bodyPr>
          <a:lstStyle/>
          <a:p>
            <a:r>
              <a:rPr lang="es-ES" dirty="0"/>
              <a:t>En redes de </a:t>
            </a:r>
            <a:r>
              <a:rPr lang="es-ES" b="1" dirty="0"/>
              <a:t>corto alcance </a:t>
            </a:r>
            <a:r>
              <a:rPr lang="es-ES" dirty="0"/>
              <a:t>se refiere a las redes confinadas en un área limitada.</a:t>
            </a:r>
          </a:p>
          <a:p>
            <a:r>
              <a:rPr lang="es-ES" dirty="0"/>
              <a:t> </a:t>
            </a:r>
          </a:p>
          <a:p>
            <a:pPr marL="742950" lvl="1" indent="-285750">
              <a:buFont typeface="Arial" panose="020B0604020202020204" pitchFamily="34" charset="0"/>
              <a:buChar char="•"/>
            </a:pPr>
            <a:r>
              <a:rPr lang="es-ES" dirty="0"/>
              <a:t>Se aplica a las redes de área local (LAN) y redes de área personal (PAN)</a:t>
            </a:r>
          </a:p>
          <a:p>
            <a:pPr marL="742950" lvl="1" indent="-285750">
              <a:buFont typeface="Arial" panose="020B0604020202020204" pitchFamily="34" charset="0"/>
              <a:buChar char="•"/>
            </a:pPr>
            <a:r>
              <a:rPr lang="es-ES" dirty="0"/>
              <a:t>Operan sobre un espectro sin licencia y reservado para uso industrial, científica y médica (banda ISM). </a:t>
            </a:r>
          </a:p>
          <a:p>
            <a:pPr marL="742950" lvl="1" indent="-285750">
              <a:buFont typeface="Arial" panose="020B0604020202020204" pitchFamily="34" charset="0"/>
              <a:buChar char="•"/>
            </a:pPr>
            <a:r>
              <a:rPr lang="es-ES" dirty="0"/>
              <a:t>Las frecuencias usadas difieren de país a país. Las bandas de frecuencia más comunes son la de 2,4 GHz y la de 5 GHz y están disponibles en la mayor parte del mundo. </a:t>
            </a:r>
          </a:p>
          <a:p>
            <a:pPr marL="742950" lvl="1" indent="-285750">
              <a:buFont typeface="Arial" panose="020B0604020202020204" pitchFamily="34" charset="0"/>
              <a:buChar char="•"/>
            </a:pPr>
            <a:r>
              <a:rPr lang="es-ES" dirty="0"/>
              <a:t>La disponibilidad de estas bandas de frecuencias permite a los usuarios operar sin obtener una licencia y por lo tanto ha facilitado la expansión de este tipo de redes. </a:t>
            </a:r>
          </a:p>
          <a:p>
            <a:endParaRPr lang="es-ES" dirty="0"/>
          </a:p>
        </p:txBody>
      </p:sp>
    </p:spTree>
    <p:extLst>
      <p:ext uri="{BB962C8B-B14F-4D97-AF65-F5344CB8AC3E}">
        <p14:creationId xmlns:p14="http://schemas.microsoft.com/office/powerpoint/2010/main" val="3543883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8</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sz="2400" dirty="0"/>
              <a:t>Clasificación de las redes inalámbricas</a:t>
            </a:r>
            <a:br>
              <a:rPr lang="es-ES" sz="2400" dirty="0"/>
            </a:br>
            <a:endParaRPr lang="es-ES" sz="2400" dirty="0"/>
          </a:p>
        </p:txBody>
      </p:sp>
      <p:sp>
        <p:nvSpPr>
          <p:cNvPr id="9" name="Rectángulo 8">
            <a:extLst>
              <a:ext uri="{FF2B5EF4-FFF2-40B4-BE49-F238E27FC236}">
                <a16:creationId xmlns:a16="http://schemas.microsoft.com/office/drawing/2014/main" id="{145C95C6-6AF1-4E08-BD90-863B9E457BDF}"/>
              </a:ext>
            </a:extLst>
          </p:cNvPr>
          <p:cNvSpPr/>
          <p:nvPr/>
        </p:nvSpPr>
        <p:spPr>
          <a:xfrm>
            <a:off x="422029" y="1292325"/>
            <a:ext cx="7772401" cy="2308324"/>
          </a:xfrm>
          <a:prstGeom prst="rect">
            <a:avLst/>
          </a:prstGeom>
        </p:spPr>
        <p:txBody>
          <a:bodyPr wrap="square">
            <a:spAutoFit/>
          </a:bodyPr>
          <a:lstStyle/>
          <a:p>
            <a:r>
              <a:rPr lang="es-ES" dirty="0"/>
              <a:t>En redes de </a:t>
            </a:r>
            <a:r>
              <a:rPr lang="es-ES" b="1" dirty="0"/>
              <a:t>largo alcance </a:t>
            </a:r>
            <a:r>
              <a:rPr lang="es-ES" dirty="0"/>
              <a:t>la conectividad es típicamente proporcionada por las empresas comercializadoras como un servicio. </a:t>
            </a:r>
          </a:p>
          <a:p>
            <a:endParaRPr lang="es-ES" dirty="0"/>
          </a:p>
          <a:p>
            <a:pPr marL="742950" lvl="1" indent="-285750">
              <a:buFont typeface="Arial" panose="020B0604020202020204" pitchFamily="34" charset="0"/>
              <a:buChar char="•"/>
            </a:pPr>
            <a:r>
              <a:rPr lang="es-ES" dirty="0"/>
              <a:t>Se aplica a las redes de área metropolitana (WMAN) o de área amplia (WWAN)</a:t>
            </a:r>
          </a:p>
          <a:p>
            <a:pPr marL="742950" lvl="1" indent="-285750">
              <a:buFont typeface="Arial" panose="020B0604020202020204" pitchFamily="34" charset="0"/>
              <a:buChar char="•"/>
            </a:pPr>
            <a:r>
              <a:rPr lang="es-ES" dirty="0"/>
              <a:t>El objetivo de este tipo de redes es proporcionar cobertura inalámbrica a nivel mundial</a:t>
            </a:r>
          </a:p>
          <a:p>
            <a:pPr marL="285750" indent="-285750">
              <a:buFont typeface="Arial" panose="020B0604020202020204" pitchFamily="34" charset="0"/>
              <a:buChar char="•"/>
            </a:pPr>
            <a:endParaRPr lang="es-ES" dirty="0"/>
          </a:p>
        </p:txBody>
      </p:sp>
    </p:spTree>
    <p:extLst>
      <p:ext uri="{BB962C8B-B14F-4D97-AF65-F5344CB8AC3E}">
        <p14:creationId xmlns:p14="http://schemas.microsoft.com/office/powerpoint/2010/main" val="3521497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s-ES" dirty="0"/>
              <a:t>Redes WPAN</a:t>
            </a:r>
          </a:p>
        </p:txBody>
      </p:sp>
      <p:sp>
        <p:nvSpPr>
          <p:cNvPr id="7" name="Content Placeholder 6"/>
          <p:cNvSpPr>
            <a:spLocks noGrp="1"/>
          </p:cNvSpPr>
          <p:nvPr>
            <p:ph sz="quarter" idx="10"/>
          </p:nvPr>
        </p:nvSpPr>
        <p:spPr/>
        <p:txBody>
          <a:bodyPr>
            <a:normAutofit fontScale="77500" lnSpcReduction="20000"/>
          </a:bodyPr>
          <a:lstStyle/>
          <a:p>
            <a:r>
              <a:rPr lang="es-ES"/>
              <a:t>1.2</a:t>
            </a:r>
          </a:p>
        </p:txBody>
      </p:sp>
      <p:sp>
        <p:nvSpPr>
          <p:cNvPr id="4" name="Text Placeholder 9">
            <a:extLst>
              <a:ext uri="{FF2B5EF4-FFF2-40B4-BE49-F238E27FC236}">
                <a16:creationId xmlns:a16="http://schemas.microsoft.com/office/drawing/2014/main" id="{487D92C0-4B39-4590-813F-E07310A1FBE6}"/>
              </a:ext>
            </a:extLst>
          </p:cNvPr>
          <p:cNvSpPr>
            <a:spLocks noGrp="1"/>
          </p:cNvSpPr>
          <p:nvPr>
            <p:ph type="body" idx="1"/>
          </p:nvPr>
        </p:nvSpPr>
        <p:spPr>
          <a:xfrm>
            <a:off x="2388110" y="4171217"/>
            <a:ext cx="3295110" cy="1184275"/>
          </a:xfrm>
        </p:spPr>
        <p:txBody>
          <a:bodyPr/>
          <a:lstStyle/>
          <a:p>
            <a:r>
              <a:rPr lang="es-ES" dirty="0"/>
              <a:t>Redes inalámbricas de área personal</a:t>
            </a:r>
          </a:p>
        </p:txBody>
      </p:sp>
    </p:spTree>
    <p:extLst>
      <p:ext uri="{BB962C8B-B14F-4D97-AF65-F5344CB8AC3E}">
        <p14:creationId xmlns:p14="http://schemas.microsoft.com/office/powerpoint/2010/main" val="384170758"/>
      </p:ext>
    </p:extLst>
  </p:cSld>
  <p:clrMapOvr>
    <a:masterClrMapping/>
  </p:clrMapOvr>
</p:sld>
</file>

<file path=ppt/theme/theme1.xml><?xml version="1.0" encoding="utf-8"?>
<a:theme xmlns:a="http://schemas.openxmlformats.org/drawingml/2006/main" name="MU Theme">
  <a:themeElements>
    <a:clrScheme name="Goi Eskola Politeknikoa">
      <a:dk1>
        <a:srgbClr val="004851"/>
      </a:dk1>
      <a:lt1>
        <a:srgbClr val="FFFFFF"/>
      </a:lt1>
      <a:dk2>
        <a:srgbClr val="000000"/>
      </a:dk2>
      <a:lt2>
        <a:srgbClr val="FFC72C"/>
      </a:lt2>
      <a:accent1>
        <a:srgbClr val="004851"/>
      </a:accent1>
      <a:accent2>
        <a:srgbClr val="00A3AD"/>
      </a:accent2>
      <a:accent3>
        <a:srgbClr val="B33D26"/>
      </a:accent3>
      <a:accent4>
        <a:srgbClr val="DC6B2F"/>
      </a:accent4>
      <a:accent5>
        <a:srgbClr val="ED8B00"/>
      </a:accent5>
      <a:accent6>
        <a:srgbClr val="F6C580"/>
      </a:accent6>
      <a:hlink>
        <a:srgbClr val="FFC72C"/>
      </a:hlink>
      <a:folHlink>
        <a:srgbClr val="00485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A3AD"/>
        </a:solidFill>
        <a:ln>
          <a:noFill/>
        </a:ln>
        <a:effectLst/>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oloVerde_MGEP" id="{912D819A-F009-0D4F-A6F2-06FA7B853B4A}" vid="{A10D757F-8599-0D45-BE73-313E7C3AB0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1929</TotalTime>
  <Words>2514</Words>
  <Application>Microsoft Office PowerPoint</Application>
  <PresentationFormat>Presentación en pantalla (4:3)</PresentationFormat>
  <Paragraphs>402</Paragraphs>
  <Slides>38</Slides>
  <Notes>28</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38</vt:i4>
      </vt:variant>
    </vt:vector>
  </HeadingPairs>
  <TitlesOfParts>
    <vt:vector size="46" baseType="lpstr">
      <vt:lpstr>AppleSymbols</vt:lpstr>
      <vt:lpstr>Arial</vt:lpstr>
      <vt:lpstr>Arial Black</vt:lpstr>
      <vt:lpstr>Arial Nova Light</vt:lpstr>
      <vt:lpstr>Calibri</vt:lpstr>
      <vt:lpstr>Inherit</vt:lpstr>
      <vt:lpstr>Open Sans</vt:lpstr>
      <vt:lpstr>MU Theme</vt:lpstr>
      <vt:lpstr>Redes inalámbricas</vt:lpstr>
      <vt:lpstr>Adquiriendo conocimientos para la comunicación inalámbrica </vt:lpstr>
      <vt:lpstr>Introducción</vt:lpstr>
      <vt:lpstr>Fundamentos </vt:lpstr>
      <vt:lpstr>Tecnologías inalámbricas</vt:lpstr>
      <vt:lpstr>Clasificación de las redes inalámbricas </vt:lpstr>
      <vt:lpstr>Clasificación de las redes inalámbricas </vt:lpstr>
      <vt:lpstr>Clasificación de las redes inalámbricas </vt:lpstr>
      <vt:lpstr>Redes WPAN</vt:lpstr>
      <vt:lpstr>Redes inalámbricas de área personal</vt:lpstr>
      <vt:lpstr>IrDA</vt:lpstr>
      <vt:lpstr>Bluetooth</vt:lpstr>
      <vt:lpstr>ZigBee</vt:lpstr>
      <vt:lpstr>UWB</vt:lpstr>
      <vt:lpstr>Redes WLAN</vt:lpstr>
      <vt:lpstr>Redes inalámbricas de área local</vt:lpstr>
      <vt:lpstr>Arquitecturas</vt:lpstr>
      <vt:lpstr>Arquitecturas</vt:lpstr>
      <vt:lpstr>Modelo OSI y capas del IEEE 802.11</vt:lpstr>
      <vt:lpstr>La capa física (PHY o Physical)</vt:lpstr>
      <vt:lpstr>La capa de enlace (MAC o Data Link)</vt:lpstr>
      <vt:lpstr>La capa red o Network</vt:lpstr>
      <vt:lpstr>La capa de transporte</vt:lpstr>
      <vt:lpstr>La capa de sesión</vt:lpstr>
      <vt:lpstr>La capa presentación</vt:lpstr>
      <vt:lpstr>La capa de aplicación</vt:lpstr>
      <vt:lpstr>Caso practico</vt:lpstr>
      <vt:lpstr>Presentación del robot</vt:lpstr>
      <vt:lpstr>Webcam Controlled Rover</vt:lpstr>
      <vt:lpstr>Trabajando con Matlab/Simulink</vt:lpstr>
      <vt:lpstr>Controlar el Rover por Wi-Fi</vt:lpstr>
      <vt:lpstr>Estableciendo una comunicación Wi-Fi entre el rover y MATLAB</vt:lpstr>
      <vt:lpstr>Enviar instrucciones desde MATLAB hasta el rover por Wi-Fi</vt:lpstr>
      <vt:lpstr>Enviar instrucciones desde MATLAB hasta el rover por Wi-Fi</vt:lpstr>
      <vt:lpstr>Recibir información de los sensores del rover en Matlab</vt:lpstr>
      <vt:lpstr>Recibir información de los sensores del rover en Matlab</vt:lpstr>
      <vt:lpstr>Ejemplo receptor – emisor</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and knowledge transfer</dc:title>
  <dc:creator>Uribeetxeberria, Roberto</dc:creator>
  <cp:lastModifiedBy>Gaizka Bellido</cp:lastModifiedBy>
  <cp:revision>282</cp:revision>
  <cp:lastPrinted>2018-07-13T13:37:53Z</cp:lastPrinted>
  <dcterms:created xsi:type="dcterms:W3CDTF">2017-11-28T21:27:45Z</dcterms:created>
  <dcterms:modified xsi:type="dcterms:W3CDTF">2022-02-16T16:17:11Z</dcterms:modified>
</cp:coreProperties>
</file>