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329" r:id="rId2"/>
    <p:sldId id="330" r:id="rId3"/>
    <p:sldId id="402" r:id="rId4"/>
    <p:sldId id="331" r:id="rId5"/>
    <p:sldId id="332" r:id="rId6"/>
    <p:sldId id="333" r:id="rId7"/>
    <p:sldId id="334" r:id="rId8"/>
    <p:sldId id="335" r:id="rId9"/>
    <p:sldId id="336" r:id="rId10"/>
    <p:sldId id="337" r:id="rId11"/>
    <p:sldId id="361" r:id="rId12"/>
    <p:sldId id="360" r:id="rId13"/>
    <p:sldId id="362" r:id="rId14"/>
    <p:sldId id="356" r:id="rId15"/>
    <p:sldId id="358" r:id="rId16"/>
    <p:sldId id="355" r:id="rId17"/>
    <p:sldId id="346" r:id="rId18"/>
    <p:sldId id="342" r:id="rId19"/>
    <p:sldId id="344" r:id="rId20"/>
    <p:sldId id="345" r:id="rId21"/>
    <p:sldId id="347" r:id="rId22"/>
    <p:sldId id="348" r:id="rId23"/>
    <p:sldId id="349" r:id="rId24"/>
    <p:sldId id="350" r:id="rId25"/>
    <p:sldId id="351" r:id="rId26"/>
    <p:sldId id="352" r:id="rId27"/>
    <p:sldId id="340" r:id="rId28"/>
    <p:sldId id="363" r:id="rId29"/>
    <p:sldId id="353" r:id="rId30"/>
    <p:sldId id="408" r:id="rId31"/>
    <p:sldId id="364" r:id="rId3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p:scale>
          <a:sx n="100" d="100"/>
          <a:sy n="100" d="100"/>
        </p:scale>
        <p:origin x="662" y="67"/>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21/02/2022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21/02/2022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30</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5047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98968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dirty="0"/>
              <a:t>Nombre presentación</a:t>
            </a:r>
            <a:endParaRPr lang="en-US" dirty="0"/>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dirty="0"/>
          </a:p>
        </p:txBody>
      </p:sp>
    </p:spTree>
    <p:extLst>
      <p:ext uri="{BB962C8B-B14F-4D97-AF65-F5344CB8AC3E}">
        <p14:creationId xmlns:p14="http://schemas.microsoft.com/office/powerpoint/2010/main" val="159127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176073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2002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27</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28</a:t>
            </a:fld>
            <a:endParaRPr lang="en-US"/>
          </a:p>
        </p:txBody>
      </p:sp>
    </p:spTree>
    <p:extLst>
      <p:ext uri="{BB962C8B-B14F-4D97-AF65-F5344CB8AC3E}">
        <p14:creationId xmlns:p14="http://schemas.microsoft.com/office/powerpoint/2010/main" val="2222940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21.02.22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21.02.22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21.02.22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21.02.22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21.02.22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2.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0.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1.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41.png"/><Relationship Id="rId11" Type="http://schemas.openxmlformats.org/officeDocument/2006/relationships/image" Target="../media/image37.png"/><Relationship Id="rId5" Type="http://schemas.openxmlformats.org/officeDocument/2006/relationships/image" Target="../media/image231.png"/><Relationship Id="rId10" Type="http://schemas.openxmlformats.org/officeDocument/2006/relationships/image" Target="../media/image36.png"/><Relationship Id="rId4" Type="http://schemas.openxmlformats.org/officeDocument/2006/relationships/image" Target="../media/image221.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0.png"/><Relationship Id="rId1" Type="http://schemas.openxmlformats.org/officeDocument/2006/relationships/slideLayout" Target="../slideLayouts/slideLayout15.xml"/><Relationship Id="rId6" Type="http://schemas.openxmlformats.org/officeDocument/2006/relationships/image" Target="../media/image250.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15.xml"/><Relationship Id="rId6" Type="http://schemas.openxmlformats.org/officeDocument/2006/relationships/image" Target="../media/image44.png"/><Relationship Id="rId5" Type="http://schemas.openxmlformats.org/officeDocument/2006/relationships/image" Target="../media/image300.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47.sv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1.jpeg"/><Relationship Id="rId5" Type="http://schemas.openxmlformats.org/officeDocument/2006/relationships/image" Target="../media/image20.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Trigonometry</a:t>
            </a:r>
          </a:p>
        </p:txBody>
      </p:sp>
    </p:spTree>
    <p:extLst>
      <p:ext uri="{BB962C8B-B14F-4D97-AF65-F5344CB8AC3E}">
        <p14:creationId xmlns:p14="http://schemas.microsoft.com/office/powerpoint/2010/main" val="36370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Pythagorean theorem:</a:t>
            </a:r>
          </a:p>
        </p:txBody>
      </p:sp>
      <p:grpSp>
        <p:nvGrpSpPr>
          <p:cNvPr id="9" name="Grupo 8">
            <a:extLst>
              <a:ext uri="{FF2B5EF4-FFF2-40B4-BE49-F238E27FC236}">
                <a16:creationId xmlns:a16="http://schemas.microsoft.com/office/drawing/2014/main" id="{AC257FB1-9293-406F-8C68-F18A7ABB8B2E}"/>
              </a:ext>
            </a:extLst>
          </p:cNvPr>
          <p:cNvGrpSpPr/>
          <p:nvPr/>
        </p:nvGrpSpPr>
        <p:grpSpPr>
          <a:xfrm>
            <a:off x="2500959" y="1281866"/>
            <a:ext cx="3874158" cy="2382246"/>
            <a:chOff x="3920310" y="1592262"/>
            <a:chExt cx="3874158" cy="2382246"/>
          </a:xfrm>
        </p:grpSpPr>
        <p:sp>
          <p:nvSpPr>
            <p:cNvPr id="10" name="Triángulo isósceles 9">
              <a:extLst>
                <a:ext uri="{FF2B5EF4-FFF2-40B4-BE49-F238E27FC236}">
                  <a16:creationId xmlns:a16="http://schemas.microsoft.com/office/drawing/2014/main" id="{0880D4D8-9E34-4E02-8889-BA507A9750B8}"/>
                </a:ext>
              </a:extLst>
            </p:cNvPr>
            <p:cNvSpPr/>
            <p:nvPr/>
          </p:nvSpPr>
          <p:spPr>
            <a:xfrm>
              <a:off x="3920310" y="1592262"/>
              <a:ext cx="3874158" cy="2382246"/>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 name="Conector recto 10">
              <a:extLst>
                <a:ext uri="{FF2B5EF4-FFF2-40B4-BE49-F238E27FC236}">
                  <a16:creationId xmlns:a16="http://schemas.microsoft.com/office/drawing/2014/main" id="{B6E906F4-9EF5-4A49-B731-09BB446609EB}"/>
                </a:ext>
              </a:extLst>
            </p:cNvPr>
            <p:cNvCxnSpPr>
              <a:cxnSpLocks/>
            </p:cNvCxnSpPr>
            <p:nvPr/>
          </p:nvCxnSpPr>
          <p:spPr>
            <a:xfrm rot="10800000" flipV="1">
              <a:off x="5857389" y="1592262"/>
              <a:ext cx="0" cy="23822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A3A1674-354B-4D7F-987E-950E4C69F687}"/>
                </a:ext>
              </a:extLst>
            </p:cNvPr>
            <p:cNvSpPr txBox="1"/>
            <p:nvPr/>
          </p:nvSpPr>
          <p:spPr>
            <a:xfrm>
              <a:off x="4832057" y="3498209"/>
              <a:ext cx="469775" cy="461665"/>
            </a:xfrm>
            <a:prstGeom prst="rect">
              <a:avLst/>
            </a:prstGeom>
            <a:noFill/>
          </p:spPr>
          <p:txBody>
            <a:bodyPr wrap="square" rtlCol="0">
              <a:spAutoFit/>
            </a:bodyPr>
            <a:lstStyle/>
            <a:p>
              <a:r>
                <a:rPr lang="es-ES" sz="2400" b="1" dirty="0"/>
                <a:t>a</a:t>
              </a:r>
              <a:endParaRPr lang="es-ES" b="1" dirty="0"/>
            </a:p>
          </p:txBody>
        </p:sp>
        <p:sp>
          <p:nvSpPr>
            <p:cNvPr id="13" name="CuadroTexto 12">
              <a:extLst>
                <a:ext uri="{FF2B5EF4-FFF2-40B4-BE49-F238E27FC236}">
                  <a16:creationId xmlns:a16="http://schemas.microsoft.com/office/drawing/2014/main" id="{054F6165-F3D6-4E6D-A016-5294A42994FC}"/>
                </a:ext>
              </a:extLst>
            </p:cNvPr>
            <p:cNvSpPr txBox="1"/>
            <p:nvPr/>
          </p:nvSpPr>
          <p:spPr>
            <a:xfrm>
              <a:off x="6494003" y="3498209"/>
              <a:ext cx="469775" cy="461665"/>
            </a:xfrm>
            <a:prstGeom prst="rect">
              <a:avLst/>
            </a:prstGeom>
            <a:noFill/>
          </p:spPr>
          <p:txBody>
            <a:bodyPr wrap="square" rtlCol="0">
              <a:spAutoFit/>
            </a:bodyPr>
            <a:lstStyle/>
            <a:p>
              <a:r>
                <a:rPr lang="es-ES" sz="2400" b="1" dirty="0"/>
                <a:t>b</a:t>
              </a:r>
              <a:endParaRPr lang="es-ES" b="1" dirty="0"/>
            </a:p>
          </p:txBody>
        </p:sp>
        <p:sp>
          <p:nvSpPr>
            <p:cNvPr id="14" name="CuadroTexto 13">
              <a:extLst>
                <a:ext uri="{FF2B5EF4-FFF2-40B4-BE49-F238E27FC236}">
                  <a16:creationId xmlns:a16="http://schemas.microsoft.com/office/drawing/2014/main" id="{DC75A4C9-5942-41F8-92F7-030C66D49DBE}"/>
                </a:ext>
              </a:extLst>
            </p:cNvPr>
            <p:cNvSpPr txBox="1"/>
            <p:nvPr/>
          </p:nvSpPr>
          <p:spPr>
            <a:xfrm>
              <a:off x="5513444" y="2684848"/>
              <a:ext cx="469779" cy="461665"/>
            </a:xfrm>
            <a:prstGeom prst="rect">
              <a:avLst/>
            </a:prstGeom>
            <a:noFill/>
          </p:spPr>
          <p:txBody>
            <a:bodyPr wrap="square" rtlCol="0">
              <a:spAutoFit/>
            </a:bodyPr>
            <a:lstStyle/>
            <a:p>
              <a:r>
                <a:rPr lang="es-ES" sz="2400" b="1" dirty="0"/>
                <a:t>c</a:t>
              </a:r>
              <a:endParaRPr lang="es-ES" b="1" dirty="0"/>
            </a:p>
          </p:txBody>
        </p:sp>
        <p:sp>
          <p:nvSpPr>
            <p:cNvPr id="15" name="CuadroTexto 14">
              <a:extLst>
                <a:ext uri="{FF2B5EF4-FFF2-40B4-BE49-F238E27FC236}">
                  <a16:creationId xmlns:a16="http://schemas.microsoft.com/office/drawing/2014/main" id="{2D89285D-C31E-4FC8-B7D0-55A66F886F89}"/>
                </a:ext>
              </a:extLst>
            </p:cNvPr>
            <p:cNvSpPr txBox="1"/>
            <p:nvPr/>
          </p:nvSpPr>
          <p:spPr>
            <a:xfrm>
              <a:off x="4362279" y="2454016"/>
              <a:ext cx="645948" cy="461665"/>
            </a:xfrm>
            <a:prstGeom prst="rect">
              <a:avLst/>
            </a:prstGeom>
            <a:noFill/>
          </p:spPr>
          <p:txBody>
            <a:bodyPr wrap="square" rtlCol="0">
              <a:spAutoFit/>
            </a:bodyPr>
            <a:lstStyle/>
            <a:p>
              <a:r>
                <a:rPr lang="es-ES" sz="2400" b="1" dirty="0"/>
                <a:t>h₁</a:t>
              </a:r>
            </a:p>
          </p:txBody>
        </p:sp>
        <p:sp>
          <p:nvSpPr>
            <p:cNvPr id="16" name="CuadroTexto 15">
              <a:extLst>
                <a:ext uri="{FF2B5EF4-FFF2-40B4-BE49-F238E27FC236}">
                  <a16:creationId xmlns:a16="http://schemas.microsoft.com/office/drawing/2014/main" id="{1B15FC25-27E2-40AB-B384-10347BD99486}"/>
                </a:ext>
              </a:extLst>
            </p:cNvPr>
            <p:cNvSpPr txBox="1"/>
            <p:nvPr/>
          </p:nvSpPr>
          <p:spPr>
            <a:xfrm>
              <a:off x="6920138" y="2454015"/>
              <a:ext cx="589048" cy="461665"/>
            </a:xfrm>
            <a:prstGeom prst="rect">
              <a:avLst/>
            </a:prstGeom>
            <a:noFill/>
          </p:spPr>
          <p:txBody>
            <a:bodyPr wrap="square" rtlCol="0">
              <a:spAutoFit/>
            </a:bodyPr>
            <a:lstStyle/>
            <a:p>
              <a:r>
                <a:rPr lang="es-ES" sz="2400" b="1" dirty="0"/>
                <a:t>h₂</a:t>
              </a:r>
            </a:p>
          </p:txBody>
        </p: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D026D5B6-F427-4232-AFAE-002EB693067D}"/>
                  </a:ext>
                </a:extLst>
              </p:cNvPr>
              <p:cNvSpPr txBox="1"/>
              <p:nvPr/>
            </p:nvSpPr>
            <p:spPr>
              <a:xfrm>
                <a:off x="2645683" y="4027099"/>
                <a:ext cx="1792347" cy="369332"/>
              </a:xfrm>
              <a:prstGeom prst="rect">
                <a:avLst/>
              </a:prstGeom>
              <a:noFill/>
            </p:spPr>
            <p:txBody>
              <a:bodyPr wrap="square" lIns="0" tIns="0" rIns="0" bIns="0" rtlCol="0">
                <a:spAutoFit/>
              </a:bodyPr>
              <a:lstStyle/>
              <a:p>
                <a14:m>
                  <m:oMath xmlns:m="http://schemas.openxmlformats.org/officeDocument/2006/math">
                    <m:r>
                      <a:rPr lang="es-ES" sz="2400" b="0" i="1" smtClean="0">
                        <a:latin typeface="Cambria Math" panose="02040503050406030204" pitchFamily="18" charset="0"/>
                        <a:ea typeface="Cambria Math" panose="02040503050406030204" pitchFamily="18" charset="0"/>
                      </a:rPr>
                      <m:t>h</m:t>
                    </m:r>
                    <m:r>
                      <a:rPr lang="es-ES" sz="2400" b="0" i="1" smtClean="0">
                        <a:latin typeface="Cambria Math" panose="02040503050406030204" pitchFamily="18" charset="0"/>
                        <a:ea typeface="Cambria Math" panose="02040503050406030204" pitchFamily="18" charset="0"/>
                      </a:rPr>
                      <m:t>₁</m:t>
                    </m:r>
                  </m:oMath>
                </a14:m>
                <a:r>
                  <a:rPr lang="es-ES" sz="2400" dirty="0">
                    <a:latin typeface="Cambria Math" panose="02040503050406030204" pitchFamily="18" charset="0"/>
                    <a:ea typeface="Cambria Math" panose="02040503050406030204" pitchFamily="18" charset="0"/>
                  </a:rPr>
                  <a:t>² = </a:t>
                </a:r>
                <a14:m>
                  <m:oMath xmlns:m="http://schemas.openxmlformats.org/officeDocument/2006/math">
                    <m:r>
                      <a:rPr lang="es-ES" sz="2400" i="1">
                        <a:latin typeface="Cambria Math" panose="02040503050406030204" pitchFamily="18" charset="0"/>
                        <a:ea typeface="Cambria Math" panose="02040503050406030204" pitchFamily="18" charset="0"/>
                      </a:rPr>
                      <m:t>𝑎</m:t>
                    </m:r>
                    <m:r>
                      <a:rPr lang="es-ES" sz="2400" i="1">
                        <a:latin typeface="Cambria Math" panose="02040503050406030204" pitchFamily="18" charset="0"/>
                        <a:ea typeface="Cambria Math" panose="02040503050406030204" pitchFamily="18" charset="0"/>
                      </a:rPr>
                      <m:t>²+</m:t>
                    </m:r>
                    <m:r>
                      <a:rPr lang="es-ES" sz="2400" i="1">
                        <a:latin typeface="Cambria Math" panose="02040503050406030204" pitchFamily="18" charset="0"/>
                        <a:ea typeface="Cambria Math" panose="02040503050406030204" pitchFamily="18" charset="0"/>
                      </a:rPr>
                      <m:t>𝑐</m:t>
                    </m:r>
                    <m:r>
                      <a:rPr lang="es-ES" sz="2400" i="1">
                        <a:latin typeface="Cambria Math" panose="02040503050406030204" pitchFamily="18" charset="0"/>
                        <a:ea typeface="Cambria Math" panose="02040503050406030204" pitchFamily="18" charset="0"/>
                      </a:rPr>
                      <m:t>²</m:t>
                    </m:r>
                  </m:oMath>
                </a14:m>
                <a:endParaRPr lang="es-ES" sz="2400" dirty="0">
                  <a:latin typeface="Cambria Math" panose="02040503050406030204" pitchFamily="18" charset="0"/>
                  <a:ea typeface="Cambria Math" panose="02040503050406030204" pitchFamily="18" charset="0"/>
                </a:endParaRPr>
              </a:p>
            </p:txBody>
          </p:sp>
        </mc:Choice>
        <mc:Fallback xmlns="">
          <p:sp>
            <p:nvSpPr>
              <p:cNvPr id="17" name="CuadroTexto 16">
                <a:extLst>
                  <a:ext uri="{FF2B5EF4-FFF2-40B4-BE49-F238E27FC236}">
                    <a16:creationId xmlns:a16="http://schemas.microsoft.com/office/drawing/2014/main" id="{D026D5B6-F427-4232-AFAE-002EB693067D}"/>
                  </a:ext>
                </a:extLst>
              </p:cNvPr>
              <p:cNvSpPr txBox="1">
                <a:spLocks noRot="1" noChangeAspect="1" noMove="1" noResize="1" noEditPoints="1" noAdjustHandles="1" noChangeArrowheads="1" noChangeShapeType="1" noTextEdit="1"/>
              </p:cNvSpPr>
              <p:nvPr/>
            </p:nvSpPr>
            <p:spPr>
              <a:xfrm>
                <a:off x="2645683" y="4027099"/>
                <a:ext cx="1792347" cy="369332"/>
              </a:xfrm>
              <a:prstGeom prst="rect">
                <a:avLst/>
              </a:prstGeom>
              <a:blipFill>
                <a:blip r:embed="rId3"/>
                <a:stretch>
                  <a:fillRect l="-7143" t="-26667" r="-1361" b="-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E26E3072-AE56-4B22-A91E-13137EB120ED}"/>
                  </a:ext>
                </a:extLst>
              </p:cNvPr>
              <p:cNvSpPr txBox="1"/>
              <p:nvPr/>
            </p:nvSpPr>
            <p:spPr>
              <a:xfrm>
                <a:off x="4576495" y="4034116"/>
                <a:ext cx="1792346" cy="369332"/>
              </a:xfrm>
              <a:prstGeom prst="rect">
                <a:avLst/>
              </a:prstGeom>
              <a:noFill/>
            </p:spPr>
            <p:txBody>
              <a:bodyPr wrap="square" lIns="0" tIns="0" rIns="0" bIns="0" rtlCol="0">
                <a:spAutoFit/>
              </a:bodyPr>
              <a:lstStyle/>
              <a:p>
                <a14:m>
                  <m:oMath xmlns:m="http://schemas.openxmlformats.org/officeDocument/2006/math">
                    <m:r>
                      <a:rPr lang="es-ES" sz="2400" b="0" i="1" smtClean="0">
                        <a:latin typeface="Cambria Math" panose="02040503050406030204" pitchFamily="18" charset="0"/>
                        <a:ea typeface="Cambria Math" panose="02040503050406030204" pitchFamily="18" charset="0"/>
                      </a:rPr>
                      <m:t>h</m:t>
                    </m:r>
                    <m:r>
                      <a:rPr lang="es-ES" sz="2400" b="0" i="1" smtClean="0">
                        <a:latin typeface="Cambria Math" panose="02040503050406030204" pitchFamily="18" charset="0"/>
                        <a:ea typeface="Cambria Math" panose="02040503050406030204" pitchFamily="18" charset="0"/>
                      </a:rPr>
                      <m:t>₂</m:t>
                    </m:r>
                  </m:oMath>
                </a14:m>
                <a:r>
                  <a:rPr lang="es-ES" sz="2400" dirty="0">
                    <a:latin typeface="Cambria Math" panose="02040503050406030204" pitchFamily="18" charset="0"/>
                    <a:ea typeface="Cambria Math" panose="02040503050406030204" pitchFamily="18" charset="0"/>
                  </a:rPr>
                  <a:t>² = </a:t>
                </a:r>
                <a14:m>
                  <m:oMath xmlns:m="http://schemas.openxmlformats.org/officeDocument/2006/math">
                    <m:r>
                      <a:rPr lang="es-ES" sz="2400" b="0" i="1" smtClean="0">
                        <a:latin typeface="Cambria Math" panose="02040503050406030204" pitchFamily="18" charset="0"/>
                        <a:ea typeface="Cambria Math" panose="02040503050406030204" pitchFamily="18" charset="0"/>
                      </a:rPr>
                      <m:t>𝑏</m:t>
                    </m:r>
                    <m:r>
                      <a:rPr lang="es-ES" sz="2400" i="1">
                        <a:latin typeface="Cambria Math" panose="02040503050406030204" pitchFamily="18" charset="0"/>
                        <a:ea typeface="Cambria Math" panose="02040503050406030204" pitchFamily="18" charset="0"/>
                      </a:rPr>
                      <m:t>²+</m:t>
                    </m:r>
                    <m:r>
                      <a:rPr lang="es-ES" sz="2400" i="1">
                        <a:latin typeface="Cambria Math" panose="02040503050406030204" pitchFamily="18" charset="0"/>
                        <a:ea typeface="Cambria Math" panose="02040503050406030204" pitchFamily="18" charset="0"/>
                      </a:rPr>
                      <m:t>𝑐</m:t>
                    </m:r>
                    <m:r>
                      <a:rPr lang="es-ES" sz="2400" i="1">
                        <a:latin typeface="Cambria Math" panose="02040503050406030204" pitchFamily="18" charset="0"/>
                        <a:ea typeface="Cambria Math" panose="02040503050406030204" pitchFamily="18" charset="0"/>
                      </a:rPr>
                      <m:t>²</m:t>
                    </m:r>
                  </m:oMath>
                </a14:m>
                <a:endParaRPr lang="es-ES" sz="2400" dirty="0">
                  <a:latin typeface="Cambria Math" panose="02040503050406030204" pitchFamily="18" charset="0"/>
                  <a:ea typeface="Cambria Math" panose="02040503050406030204" pitchFamily="18" charset="0"/>
                </a:endParaRPr>
              </a:p>
            </p:txBody>
          </p:sp>
        </mc:Choice>
        <mc:Fallback xmlns="">
          <p:sp>
            <p:nvSpPr>
              <p:cNvPr id="19" name="CuadroTexto 18">
                <a:extLst>
                  <a:ext uri="{FF2B5EF4-FFF2-40B4-BE49-F238E27FC236}">
                    <a16:creationId xmlns:a16="http://schemas.microsoft.com/office/drawing/2014/main" id="{E26E3072-AE56-4B22-A91E-13137EB120ED}"/>
                  </a:ext>
                </a:extLst>
              </p:cNvPr>
              <p:cNvSpPr txBox="1">
                <a:spLocks noRot="1" noChangeAspect="1" noMove="1" noResize="1" noEditPoints="1" noAdjustHandles="1" noChangeArrowheads="1" noChangeShapeType="1" noTextEdit="1"/>
              </p:cNvSpPr>
              <p:nvPr/>
            </p:nvSpPr>
            <p:spPr>
              <a:xfrm>
                <a:off x="4576495" y="4034116"/>
                <a:ext cx="1792346" cy="369332"/>
              </a:xfrm>
              <a:prstGeom prst="rect">
                <a:avLst/>
              </a:prstGeom>
              <a:blipFill>
                <a:blip r:embed="rId4"/>
                <a:stretch>
                  <a:fillRect l="-7483" t="-26667" r="-1020" b="-50000"/>
                </a:stretch>
              </a:blipFill>
            </p:spPr>
            <p:txBody>
              <a:bodyPr/>
              <a:lstStyle/>
              <a:p>
                <a:r>
                  <a:rPr lang="es-ES">
                    <a:noFill/>
                  </a:rPr>
                  <a:t> </a:t>
                </a:r>
              </a:p>
            </p:txBody>
          </p:sp>
        </mc:Fallback>
      </mc:AlternateContent>
    </p:spTree>
    <p:extLst>
      <p:ext uri="{BB962C8B-B14F-4D97-AF65-F5344CB8AC3E}">
        <p14:creationId xmlns:p14="http://schemas.microsoft.com/office/powerpoint/2010/main" val="12519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Trigonometric ratios</a:t>
            </a:r>
          </a:p>
        </p:txBody>
      </p:sp>
      <p:sp>
        <p:nvSpPr>
          <p:cNvPr id="10" name="Triángulo isósceles 9">
            <a:extLst>
              <a:ext uri="{FF2B5EF4-FFF2-40B4-BE49-F238E27FC236}">
                <a16:creationId xmlns:a16="http://schemas.microsoft.com/office/drawing/2014/main" id="{0880D4D8-9E34-4E02-8889-BA507A9750B8}"/>
              </a:ext>
            </a:extLst>
          </p:cNvPr>
          <p:cNvSpPr/>
          <p:nvPr/>
        </p:nvSpPr>
        <p:spPr>
          <a:xfrm rot="10800000">
            <a:off x="2500959" y="1598389"/>
            <a:ext cx="3874158" cy="2382246"/>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 name="Conector recto 10">
            <a:extLst>
              <a:ext uri="{FF2B5EF4-FFF2-40B4-BE49-F238E27FC236}">
                <a16:creationId xmlns:a16="http://schemas.microsoft.com/office/drawing/2014/main" id="{B6E906F4-9EF5-4A49-B731-09BB446609EB}"/>
              </a:ext>
            </a:extLst>
          </p:cNvPr>
          <p:cNvCxnSpPr>
            <a:cxnSpLocks/>
          </p:cNvCxnSpPr>
          <p:nvPr/>
        </p:nvCxnSpPr>
        <p:spPr>
          <a:xfrm rot="10800000" flipV="1">
            <a:off x="4438038" y="1598389"/>
            <a:ext cx="0" cy="23822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A3A1674-354B-4D7F-987E-950E4C69F687}"/>
              </a:ext>
            </a:extLst>
          </p:cNvPr>
          <p:cNvSpPr txBox="1"/>
          <p:nvPr/>
        </p:nvSpPr>
        <p:spPr>
          <a:xfrm>
            <a:off x="3415570" y="1176721"/>
            <a:ext cx="469775" cy="461665"/>
          </a:xfrm>
          <a:prstGeom prst="rect">
            <a:avLst/>
          </a:prstGeom>
          <a:noFill/>
        </p:spPr>
        <p:txBody>
          <a:bodyPr wrap="square" rtlCol="0">
            <a:spAutoFit/>
          </a:bodyPr>
          <a:lstStyle/>
          <a:p>
            <a:r>
              <a:rPr lang="es-ES" sz="2400" b="1" dirty="0"/>
              <a:t>a</a:t>
            </a:r>
            <a:endParaRPr lang="es-ES" b="1" dirty="0"/>
          </a:p>
        </p:txBody>
      </p:sp>
      <p:sp>
        <p:nvSpPr>
          <p:cNvPr id="13" name="CuadroTexto 12">
            <a:extLst>
              <a:ext uri="{FF2B5EF4-FFF2-40B4-BE49-F238E27FC236}">
                <a16:creationId xmlns:a16="http://schemas.microsoft.com/office/drawing/2014/main" id="{054F6165-F3D6-4E6D-A016-5294A42994FC}"/>
              </a:ext>
            </a:extLst>
          </p:cNvPr>
          <p:cNvSpPr txBox="1"/>
          <p:nvPr/>
        </p:nvSpPr>
        <p:spPr>
          <a:xfrm>
            <a:off x="5147848" y="1176721"/>
            <a:ext cx="469775" cy="461665"/>
          </a:xfrm>
          <a:prstGeom prst="rect">
            <a:avLst/>
          </a:prstGeom>
          <a:noFill/>
        </p:spPr>
        <p:txBody>
          <a:bodyPr wrap="square" rtlCol="0">
            <a:spAutoFit/>
          </a:bodyPr>
          <a:lstStyle/>
          <a:p>
            <a:r>
              <a:rPr lang="es-ES" sz="2400" b="1" dirty="0"/>
              <a:t>b</a:t>
            </a:r>
            <a:endParaRPr lang="es-ES" b="1" dirty="0"/>
          </a:p>
        </p:txBody>
      </p:sp>
      <p:sp>
        <p:nvSpPr>
          <p:cNvPr id="14" name="CuadroTexto 13">
            <a:extLst>
              <a:ext uri="{FF2B5EF4-FFF2-40B4-BE49-F238E27FC236}">
                <a16:creationId xmlns:a16="http://schemas.microsoft.com/office/drawing/2014/main" id="{DC75A4C9-5942-41F8-92F7-030C66D49DBE}"/>
              </a:ext>
            </a:extLst>
          </p:cNvPr>
          <p:cNvSpPr txBox="1"/>
          <p:nvPr/>
        </p:nvSpPr>
        <p:spPr>
          <a:xfrm>
            <a:off x="4094093" y="2327847"/>
            <a:ext cx="469779" cy="461665"/>
          </a:xfrm>
          <a:prstGeom prst="rect">
            <a:avLst/>
          </a:prstGeom>
          <a:noFill/>
        </p:spPr>
        <p:txBody>
          <a:bodyPr wrap="square" rtlCol="0">
            <a:spAutoFit/>
          </a:bodyPr>
          <a:lstStyle/>
          <a:p>
            <a:r>
              <a:rPr lang="es-ES" sz="2400" b="1" dirty="0"/>
              <a:t>c</a:t>
            </a:r>
            <a:endParaRPr lang="es-ES" b="1" dirty="0"/>
          </a:p>
        </p:txBody>
      </p:sp>
      <p:sp>
        <p:nvSpPr>
          <p:cNvPr id="15" name="CuadroTexto 14">
            <a:extLst>
              <a:ext uri="{FF2B5EF4-FFF2-40B4-BE49-F238E27FC236}">
                <a16:creationId xmlns:a16="http://schemas.microsoft.com/office/drawing/2014/main" id="{2D89285D-C31E-4FC8-B7D0-55A66F886F89}"/>
              </a:ext>
            </a:extLst>
          </p:cNvPr>
          <p:cNvSpPr txBox="1"/>
          <p:nvPr/>
        </p:nvSpPr>
        <p:spPr>
          <a:xfrm>
            <a:off x="2847393" y="2460143"/>
            <a:ext cx="645948" cy="461665"/>
          </a:xfrm>
          <a:prstGeom prst="rect">
            <a:avLst/>
          </a:prstGeom>
          <a:noFill/>
        </p:spPr>
        <p:txBody>
          <a:bodyPr wrap="square" rtlCol="0">
            <a:spAutoFit/>
          </a:bodyPr>
          <a:lstStyle/>
          <a:p>
            <a:r>
              <a:rPr lang="es-ES" sz="2400" b="1" dirty="0"/>
              <a:t>h₁</a:t>
            </a:r>
          </a:p>
        </p:txBody>
      </p:sp>
      <p:sp>
        <p:nvSpPr>
          <p:cNvPr id="16" name="CuadroTexto 15">
            <a:extLst>
              <a:ext uri="{FF2B5EF4-FFF2-40B4-BE49-F238E27FC236}">
                <a16:creationId xmlns:a16="http://schemas.microsoft.com/office/drawing/2014/main" id="{1B15FC25-27E2-40AB-B384-10347BD99486}"/>
              </a:ext>
            </a:extLst>
          </p:cNvPr>
          <p:cNvSpPr txBox="1"/>
          <p:nvPr/>
        </p:nvSpPr>
        <p:spPr>
          <a:xfrm>
            <a:off x="5744154" y="2460142"/>
            <a:ext cx="589048" cy="461665"/>
          </a:xfrm>
          <a:prstGeom prst="rect">
            <a:avLst/>
          </a:prstGeom>
          <a:noFill/>
        </p:spPr>
        <p:txBody>
          <a:bodyPr wrap="square" rtlCol="0">
            <a:spAutoFit/>
          </a:bodyPr>
          <a:lstStyle/>
          <a:p>
            <a:r>
              <a:rPr lang="es-ES" sz="2400" b="1" dirty="0"/>
              <a:t>h₂</a:t>
            </a:r>
          </a:p>
        </p:txBody>
      </p:sp>
      <p:sp>
        <p:nvSpPr>
          <p:cNvPr id="18" name="Arco 17">
            <a:extLst>
              <a:ext uri="{FF2B5EF4-FFF2-40B4-BE49-F238E27FC236}">
                <a16:creationId xmlns:a16="http://schemas.microsoft.com/office/drawing/2014/main" id="{108A70FC-F076-454D-9B05-6B148A025288}"/>
              </a:ext>
            </a:extLst>
          </p:cNvPr>
          <p:cNvSpPr/>
          <p:nvPr/>
        </p:nvSpPr>
        <p:spPr>
          <a:xfrm>
            <a:off x="3782725" y="2853520"/>
            <a:ext cx="1336614" cy="485351"/>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p:sp>
        <p:nvSpPr>
          <p:cNvPr id="21" name="CuadroTexto 20">
            <a:extLst>
              <a:ext uri="{FF2B5EF4-FFF2-40B4-BE49-F238E27FC236}">
                <a16:creationId xmlns:a16="http://schemas.microsoft.com/office/drawing/2014/main" id="{D1A182A2-C9F8-4814-B67A-2AFA74DB6969}"/>
              </a:ext>
            </a:extLst>
          </p:cNvPr>
          <p:cNvSpPr txBox="1"/>
          <p:nvPr/>
        </p:nvSpPr>
        <p:spPr>
          <a:xfrm>
            <a:off x="3710634" y="2591486"/>
            <a:ext cx="869496" cy="496801"/>
          </a:xfrm>
          <a:prstGeom prst="rect">
            <a:avLst/>
          </a:prstGeom>
          <a:noFill/>
        </p:spPr>
        <p:txBody>
          <a:bodyPr wrap="square" rtlCol="0">
            <a:spAutoFit/>
          </a:bodyPr>
          <a:lstStyle/>
          <a:p>
            <a:r>
              <a:rPr lang="el-GR" b="1" dirty="0"/>
              <a:t>α</a:t>
            </a:r>
            <a:endParaRPr lang="es-ES" b="1" dirty="0"/>
          </a:p>
        </p:txBody>
      </p:sp>
      <p:sp>
        <p:nvSpPr>
          <p:cNvPr id="22" name="CuadroTexto 21">
            <a:extLst>
              <a:ext uri="{FF2B5EF4-FFF2-40B4-BE49-F238E27FC236}">
                <a16:creationId xmlns:a16="http://schemas.microsoft.com/office/drawing/2014/main" id="{725F3B57-61A8-4942-8C04-49C267E0B892}"/>
              </a:ext>
            </a:extLst>
          </p:cNvPr>
          <p:cNvSpPr txBox="1"/>
          <p:nvPr/>
        </p:nvSpPr>
        <p:spPr>
          <a:xfrm>
            <a:off x="4839984" y="2541111"/>
            <a:ext cx="869496" cy="496801"/>
          </a:xfrm>
          <a:prstGeom prst="rect">
            <a:avLst/>
          </a:prstGeom>
          <a:noFill/>
        </p:spPr>
        <p:txBody>
          <a:bodyPr wrap="square" rtlCol="0">
            <a:spAutoFit/>
          </a:bodyPr>
          <a:lstStyle/>
          <a:p>
            <a:r>
              <a:rPr lang="el-GR" b="1" dirty="0"/>
              <a:t>β</a:t>
            </a:r>
            <a:endParaRPr lang="es-ES" b="1" dirty="0"/>
          </a:p>
        </p:txBody>
      </p:sp>
      <p:sp>
        <p:nvSpPr>
          <p:cNvPr id="23" name="Arco 22">
            <a:extLst>
              <a:ext uri="{FF2B5EF4-FFF2-40B4-BE49-F238E27FC236}">
                <a16:creationId xmlns:a16="http://schemas.microsoft.com/office/drawing/2014/main" id="{932E3FA5-043F-453A-B30F-E62F0030206E}"/>
              </a:ext>
            </a:extLst>
          </p:cNvPr>
          <p:cNvSpPr/>
          <p:nvPr/>
        </p:nvSpPr>
        <p:spPr>
          <a:xfrm flipH="1">
            <a:off x="3756274" y="2867153"/>
            <a:ext cx="1336614" cy="485351"/>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11864FF-A5B9-4F03-A5A8-CDAE57387538}"/>
                  </a:ext>
                </a:extLst>
              </p:cNvPr>
              <p:cNvSpPr txBox="1"/>
              <p:nvPr/>
            </p:nvSpPr>
            <p:spPr>
              <a:xfrm>
                <a:off x="822446" y="4236260"/>
                <a:ext cx="1157305" cy="523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𝒔</m:t>
                      </m:r>
                      <m:r>
                        <a:rPr lang="es-ES" b="1" i="1" smtClean="0">
                          <a:solidFill>
                            <a:schemeClr val="tx2"/>
                          </a:solidFill>
                          <a:latin typeface="Cambria Math" panose="02040503050406030204" pitchFamily="18" charset="0"/>
                        </a:rPr>
                        <m:t>ⅇ</m:t>
                      </m:r>
                      <m:r>
                        <a:rPr lang="es-ES" b="1" i="1" smtClean="0">
                          <a:solidFill>
                            <a:schemeClr val="tx2"/>
                          </a:solidFill>
                          <a:latin typeface="Cambria Math" panose="02040503050406030204" pitchFamily="18" charset="0"/>
                        </a:rPr>
                        <m:t>𝒏</m:t>
                      </m:r>
                      <m:r>
                        <a:rPr lang="es-ES" b="1" i="1" smtClean="0">
                          <a:solidFill>
                            <a:schemeClr val="tx2"/>
                          </a:solidFill>
                          <a:latin typeface="Cambria Math" panose="02040503050406030204" pitchFamily="18" charset="0"/>
                        </a:rPr>
                        <m:t>𝜶</m:t>
                      </m:r>
                      <m:r>
                        <a:rPr lang="es-ES" b="1" i="1" smtClean="0">
                          <a:solidFill>
                            <a:schemeClr val="tx2"/>
                          </a:solidFill>
                          <a:latin typeface="Cambria Math" panose="02040503050406030204" pitchFamily="18" charset="0"/>
                        </a:rPr>
                        <m:t>=</m:t>
                      </m:r>
                      <m:f>
                        <m:fPr>
                          <m:ctrlPr>
                            <a:rPr lang="es-ES" b="1" i="1" smtClean="0">
                              <a:solidFill>
                                <a:schemeClr val="tx2"/>
                              </a:solidFill>
                              <a:latin typeface="Cambria Math" panose="02040503050406030204" pitchFamily="18" charset="0"/>
                            </a:rPr>
                          </m:ctrlPr>
                        </m:fPr>
                        <m:num>
                          <m:r>
                            <a:rPr lang="es-ES" b="1" i="1" smtClean="0">
                              <a:solidFill>
                                <a:schemeClr val="tx2"/>
                              </a:solidFill>
                              <a:latin typeface="Cambria Math" panose="02040503050406030204" pitchFamily="18" charset="0"/>
                            </a:rPr>
                            <m:t>𝒂</m:t>
                          </m:r>
                        </m:num>
                        <m:den>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𝟏</m:t>
                              </m:r>
                            </m:sub>
                          </m:sSub>
                        </m:den>
                      </m:f>
                    </m:oMath>
                  </m:oMathPara>
                </a14:m>
                <a:endParaRPr lang="es-ES" b="1" dirty="0">
                  <a:solidFill>
                    <a:schemeClr val="tx2"/>
                  </a:solidFill>
                </a:endParaRPr>
              </a:p>
            </p:txBody>
          </p:sp>
        </mc:Choice>
        <mc:Fallback xmlns="">
          <p:sp>
            <p:nvSpPr>
              <p:cNvPr id="6" name="CuadroTexto 5">
                <a:extLst>
                  <a:ext uri="{FF2B5EF4-FFF2-40B4-BE49-F238E27FC236}">
                    <a16:creationId xmlns:a16="http://schemas.microsoft.com/office/drawing/2014/main" id="{C11864FF-A5B9-4F03-A5A8-CDAE57387538}"/>
                  </a:ext>
                </a:extLst>
              </p:cNvPr>
              <p:cNvSpPr txBox="1">
                <a:spLocks noRot="1" noChangeAspect="1" noMove="1" noResize="1" noEditPoints="1" noAdjustHandles="1" noChangeArrowheads="1" noChangeShapeType="1" noTextEdit="1"/>
              </p:cNvSpPr>
              <p:nvPr/>
            </p:nvSpPr>
            <p:spPr>
              <a:xfrm>
                <a:off x="822446" y="4236260"/>
                <a:ext cx="1157305" cy="523670"/>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F38BDB71-A4CE-4A84-A6DA-C85617F6FC34}"/>
                  </a:ext>
                </a:extLst>
              </p:cNvPr>
              <p:cNvSpPr txBox="1"/>
              <p:nvPr/>
            </p:nvSpPr>
            <p:spPr>
              <a:xfrm>
                <a:off x="822446" y="4996498"/>
                <a:ext cx="1131656" cy="523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𝒄𝒐𝒔</m:t>
                      </m:r>
                      <m:r>
                        <a:rPr lang="es-ES" b="1" i="1" smtClean="0">
                          <a:solidFill>
                            <a:schemeClr val="tx2"/>
                          </a:solidFill>
                          <a:latin typeface="Cambria Math" panose="02040503050406030204" pitchFamily="18" charset="0"/>
                        </a:rPr>
                        <m:t>𝜶</m:t>
                      </m:r>
                      <m:r>
                        <a:rPr lang="es-ES" b="1" i="1" smtClean="0">
                          <a:solidFill>
                            <a:schemeClr val="tx2"/>
                          </a:solidFill>
                          <a:latin typeface="Cambria Math" panose="02040503050406030204" pitchFamily="18" charset="0"/>
                        </a:rPr>
                        <m:t>=</m:t>
                      </m:r>
                      <m:f>
                        <m:fPr>
                          <m:ctrlPr>
                            <a:rPr lang="es-ES" b="1" i="1" smtClean="0">
                              <a:solidFill>
                                <a:schemeClr val="tx2"/>
                              </a:solidFill>
                              <a:latin typeface="Cambria Math" panose="02040503050406030204" pitchFamily="18" charset="0"/>
                            </a:rPr>
                          </m:ctrlPr>
                        </m:fPr>
                        <m:num>
                          <m:r>
                            <a:rPr lang="es-ES" b="1" i="1" smtClean="0">
                              <a:solidFill>
                                <a:schemeClr val="tx2"/>
                              </a:solidFill>
                              <a:latin typeface="Cambria Math" panose="02040503050406030204" pitchFamily="18" charset="0"/>
                            </a:rPr>
                            <m:t>𝒄</m:t>
                          </m:r>
                        </m:num>
                        <m:den>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𝟏</m:t>
                              </m:r>
                            </m:sub>
                          </m:sSub>
                        </m:den>
                      </m:f>
                    </m:oMath>
                  </m:oMathPara>
                </a14:m>
                <a:endParaRPr lang="es-ES" b="1" dirty="0">
                  <a:solidFill>
                    <a:schemeClr val="tx2"/>
                  </a:solidFill>
                </a:endParaRPr>
              </a:p>
            </p:txBody>
          </p:sp>
        </mc:Choice>
        <mc:Fallback xmlns="">
          <p:sp>
            <p:nvSpPr>
              <p:cNvPr id="25" name="CuadroTexto 24">
                <a:extLst>
                  <a:ext uri="{FF2B5EF4-FFF2-40B4-BE49-F238E27FC236}">
                    <a16:creationId xmlns:a16="http://schemas.microsoft.com/office/drawing/2014/main" id="{F38BDB71-A4CE-4A84-A6DA-C85617F6FC34}"/>
                  </a:ext>
                </a:extLst>
              </p:cNvPr>
              <p:cNvSpPr txBox="1">
                <a:spLocks noRot="1" noChangeAspect="1" noMove="1" noResize="1" noEditPoints="1" noAdjustHandles="1" noChangeArrowheads="1" noChangeShapeType="1" noTextEdit="1"/>
              </p:cNvSpPr>
              <p:nvPr/>
            </p:nvSpPr>
            <p:spPr>
              <a:xfrm>
                <a:off x="822446" y="4996498"/>
                <a:ext cx="1131656" cy="523670"/>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C051F038-19D7-42EC-B05D-40106D72E86E}"/>
                  </a:ext>
                </a:extLst>
              </p:cNvPr>
              <p:cNvSpPr txBox="1"/>
              <p:nvPr/>
            </p:nvSpPr>
            <p:spPr>
              <a:xfrm>
                <a:off x="4852650" y="4237558"/>
                <a:ext cx="1701077" cy="589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𝒔</m:t>
                      </m:r>
                      <m:r>
                        <a:rPr lang="es-ES" b="1" i="1" smtClean="0">
                          <a:solidFill>
                            <a:schemeClr val="tx2"/>
                          </a:solidFill>
                          <a:latin typeface="Cambria Math" panose="02040503050406030204" pitchFamily="18" charset="0"/>
                        </a:rPr>
                        <m:t>ⅇ</m:t>
                      </m:r>
                      <m:r>
                        <a:rPr lang="es-ES" b="1" i="1" smtClean="0">
                          <a:solidFill>
                            <a:schemeClr val="tx2"/>
                          </a:solidFill>
                          <a:latin typeface="Cambria Math" panose="02040503050406030204" pitchFamily="18" charset="0"/>
                        </a:rPr>
                        <m:t>𝒏</m:t>
                      </m:r>
                      <m:r>
                        <a:rPr lang="el-GR" b="1" i="1">
                          <a:solidFill>
                            <a:schemeClr val="tx2"/>
                          </a:solidFill>
                          <a:latin typeface="Cambria Math" panose="02040503050406030204" pitchFamily="18" charset="0"/>
                        </a:rPr>
                        <m:t>𝜷</m:t>
                      </m:r>
                      <m:r>
                        <a:rPr lang="es-ES" b="1" i="1" smtClean="0">
                          <a:solidFill>
                            <a:schemeClr val="tx2"/>
                          </a:solidFill>
                          <a:latin typeface="Cambria Math" panose="02040503050406030204" pitchFamily="18" charset="0"/>
                        </a:rPr>
                        <m:t>=</m:t>
                      </m:r>
                      <m:f>
                        <m:fPr>
                          <m:ctrlPr>
                            <a:rPr lang="es-ES" b="1" i="1" smtClean="0">
                              <a:solidFill>
                                <a:schemeClr val="tx2"/>
                              </a:solidFill>
                              <a:latin typeface="Cambria Math" panose="02040503050406030204" pitchFamily="18" charset="0"/>
                            </a:rPr>
                          </m:ctrlPr>
                        </m:fPr>
                        <m:num>
                          <m:r>
                            <a:rPr lang="es-ES" b="1" i="1" smtClean="0">
                              <a:solidFill>
                                <a:schemeClr val="tx2"/>
                              </a:solidFill>
                              <a:latin typeface="Cambria Math" panose="02040503050406030204" pitchFamily="18" charset="0"/>
                            </a:rPr>
                            <m:t>𝒃</m:t>
                          </m:r>
                        </m:num>
                        <m:den>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𝟐</m:t>
                              </m:r>
                            </m:sub>
                          </m:sSub>
                        </m:den>
                      </m:f>
                    </m:oMath>
                  </m:oMathPara>
                </a14:m>
                <a:endParaRPr lang="es-ES" b="1" dirty="0">
                  <a:solidFill>
                    <a:schemeClr val="tx2"/>
                  </a:solidFill>
                </a:endParaRPr>
              </a:p>
            </p:txBody>
          </p:sp>
        </mc:Choice>
        <mc:Fallback xmlns="">
          <p:sp>
            <p:nvSpPr>
              <p:cNvPr id="26" name="CuadroTexto 25">
                <a:extLst>
                  <a:ext uri="{FF2B5EF4-FFF2-40B4-BE49-F238E27FC236}">
                    <a16:creationId xmlns:a16="http://schemas.microsoft.com/office/drawing/2014/main" id="{C051F038-19D7-42EC-B05D-40106D72E86E}"/>
                  </a:ext>
                </a:extLst>
              </p:cNvPr>
              <p:cNvSpPr txBox="1">
                <a:spLocks noRot="1" noChangeAspect="1" noMove="1" noResize="1" noEditPoints="1" noAdjustHandles="1" noChangeArrowheads="1" noChangeShapeType="1" noTextEdit="1"/>
              </p:cNvSpPr>
              <p:nvPr/>
            </p:nvSpPr>
            <p:spPr>
              <a:xfrm>
                <a:off x="4852650" y="4237558"/>
                <a:ext cx="1701077" cy="589585"/>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B33CB54B-0948-48D9-A1EB-6CE6AD10406B}"/>
                  </a:ext>
                </a:extLst>
              </p:cNvPr>
              <p:cNvSpPr txBox="1"/>
              <p:nvPr/>
            </p:nvSpPr>
            <p:spPr>
              <a:xfrm>
                <a:off x="5136558" y="4997796"/>
                <a:ext cx="1133259" cy="523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2"/>
                          </a:solidFill>
                          <a:latin typeface="Cambria Math" panose="02040503050406030204" pitchFamily="18" charset="0"/>
                        </a:rPr>
                        <m:t>𝒄𝒐𝒔</m:t>
                      </m:r>
                      <m:r>
                        <a:rPr lang="el-GR" b="1" i="1">
                          <a:solidFill>
                            <a:schemeClr val="tx2"/>
                          </a:solidFill>
                          <a:latin typeface="Cambria Math" panose="02040503050406030204" pitchFamily="18" charset="0"/>
                        </a:rPr>
                        <m:t>𝜷</m:t>
                      </m:r>
                      <m:r>
                        <a:rPr lang="es-ES" b="1" i="1" smtClean="0">
                          <a:solidFill>
                            <a:schemeClr val="tx2"/>
                          </a:solidFill>
                          <a:latin typeface="Cambria Math" panose="02040503050406030204" pitchFamily="18" charset="0"/>
                        </a:rPr>
                        <m:t>=</m:t>
                      </m:r>
                      <m:f>
                        <m:fPr>
                          <m:ctrlPr>
                            <a:rPr lang="es-ES" b="1" i="1" smtClean="0">
                              <a:solidFill>
                                <a:schemeClr val="tx2"/>
                              </a:solidFill>
                              <a:latin typeface="Cambria Math" panose="02040503050406030204" pitchFamily="18" charset="0"/>
                            </a:rPr>
                          </m:ctrlPr>
                        </m:fPr>
                        <m:num>
                          <m:r>
                            <a:rPr lang="es-ES" b="1" i="1" smtClean="0">
                              <a:solidFill>
                                <a:schemeClr val="tx2"/>
                              </a:solidFill>
                              <a:latin typeface="Cambria Math" panose="02040503050406030204" pitchFamily="18" charset="0"/>
                            </a:rPr>
                            <m:t>𝒄</m:t>
                          </m:r>
                        </m:num>
                        <m:den>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𝟐</m:t>
                              </m:r>
                            </m:sub>
                          </m:sSub>
                        </m:den>
                      </m:f>
                    </m:oMath>
                  </m:oMathPara>
                </a14:m>
                <a:endParaRPr lang="es-ES" b="1" dirty="0">
                  <a:solidFill>
                    <a:schemeClr val="tx2"/>
                  </a:solidFill>
                </a:endParaRPr>
              </a:p>
            </p:txBody>
          </p:sp>
        </mc:Choice>
        <mc:Fallback xmlns="">
          <p:sp>
            <p:nvSpPr>
              <p:cNvPr id="27" name="CuadroTexto 26">
                <a:extLst>
                  <a:ext uri="{FF2B5EF4-FFF2-40B4-BE49-F238E27FC236}">
                    <a16:creationId xmlns:a16="http://schemas.microsoft.com/office/drawing/2014/main" id="{B33CB54B-0948-48D9-A1EB-6CE6AD10406B}"/>
                  </a:ext>
                </a:extLst>
              </p:cNvPr>
              <p:cNvSpPr txBox="1">
                <a:spLocks noRot="1" noChangeAspect="1" noMove="1" noResize="1" noEditPoints="1" noAdjustHandles="1" noChangeArrowheads="1" noChangeShapeType="1" noTextEdit="1"/>
              </p:cNvSpPr>
              <p:nvPr/>
            </p:nvSpPr>
            <p:spPr>
              <a:xfrm>
                <a:off x="5136558" y="4997796"/>
                <a:ext cx="1133259" cy="523670"/>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EEDFA1D6-EC11-4991-9BD8-44304B503C8A}"/>
                  </a:ext>
                </a:extLst>
              </p:cNvPr>
              <p:cNvSpPr txBox="1"/>
              <p:nvPr/>
            </p:nvSpPr>
            <p:spPr>
              <a:xfrm>
                <a:off x="2673294" y="4363145"/>
                <a:ext cx="14682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𝒂</m:t>
                          </m:r>
                          <m:r>
                            <a:rPr lang="es-ES" b="1" i="1" smtClean="0">
                              <a:solidFill>
                                <a:schemeClr val="tx2"/>
                              </a:solidFill>
                              <a:latin typeface="Cambria Math" panose="02040503050406030204" pitchFamily="18" charset="0"/>
                            </a:rPr>
                            <m:t>=</m:t>
                          </m:r>
                          <m:r>
                            <a:rPr lang="es-ES" b="1" i="1">
                              <a:solidFill>
                                <a:schemeClr val="tx2"/>
                              </a:solidFill>
                              <a:latin typeface="Cambria Math" panose="02040503050406030204" pitchFamily="18" charset="0"/>
                            </a:rPr>
                            <m:t>𝒉</m:t>
                          </m:r>
                        </m:e>
                        <m:sub>
                          <m:r>
                            <a:rPr lang="es-ES" b="1" i="1">
                              <a:solidFill>
                                <a:schemeClr val="tx2"/>
                              </a:solidFill>
                              <a:latin typeface="Cambria Math" panose="02040503050406030204" pitchFamily="18" charset="0"/>
                            </a:rPr>
                            <m:t>𝟏</m:t>
                          </m:r>
                        </m:sub>
                      </m:sSub>
                      <m:r>
                        <a:rPr lang="es-ES" b="1" i="1" smtClean="0">
                          <a:solidFill>
                            <a:schemeClr val="tx2"/>
                          </a:solidFill>
                          <a:latin typeface="Cambria Math" panose="02040503050406030204" pitchFamily="18" charset="0"/>
                          <a:ea typeface="Cambria Math" panose="02040503050406030204" pitchFamily="18" charset="0"/>
                        </a:rPr>
                        <m:t>·</m:t>
                      </m:r>
                      <m:r>
                        <a:rPr lang="es-ES" b="1" i="1" smtClean="0">
                          <a:solidFill>
                            <a:schemeClr val="tx2"/>
                          </a:solidFill>
                          <a:latin typeface="Cambria Math" panose="02040503050406030204" pitchFamily="18" charset="0"/>
                        </a:rPr>
                        <m:t>𝒔</m:t>
                      </m:r>
                      <m:r>
                        <a:rPr lang="es-ES" b="1" i="1" smtClean="0">
                          <a:solidFill>
                            <a:schemeClr val="tx2"/>
                          </a:solidFill>
                          <a:latin typeface="Cambria Math" panose="02040503050406030204" pitchFamily="18" charset="0"/>
                        </a:rPr>
                        <m:t>ⅇ</m:t>
                      </m:r>
                      <m:r>
                        <a:rPr lang="es-ES" b="1" i="1" smtClean="0">
                          <a:solidFill>
                            <a:schemeClr val="tx2"/>
                          </a:solidFill>
                          <a:latin typeface="Cambria Math" panose="02040503050406030204" pitchFamily="18" charset="0"/>
                        </a:rPr>
                        <m:t>𝒏</m:t>
                      </m:r>
                      <m:r>
                        <a:rPr lang="es-ES" b="1" i="1" smtClean="0">
                          <a:solidFill>
                            <a:schemeClr val="tx2"/>
                          </a:solidFill>
                          <a:latin typeface="Cambria Math" panose="02040503050406030204" pitchFamily="18" charset="0"/>
                        </a:rPr>
                        <m:t>𝜶</m:t>
                      </m:r>
                    </m:oMath>
                  </m:oMathPara>
                </a14:m>
                <a:endParaRPr lang="es-ES" b="1" dirty="0">
                  <a:solidFill>
                    <a:schemeClr val="tx2"/>
                  </a:solidFill>
                </a:endParaRPr>
              </a:p>
            </p:txBody>
          </p:sp>
        </mc:Choice>
        <mc:Fallback xmlns="">
          <p:sp>
            <p:nvSpPr>
              <p:cNvPr id="28" name="CuadroTexto 27">
                <a:extLst>
                  <a:ext uri="{FF2B5EF4-FFF2-40B4-BE49-F238E27FC236}">
                    <a16:creationId xmlns:a16="http://schemas.microsoft.com/office/drawing/2014/main" id="{EEDFA1D6-EC11-4991-9BD8-44304B503C8A}"/>
                  </a:ext>
                </a:extLst>
              </p:cNvPr>
              <p:cNvSpPr txBox="1">
                <a:spLocks noRot="1" noChangeAspect="1" noMove="1" noResize="1" noEditPoints="1" noAdjustHandles="1" noChangeArrowheads="1" noChangeShapeType="1" noTextEdit="1"/>
              </p:cNvSpPr>
              <p:nvPr/>
            </p:nvSpPr>
            <p:spPr>
              <a:xfrm>
                <a:off x="2673294" y="4363145"/>
                <a:ext cx="1468287" cy="276999"/>
              </a:xfrm>
              <a:prstGeom prst="rect">
                <a:avLst/>
              </a:prstGeom>
              <a:blipFill>
                <a:blip r:embed="rId7"/>
                <a:stretch>
                  <a:fillRect l="-2083" t="-2222" r="-2500" b="-177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A6CC045-3B0B-4B62-A5C7-137633323C47}"/>
                  </a:ext>
                </a:extLst>
              </p:cNvPr>
              <p:cNvSpPr txBox="1"/>
              <p:nvPr/>
            </p:nvSpPr>
            <p:spPr>
              <a:xfrm>
                <a:off x="2673294" y="5088196"/>
                <a:ext cx="14169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𝒄</m:t>
                          </m:r>
                          <m:r>
                            <a:rPr lang="es-ES" b="1" i="1">
                              <a:solidFill>
                                <a:schemeClr val="tx2"/>
                              </a:solidFill>
                              <a:latin typeface="Cambria Math" panose="02040503050406030204" pitchFamily="18" charset="0"/>
                            </a:rPr>
                            <m:t>=</m:t>
                          </m:r>
                          <m:r>
                            <a:rPr lang="es-ES" b="1" i="1">
                              <a:solidFill>
                                <a:schemeClr val="tx2"/>
                              </a:solidFill>
                              <a:latin typeface="Cambria Math" panose="02040503050406030204" pitchFamily="18" charset="0"/>
                            </a:rPr>
                            <m:t>𝒉</m:t>
                          </m:r>
                        </m:e>
                        <m:sub>
                          <m:r>
                            <a:rPr lang="es-ES" b="1" i="1">
                              <a:solidFill>
                                <a:schemeClr val="tx2"/>
                              </a:solidFill>
                              <a:latin typeface="Cambria Math" panose="02040503050406030204" pitchFamily="18" charset="0"/>
                            </a:rPr>
                            <m:t>𝟏</m:t>
                          </m:r>
                        </m:sub>
                      </m:sSub>
                      <m:r>
                        <a:rPr lang="es-ES" b="1" i="1" smtClean="0">
                          <a:solidFill>
                            <a:schemeClr val="tx2"/>
                          </a:solidFill>
                          <a:latin typeface="Cambria Math" panose="02040503050406030204" pitchFamily="18" charset="0"/>
                          <a:ea typeface="Cambria Math" panose="02040503050406030204" pitchFamily="18" charset="0"/>
                        </a:rPr>
                        <m:t>·</m:t>
                      </m:r>
                      <m:r>
                        <a:rPr lang="es-ES" b="1" i="1" smtClean="0">
                          <a:solidFill>
                            <a:schemeClr val="tx2"/>
                          </a:solidFill>
                          <a:latin typeface="Cambria Math" panose="02040503050406030204" pitchFamily="18" charset="0"/>
                        </a:rPr>
                        <m:t>𝒄𝒐𝒔</m:t>
                      </m:r>
                      <m:r>
                        <a:rPr lang="es-ES" b="1" i="1">
                          <a:solidFill>
                            <a:schemeClr val="tx2"/>
                          </a:solidFill>
                          <a:latin typeface="Cambria Math" panose="02040503050406030204" pitchFamily="18" charset="0"/>
                        </a:rPr>
                        <m:t>𝜶</m:t>
                      </m:r>
                    </m:oMath>
                  </m:oMathPara>
                </a14:m>
                <a:endParaRPr lang="es-ES" b="1" dirty="0">
                  <a:solidFill>
                    <a:schemeClr val="tx2"/>
                  </a:solidFill>
                </a:endParaRPr>
              </a:p>
            </p:txBody>
          </p:sp>
        </mc:Choice>
        <mc:Fallback xmlns="">
          <p:sp>
            <p:nvSpPr>
              <p:cNvPr id="29" name="CuadroTexto 28">
                <a:extLst>
                  <a:ext uri="{FF2B5EF4-FFF2-40B4-BE49-F238E27FC236}">
                    <a16:creationId xmlns:a16="http://schemas.microsoft.com/office/drawing/2014/main" id="{5A6CC045-3B0B-4B62-A5C7-137633323C47}"/>
                  </a:ext>
                </a:extLst>
              </p:cNvPr>
              <p:cNvSpPr txBox="1">
                <a:spLocks noRot="1" noChangeAspect="1" noMove="1" noResize="1" noEditPoints="1" noAdjustHandles="1" noChangeArrowheads="1" noChangeShapeType="1" noTextEdit="1"/>
              </p:cNvSpPr>
              <p:nvPr/>
            </p:nvSpPr>
            <p:spPr>
              <a:xfrm>
                <a:off x="2673294" y="5088196"/>
                <a:ext cx="1416991" cy="276999"/>
              </a:xfrm>
              <a:prstGeom prst="rect">
                <a:avLst/>
              </a:prstGeom>
              <a:blipFill>
                <a:blip r:embed="rId8"/>
                <a:stretch>
                  <a:fillRect l="-2155" t="-2222" r="-2586" b="-177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4C48AE27-706E-4ED4-8646-0A280D9CEBAB}"/>
                  </a:ext>
                </a:extLst>
              </p:cNvPr>
              <p:cNvSpPr txBox="1"/>
              <p:nvPr/>
            </p:nvSpPr>
            <p:spPr>
              <a:xfrm>
                <a:off x="6970484" y="5088195"/>
                <a:ext cx="14185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a:rPr lang="es-ES" b="1" i="1">
                              <a:solidFill>
                                <a:schemeClr val="tx2"/>
                              </a:solidFill>
                              <a:latin typeface="Cambria Math" panose="02040503050406030204" pitchFamily="18" charset="0"/>
                            </a:rPr>
                            <m:t>𝒄</m:t>
                          </m:r>
                          <m:r>
                            <a:rPr lang="es-ES" b="1" i="1">
                              <a:solidFill>
                                <a:schemeClr val="tx2"/>
                              </a:solidFill>
                              <a:latin typeface="Cambria Math" panose="02040503050406030204" pitchFamily="18" charset="0"/>
                            </a:rPr>
                            <m:t>=</m:t>
                          </m:r>
                          <m:r>
                            <a:rPr lang="es-ES" b="1" i="1">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𝟐</m:t>
                          </m:r>
                        </m:sub>
                      </m:sSub>
                      <m:r>
                        <a:rPr lang="es-ES" b="1" i="1" smtClean="0">
                          <a:solidFill>
                            <a:schemeClr val="tx2"/>
                          </a:solidFill>
                          <a:latin typeface="Cambria Math" panose="02040503050406030204" pitchFamily="18" charset="0"/>
                          <a:ea typeface="Cambria Math" panose="02040503050406030204" pitchFamily="18" charset="0"/>
                        </a:rPr>
                        <m:t>·</m:t>
                      </m:r>
                      <m:r>
                        <a:rPr lang="es-ES" b="1" i="1" smtClean="0">
                          <a:solidFill>
                            <a:schemeClr val="tx2"/>
                          </a:solidFill>
                          <a:latin typeface="Cambria Math" panose="02040503050406030204" pitchFamily="18" charset="0"/>
                        </a:rPr>
                        <m:t>𝒄𝒐𝒔</m:t>
                      </m:r>
                      <m:r>
                        <a:rPr lang="el-GR" b="1" i="1">
                          <a:solidFill>
                            <a:schemeClr val="tx2"/>
                          </a:solidFill>
                          <a:latin typeface="Cambria Math" panose="02040503050406030204" pitchFamily="18" charset="0"/>
                        </a:rPr>
                        <m:t>𝜷</m:t>
                      </m:r>
                    </m:oMath>
                  </m:oMathPara>
                </a14:m>
                <a:endParaRPr lang="es-ES" b="1" dirty="0">
                  <a:solidFill>
                    <a:schemeClr val="tx2"/>
                  </a:solidFill>
                </a:endParaRPr>
              </a:p>
            </p:txBody>
          </p:sp>
        </mc:Choice>
        <mc:Fallback xmlns="">
          <p:sp>
            <p:nvSpPr>
              <p:cNvPr id="31" name="CuadroTexto 30">
                <a:extLst>
                  <a:ext uri="{FF2B5EF4-FFF2-40B4-BE49-F238E27FC236}">
                    <a16:creationId xmlns:a16="http://schemas.microsoft.com/office/drawing/2014/main" id="{4C48AE27-706E-4ED4-8646-0A280D9CEBAB}"/>
                  </a:ext>
                </a:extLst>
              </p:cNvPr>
              <p:cNvSpPr txBox="1">
                <a:spLocks noRot="1" noChangeAspect="1" noMove="1" noResize="1" noEditPoints="1" noAdjustHandles="1" noChangeArrowheads="1" noChangeShapeType="1" noTextEdit="1"/>
              </p:cNvSpPr>
              <p:nvPr/>
            </p:nvSpPr>
            <p:spPr>
              <a:xfrm>
                <a:off x="6970484" y="5088195"/>
                <a:ext cx="1418593" cy="276999"/>
              </a:xfrm>
              <a:prstGeom prst="rect">
                <a:avLst/>
              </a:prstGeom>
              <a:blipFill>
                <a:blip r:embed="rId9"/>
                <a:stretch>
                  <a:fillRect l="-2146" t="-4444" r="-5579" b="-3555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9DB438A2-0F87-45A0-8E4D-233E2BA7402C}"/>
                  </a:ext>
                </a:extLst>
              </p:cNvPr>
              <p:cNvSpPr txBox="1"/>
              <p:nvPr/>
            </p:nvSpPr>
            <p:spPr>
              <a:xfrm>
                <a:off x="6970484" y="4391682"/>
                <a:ext cx="1466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tx2"/>
                              </a:solidFill>
                              <a:latin typeface="Cambria Math" panose="02040503050406030204" pitchFamily="18" charset="0"/>
                            </a:rPr>
                          </m:ctrlPr>
                        </m:sSubPr>
                        <m:e>
                          <m:r>
                            <a:rPr lang="es-ES" b="1" i="1" smtClean="0">
                              <a:solidFill>
                                <a:schemeClr val="tx2"/>
                              </a:solidFill>
                              <a:latin typeface="Cambria Math" panose="02040503050406030204" pitchFamily="18" charset="0"/>
                            </a:rPr>
                            <m:t>𝒃</m:t>
                          </m:r>
                          <m:r>
                            <a:rPr lang="es-ES" b="1" i="1">
                              <a:solidFill>
                                <a:schemeClr val="tx2"/>
                              </a:solidFill>
                              <a:latin typeface="Cambria Math" panose="02040503050406030204" pitchFamily="18" charset="0"/>
                            </a:rPr>
                            <m:t>=</m:t>
                          </m:r>
                          <m:r>
                            <a:rPr lang="es-ES" b="1" i="1">
                              <a:solidFill>
                                <a:schemeClr val="tx2"/>
                              </a:solidFill>
                              <a:latin typeface="Cambria Math" panose="02040503050406030204" pitchFamily="18" charset="0"/>
                            </a:rPr>
                            <m:t>𝒉</m:t>
                          </m:r>
                        </m:e>
                        <m:sub>
                          <m:r>
                            <a:rPr lang="es-ES" b="1" i="1" smtClean="0">
                              <a:solidFill>
                                <a:schemeClr val="tx2"/>
                              </a:solidFill>
                              <a:latin typeface="Cambria Math" panose="02040503050406030204" pitchFamily="18" charset="0"/>
                            </a:rPr>
                            <m:t>𝟐</m:t>
                          </m:r>
                        </m:sub>
                      </m:sSub>
                      <m:r>
                        <a:rPr lang="es-ES" b="1" i="1" smtClean="0">
                          <a:solidFill>
                            <a:schemeClr val="tx2"/>
                          </a:solidFill>
                          <a:latin typeface="Cambria Math" panose="02040503050406030204" pitchFamily="18" charset="0"/>
                          <a:ea typeface="Cambria Math" panose="02040503050406030204" pitchFamily="18" charset="0"/>
                        </a:rPr>
                        <m:t>·</m:t>
                      </m:r>
                      <m:r>
                        <a:rPr lang="es-ES" b="1" i="1" smtClean="0">
                          <a:solidFill>
                            <a:schemeClr val="tx2"/>
                          </a:solidFill>
                          <a:latin typeface="Cambria Math" panose="02040503050406030204" pitchFamily="18" charset="0"/>
                        </a:rPr>
                        <m:t>𝒔𝒆𝒏</m:t>
                      </m:r>
                      <m:r>
                        <a:rPr lang="el-GR" b="1" i="1">
                          <a:solidFill>
                            <a:schemeClr val="tx2"/>
                          </a:solidFill>
                          <a:latin typeface="Cambria Math" panose="02040503050406030204" pitchFamily="18" charset="0"/>
                        </a:rPr>
                        <m:t>𝜷</m:t>
                      </m:r>
                    </m:oMath>
                  </m:oMathPara>
                </a14:m>
                <a:endParaRPr lang="es-ES" b="1" dirty="0">
                  <a:solidFill>
                    <a:schemeClr val="tx2"/>
                  </a:solidFill>
                </a:endParaRPr>
              </a:p>
            </p:txBody>
          </p:sp>
        </mc:Choice>
        <mc:Fallback xmlns="">
          <p:sp>
            <p:nvSpPr>
              <p:cNvPr id="32" name="CuadroTexto 31">
                <a:extLst>
                  <a:ext uri="{FF2B5EF4-FFF2-40B4-BE49-F238E27FC236}">
                    <a16:creationId xmlns:a16="http://schemas.microsoft.com/office/drawing/2014/main" id="{9DB438A2-0F87-45A0-8E4D-233E2BA7402C}"/>
                  </a:ext>
                </a:extLst>
              </p:cNvPr>
              <p:cNvSpPr txBox="1">
                <a:spLocks noRot="1" noChangeAspect="1" noMove="1" noResize="1" noEditPoints="1" noAdjustHandles="1" noChangeArrowheads="1" noChangeShapeType="1" noTextEdit="1"/>
              </p:cNvSpPr>
              <p:nvPr/>
            </p:nvSpPr>
            <p:spPr>
              <a:xfrm>
                <a:off x="6970484" y="4391682"/>
                <a:ext cx="1466684" cy="276999"/>
              </a:xfrm>
              <a:prstGeom prst="rect">
                <a:avLst/>
              </a:prstGeom>
              <a:blipFill>
                <a:blip r:embed="rId10"/>
                <a:stretch>
                  <a:fillRect l="-3734" t="-2174" r="-5394" b="-32609"/>
                </a:stretch>
              </a:blipFill>
            </p:spPr>
            <p:txBody>
              <a:bodyPr/>
              <a:lstStyle/>
              <a:p>
                <a:r>
                  <a:rPr lang="es-ES">
                    <a:noFill/>
                  </a:rPr>
                  <a:t> </a:t>
                </a:r>
              </a:p>
            </p:txBody>
          </p:sp>
        </mc:Fallback>
      </mc:AlternateContent>
      <p:sp>
        <p:nvSpPr>
          <p:cNvPr id="33" name="Flecha: cheurón 32">
            <a:extLst>
              <a:ext uri="{FF2B5EF4-FFF2-40B4-BE49-F238E27FC236}">
                <a16:creationId xmlns:a16="http://schemas.microsoft.com/office/drawing/2014/main" id="{86E51210-9822-48B3-A2BD-B21F69BA1647}"/>
              </a:ext>
            </a:extLst>
          </p:cNvPr>
          <p:cNvSpPr/>
          <p:nvPr/>
        </p:nvSpPr>
        <p:spPr>
          <a:xfrm>
            <a:off x="2188718" y="4394305"/>
            <a:ext cx="274908" cy="207579"/>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34" name="Flecha: cheurón 33">
            <a:extLst>
              <a:ext uri="{FF2B5EF4-FFF2-40B4-BE49-F238E27FC236}">
                <a16:creationId xmlns:a16="http://schemas.microsoft.com/office/drawing/2014/main" id="{01C4AD17-0902-4F3F-A97F-4A31AB16803B}"/>
              </a:ext>
            </a:extLst>
          </p:cNvPr>
          <p:cNvSpPr/>
          <p:nvPr/>
        </p:nvSpPr>
        <p:spPr>
          <a:xfrm>
            <a:off x="2188718" y="5122904"/>
            <a:ext cx="274908" cy="207579"/>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35" name="Flecha: cheurón 34">
            <a:extLst>
              <a:ext uri="{FF2B5EF4-FFF2-40B4-BE49-F238E27FC236}">
                <a16:creationId xmlns:a16="http://schemas.microsoft.com/office/drawing/2014/main" id="{FE54914E-018A-4ADD-8122-97F9E6913365}"/>
              </a:ext>
            </a:extLst>
          </p:cNvPr>
          <p:cNvSpPr/>
          <p:nvPr/>
        </p:nvSpPr>
        <p:spPr>
          <a:xfrm>
            <a:off x="6469025" y="4426391"/>
            <a:ext cx="274908" cy="207579"/>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36" name="Flecha: cheurón 35">
            <a:extLst>
              <a:ext uri="{FF2B5EF4-FFF2-40B4-BE49-F238E27FC236}">
                <a16:creationId xmlns:a16="http://schemas.microsoft.com/office/drawing/2014/main" id="{845107CA-A326-4B6E-9D3C-C70D3CFE68EC}"/>
              </a:ext>
            </a:extLst>
          </p:cNvPr>
          <p:cNvSpPr/>
          <p:nvPr/>
        </p:nvSpPr>
        <p:spPr>
          <a:xfrm>
            <a:off x="6484105" y="5148788"/>
            <a:ext cx="274908" cy="207579"/>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Tree>
    <p:extLst>
      <p:ext uri="{BB962C8B-B14F-4D97-AF65-F5344CB8AC3E}">
        <p14:creationId xmlns:p14="http://schemas.microsoft.com/office/powerpoint/2010/main" val="197868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Razones trigonométricas</a:t>
            </a:r>
          </a:p>
        </p:txBody>
      </p:sp>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4BDBDEAE-2F88-4EA5-86AE-993BA670F142}"/>
                  </a:ext>
                </a:extLst>
              </p:cNvPr>
              <p:cNvSpPr txBox="1"/>
              <p:nvPr/>
            </p:nvSpPr>
            <p:spPr>
              <a:xfrm>
                <a:off x="954986" y="3504861"/>
                <a:ext cx="17759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𝑇</m:t>
                          </m:r>
                        </m:e>
                        <m:sub>
                          <m:r>
                            <a:rPr lang="es-ES" sz="2400" i="1">
                              <a:latin typeface="Cambria Math" panose="02040503050406030204" pitchFamily="18" charset="0"/>
                            </a:rPr>
                            <m:t>1</m:t>
                          </m:r>
                          <m:r>
                            <a:rPr lang="es-ES" sz="2400" b="0" i="1" smtClean="0">
                              <a:latin typeface="Cambria Math" panose="02040503050406030204" pitchFamily="18" charset="0"/>
                            </a:rPr>
                            <m:t>𝑟</m:t>
                          </m:r>
                        </m:sub>
                      </m:sSub>
                      <m:r>
                        <a:rPr lang="es-ES" sz="2400" i="1" smtClean="0">
                          <a:latin typeface="Cambria Math" panose="02040503050406030204" pitchFamily="18" charset="0"/>
                        </a:rPr>
                        <m:t>=</m:t>
                      </m:r>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𝑇</m:t>
                          </m:r>
                        </m:e>
                        <m:sub>
                          <m:r>
                            <a:rPr lang="es-ES" sz="2400" i="1">
                              <a:latin typeface="Cambria Math" panose="02040503050406030204" pitchFamily="18" charset="0"/>
                            </a:rPr>
                            <m:t>1</m:t>
                          </m:r>
                        </m:sub>
                      </m:sSub>
                      <m:func>
                        <m:funcPr>
                          <m:ctrlPr>
                            <a:rPr lang="es-ES" sz="2400" i="1" smtClean="0">
                              <a:latin typeface="Cambria Math" panose="02040503050406030204" pitchFamily="18" charset="0"/>
                            </a:rPr>
                          </m:ctrlPr>
                        </m:funcPr>
                        <m:fName>
                          <m:r>
                            <a:rPr lang="es-ES" sz="2400" b="0" i="1" smtClean="0">
                              <a:latin typeface="Cambria Math" panose="02040503050406030204" pitchFamily="18" charset="0"/>
                            </a:rPr>
                            <m:t>𝑡𝑔</m:t>
                          </m:r>
                        </m:fName>
                        <m:e>
                          <m:r>
                            <a:rPr lang="es-ES" sz="2400" i="1" smtClean="0">
                              <a:latin typeface="Cambria Math" panose="02040503050406030204" pitchFamily="18" charset="0"/>
                            </a:rPr>
                            <m:t>𝛼</m:t>
                          </m:r>
                        </m:e>
                      </m:func>
                    </m:oMath>
                  </m:oMathPara>
                </a14:m>
                <a:endParaRPr lang="es-ES" sz="2400" dirty="0"/>
              </a:p>
            </p:txBody>
          </p:sp>
        </mc:Choice>
        <mc:Fallback xmlns="">
          <p:sp>
            <p:nvSpPr>
              <p:cNvPr id="55" name="CuadroTexto 54">
                <a:extLst>
                  <a:ext uri="{FF2B5EF4-FFF2-40B4-BE49-F238E27FC236}">
                    <a16:creationId xmlns:a16="http://schemas.microsoft.com/office/drawing/2014/main" id="{4BDBDEAE-2F88-4EA5-86AE-993BA670F142}"/>
                  </a:ext>
                </a:extLst>
              </p:cNvPr>
              <p:cNvSpPr txBox="1">
                <a:spLocks noRot="1" noChangeAspect="1" noMove="1" noResize="1" noEditPoints="1" noAdjustHandles="1" noChangeArrowheads="1" noChangeShapeType="1" noTextEdit="1"/>
              </p:cNvSpPr>
              <p:nvPr/>
            </p:nvSpPr>
            <p:spPr>
              <a:xfrm>
                <a:off x="954986" y="3504861"/>
                <a:ext cx="1775999" cy="369332"/>
              </a:xfrm>
              <a:prstGeom prst="rect">
                <a:avLst/>
              </a:prstGeom>
              <a:blipFill>
                <a:blip r:embed="rId3"/>
                <a:stretch>
                  <a:fillRect l="-3780" r="-1375" b="-295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EE565D6E-583A-4B75-B3EA-59E80ABE6B6D}"/>
                  </a:ext>
                </a:extLst>
              </p:cNvPr>
              <p:cNvSpPr txBox="1"/>
              <p:nvPr/>
            </p:nvSpPr>
            <p:spPr>
              <a:xfrm>
                <a:off x="5828991" y="3504786"/>
                <a:ext cx="17600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𝑇</m:t>
                          </m:r>
                        </m:e>
                        <m:sub>
                          <m:r>
                            <a:rPr lang="es-ES" sz="2400" b="0" i="1" smtClean="0">
                              <a:latin typeface="Cambria Math" panose="02040503050406030204" pitchFamily="18" charset="0"/>
                            </a:rPr>
                            <m:t>2</m:t>
                          </m:r>
                          <m:r>
                            <a:rPr lang="es-ES" sz="2400" b="0" i="1" smtClean="0">
                              <a:latin typeface="Cambria Math" panose="02040503050406030204" pitchFamily="18" charset="0"/>
                            </a:rPr>
                            <m:t>𝑟</m:t>
                          </m:r>
                        </m:sub>
                      </m:sSub>
                      <m:r>
                        <a:rPr lang="es-ES" sz="2400" i="1" smtClean="0">
                          <a:latin typeface="Cambria Math" panose="02040503050406030204" pitchFamily="18" charset="0"/>
                        </a:rPr>
                        <m:t>=</m:t>
                      </m:r>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𝑇</m:t>
                          </m:r>
                        </m:e>
                        <m:sub>
                          <m:r>
                            <a:rPr lang="es-ES" sz="2400" b="0" i="1" smtClean="0">
                              <a:latin typeface="Cambria Math" panose="02040503050406030204" pitchFamily="18" charset="0"/>
                            </a:rPr>
                            <m:t>2</m:t>
                          </m:r>
                        </m:sub>
                      </m:sSub>
                      <m:func>
                        <m:funcPr>
                          <m:ctrlPr>
                            <a:rPr lang="es-ES" sz="2400" i="1" smtClean="0">
                              <a:latin typeface="Cambria Math" panose="02040503050406030204" pitchFamily="18" charset="0"/>
                            </a:rPr>
                          </m:ctrlPr>
                        </m:funcPr>
                        <m:fName>
                          <m:r>
                            <a:rPr lang="es-ES" sz="2400" b="0" i="1" smtClean="0">
                              <a:latin typeface="Cambria Math" panose="02040503050406030204" pitchFamily="18" charset="0"/>
                            </a:rPr>
                            <m:t>𝑡𝑔</m:t>
                          </m:r>
                        </m:fName>
                        <m:e>
                          <m:r>
                            <m:rPr>
                              <m:nor/>
                            </m:rPr>
                            <a:rPr lang="el-GR" sz="2400" dirty="0"/>
                            <m:t>β</m:t>
                          </m:r>
                        </m:e>
                      </m:func>
                    </m:oMath>
                  </m:oMathPara>
                </a14:m>
                <a:endParaRPr lang="es-ES" sz="2400" dirty="0"/>
              </a:p>
            </p:txBody>
          </p:sp>
        </mc:Choice>
        <mc:Fallback xmlns="">
          <p:sp>
            <p:nvSpPr>
              <p:cNvPr id="56" name="CuadroTexto 55">
                <a:extLst>
                  <a:ext uri="{FF2B5EF4-FFF2-40B4-BE49-F238E27FC236}">
                    <a16:creationId xmlns:a16="http://schemas.microsoft.com/office/drawing/2014/main" id="{EE565D6E-583A-4B75-B3EA-59E80ABE6B6D}"/>
                  </a:ext>
                </a:extLst>
              </p:cNvPr>
              <p:cNvSpPr txBox="1">
                <a:spLocks noRot="1" noChangeAspect="1" noMove="1" noResize="1" noEditPoints="1" noAdjustHandles="1" noChangeArrowheads="1" noChangeShapeType="1" noTextEdit="1"/>
              </p:cNvSpPr>
              <p:nvPr/>
            </p:nvSpPr>
            <p:spPr>
              <a:xfrm>
                <a:off x="5828991" y="3504786"/>
                <a:ext cx="1760097" cy="369332"/>
              </a:xfrm>
              <a:prstGeom prst="rect">
                <a:avLst/>
              </a:prstGeom>
              <a:blipFill>
                <a:blip r:embed="rId4"/>
                <a:stretch>
                  <a:fillRect l="-3460" r="-5536" b="-29508"/>
                </a:stretch>
              </a:blipFill>
            </p:spPr>
            <p:txBody>
              <a:bodyPr/>
              <a:lstStyle/>
              <a:p>
                <a:r>
                  <a:rPr lang="es-ES">
                    <a:noFill/>
                  </a:rPr>
                  <a:t> </a:t>
                </a:r>
              </a:p>
            </p:txBody>
          </p:sp>
        </mc:Fallback>
      </mc:AlternateContent>
      <p:grpSp>
        <p:nvGrpSpPr>
          <p:cNvPr id="20" name="Grupo 19">
            <a:extLst>
              <a:ext uri="{FF2B5EF4-FFF2-40B4-BE49-F238E27FC236}">
                <a16:creationId xmlns:a16="http://schemas.microsoft.com/office/drawing/2014/main" id="{87C856E0-34F9-49EF-A07C-A202D2FFF336}"/>
              </a:ext>
            </a:extLst>
          </p:cNvPr>
          <p:cNvGrpSpPr/>
          <p:nvPr/>
        </p:nvGrpSpPr>
        <p:grpSpPr>
          <a:xfrm>
            <a:off x="1410288" y="1337216"/>
            <a:ext cx="5537775" cy="4901217"/>
            <a:chOff x="1410288" y="1785621"/>
            <a:chExt cx="5537775" cy="4901217"/>
          </a:xfrm>
        </p:grpSpPr>
        <p:grpSp>
          <p:nvGrpSpPr>
            <p:cNvPr id="59" name="Grupo 58">
              <a:extLst>
                <a:ext uri="{FF2B5EF4-FFF2-40B4-BE49-F238E27FC236}">
                  <a16:creationId xmlns:a16="http://schemas.microsoft.com/office/drawing/2014/main" id="{DDFA677B-BE6E-41EF-BB53-AEDB0CCBC67D}"/>
                </a:ext>
              </a:extLst>
            </p:cNvPr>
            <p:cNvGrpSpPr/>
            <p:nvPr/>
          </p:nvGrpSpPr>
          <p:grpSpPr>
            <a:xfrm>
              <a:off x="1443468" y="1785621"/>
              <a:ext cx="5504595" cy="3062418"/>
              <a:chOff x="2269552" y="1619335"/>
              <a:chExt cx="3729137" cy="2276664"/>
            </a:xfrm>
          </p:grpSpPr>
          <p:sp>
            <p:nvSpPr>
              <p:cNvPr id="45" name="CuadroTexto 44">
                <a:extLst>
                  <a:ext uri="{FF2B5EF4-FFF2-40B4-BE49-F238E27FC236}">
                    <a16:creationId xmlns:a16="http://schemas.microsoft.com/office/drawing/2014/main" id="{16D159F0-4124-4D63-839D-1B33B006D03A}"/>
                  </a:ext>
                </a:extLst>
              </p:cNvPr>
              <p:cNvSpPr txBox="1"/>
              <p:nvPr/>
            </p:nvSpPr>
            <p:spPr>
              <a:xfrm>
                <a:off x="5013973" y="1989698"/>
                <a:ext cx="589048" cy="461665"/>
              </a:xfrm>
              <a:prstGeom prst="rect">
                <a:avLst/>
              </a:prstGeom>
              <a:noFill/>
            </p:spPr>
            <p:txBody>
              <a:bodyPr wrap="square" rtlCol="0">
                <a:spAutoFit/>
              </a:bodyPr>
              <a:lstStyle/>
              <a:p>
                <a:r>
                  <a:rPr lang="es-ES" sz="2400" b="1" dirty="0"/>
                  <a:t>T₂</a:t>
                </a:r>
              </a:p>
            </p:txBody>
          </p:sp>
          <p:grpSp>
            <p:nvGrpSpPr>
              <p:cNvPr id="54" name="Grupo 53">
                <a:extLst>
                  <a:ext uri="{FF2B5EF4-FFF2-40B4-BE49-F238E27FC236}">
                    <a16:creationId xmlns:a16="http://schemas.microsoft.com/office/drawing/2014/main" id="{3A4747E2-5EA6-4CB5-83F9-4528496A86BE}"/>
                  </a:ext>
                </a:extLst>
              </p:cNvPr>
              <p:cNvGrpSpPr/>
              <p:nvPr/>
            </p:nvGrpSpPr>
            <p:grpSpPr>
              <a:xfrm>
                <a:off x="2269552" y="1619335"/>
                <a:ext cx="3729137" cy="2276664"/>
                <a:chOff x="1349438" y="1824710"/>
                <a:chExt cx="3729137" cy="2276664"/>
              </a:xfrm>
            </p:grpSpPr>
            <p:grpSp>
              <p:nvGrpSpPr>
                <p:cNvPr id="35" name="Grupo 34">
                  <a:extLst>
                    <a:ext uri="{FF2B5EF4-FFF2-40B4-BE49-F238E27FC236}">
                      <a16:creationId xmlns:a16="http://schemas.microsoft.com/office/drawing/2014/main" id="{963F4230-0F61-49D6-9212-F8B5C9F640E6}"/>
                    </a:ext>
                  </a:extLst>
                </p:cNvPr>
                <p:cNvGrpSpPr/>
                <p:nvPr/>
              </p:nvGrpSpPr>
              <p:grpSpPr>
                <a:xfrm>
                  <a:off x="1848759" y="1824710"/>
                  <a:ext cx="2673296" cy="2276664"/>
                  <a:chOff x="1848759" y="1824710"/>
                  <a:chExt cx="2673296" cy="2276664"/>
                </a:xfrm>
              </p:grpSpPr>
              <p:sp>
                <p:nvSpPr>
                  <p:cNvPr id="16" name="CuadroTexto 15">
                    <a:extLst>
                      <a:ext uri="{FF2B5EF4-FFF2-40B4-BE49-F238E27FC236}">
                        <a16:creationId xmlns:a16="http://schemas.microsoft.com/office/drawing/2014/main" id="{1B15FC25-27E2-40AB-B384-10347BD99486}"/>
                      </a:ext>
                    </a:extLst>
                  </p:cNvPr>
                  <p:cNvSpPr txBox="1"/>
                  <p:nvPr/>
                </p:nvSpPr>
                <p:spPr>
                  <a:xfrm>
                    <a:off x="2671937" y="3010453"/>
                    <a:ext cx="589048" cy="369332"/>
                  </a:xfrm>
                  <a:prstGeom prst="rect">
                    <a:avLst/>
                  </a:prstGeom>
                  <a:noFill/>
                </p:spPr>
                <p:txBody>
                  <a:bodyPr wrap="square" rtlCol="0">
                    <a:spAutoFit/>
                  </a:bodyPr>
                  <a:lstStyle/>
                  <a:p>
                    <a:r>
                      <a:rPr lang="el-GR" b="1" dirty="0"/>
                      <a:t>α</a:t>
                    </a:r>
                    <a:endParaRPr lang="es-ES" b="1" dirty="0"/>
                  </a:p>
                </p:txBody>
              </p:sp>
              <p:cxnSp>
                <p:nvCxnSpPr>
                  <p:cNvPr id="19" name="Conector recto de flecha 18">
                    <a:extLst>
                      <a:ext uri="{FF2B5EF4-FFF2-40B4-BE49-F238E27FC236}">
                        <a16:creationId xmlns:a16="http://schemas.microsoft.com/office/drawing/2014/main" id="{0276197B-94C0-4C0D-BBC8-11A879F62609}"/>
                      </a:ext>
                    </a:extLst>
                  </p:cNvPr>
                  <p:cNvCxnSpPr>
                    <a:cxnSpLocks/>
                  </p:cNvCxnSpPr>
                  <p:nvPr/>
                </p:nvCxnSpPr>
                <p:spPr>
                  <a:xfrm flipH="1" flipV="1">
                    <a:off x="1848759" y="2541161"/>
                    <a:ext cx="1343606" cy="1548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ector recto 28">
                    <a:extLst>
                      <a:ext uri="{FF2B5EF4-FFF2-40B4-BE49-F238E27FC236}">
                        <a16:creationId xmlns:a16="http://schemas.microsoft.com/office/drawing/2014/main" id="{CFFAA175-60BB-49B0-9220-CB7CC4D18F8D}"/>
                      </a:ext>
                    </a:extLst>
                  </p:cNvPr>
                  <p:cNvCxnSpPr>
                    <a:cxnSpLocks/>
                  </p:cNvCxnSpPr>
                  <p:nvPr/>
                </p:nvCxnSpPr>
                <p:spPr>
                  <a:xfrm flipV="1">
                    <a:off x="3190871" y="1824710"/>
                    <a:ext cx="1494" cy="227666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Arco 30">
                    <a:extLst>
                      <a:ext uri="{FF2B5EF4-FFF2-40B4-BE49-F238E27FC236}">
                        <a16:creationId xmlns:a16="http://schemas.microsoft.com/office/drawing/2014/main" id="{1BC1146F-AE61-420A-8EA7-852B0918A398}"/>
                      </a:ext>
                    </a:extLst>
                  </p:cNvPr>
                  <p:cNvSpPr/>
                  <p:nvPr/>
                </p:nvSpPr>
                <p:spPr>
                  <a:xfrm>
                    <a:off x="2789360" y="3224535"/>
                    <a:ext cx="905501" cy="3608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2" name="Arco 31">
                    <a:extLst>
                      <a:ext uri="{FF2B5EF4-FFF2-40B4-BE49-F238E27FC236}">
                        <a16:creationId xmlns:a16="http://schemas.microsoft.com/office/drawing/2014/main" id="{0186E28F-499A-4CED-80CC-0654A1B3C2DB}"/>
                      </a:ext>
                    </a:extLst>
                  </p:cNvPr>
                  <p:cNvSpPr/>
                  <p:nvPr/>
                </p:nvSpPr>
                <p:spPr>
                  <a:xfrm flipH="1">
                    <a:off x="2670497" y="3224535"/>
                    <a:ext cx="905501" cy="3608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cxnSp>
                <p:nvCxnSpPr>
                  <p:cNvPr id="33" name="Conector recto de flecha 32">
                    <a:extLst>
                      <a:ext uri="{FF2B5EF4-FFF2-40B4-BE49-F238E27FC236}">
                        <a16:creationId xmlns:a16="http://schemas.microsoft.com/office/drawing/2014/main" id="{24F6CD20-C1D9-4231-8A97-B09497517FBE}"/>
                      </a:ext>
                    </a:extLst>
                  </p:cNvPr>
                  <p:cNvCxnSpPr>
                    <a:cxnSpLocks/>
                  </p:cNvCxnSpPr>
                  <p:nvPr/>
                </p:nvCxnSpPr>
                <p:spPr>
                  <a:xfrm flipV="1">
                    <a:off x="3178449" y="2547257"/>
                    <a:ext cx="1343606" cy="1548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CuadroTexto 33">
                    <a:extLst>
                      <a:ext uri="{FF2B5EF4-FFF2-40B4-BE49-F238E27FC236}">
                        <a16:creationId xmlns:a16="http://schemas.microsoft.com/office/drawing/2014/main" id="{E977D1E7-2961-4590-9B3E-F207B3287749}"/>
                      </a:ext>
                    </a:extLst>
                  </p:cNvPr>
                  <p:cNvSpPr txBox="1"/>
                  <p:nvPr/>
                </p:nvSpPr>
                <p:spPr>
                  <a:xfrm>
                    <a:off x="3517760" y="3007106"/>
                    <a:ext cx="589048" cy="369332"/>
                  </a:xfrm>
                  <a:prstGeom prst="rect">
                    <a:avLst/>
                  </a:prstGeom>
                  <a:noFill/>
                </p:spPr>
                <p:txBody>
                  <a:bodyPr wrap="square" rtlCol="0">
                    <a:spAutoFit/>
                  </a:bodyPr>
                  <a:lstStyle/>
                  <a:p>
                    <a:r>
                      <a:rPr lang="el-GR" b="1" dirty="0"/>
                      <a:t>β</a:t>
                    </a:r>
                    <a:endParaRPr lang="es-ES" b="1" dirty="0"/>
                  </a:p>
                </p:txBody>
              </p:sp>
            </p:grpSp>
            <p:cxnSp>
              <p:nvCxnSpPr>
                <p:cNvPr id="37" name="Conector recto de flecha 36">
                  <a:extLst>
                    <a:ext uri="{FF2B5EF4-FFF2-40B4-BE49-F238E27FC236}">
                      <a16:creationId xmlns:a16="http://schemas.microsoft.com/office/drawing/2014/main" id="{3FC19CAB-6D21-4BC9-9C1E-2ADCBD376E34}"/>
                    </a:ext>
                  </a:extLst>
                </p:cNvPr>
                <p:cNvCxnSpPr>
                  <a:cxnSpLocks/>
                </p:cNvCxnSpPr>
                <p:nvPr/>
              </p:nvCxnSpPr>
              <p:spPr>
                <a:xfrm flipV="1">
                  <a:off x="3193320" y="1880825"/>
                  <a:ext cx="1885255" cy="11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3" name="Conector recto de flecha 42">
                  <a:extLst>
                    <a:ext uri="{FF2B5EF4-FFF2-40B4-BE49-F238E27FC236}">
                      <a16:creationId xmlns:a16="http://schemas.microsoft.com/office/drawing/2014/main" id="{10DC7AC6-3352-4C0F-8C86-D02E86B06CA9}"/>
                    </a:ext>
                  </a:extLst>
                </p:cNvPr>
                <p:cNvCxnSpPr>
                  <a:cxnSpLocks/>
                </p:cNvCxnSpPr>
                <p:nvPr/>
              </p:nvCxnSpPr>
              <p:spPr>
                <a:xfrm flipH="1" flipV="1">
                  <a:off x="1349438" y="1886370"/>
                  <a:ext cx="1842928" cy="30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4" name="CuadroTexto 43">
                  <a:extLst>
                    <a:ext uri="{FF2B5EF4-FFF2-40B4-BE49-F238E27FC236}">
                      <a16:creationId xmlns:a16="http://schemas.microsoft.com/office/drawing/2014/main" id="{18DD6EEF-E0E0-4E18-A23C-4EE80084BC11}"/>
                    </a:ext>
                  </a:extLst>
                </p:cNvPr>
                <p:cNvSpPr txBox="1"/>
                <p:nvPr/>
              </p:nvSpPr>
              <p:spPr>
                <a:xfrm>
                  <a:off x="1842104" y="2195017"/>
                  <a:ext cx="589048" cy="461665"/>
                </a:xfrm>
                <a:prstGeom prst="rect">
                  <a:avLst/>
                </a:prstGeom>
                <a:noFill/>
              </p:spPr>
              <p:txBody>
                <a:bodyPr wrap="square" rtlCol="0">
                  <a:spAutoFit/>
                </a:bodyPr>
                <a:lstStyle/>
                <a:p>
                  <a:r>
                    <a:rPr lang="es-ES" sz="2400" b="1" dirty="0"/>
                    <a:t>T₁</a:t>
                  </a:r>
                </a:p>
              </p:txBody>
            </p:sp>
          </p:grpSp>
        </p:grpSp>
        <p:sp>
          <p:nvSpPr>
            <p:cNvPr id="9" name="Elipse 8">
              <a:extLst>
                <a:ext uri="{FF2B5EF4-FFF2-40B4-BE49-F238E27FC236}">
                  <a16:creationId xmlns:a16="http://schemas.microsoft.com/office/drawing/2014/main" id="{2289937E-96DD-46BA-B1BD-6F35136B6DC9}"/>
                </a:ext>
              </a:extLst>
            </p:cNvPr>
            <p:cNvSpPr/>
            <p:nvPr/>
          </p:nvSpPr>
          <p:spPr>
            <a:xfrm>
              <a:off x="1725317" y="1873295"/>
              <a:ext cx="4877006" cy="4813543"/>
            </a:xfrm>
            <a:prstGeom prst="ellipse">
              <a:avLst/>
            </a:prstGeom>
            <a:noFill/>
            <a:ln>
              <a:solidFill>
                <a:srgbClr val="05313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noFill/>
              </a:endParaRPr>
            </a:p>
          </p:txBody>
        </p:sp>
        <p:cxnSp>
          <p:nvCxnSpPr>
            <p:cNvPr id="15" name="Conector recto 14">
              <a:extLst>
                <a:ext uri="{FF2B5EF4-FFF2-40B4-BE49-F238E27FC236}">
                  <a16:creationId xmlns:a16="http://schemas.microsoft.com/office/drawing/2014/main" id="{A405F854-EFD4-49E8-BD7F-AE321BDA7E14}"/>
                </a:ext>
              </a:extLst>
            </p:cNvPr>
            <p:cNvCxnSpPr/>
            <p:nvPr/>
          </p:nvCxnSpPr>
          <p:spPr>
            <a:xfrm flipV="1">
              <a:off x="6126580" y="1893056"/>
              <a:ext cx="821481" cy="864487"/>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0" name="Conector recto 49">
              <a:extLst>
                <a:ext uri="{FF2B5EF4-FFF2-40B4-BE49-F238E27FC236}">
                  <a16:creationId xmlns:a16="http://schemas.microsoft.com/office/drawing/2014/main" id="{F2D94FC8-946A-43D7-83C8-0B5957D6E12F}"/>
                </a:ext>
              </a:extLst>
            </p:cNvPr>
            <p:cNvCxnSpPr>
              <a:cxnSpLocks/>
            </p:cNvCxnSpPr>
            <p:nvPr/>
          </p:nvCxnSpPr>
          <p:spPr>
            <a:xfrm flipH="1" flipV="1">
              <a:off x="1410288" y="1868562"/>
              <a:ext cx="768171" cy="874284"/>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A969A74C-89A9-4D08-B9FF-43105221470A}"/>
                  </a:ext>
                </a:extLst>
              </p:cNvPr>
              <p:cNvSpPr txBox="1"/>
              <p:nvPr/>
            </p:nvSpPr>
            <p:spPr>
              <a:xfrm>
                <a:off x="2742384" y="1036794"/>
                <a:ext cx="3630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b="0" i="1" smtClean="0">
                              <a:latin typeface="Cambria Math" panose="02040503050406030204" pitchFamily="18" charset="0"/>
                            </a:rPr>
                            <m:t>1</m:t>
                          </m:r>
                          <m:r>
                            <a:rPr lang="es-ES" b="0" i="1" smtClean="0">
                              <a:latin typeface="Cambria Math" panose="02040503050406030204" pitchFamily="18" charset="0"/>
                            </a:rPr>
                            <m:t>𝑟</m:t>
                          </m:r>
                        </m:sub>
                      </m:sSub>
                    </m:oMath>
                  </m:oMathPara>
                </a14:m>
                <a:endParaRPr lang="es-ES" dirty="0"/>
              </a:p>
            </p:txBody>
          </p:sp>
        </mc:Choice>
        <mc:Fallback xmlns="">
          <p:sp>
            <p:nvSpPr>
              <p:cNvPr id="51" name="CuadroTexto 50">
                <a:extLst>
                  <a:ext uri="{FF2B5EF4-FFF2-40B4-BE49-F238E27FC236}">
                    <a16:creationId xmlns:a16="http://schemas.microsoft.com/office/drawing/2014/main" id="{A969A74C-89A9-4D08-B9FF-43105221470A}"/>
                  </a:ext>
                </a:extLst>
              </p:cNvPr>
              <p:cNvSpPr txBox="1">
                <a:spLocks noRot="1" noChangeAspect="1" noMove="1" noResize="1" noEditPoints="1" noAdjustHandles="1" noChangeArrowheads="1" noChangeShapeType="1" noTextEdit="1"/>
              </p:cNvSpPr>
              <p:nvPr/>
            </p:nvSpPr>
            <p:spPr>
              <a:xfrm>
                <a:off x="2742384" y="1036794"/>
                <a:ext cx="363048" cy="276999"/>
              </a:xfrm>
              <a:prstGeom prst="rect">
                <a:avLst/>
              </a:prstGeom>
              <a:blipFill>
                <a:blip r:embed="rId5"/>
                <a:stretch>
                  <a:fillRect l="-16949" r="-5085"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CuadroTexto 51">
                <a:extLst>
                  <a:ext uri="{FF2B5EF4-FFF2-40B4-BE49-F238E27FC236}">
                    <a16:creationId xmlns:a16="http://schemas.microsoft.com/office/drawing/2014/main" id="{377A48A6-3DC8-433E-A4F1-05DC6B513D0C}"/>
                  </a:ext>
                </a:extLst>
              </p:cNvPr>
              <p:cNvSpPr txBox="1"/>
              <p:nvPr/>
            </p:nvSpPr>
            <p:spPr>
              <a:xfrm>
                <a:off x="5566220" y="1007175"/>
                <a:ext cx="368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b="0" i="1" smtClean="0">
                              <a:latin typeface="Cambria Math" panose="02040503050406030204" pitchFamily="18" charset="0"/>
                            </a:rPr>
                            <m:t>2</m:t>
                          </m:r>
                          <m:r>
                            <a:rPr lang="es-ES" b="0" i="1" smtClean="0">
                              <a:latin typeface="Cambria Math" panose="02040503050406030204" pitchFamily="18" charset="0"/>
                            </a:rPr>
                            <m:t>𝑟</m:t>
                          </m:r>
                        </m:sub>
                      </m:sSub>
                    </m:oMath>
                  </m:oMathPara>
                </a14:m>
                <a:endParaRPr lang="es-ES" dirty="0"/>
              </a:p>
            </p:txBody>
          </p:sp>
        </mc:Choice>
        <mc:Fallback xmlns="">
          <p:sp>
            <p:nvSpPr>
              <p:cNvPr id="52" name="CuadroTexto 51">
                <a:extLst>
                  <a:ext uri="{FF2B5EF4-FFF2-40B4-BE49-F238E27FC236}">
                    <a16:creationId xmlns:a16="http://schemas.microsoft.com/office/drawing/2014/main" id="{377A48A6-3DC8-433E-A4F1-05DC6B513D0C}"/>
                  </a:ext>
                </a:extLst>
              </p:cNvPr>
              <p:cNvSpPr txBox="1">
                <a:spLocks noRot="1" noChangeAspect="1" noMove="1" noResize="1" noEditPoints="1" noAdjustHandles="1" noChangeArrowheads="1" noChangeShapeType="1" noTextEdit="1"/>
              </p:cNvSpPr>
              <p:nvPr/>
            </p:nvSpPr>
            <p:spPr>
              <a:xfrm>
                <a:off x="5566220" y="1007175"/>
                <a:ext cx="368371" cy="276999"/>
              </a:xfrm>
              <a:prstGeom prst="rect">
                <a:avLst/>
              </a:prstGeom>
              <a:blipFill>
                <a:blip r:embed="rId6"/>
                <a:stretch>
                  <a:fillRect l="-13115" r="-4918" b="-15217"/>
                </a:stretch>
              </a:blipFill>
            </p:spPr>
            <p:txBody>
              <a:bodyPr/>
              <a:lstStyle/>
              <a:p>
                <a:r>
                  <a:rPr lang="es-ES">
                    <a:noFill/>
                  </a:rPr>
                  <a:t> </a:t>
                </a:r>
              </a:p>
            </p:txBody>
          </p:sp>
        </mc:Fallback>
      </mc:AlternateContent>
    </p:spTree>
    <p:extLst>
      <p:ext uri="{BB962C8B-B14F-4D97-AF65-F5344CB8AC3E}">
        <p14:creationId xmlns:p14="http://schemas.microsoft.com/office/powerpoint/2010/main" val="196639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n-US" dirty="0"/>
              <a:t>Case study </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The move of a free body in a finite vertical plane</a:t>
            </a:r>
            <a:endParaRPr lang="es-ES" dirty="0"/>
          </a:p>
        </p:txBody>
      </p:sp>
    </p:spTree>
    <p:extLst>
      <p:ext uri="{BB962C8B-B14F-4D97-AF65-F5344CB8AC3E}">
        <p14:creationId xmlns:p14="http://schemas.microsoft.com/office/powerpoint/2010/main" val="410846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644390" cy="1362075"/>
          </a:xfrm>
        </p:spPr>
        <p:txBody>
          <a:bodyPr/>
          <a:lstStyle/>
          <a:p>
            <a:r>
              <a:rPr lang="es-ES" dirty="0"/>
              <a:t>Balance </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15</a:t>
            </a:fld>
            <a:endParaRPr lang="en-US"/>
          </a:p>
        </p:txBody>
      </p:sp>
      <p:sp>
        <p:nvSpPr>
          <p:cNvPr id="25" name="Content Placeholder 9">
            <a:extLst>
              <a:ext uri="{FF2B5EF4-FFF2-40B4-BE49-F238E27FC236}">
                <a16:creationId xmlns:a16="http://schemas.microsoft.com/office/drawing/2014/main" id="{ACE79506-AEB3-44C1-8A05-784183D1D365}"/>
              </a:ext>
            </a:extLst>
          </p:cNvPr>
          <p:cNvSpPr>
            <a:spLocks noGrp="1"/>
          </p:cNvSpPr>
          <p:nvPr>
            <p:ph sz="quarter" idx="13"/>
          </p:nvPr>
        </p:nvSpPr>
        <p:spPr>
          <a:xfrm>
            <a:off x="5456099" y="1190625"/>
            <a:ext cx="3265871" cy="4897438"/>
          </a:xfrm>
        </p:spPr>
        <p:txBody>
          <a:bodyPr>
            <a:normAutofit/>
          </a:bodyPr>
          <a:lstStyle/>
          <a:p>
            <a:pPr marL="0" indent="0">
              <a:buNone/>
            </a:pPr>
            <a:r>
              <a:rPr lang="en-US" dirty="0"/>
              <a:t>
A mass hung from two points.</a:t>
            </a:r>
          </a:p>
          <a:p>
            <a:pPr marL="0" indent="0">
              <a:buNone/>
            </a:pPr>
            <a:r>
              <a:rPr lang="en-US" dirty="0"/>
              <a:t>
Trigonometry allows to divide each force T₁ and T₂ into its components x and y, as shown below.</a:t>
            </a:r>
            <a:endParaRPr lang="es-ES" dirty="0"/>
          </a:p>
        </p:txBody>
      </p:sp>
      <p:sp>
        <p:nvSpPr>
          <p:cNvPr id="16" name="Rectángulo 15">
            <a:extLst>
              <a:ext uri="{FF2B5EF4-FFF2-40B4-BE49-F238E27FC236}">
                <a16:creationId xmlns:a16="http://schemas.microsoft.com/office/drawing/2014/main" id="{8BDC8C86-009E-4D73-A01B-D2043BD62A4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F16D1ECB-3537-4B35-AEC6-54C35BCA8F97}"/>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9" name="Estrella: 5 puntas 18">
            <a:extLst>
              <a:ext uri="{FF2B5EF4-FFF2-40B4-BE49-F238E27FC236}">
                <a16:creationId xmlns:a16="http://schemas.microsoft.com/office/drawing/2014/main" id="{980AB8AC-445C-4B7B-A547-1201B11A8F5E}"/>
              </a:ext>
            </a:extLst>
          </p:cNvPr>
          <p:cNvSpPr/>
          <p:nvPr/>
        </p:nvSpPr>
        <p:spPr>
          <a:xfrm>
            <a:off x="2640367" y="3166010"/>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1" name="Conector recto 20">
            <a:extLst>
              <a:ext uri="{FF2B5EF4-FFF2-40B4-BE49-F238E27FC236}">
                <a16:creationId xmlns:a16="http://schemas.microsoft.com/office/drawing/2014/main" id="{F16AC79A-D1A9-4BDA-8C00-61D97012493A}"/>
              </a:ext>
            </a:extLst>
          </p:cNvPr>
          <p:cNvCxnSpPr>
            <a:cxnSpLocks/>
            <a:endCxn id="23" idx="5"/>
          </p:cNvCxnSpPr>
          <p:nvPr/>
        </p:nvCxnSpPr>
        <p:spPr>
          <a:xfrm flipH="1" flipV="1">
            <a:off x="690407" y="1554341"/>
            <a:ext cx="2140460" cy="1792646"/>
          </a:xfrm>
          <a:prstGeom prst="line">
            <a:avLst/>
          </a:prstGeom>
          <a:ln w="22225">
            <a:solidFill>
              <a:schemeClr val="tx2"/>
            </a:solidFill>
            <a:prstDash val="solid"/>
            <a:tailEnd type="none"/>
          </a:ln>
        </p:spPr>
        <p:style>
          <a:lnRef idx="2">
            <a:schemeClr val="accent1"/>
          </a:lnRef>
          <a:fillRef idx="0">
            <a:schemeClr val="accent1"/>
          </a:fillRef>
          <a:effectRef idx="1">
            <a:schemeClr val="accent1"/>
          </a:effectRef>
          <a:fontRef idx="minor">
            <a:schemeClr val="tx1"/>
          </a:fontRef>
        </p:style>
      </p:cxnSp>
      <p:cxnSp>
        <p:nvCxnSpPr>
          <p:cNvPr id="22" name="Conector recto 21">
            <a:extLst>
              <a:ext uri="{FF2B5EF4-FFF2-40B4-BE49-F238E27FC236}">
                <a16:creationId xmlns:a16="http://schemas.microsoft.com/office/drawing/2014/main" id="{209FE62B-208F-4219-BF40-26A33F534F93}"/>
              </a:ext>
            </a:extLst>
          </p:cNvPr>
          <p:cNvCxnSpPr>
            <a:cxnSpLocks/>
            <a:endCxn id="17" idx="3"/>
          </p:cNvCxnSpPr>
          <p:nvPr/>
        </p:nvCxnSpPr>
        <p:spPr>
          <a:xfrm flipV="1">
            <a:off x="2830867" y="1560692"/>
            <a:ext cx="2140461" cy="1786294"/>
          </a:xfrm>
          <a:prstGeom prst="line">
            <a:avLst/>
          </a:prstGeom>
          <a:ln w="22225">
            <a:solidFill>
              <a:schemeClr val="tx2"/>
            </a:solidFill>
            <a:prstDash val="solid"/>
            <a:tailEnd type="none"/>
          </a:ln>
        </p:spPr>
        <p:style>
          <a:lnRef idx="2">
            <a:schemeClr val="accent1"/>
          </a:lnRef>
          <a:fillRef idx="0">
            <a:schemeClr val="accent1"/>
          </a:fillRef>
          <a:effectRef idx="1">
            <a:schemeClr val="accent1"/>
          </a:effectRef>
          <a:fontRef idx="minor">
            <a:schemeClr val="tx1"/>
          </a:fontRef>
        </p:style>
      </p:cxnSp>
      <p:sp>
        <p:nvSpPr>
          <p:cNvPr id="23" name="Elipse 22">
            <a:extLst>
              <a:ext uri="{FF2B5EF4-FFF2-40B4-BE49-F238E27FC236}">
                <a16:creationId xmlns:a16="http://schemas.microsoft.com/office/drawing/2014/main" id="{7FFA5F3D-1017-4B3E-BC7D-9BD300FEE802}"/>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7" name="CuadroTexto 26">
            <a:extLst>
              <a:ext uri="{FF2B5EF4-FFF2-40B4-BE49-F238E27FC236}">
                <a16:creationId xmlns:a16="http://schemas.microsoft.com/office/drawing/2014/main" id="{DAA79249-EA9D-4EE4-9E40-C34DE5A0E16B}"/>
              </a:ext>
            </a:extLst>
          </p:cNvPr>
          <p:cNvSpPr txBox="1"/>
          <p:nvPr/>
        </p:nvSpPr>
        <p:spPr>
          <a:xfrm>
            <a:off x="2037752" y="2964481"/>
            <a:ext cx="485712" cy="369332"/>
          </a:xfrm>
          <a:prstGeom prst="rect">
            <a:avLst/>
          </a:prstGeom>
          <a:noFill/>
        </p:spPr>
        <p:txBody>
          <a:bodyPr wrap="square" rtlCol="0">
            <a:spAutoFit/>
          </a:bodyPr>
          <a:lstStyle/>
          <a:p>
            <a:r>
              <a:rPr lang="es-ES" b="1" dirty="0"/>
              <a:t>T₁</a:t>
            </a:r>
          </a:p>
        </p:txBody>
      </p:sp>
      <p:sp>
        <p:nvSpPr>
          <p:cNvPr id="31" name="CuadroTexto 30">
            <a:extLst>
              <a:ext uri="{FF2B5EF4-FFF2-40B4-BE49-F238E27FC236}">
                <a16:creationId xmlns:a16="http://schemas.microsoft.com/office/drawing/2014/main" id="{804C7674-45C4-4E19-ACCB-B9B07BA7A314}"/>
              </a:ext>
            </a:extLst>
          </p:cNvPr>
          <p:cNvSpPr txBox="1"/>
          <p:nvPr/>
        </p:nvSpPr>
        <p:spPr>
          <a:xfrm>
            <a:off x="3435906" y="2869684"/>
            <a:ext cx="485712" cy="369332"/>
          </a:xfrm>
          <a:prstGeom prst="rect">
            <a:avLst/>
          </a:prstGeom>
          <a:noFill/>
        </p:spPr>
        <p:txBody>
          <a:bodyPr wrap="square" rtlCol="0">
            <a:spAutoFit/>
          </a:bodyPr>
          <a:lstStyle/>
          <a:p>
            <a:r>
              <a:rPr lang="es-ES" b="1" dirty="0"/>
              <a:t>T₂</a:t>
            </a:r>
          </a:p>
        </p:txBody>
      </p:sp>
      <p:sp>
        <p:nvSpPr>
          <p:cNvPr id="36" name="CuadroTexto 35">
            <a:extLst>
              <a:ext uri="{FF2B5EF4-FFF2-40B4-BE49-F238E27FC236}">
                <a16:creationId xmlns:a16="http://schemas.microsoft.com/office/drawing/2014/main" id="{384319D1-D5C9-4680-820A-EE2BDBBFCF90}"/>
              </a:ext>
            </a:extLst>
          </p:cNvPr>
          <p:cNvSpPr txBox="1"/>
          <p:nvPr/>
        </p:nvSpPr>
        <p:spPr>
          <a:xfrm>
            <a:off x="2830867" y="3661830"/>
            <a:ext cx="485712" cy="369332"/>
          </a:xfrm>
          <a:prstGeom prst="rect">
            <a:avLst/>
          </a:prstGeom>
          <a:noFill/>
        </p:spPr>
        <p:txBody>
          <a:bodyPr wrap="square" rtlCol="0">
            <a:spAutoFit/>
          </a:bodyPr>
          <a:lstStyle/>
          <a:p>
            <a:r>
              <a:rPr lang="es-ES" b="1" dirty="0"/>
              <a:t>P</a:t>
            </a:r>
          </a:p>
        </p:txBody>
      </p:sp>
      <p:cxnSp>
        <p:nvCxnSpPr>
          <p:cNvPr id="37" name="Conector recto 36">
            <a:extLst>
              <a:ext uri="{FF2B5EF4-FFF2-40B4-BE49-F238E27FC236}">
                <a16:creationId xmlns:a16="http://schemas.microsoft.com/office/drawing/2014/main" id="{CFB94E25-8C54-4DE6-AC9F-E8BA541175F8}"/>
              </a:ext>
            </a:extLst>
          </p:cNvPr>
          <p:cNvCxnSpPr>
            <a:cxnSpLocks/>
          </p:cNvCxnSpPr>
          <p:nvPr/>
        </p:nvCxnSpPr>
        <p:spPr>
          <a:xfrm flipH="1">
            <a:off x="2830867" y="3353337"/>
            <a:ext cx="1" cy="106149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ector recto 40">
            <a:extLst>
              <a:ext uri="{FF2B5EF4-FFF2-40B4-BE49-F238E27FC236}">
                <a16:creationId xmlns:a16="http://schemas.microsoft.com/office/drawing/2014/main" id="{3DBD3025-8222-435A-82AE-4C0DCA7F5905}"/>
              </a:ext>
            </a:extLst>
          </p:cNvPr>
          <p:cNvCxnSpPr>
            <a:cxnSpLocks/>
          </p:cNvCxnSpPr>
          <p:nvPr/>
        </p:nvCxnSpPr>
        <p:spPr>
          <a:xfrm flipH="1" flipV="1">
            <a:off x="2072774" y="2706976"/>
            <a:ext cx="758758" cy="640011"/>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ector recto 41">
            <a:extLst>
              <a:ext uri="{FF2B5EF4-FFF2-40B4-BE49-F238E27FC236}">
                <a16:creationId xmlns:a16="http://schemas.microsoft.com/office/drawing/2014/main" id="{9BC35F80-470A-4DCD-920F-651D9270F264}"/>
              </a:ext>
            </a:extLst>
          </p:cNvPr>
          <p:cNvCxnSpPr>
            <a:cxnSpLocks/>
          </p:cNvCxnSpPr>
          <p:nvPr/>
        </p:nvCxnSpPr>
        <p:spPr>
          <a:xfrm flipV="1">
            <a:off x="2821273" y="2642730"/>
            <a:ext cx="857489" cy="704649"/>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23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24726"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grpSp>
        <p:nvGrpSpPr>
          <p:cNvPr id="59" name="Grupo 58">
            <a:extLst>
              <a:ext uri="{FF2B5EF4-FFF2-40B4-BE49-F238E27FC236}">
                <a16:creationId xmlns:a16="http://schemas.microsoft.com/office/drawing/2014/main" id="{DDFA677B-BE6E-41EF-BB53-AEDB0CCBC67D}"/>
              </a:ext>
            </a:extLst>
          </p:cNvPr>
          <p:cNvGrpSpPr/>
          <p:nvPr/>
        </p:nvGrpSpPr>
        <p:grpSpPr>
          <a:xfrm>
            <a:off x="1511275" y="1148080"/>
            <a:ext cx="4193321" cy="4939095"/>
            <a:chOff x="2762218" y="1736409"/>
            <a:chExt cx="2840803" cy="3671824"/>
          </a:xfrm>
        </p:grpSpPr>
        <p:sp>
          <p:nvSpPr>
            <p:cNvPr id="45" name="CuadroTexto 44">
              <a:extLst>
                <a:ext uri="{FF2B5EF4-FFF2-40B4-BE49-F238E27FC236}">
                  <a16:creationId xmlns:a16="http://schemas.microsoft.com/office/drawing/2014/main" id="{16D159F0-4124-4D63-839D-1B33B006D03A}"/>
                </a:ext>
              </a:extLst>
            </p:cNvPr>
            <p:cNvSpPr txBox="1"/>
            <p:nvPr/>
          </p:nvSpPr>
          <p:spPr>
            <a:xfrm>
              <a:off x="5013973" y="1989698"/>
              <a:ext cx="589048" cy="461665"/>
            </a:xfrm>
            <a:prstGeom prst="rect">
              <a:avLst/>
            </a:prstGeom>
            <a:noFill/>
          </p:spPr>
          <p:txBody>
            <a:bodyPr wrap="square" rtlCol="0">
              <a:spAutoFit/>
            </a:bodyPr>
            <a:lstStyle/>
            <a:p>
              <a:r>
                <a:rPr lang="es-ES" sz="2400" b="1" dirty="0"/>
                <a:t>T₂</a:t>
              </a:r>
            </a:p>
          </p:txBody>
        </p:sp>
        <p:grpSp>
          <p:nvGrpSpPr>
            <p:cNvPr id="54" name="Grupo 53">
              <a:extLst>
                <a:ext uri="{FF2B5EF4-FFF2-40B4-BE49-F238E27FC236}">
                  <a16:creationId xmlns:a16="http://schemas.microsoft.com/office/drawing/2014/main" id="{3A4747E2-5EA6-4CB5-83F9-4528496A86BE}"/>
                </a:ext>
              </a:extLst>
            </p:cNvPr>
            <p:cNvGrpSpPr/>
            <p:nvPr/>
          </p:nvGrpSpPr>
          <p:grpSpPr>
            <a:xfrm>
              <a:off x="2762218" y="1736409"/>
              <a:ext cx="2679951" cy="3671824"/>
              <a:chOff x="1842104" y="1941784"/>
              <a:chExt cx="2679951" cy="3671824"/>
            </a:xfrm>
          </p:grpSpPr>
          <p:grpSp>
            <p:nvGrpSpPr>
              <p:cNvPr id="35" name="Grupo 34">
                <a:extLst>
                  <a:ext uri="{FF2B5EF4-FFF2-40B4-BE49-F238E27FC236}">
                    <a16:creationId xmlns:a16="http://schemas.microsoft.com/office/drawing/2014/main" id="{963F4230-0F61-49D6-9212-F8B5C9F640E6}"/>
                  </a:ext>
                </a:extLst>
              </p:cNvPr>
              <p:cNvGrpSpPr/>
              <p:nvPr/>
            </p:nvGrpSpPr>
            <p:grpSpPr>
              <a:xfrm>
                <a:off x="1848759" y="1941784"/>
                <a:ext cx="2673296" cy="3671824"/>
                <a:chOff x="1848759" y="1941784"/>
                <a:chExt cx="2673296" cy="3671824"/>
              </a:xfrm>
            </p:grpSpPr>
            <p:sp>
              <p:nvSpPr>
                <p:cNvPr id="16" name="CuadroTexto 15">
                  <a:extLst>
                    <a:ext uri="{FF2B5EF4-FFF2-40B4-BE49-F238E27FC236}">
                      <a16:creationId xmlns:a16="http://schemas.microsoft.com/office/drawing/2014/main" id="{1B15FC25-27E2-40AB-B384-10347BD99486}"/>
                    </a:ext>
                  </a:extLst>
                </p:cNvPr>
                <p:cNvSpPr txBox="1"/>
                <p:nvPr/>
              </p:nvSpPr>
              <p:spPr>
                <a:xfrm>
                  <a:off x="2660511" y="3021643"/>
                  <a:ext cx="589048" cy="369332"/>
                </a:xfrm>
                <a:prstGeom prst="rect">
                  <a:avLst/>
                </a:prstGeom>
                <a:noFill/>
              </p:spPr>
              <p:txBody>
                <a:bodyPr wrap="square" rtlCol="0">
                  <a:spAutoFit/>
                </a:bodyPr>
                <a:lstStyle/>
                <a:p>
                  <a:r>
                    <a:rPr lang="el-GR" b="1" dirty="0"/>
                    <a:t>α</a:t>
                  </a:r>
                  <a:endParaRPr lang="es-ES" b="1" dirty="0"/>
                </a:p>
              </p:txBody>
            </p:sp>
            <p:cxnSp>
              <p:nvCxnSpPr>
                <p:cNvPr id="19" name="Conector recto de flecha 18">
                  <a:extLst>
                    <a:ext uri="{FF2B5EF4-FFF2-40B4-BE49-F238E27FC236}">
                      <a16:creationId xmlns:a16="http://schemas.microsoft.com/office/drawing/2014/main" id="{0276197B-94C0-4C0D-BBC8-11A879F62609}"/>
                    </a:ext>
                  </a:extLst>
                </p:cNvPr>
                <p:cNvCxnSpPr>
                  <a:cxnSpLocks/>
                </p:cNvCxnSpPr>
                <p:nvPr/>
              </p:nvCxnSpPr>
              <p:spPr>
                <a:xfrm flipH="1" flipV="1">
                  <a:off x="1848759" y="2541161"/>
                  <a:ext cx="1343606" cy="1548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ector recto 28">
                  <a:extLst>
                    <a:ext uri="{FF2B5EF4-FFF2-40B4-BE49-F238E27FC236}">
                      <a16:creationId xmlns:a16="http://schemas.microsoft.com/office/drawing/2014/main" id="{CFFAA175-60BB-49B0-9220-CB7CC4D18F8D}"/>
                    </a:ext>
                  </a:extLst>
                </p:cNvPr>
                <p:cNvCxnSpPr>
                  <a:cxnSpLocks/>
                  <a:stCxn id="62" idx="4"/>
                  <a:endCxn id="62" idx="0"/>
                </p:cNvCxnSpPr>
                <p:nvPr/>
              </p:nvCxnSpPr>
              <p:spPr>
                <a:xfrm flipV="1">
                  <a:off x="3184251" y="1941784"/>
                  <a:ext cx="0" cy="367182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Arco 30">
                  <a:extLst>
                    <a:ext uri="{FF2B5EF4-FFF2-40B4-BE49-F238E27FC236}">
                      <a16:creationId xmlns:a16="http://schemas.microsoft.com/office/drawing/2014/main" id="{1BC1146F-AE61-420A-8EA7-852B0918A398}"/>
                    </a:ext>
                  </a:extLst>
                </p:cNvPr>
                <p:cNvSpPr/>
                <p:nvPr/>
              </p:nvSpPr>
              <p:spPr>
                <a:xfrm>
                  <a:off x="2789360" y="3224535"/>
                  <a:ext cx="905501" cy="3608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2" name="Arco 31">
                  <a:extLst>
                    <a:ext uri="{FF2B5EF4-FFF2-40B4-BE49-F238E27FC236}">
                      <a16:creationId xmlns:a16="http://schemas.microsoft.com/office/drawing/2014/main" id="{0186E28F-499A-4CED-80CC-0654A1B3C2DB}"/>
                    </a:ext>
                  </a:extLst>
                </p:cNvPr>
                <p:cNvSpPr/>
                <p:nvPr/>
              </p:nvSpPr>
              <p:spPr>
                <a:xfrm flipH="1">
                  <a:off x="2670497" y="3224535"/>
                  <a:ext cx="905501" cy="3608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cxnSp>
              <p:nvCxnSpPr>
                <p:cNvPr id="33" name="Conector recto de flecha 32">
                  <a:extLst>
                    <a:ext uri="{FF2B5EF4-FFF2-40B4-BE49-F238E27FC236}">
                      <a16:creationId xmlns:a16="http://schemas.microsoft.com/office/drawing/2014/main" id="{24F6CD20-C1D9-4231-8A97-B09497517FBE}"/>
                    </a:ext>
                  </a:extLst>
                </p:cNvPr>
                <p:cNvCxnSpPr>
                  <a:cxnSpLocks/>
                </p:cNvCxnSpPr>
                <p:nvPr/>
              </p:nvCxnSpPr>
              <p:spPr>
                <a:xfrm flipV="1">
                  <a:off x="3178449" y="2547257"/>
                  <a:ext cx="1343606" cy="1548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CuadroTexto 33">
                  <a:extLst>
                    <a:ext uri="{FF2B5EF4-FFF2-40B4-BE49-F238E27FC236}">
                      <a16:creationId xmlns:a16="http://schemas.microsoft.com/office/drawing/2014/main" id="{E977D1E7-2961-4590-9B3E-F207B3287749}"/>
                    </a:ext>
                  </a:extLst>
                </p:cNvPr>
                <p:cNvSpPr txBox="1"/>
                <p:nvPr/>
              </p:nvSpPr>
              <p:spPr>
                <a:xfrm>
                  <a:off x="3499333" y="3015115"/>
                  <a:ext cx="589048" cy="369332"/>
                </a:xfrm>
                <a:prstGeom prst="rect">
                  <a:avLst/>
                </a:prstGeom>
                <a:noFill/>
              </p:spPr>
              <p:txBody>
                <a:bodyPr wrap="square" rtlCol="0">
                  <a:spAutoFit/>
                </a:bodyPr>
                <a:lstStyle/>
                <a:p>
                  <a:r>
                    <a:rPr lang="el-GR" b="1" dirty="0"/>
                    <a:t>β</a:t>
                  </a:r>
                  <a:endParaRPr lang="es-ES" b="1" dirty="0"/>
                </a:p>
              </p:txBody>
            </p:sp>
          </p:grpSp>
          <p:grpSp>
            <p:nvGrpSpPr>
              <p:cNvPr id="40" name="Grupo 39">
                <a:extLst>
                  <a:ext uri="{FF2B5EF4-FFF2-40B4-BE49-F238E27FC236}">
                    <a16:creationId xmlns:a16="http://schemas.microsoft.com/office/drawing/2014/main" id="{5792F7D2-4FCF-468A-B9F2-5975A61AD049}"/>
                  </a:ext>
                </a:extLst>
              </p:cNvPr>
              <p:cNvGrpSpPr/>
              <p:nvPr/>
            </p:nvGrpSpPr>
            <p:grpSpPr>
              <a:xfrm>
                <a:off x="3234584" y="2553483"/>
                <a:ext cx="1287470" cy="1465464"/>
                <a:chOff x="4576297" y="2488714"/>
                <a:chExt cx="1287470" cy="1465464"/>
              </a:xfrm>
            </p:grpSpPr>
            <p:cxnSp>
              <p:nvCxnSpPr>
                <p:cNvPr id="37" name="Conector recto de flecha 36">
                  <a:extLst>
                    <a:ext uri="{FF2B5EF4-FFF2-40B4-BE49-F238E27FC236}">
                      <a16:creationId xmlns:a16="http://schemas.microsoft.com/office/drawing/2014/main" id="{3FC19CAB-6D21-4BC9-9C1E-2ADCBD376E34}"/>
                    </a:ext>
                  </a:extLst>
                </p:cNvPr>
                <p:cNvCxnSpPr>
                  <a:cxnSpLocks/>
                </p:cNvCxnSpPr>
                <p:nvPr/>
              </p:nvCxnSpPr>
              <p:spPr>
                <a:xfrm>
                  <a:off x="4588544" y="2488714"/>
                  <a:ext cx="1275223" cy="2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Conector recto de flecha 37">
                  <a:extLst>
                    <a:ext uri="{FF2B5EF4-FFF2-40B4-BE49-F238E27FC236}">
                      <a16:creationId xmlns:a16="http://schemas.microsoft.com/office/drawing/2014/main" id="{4AFAF45C-78DE-4874-B68B-8BB3CA8B3A84}"/>
                    </a:ext>
                  </a:extLst>
                </p:cNvPr>
                <p:cNvCxnSpPr>
                  <a:cxnSpLocks/>
                </p:cNvCxnSpPr>
                <p:nvPr/>
              </p:nvCxnSpPr>
              <p:spPr>
                <a:xfrm flipV="1">
                  <a:off x="4576297" y="2488734"/>
                  <a:ext cx="0" cy="146544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41" name="Grupo 40">
                <a:extLst>
                  <a:ext uri="{FF2B5EF4-FFF2-40B4-BE49-F238E27FC236}">
                    <a16:creationId xmlns:a16="http://schemas.microsoft.com/office/drawing/2014/main" id="{DD5087D4-D673-4F2D-AE97-F9C67A6331C0}"/>
                  </a:ext>
                </a:extLst>
              </p:cNvPr>
              <p:cNvGrpSpPr/>
              <p:nvPr/>
            </p:nvGrpSpPr>
            <p:grpSpPr>
              <a:xfrm rot="16200000">
                <a:off x="1770009" y="2636722"/>
                <a:ext cx="1464143" cy="1285214"/>
                <a:chOff x="4583967" y="2669079"/>
                <a:chExt cx="1464143" cy="1285214"/>
              </a:xfrm>
            </p:grpSpPr>
            <p:cxnSp>
              <p:nvCxnSpPr>
                <p:cNvPr id="42" name="Conector recto de flecha 41">
                  <a:extLst>
                    <a:ext uri="{FF2B5EF4-FFF2-40B4-BE49-F238E27FC236}">
                      <a16:creationId xmlns:a16="http://schemas.microsoft.com/office/drawing/2014/main" id="{757D79AA-9EF5-404A-9847-A269EEFF1DAE}"/>
                    </a:ext>
                  </a:extLst>
                </p:cNvPr>
                <p:cNvCxnSpPr>
                  <a:cxnSpLocks/>
                </p:cNvCxnSpPr>
                <p:nvPr/>
              </p:nvCxnSpPr>
              <p:spPr>
                <a:xfrm rot="5400000" flipH="1" flipV="1">
                  <a:off x="5309873" y="3222302"/>
                  <a:ext cx="6085" cy="14578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3" name="Conector recto de flecha 42">
                  <a:extLst>
                    <a:ext uri="{FF2B5EF4-FFF2-40B4-BE49-F238E27FC236}">
                      <a16:creationId xmlns:a16="http://schemas.microsoft.com/office/drawing/2014/main" id="{10DC7AC6-3352-4C0F-8C86-D02E86B06CA9}"/>
                    </a:ext>
                  </a:extLst>
                </p:cNvPr>
                <p:cNvCxnSpPr>
                  <a:cxnSpLocks/>
                </p:cNvCxnSpPr>
                <p:nvPr/>
              </p:nvCxnSpPr>
              <p:spPr>
                <a:xfrm rot="5400000" flipH="1" flipV="1">
                  <a:off x="5405422" y="3305521"/>
                  <a:ext cx="1279130" cy="62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44" name="CuadroTexto 43">
                <a:extLst>
                  <a:ext uri="{FF2B5EF4-FFF2-40B4-BE49-F238E27FC236}">
                    <a16:creationId xmlns:a16="http://schemas.microsoft.com/office/drawing/2014/main" id="{18DD6EEF-E0E0-4E18-A23C-4EE80084BC11}"/>
                  </a:ext>
                </a:extLst>
              </p:cNvPr>
              <p:cNvSpPr txBox="1"/>
              <p:nvPr/>
            </p:nvSpPr>
            <p:spPr>
              <a:xfrm>
                <a:off x="1842104" y="2195017"/>
                <a:ext cx="589048" cy="461665"/>
              </a:xfrm>
              <a:prstGeom prst="rect">
                <a:avLst/>
              </a:prstGeom>
              <a:noFill/>
            </p:spPr>
            <p:txBody>
              <a:bodyPr wrap="square" rtlCol="0">
                <a:spAutoFit/>
              </a:bodyPr>
              <a:lstStyle/>
              <a:p>
                <a:r>
                  <a:rPr lang="es-ES" sz="2400" b="1" dirty="0"/>
                  <a:t>T₁</a:t>
                </a:r>
              </a:p>
            </p:txBody>
          </p:sp>
          <mc:AlternateContent xmlns:mc="http://schemas.openxmlformats.org/markup-compatibility/2006" xmlns:a14="http://schemas.microsoft.com/office/drawing/2010/main">
            <mc:Choice Requires="a14">
              <p:sp>
                <p:nvSpPr>
                  <p:cNvPr id="46" name="CuadroTexto 45">
                    <a:extLst>
                      <a:ext uri="{FF2B5EF4-FFF2-40B4-BE49-F238E27FC236}">
                        <a16:creationId xmlns:a16="http://schemas.microsoft.com/office/drawing/2014/main" id="{8DD06DA3-B4F9-431F-924D-A7411A8F0999}"/>
                      </a:ext>
                    </a:extLst>
                  </p:cNvPr>
                  <p:cNvSpPr txBox="1"/>
                  <p:nvPr/>
                </p:nvSpPr>
                <p:spPr>
                  <a:xfrm>
                    <a:off x="3663562" y="2291507"/>
                    <a:ext cx="377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i="1" smtClean="0">
                                  <a:latin typeface="Cambria Math" panose="02040503050406030204" pitchFamily="18" charset="0"/>
                                </a:rPr>
                                <m:t>2</m:t>
                              </m:r>
                              <m:r>
                                <a:rPr lang="es-ES" i="1" smtClean="0">
                                  <a:latin typeface="Cambria Math" panose="02040503050406030204" pitchFamily="18" charset="0"/>
                                </a:rPr>
                                <m:t>𝑥</m:t>
                              </m:r>
                            </m:sub>
                          </m:sSub>
                        </m:oMath>
                      </m:oMathPara>
                    </a14:m>
                    <a:endParaRPr lang="es-ES" dirty="0"/>
                  </a:p>
                </p:txBody>
              </p:sp>
            </mc:Choice>
            <mc:Fallback xmlns="">
              <p:sp>
                <p:nvSpPr>
                  <p:cNvPr id="46" name="CuadroTexto 45">
                    <a:extLst>
                      <a:ext uri="{FF2B5EF4-FFF2-40B4-BE49-F238E27FC236}">
                        <a16:creationId xmlns:a16="http://schemas.microsoft.com/office/drawing/2014/main" id="{8DD06DA3-B4F9-431F-924D-A7411A8F0999}"/>
                      </a:ext>
                    </a:extLst>
                  </p:cNvPr>
                  <p:cNvSpPr txBox="1">
                    <a:spLocks noRot="1" noChangeAspect="1" noMove="1" noResize="1" noEditPoints="1" noAdjustHandles="1" noChangeArrowheads="1" noChangeShapeType="1" noTextEdit="1"/>
                  </p:cNvSpPr>
                  <p:nvPr/>
                </p:nvSpPr>
                <p:spPr>
                  <a:xfrm>
                    <a:off x="3663562" y="2291507"/>
                    <a:ext cx="377155" cy="27699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CuadroTexto 46">
                    <a:extLst>
                      <a:ext uri="{FF2B5EF4-FFF2-40B4-BE49-F238E27FC236}">
                        <a16:creationId xmlns:a16="http://schemas.microsoft.com/office/drawing/2014/main" id="{4BD45B38-051D-4749-AE92-839179B6AD62}"/>
                      </a:ext>
                    </a:extLst>
                  </p:cNvPr>
                  <p:cNvSpPr txBox="1"/>
                  <p:nvPr/>
                </p:nvSpPr>
                <p:spPr>
                  <a:xfrm>
                    <a:off x="2474594" y="2304520"/>
                    <a:ext cx="371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b="0" i="1" smtClean="0">
                                  <a:latin typeface="Cambria Math" panose="02040503050406030204" pitchFamily="18" charset="0"/>
                                </a:rPr>
                                <m:t>1</m:t>
                              </m:r>
                              <m:r>
                                <a:rPr lang="es-ES" i="1" smtClean="0">
                                  <a:latin typeface="Cambria Math" panose="02040503050406030204" pitchFamily="18" charset="0"/>
                                </a:rPr>
                                <m:t>𝑥</m:t>
                              </m:r>
                            </m:sub>
                          </m:sSub>
                        </m:oMath>
                      </m:oMathPara>
                    </a14:m>
                    <a:endParaRPr lang="es-ES" dirty="0"/>
                  </a:p>
                </p:txBody>
              </p:sp>
            </mc:Choice>
            <mc:Fallback xmlns="">
              <p:sp>
                <p:nvSpPr>
                  <p:cNvPr id="47" name="CuadroTexto 46">
                    <a:extLst>
                      <a:ext uri="{FF2B5EF4-FFF2-40B4-BE49-F238E27FC236}">
                        <a16:creationId xmlns:a16="http://schemas.microsoft.com/office/drawing/2014/main" id="{4BD45B38-051D-4749-AE92-839179B6AD62}"/>
                      </a:ext>
                    </a:extLst>
                  </p:cNvPr>
                  <p:cNvSpPr txBox="1">
                    <a:spLocks noRot="1" noChangeAspect="1" noMove="1" noResize="1" noEditPoints="1" noAdjustHandles="1" noChangeArrowheads="1" noChangeShapeType="1" noTextEdit="1"/>
                  </p:cNvSpPr>
                  <p:nvPr/>
                </p:nvSpPr>
                <p:spPr>
                  <a:xfrm>
                    <a:off x="2474594" y="2304520"/>
                    <a:ext cx="371833" cy="27699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CuadroTexto 47">
                    <a:extLst>
                      <a:ext uri="{FF2B5EF4-FFF2-40B4-BE49-F238E27FC236}">
                        <a16:creationId xmlns:a16="http://schemas.microsoft.com/office/drawing/2014/main" id="{9AD550D3-FDCF-437D-85B4-AA3FD4FE80F6}"/>
                      </a:ext>
                    </a:extLst>
                  </p:cNvPr>
                  <p:cNvSpPr txBox="1"/>
                  <p:nvPr/>
                </p:nvSpPr>
                <p:spPr>
                  <a:xfrm>
                    <a:off x="2693162" y="2762574"/>
                    <a:ext cx="379463"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b="0" i="1" smtClean="0">
                                  <a:latin typeface="Cambria Math" panose="02040503050406030204" pitchFamily="18" charset="0"/>
                                </a:rPr>
                                <m:t>1</m:t>
                              </m:r>
                              <m:r>
                                <a:rPr lang="es-ES" b="0" i="1" smtClean="0">
                                  <a:latin typeface="Cambria Math" panose="02040503050406030204" pitchFamily="18" charset="0"/>
                                </a:rPr>
                                <m:t>𝑦</m:t>
                              </m:r>
                            </m:sub>
                          </m:sSub>
                        </m:oMath>
                      </m:oMathPara>
                    </a14:m>
                    <a:endParaRPr lang="es-ES" dirty="0"/>
                  </a:p>
                </p:txBody>
              </p:sp>
            </mc:Choice>
            <mc:Fallback xmlns="">
              <p:sp>
                <p:nvSpPr>
                  <p:cNvPr id="48" name="CuadroTexto 47">
                    <a:extLst>
                      <a:ext uri="{FF2B5EF4-FFF2-40B4-BE49-F238E27FC236}">
                        <a16:creationId xmlns:a16="http://schemas.microsoft.com/office/drawing/2014/main" id="{9AD550D3-FDCF-437D-85B4-AA3FD4FE80F6}"/>
                      </a:ext>
                    </a:extLst>
                  </p:cNvPr>
                  <p:cNvSpPr txBox="1">
                    <a:spLocks noRot="1" noChangeAspect="1" noMove="1" noResize="1" noEditPoints="1" noAdjustHandles="1" noChangeArrowheads="1" noChangeShapeType="1" noTextEdit="1"/>
                  </p:cNvSpPr>
                  <p:nvPr/>
                </p:nvSpPr>
                <p:spPr>
                  <a:xfrm>
                    <a:off x="2693162" y="2762574"/>
                    <a:ext cx="379463" cy="29892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CuadroTexto 48">
                    <a:extLst>
                      <a:ext uri="{FF2B5EF4-FFF2-40B4-BE49-F238E27FC236}">
                        <a16:creationId xmlns:a16="http://schemas.microsoft.com/office/drawing/2014/main" id="{462CE7D0-533E-44AE-93D2-62824CC874A1}"/>
                      </a:ext>
                    </a:extLst>
                  </p:cNvPr>
                  <p:cNvSpPr txBox="1"/>
                  <p:nvPr/>
                </p:nvSpPr>
                <p:spPr>
                  <a:xfrm>
                    <a:off x="3209263" y="2762574"/>
                    <a:ext cx="384785"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𝑇</m:t>
                              </m:r>
                            </m:e>
                            <m:sub>
                              <m:r>
                                <a:rPr lang="es-ES" b="0" i="1" smtClean="0">
                                  <a:latin typeface="Cambria Math" panose="02040503050406030204" pitchFamily="18" charset="0"/>
                                </a:rPr>
                                <m:t>2</m:t>
                              </m:r>
                              <m:r>
                                <a:rPr lang="es-ES" b="0" i="1" smtClean="0">
                                  <a:latin typeface="Cambria Math" panose="02040503050406030204" pitchFamily="18" charset="0"/>
                                </a:rPr>
                                <m:t>𝑦</m:t>
                              </m:r>
                            </m:sub>
                          </m:sSub>
                        </m:oMath>
                      </m:oMathPara>
                    </a14:m>
                    <a:endParaRPr lang="es-ES" dirty="0"/>
                  </a:p>
                </p:txBody>
              </p:sp>
            </mc:Choice>
            <mc:Fallback xmlns="">
              <p:sp>
                <p:nvSpPr>
                  <p:cNvPr id="49" name="CuadroTexto 48">
                    <a:extLst>
                      <a:ext uri="{FF2B5EF4-FFF2-40B4-BE49-F238E27FC236}">
                        <a16:creationId xmlns:a16="http://schemas.microsoft.com/office/drawing/2014/main" id="{462CE7D0-533E-44AE-93D2-62824CC874A1}"/>
                      </a:ext>
                    </a:extLst>
                  </p:cNvPr>
                  <p:cNvSpPr txBox="1">
                    <a:spLocks noRot="1" noChangeAspect="1" noMove="1" noResize="1" noEditPoints="1" noAdjustHandles="1" noChangeArrowheads="1" noChangeShapeType="1" noTextEdit="1"/>
                  </p:cNvSpPr>
                  <p:nvPr/>
                </p:nvSpPr>
                <p:spPr>
                  <a:xfrm>
                    <a:off x="3209263" y="2762574"/>
                    <a:ext cx="384785" cy="298928"/>
                  </a:xfrm>
                  <a:prstGeom prst="rect">
                    <a:avLst/>
                  </a:prstGeom>
                  <a:blipFill>
                    <a:blip r:embed="rId6"/>
                    <a:stretch>
                      <a:fillRect/>
                    </a:stretch>
                  </a:blipFill>
                </p:spPr>
                <p:txBody>
                  <a:bodyPr/>
                  <a:lstStyle/>
                  <a:p>
                    <a:r>
                      <a:rPr lang="es-ES">
                        <a:noFill/>
                      </a:rPr>
                      <a:t> </a:t>
                    </a:r>
                  </a:p>
                </p:txBody>
              </p:sp>
            </mc:Fallback>
          </mc:AlternateContent>
        </p:grpSp>
      </p:grpSp>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4BDBDEAE-2F88-4EA5-86AE-993BA670F142}"/>
                  </a:ext>
                </a:extLst>
              </p:cNvPr>
              <p:cNvSpPr txBox="1"/>
              <p:nvPr/>
            </p:nvSpPr>
            <p:spPr>
              <a:xfrm>
                <a:off x="1292531" y="3841968"/>
                <a:ext cx="16333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1</m:t>
                          </m:r>
                          <m:r>
                            <a:rPr lang="es-ES" b="0" i="1" smtClean="0">
                              <a:latin typeface="Cambria Math" panose="02040503050406030204" pitchFamily="18" charset="0"/>
                            </a:rPr>
                            <m:t>𝑥</m:t>
                          </m:r>
                        </m:sub>
                      </m:sSub>
                      <m:r>
                        <a:rPr lang="es-ES" i="1" smtClean="0">
                          <a:latin typeface="Cambria Math" panose="02040503050406030204" pitchFamily="18" charset="0"/>
                        </a:rPr>
                        <m:t>=</m:t>
                      </m:r>
                      <m:r>
                        <a:rPr lang="es-ES" b="0"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1</m:t>
                          </m:r>
                        </m:sub>
                      </m:sSub>
                      <m:func>
                        <m:funcPr>
                          <m:ctrlPr>
                            <a:rPr lang="es-ES" i="1" smtClean="0">
                              <a:latin typeface="Cambria Math" panose="02040503050406030204" pitchFamily="18" charset="0"/>
                            </a:rPr>
                          </m:ctrlPr>
                        </m:funcPr>
                        <m:fName>
                          <m:r>
                            <m:rPr>
                              <m:sty m:val="p"/>
                            </m:rPr>
                            <a:rPr lang="es-ES" i="1" smtClean="0">
                              <a:latin typeface="Cambria Math" panose="02040503050406030204" pitchFamily="18" charset="0"/>
                            </a:rPr>
                            <m:t>s</m:t>
                          </m:r>
                          <m:r>
                            <a:rPr lang="es-ES" b="0" i="1" smtClean="0">
                              <a:latin typeface="Cambria Math" panose="02040503050406030204" pitchFamily="18" charset="0"/>
                            </a:rPr>
                            <m:t>𝑒𝑛</m:t>
                          </m:r>
                        </m:fName>
                        <m:e>
                          <m:r>
                            <a:rPr lang="es-ES" i="1" smtClean="0">
                              <a:latin typeface="Cambria Math" panose="02040503050406030204" pitchFamily="18" charset="0"/>
                            </a:rPr>
                            <m:t>𝛼</m:t>
                          </m:r>
                        </m:e>
                      </m:func>
                    </m:oMath>
                  </m:oMathPara>
                </a14:m>
                <a:endParaRPr lang="es-ES" dirty="0"/>
              </a:p>
            </p:txBody>
          </p:sp>
        </mc:Choice>
        <mc:Fallback xmlns="">
          <p:sp>
            <p:nvSpPr>
              <p:cNvPr id="55" name="CuadroTexto 54">
                <a:extLst>
                  <a:ext uri="{FF2B5EF4-FFF2-40B4-BE49-F238E27FC236}">
                    <a16:creationId xmlns:a16="http://schemas.microsoft.com/office/drawing/2014/main" id="{4BDBDEAE-2F88-4EA5-86AE-993BA670F142}"/>
                  </a:ext>
                </a:extLst>
              </p:cNvPr>
              <p:cNvSpPr txBox="1">
                <a:spLocks noRot="1" noChangeAspect="1" noMove="1" noResize="1" noEditPoints="1" noAdjustHandles="1" noChangeArrowheads="1" noChangeShapeType="1" noTextEdit="1"/>
              </p:cNvSpPr>
              <p:nvPr/>
            </p:nvSpPr>
            <p:spPr>
              <a:xfrm>
                <a:off x="1292531" y="3841968"/>
                <a:ext cx="1633396" cy="276999"/>
              </a:xfrm>
              <a:prstGeom prst="rect">
                <a:avLst/>
              </a:prstGeom>
              <a:blipFill>
                <a:blip r:embed="rId7"/>
                <a:stretch>
                  <a:fillRect l="-2985" r="-1493"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EE565D6E-583A-4B75-B3EA-59E80ABE6B6D}"/>
                  </a:ext>
                </a:extLst>
              </p:cNvPr>
              <p:cNvSpPr txBox="1"/>
              <p:nvPr/>
            </p:nvSpPr>
            <p:spPr>
              <a:xfrm>
                <a:off x="4284131" y="3793493"/>
                <a:ext cx="14494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b="0" i="1" smtClean="0">
                              <a:latin typeface="Cambria Math" panose="02040503050406030204" pitchFamily="18" charset="0"/>
                            </a:rPr>
                            <m:t>2</m:t>
                          </m:r>
                          <m:r>
                            <a:rPr lang="es-ES" b="0" i="1" smtClean="0">
                              <a:latin typeface="Cambria Math" panose="02040503050406030204" pitchFamily="18" charset="0"/>
                            </a:rPr>
                            <m:t>𝑥</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b="0" i="1" smtClean="0">
                              <a:latin typeface="Cambria Math" panose="02040503050406030204" pitchFamily="18" charset="0"/>
                            </a:rPr>
                            <m:t>2</m:t>
                          </m:r>
                        </m:sub>
                      </m:sSub>
                      <m:func>
                        <m:funcPr>
                          <m:ctrlPr>
                            <a:rPr lang="es-ES" i="1" smtClean="0">
                              <a:latin typeface="Cambria Math" panose="02040503050406030204" pitchFamily="18" charset="0"/>
                            </a:rPr>
                          </m:ctrlPr>
                        </m:funcPr>
                        <m:fName>
                          <m:r>
                            <m:rPr>
                              <m:sty m:val="p"/>
                            </m:rPr>
                            <a:rPr lang="es-ES" i="1" smtClean="0">
                              <a:latin typeface="Cambria Math" panose="02040503050406030204" pitchFamily="18" charset="0"/>
                            </a:rPr>
                            <m:t>s</m:t>
                          </m:r>
                          <m:r>
                            <a:rPr lang="es-ES" b="0" i="1" smtClean="0">
                              <a:latin typeface="Cambria Math" panose="02040503050406030204" pitchFamily="18" charset="0"/>
                            </a:rPr>
                            <m:t>𝑒𝑛</m:t>
                          </m:r>
                        </m:fName>
                        <m:e>
                          <m:r>
                            <m:rPr>
                              <m:nor/>
                            </m:rPr>
                            <a:rPr lang="el-GR" dirty="0"/>
                            <m:t>β</m:t>
                          </m:r>
                        </m:e>
                      </m:func>
                    </m:oMath>
                  </m:oMathPara>
                </a14:m>
                <a:endParaRPr lang="es-ES" dirty="0"/>
              </a:p>
            </p:txBody>
          </p:sp>
        </mc:Choice>
        <mc:Fallback xmlns="">
          <p:sp>
            <p:nvSpPr>
              <p:cNvPr id="56" name="CuadroTexto 55">
                <a:extLst>
                  <a:ext uri="{FF2B5EF4-FFF2-40B4-BE49-F238E27FC236}">
                    <a16:creationId xmlns:a16="http://schemas.microsoft.com/office/drawing/2014/main" id="{EE565D6E-583A-4B75-B3EA-59E80ABE6B6D}"/>
                  </a:ext>
                </a:extLst>
              </p:cNvPr>
              <p:cNvSpPr txBox="1">
                <a:spLocks noRot="1" noChangeAspect="1" noMove="1" noResize="1" noEditPoints="1" noAdjustHandles="1" noChangeArrowheads="1" noChangeShapeType="1" noTextEdit="1"/>
              </p:cNvSpPr>
              <p:nvPr/>
            </p:nvSpPr>
            <p:spPr>
              <a:xfrm>
                <a:off x="4284131" y="3793493"/>
                <a:ext cx="1449499" cy="276999"/>
              </a:xfrm>
              <a:prstGeom prst="rect">
                <a:avLst/>
              </a:prstGeom>
              <a:blipFill>
                <a:blip r:embed="rId8"/>
                <a:stretch>
                  <a:fillRect l="-3782" r="-4622" b="-2826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7" name="CuadroTexto 56">
                <a:extLst>
                  <a:ext uri="{FF2B5EF4-FFF2-40B4-BE49-F238E27FC236}">
                    <a16:creationId xmlns:a16="http://schemas.microsoft.com/office/drawing/2014/main" id="{E355BD68-DB45-4315-8AD8-38806E019A3B}"/>
                  </a:ext>
                </a:extLst>
              </p:cNvPr>
              <p:cNvSpPr txBox="1"/>
              <p:nvPr/>
            </p:nvSpPr>
            <p:spPr>
              <a:xfrm>
                <a:off x="1295420" y="4348514"/>
                <a:ext cx="1459053"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1</m:t>
                          </m:r>
                          <m:r>
                            <a:rPr lang="es-ES" b="0" i="1" smtClean="0">
                              <a:latin typeface="Cambria Math" panose="02040503050406030204" pitchFamily="18" charset="0"/>
                            </a:rPr>
                            <m:t>𝑦</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1</m:t>
                          </m:r>
                        </m:sub>
                      </m:sSub>
                      <m:func>
                        <m:funcPr>
                          <m:ctrlPr>
                            <a:rPr lang="es-ES" i="1" smtClean="0">
                              <a:latin typeface="Cambria Math" panose="02040503050406030204" pitchFamily="18" charset="0"/>
                            </a:rPr>
                          </m:ctrlPr>
                        </m:funcPr>
                        <m:fName>
                          <m:r>
                            <a:rPr lang="es-ES" b="0" i="1" smtClean="0">
                              <a:latin typeface="Cambria Math" panose="02040503050406030204" pitchFamily="18" charset="0"/>
                            </a:rPr>
                            <m:t>𝑐𝑜𝑠</m:t>
                          </m:r>
                        </m:fName>
                        <m:e>
                          <m:r>
                            <a:rPr lang="es-ES" i="1" smtClean="0">
                              <a:latin typeface="Cambria Math" panose="02040503050406030204" pitchFamily="18" charset="0"/>
                            </a:rPr>
                            <m:t>𝛼</m:t>
                          </m:r>
                        </m:e>
                      </m:func>
                    </m:oMath>
                  </m:oMathPara>
                </a14:m>
                <a:endParaRPr lang="es-ES" dirty="0"/>
              </a:p>
            </p:txBody>
          </p:sp>
        </mc:Choice>
        <mc:Fallback xmlns="">
          <p:sp>
            <p:nvSpPr>
              <p:cNvPr id="57" name="CuadroTexto 56">
                <a:extLst>
                  <a:ext uri="{FF2B5EF4-FFF2-40B4-BE49-F238E27FC236}">
                    <a16:creationId xmlns:a16="http://schemas.microsoft.com/office/drawing/2014/main" id="{E355BD68-DB45-4315-8AD8-38806E019A3B}"/>
                  </a:ext>
                </a:extLst>
              </p:cNvPr>
              <p:cNvSpPr txBox="1">
                <a:spLocks noRot="1" noChangeAspect="1" noMove="1" noResize="1" noEditPoints="1" noAdjustHandles="1" noChangeArrowheads="1" noChangeShapeType="1" noTextEdit="1"/>
              </p:cNvSpPr>
              <p:nvPr/>
            </p:nvSpPr>
            <p:spPr>
              <a:xfrm>
                <a:off x="1295420" y="4348514"/>
                <a:ext cx="1459053" cy="298928"/>
              </a:xfrm>
              <a:prstGeom prst="rect">
                <a:avLst/>
              </a:prstGeom>
              <a:blipFill>
                <a:blip r:embed="rId9"/>
                <a:stretch>
                  <a:fillRect l="-3766" r="-1674" b="-204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AC0E8976-1AF9-4C78-994A-99CF1F8B4562}"/>
                  </a:ext>
                </a:extLst>
              </p:cNvPr>
              <p:cNvSpPr txBox="1"/>
              <p:nvPr/>
            </p:nvSpPr>
            <p:spPr>
              <a:xfrm>
                <a:off x="4260622" y="4352190"/>
                <a:ext cx="1448282"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b="0" i="1" smtClean="0">
                              <a:latin typeface="Cambria Math" panose="02040503050406030204" pitchFamily="18" charset="0"/>
                            </a:rPr>
                            <m:t>2</m:t>
                          </m:r>
                          <m:r>
                            <a:rPr lang="es-ES" b="0" i="1" smtClean="0">
                              <a:latin typeface="Cambria Math" panose="02040503050406030204" pitchFamily="18" charset="0"/>
                            </a:rPr>
                            <m:t>𝑦</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a:latin typeface="Cambria Math" panose="02040503050406030204" pitchFamily="18" charset="0"/>
                            </a:rPr>
                            <m:t>𝑇</m:t>
                          </m:r>
                        </m:e>
                        <m:sub>
                          <m:r>
                            <a:rPr lang="es-ES" b="0" i="1" smtClean="0">
                              <a:latin typeface="Cambria Math" panose="02040503050406030204" pitchFamily="18" charset="0"/>
                            </a:rPr>
                            <m:t>2</m:t>
                          </m:r>
                        </m:sub>
                      </m:sSub>
                      <m:func>
                        <m:funcPr>
                          <m:ctrlPr>
                            <a:rPr lang="es-ES" i="1" smtClean="0">
                              <a:latin typeface="Cambria Math" panose="02040503050406030204" pitchFamily="18" charset="0"/>
                            </a:rPr>
                          </m:ctrlPr>
                        </m:funcPr>
                        <m:fName>
                          <m:r>
                            <a:rPr lang="es-ES" b="0" i="1" smtClean="0">
                              <a:latin typeface="Cambria Math" panose="02040503050406030204" pitchFamily="18" charset="0"/>
                            </a:rPr>
                            <m:t>𝑐𝑜𝑠</m:t>
                          </m:r>
                        </m:fName>
                        <m:e>
                          <m:r>
                            <m:rPr>
                              <m:nor/>
                            </m:rPr>
                            <a:rPr lang="el-GR" dirty="0"/>
                            <m:t>β</m:t>
                          </m:r>
                        </m:e>
                      </m:func>
                    </m:oMath>
                  </m:oMathPara>
                </a14:m>
                <a:endParaRPr lang="es-ES" dirty="0"/>
              </a:p>
            </p:txBody>
          </p:sp>
        </mc:Choice>
        <mc:Fallback xmlns="">
          <p:sp>
            <p:nvSpPr>
              <p:cNvPr id="58" name="CuadroTexto 57">
                <a:extLst>
                  <a:ext uri="{FF2B5EF4-FFF2-40B4-BE49-F238E27FC236}">
                    <a16:creationId xmlns:a16="http://schemas.microsoft.com/office/drawing/2014/main" id="{AC0E8976-1AF9-4C78-994A-99CF1F8B4562}"/>
                  </a:ext>
                </a:extLst>
              </p:cNvPr>
              <p:cNvSpPr txBox="1">
                <a:spLocks noRot="1" noChangeAspect="1" noMove="1" noResize="1" noEditPoints="1" noAdjustHandles="1" noChangeArrowheads="1" noChangeShapeType="1" noTextEdit="1"/>
              </p:cNvSpPr>
              <p:nvPr/>
            </p:nvSpPr>
            <p:spPr>
              <a:xfrm>
                <a:off x="4260622" y="4352190"/>
                <a:ext cx="1448282" cy="298928"/>
              </a:xfrm>
              <a:prstGeom prst="rect">
                <a:avLst/>
              </a:prstGeom>
              <a:blipFill>
                <a:blip r:embed="rId10"/>
                <a:stretch>
                  <a:fillRect l="-3782" r="-4622" b="-24490"/>
                </a:stretch>
              </a:blipFill>
            </p:spPr>
            <p:txBody>
              <a:bodyPr/>
              <a:lstStyle/>
              <a:p>
                <a:r>
                  <a:rPr lang="es-ES">
                    <a:noFill/>
                  </a:rPr>
                  <a:t> </a:t>
                </a:r>
              </a:p>
            </p:txBody>
          </p:sp>
        </mc:Fallback>
      </mc:AlternateContent>
      <p:sp>
        <p:nvSpPr>
          <p:cNvPr id="62" name="Elipse 61">
            <a:extLst>
              <a:ext uri="{FF2B5EF4-FFF2-40B4-BE49-F238E27FC236}">
                <a16:creationId xmlns:a16="http://schemas.microsoft.com/office/drawing/2014/main" id="{7D90411B-C2F7-4B29-821C-ACD9433BD6A8}"/>
              </a:ext>
            </a:extLst>
          </p:cNvPr>
          <p:cNvSpPr/>
          <p:nvPr/>
        </p:nvSpPr>
        <p:spPr>
          <a:xfrm>
            <a:off x="854421" y="1148080"/>
            <a:ext cx="5276005" cy="4939095"/>
          </a:xfrm>
          <a:prstGeom prst="ellipse">
            <a:avLst/>
          </a:prstGeom>
          <a:noFill/>
          <a:ln>
            <a:solidFill>
              <a:srgbClr val="05313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noFill/>
            </a:endParaRPr>
          </a:p>
        </p:txBody>
      </p:sp>
      <p:grpSp>
        <p:nvGrpSpPr>
          <p:cNvPr id="8" name="Grupo 7">
            <a:extLst>
              <a:ext uri="{FF2B5EF4-FFF2-40B4-BE49-F238E27FC236}">
                <a16:creationId xmlns:a16="http://schemas.microsoft.com/office/drawing/2014/main" id="{47BAA0B8-F2E0-41B4-9418-091D3B85833A}"/>
              </a:ext>
            </a:extLst>
          </p:cNvPr>
          <p:cNvGrpSpPr/>
          <p:nvPr/>
        </p:nvGrpSpPr>
        <p:grpSpPr>
          <a:xfrm>
            <a:off x="505777" y="5052287"/>
            <a:ext cx="893043" cy="778484"/>
            <a:chOff x="718675" y="4422531"/>
            <a:chExt cx="893043" cy="778484"/>
          </a:xfrm>
        </p:grpSpPr>
        <p:cxnSp>
          <p:nvCxnSpPr>
            <p:cNvPr id="36" name="Conector recto de flecha 35">
              <a:extLst>
                <a:ext uri="{FF2B5EF4-FFF2-40B4-BE49-F238E27FC236}">
                  <a16:creationId xmlns:a16="http://schemas.microsoft.com/office/drawing/2014/main" id="{F6725716-BA83-4C9F-9B38-CB251A029D32}"/>
                </a:ext>
              </a:extLst>
            </p:cNvPr>
            <p:cNvCxnSpPr>
              <a:cxnSpLocks/>
            </p:cNvCxnSpPr>
            <p:nvPr/>
          </p:nvCxnSpPr>
          <p:spPr>
            <a:xfrm>
              <a:off x="718675" y="5192223"/>
              <a:ext cx="89304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9" name="Conector recto de flecha 38">
              <a:extLst>
                <a:ext uri="{FF2B5EF4-FFF2-40B4-BE49-F238E27FC236}">
                  <a16:creationId xmlns:a16="http://schemas.microsoft.com/office/drawing/2014/main" id="{3E999E6B-CA33-48BF-B810-C83436F2D798}"/>
                </a:ext>
              </a:extLst>
            </p:cNvPr>
            <p:cNvCxnSpPr>
              <a:cxnSpLocks/>
            </p:cNvCxnSpPr>
            <p:nvPr/>
          </p:nvCxnSpPr>
          <p:spPr>
            <a:xfrm flipV="1">
              <a:off x="720129" y="4422531"/>
              <a:ext cx="0" cy="77848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60EB5DAF-F3D5-4015-8599-AAB53A9A8D42}"/>
                  </a:ext>
                </a:extLst>
              </p:cNvPr>
              <p:cNvSpPr txBox="1"/>
              <p:nvPr/>
            </p:nvSpPr>
            <p:spPr>
              <a:xfrm>
                <a:off x="1229028" y="5894484"/>
                <a:ext cx="207686"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i="1" smtClean="0">
                          <a:solidFill>
                            <a:srgbClr val="836967"/>
                          </a:solidFill>
                          <a:latin typeface="Cambria Math" panose="02040503050406030204" pitchFamily="18" charset="0"/>
                        </a:rPr>
                        <m:t>+</m:t>
                      </m:r>
                      <m:r>
                        <a:rPr lang="es-ES" sz="1050" b="0" i="1" smtClean="0">
                          <a:solidFill>
                            <a:srgbClr val="836967"/>
                          </a:solidFill>
                          <a:latin typeface="Cambria Math" panose="02040503050406030204" pitchFamily="18" charset="0"/>
                        </a:rPr>
                        <m:t>𝑥</m:t>
                      </m:r>
                    </m:oMath>
                  </m:oMathPara>
                </a14:m>
                <a:endParaRPr lang="es-ES" dirty="0"/>
              </a:p>
            </p:txBody>
          </p:sp>
        </mc:Choice>
        <mc:Fallback xmlns="">
          <p:sp>
            <p:nvSpPr>
              <p:cNvPr id="50" name="CuadroTexto 49">
                <a:extLst>
                  <a:ext uri="{FF2B5EF4-FFF2-40B4-BE49-F238E27FC236}">
                    <a16:creationId xmlns:a16="http://schemas.microsoft.com/office/drawing/2014/main" id="{60EB5DAF-F3D5-4015-8599-AAB53A9A8D42}"/>
                  </a:ext>
                </a:extLst>
              </p:cNvPr>
              <p:cNvSpPr txBox="1">
                <a:spLocks noRot="1" noChangeAspect="1" noMove="1" noResize="1" noEditPoints="1" noAdjustHandles="1" noChangeArrowheads="1" noChangeShapeType="1" noTextEdit="1"/>
              </p:cNvSpPr>
              <p:nvPr/>
            </p:nvSpPr>
            <p:spPr>
              <a:xfrm>
                <a:off x="1229028" y="5894484"/>
                <a:ext cx="207686" cy="161583"/>
              </a:xfrm>
              <a:prstGeom prst="rect">
                <a:avLst/>
              </a:prstGeom>
              <a:blipFill>
                <a:blip r:embed="rId11"/>
                <a:stretch>
                  <a:fillRect l="-11765" r="-5882" b="-769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74052C1B-86A6-461E-B689-995E18C7F972}"/>
                  </a:ext>
                </a:extLst>
              </p:cNvPr>
              <p:cNvSpPr txBox="1"/>
              <p:nvPr/>
            </p:nvSpPr>
            <p:spPr>
              <a:xfrm>
                <a:off x="229794" y="5052287"/>
                <a:ext cx="209096"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i="1" smtClean="0">
                          <a:solidFill>
                            <a:srgbClr val="836967"/>
                          </a:solidFill>
                          <a:latin typeface="Cambria Math" panose="02040503050406030204" pitchFamily="18" charset="0"/>
                        </a:rPr>
                        <m:t>+</m:t>
                      </m:r>
                      <m:r>
                        <a:rPr lang="es-ES" sz="1050" b="0" i="1" smtClean="0">
                          <a:solidFill>
                            <a:srgbClr val="836967"/>
                          </a:solidFill>
                          <a:latin typeface="Cambria Math" panose="02040503050406030204" pitchFamily="18" charset="0"/>
                        </a:rPr>
                        <m:t>𝑦</m:t>
                      </m:r>
                    </m:oMath>
                  </m:oMathPara>
                </a14:m>
                <a:endParaRPr lang="es-ES" dirty="0"/>
              </a:p>
            </p:txBody>
          </p:sp>
        </mc:Choice>
        <mc:Fallback xmlns="">
          <p:sp>
            <p:nvSpPr>
              <p:cNvPr id="51" name="CuadroTexto 50">
                <a:extLst>
                  <a:ext uri="{FF2B5EF4-FFF2-40B4-BE49-F238E27FC236}">
                    <a16:creationId xmlns:a16="http://schemas.microsoft.com/office/drawing/2014/main" id="{74052C1B-86A6-461E-B689-995E18C7F972}"/>
                  </a:ext>
                </a:extLst>
              </p:cNvPr>
              <p:cNvSpPr txBox="1">
                <a:spLocks noRot="1" noChangeAspect="1" noMove="1" noResize="1" noEditPoints="1" noAdjustHandles="1" noChangeArrowheads="1" noChangeShapeType="1" noTextEdit="1"/>
              </p:cNvSpPr>
              <p:nvPr/>
            </p:nvSpPr>
            <p:spPr>
              <a:xfrm>
                <a:off x="229794" y="5052287"/>
                <a:ext cx="209096" cy="161583"/>
              </a:xfrm>
              <a:prstGeom prst="rect">
                <a:avLst/>
              </a:prstGeom>
              <a:blipFill>
                <a:blip r:embed="rId12"/>
                <a:stretch>
                  <a:fillRect l="-11765" r="-14706" b="-30769"/>
                </a:stretch>
              </a:blipFill>
            </p:spPr>
            <p:txBody>
              <a:bodyPr/>
              <a:lstStyle/>
              <a:p>
                <a:r>
                  <a:rPr lang="es-ES">
                    <a:noFill/>
                  </a:rPr>
                  <a:t> </a:t>
                </a:r>
              </a:p>
            </p:txBody>
          </p:sp>
        </mc:Fallback>
      </mc:AlternateContent>
      <p:sp>
        <p:nvSpPr>
          <p:cNvPr id="52" name="Content Placeholder 5">
            <a:extLst>
              <a:ext uri="{FF2B5EF4-FFF2-40B4-BE49-F238E27FC236}">
                <a16:creationId xmlns:a16="http://schemas.microsoft.com/office/drawing/2014/main" id="{0E63FF14-CCD1-4C0F-9E0F-0348EB5D6F72}"/>
              </a:ext>
            </a:extLst>
          </p:cNvPr>
          <p:cNvSpPr>
            <a:spLocks noGrp="1"/>
          </p:cNvSpPr>
          <p:nvPr>
            <p:ph idx="1"/>
          </p:nvPr>
        </p:nvSpPr>
        <p:spPr>
          <a:xfrm>
            <a:off x="6469663" y="1128083"/>
            <a:ext cx="2532122" cy="4847192"/>
          </a:xfrm>
        </p:spPr>
        <p:txBody>
          <a:bodyPr>
            <a:normAutofit/>
          </a:bodyPr>
          <a:lstStyle/>
          <a:p>
            <a:pPr marL="0" indent="0">
              <a:lnSpc>
                <a:spcPct val="90000"/>
              </a:lnSpc>
              <a:buNone/>
            </a:pPr>
            <a:endParaRPr lang="en-US" sz="1900" dirty="0"/>
          </a:p>
          <a:p>
            <a:pPr marL="0" indent="0">
              <a:lnSpc>
                <a:spcPct val="90000"/>
              </a:lnSpc>
              <a:buNone/>
            </a:pPr>
            <a:r>
              <a:rPr lang="en-US" sz="1900" dirty="0"/>
              <a:t>Trigonometric ratios allow forces to be decomposed based on a specific reference frame.</a:t>
            </a:r>
            <a:endParaRPr lang="es-ES" sz="1900" dirty="0"/>
          </a:p>
        </p:txBody>
      </p:sp>
    </p:spTree>
    <p:extLst>
      <p:ext uri="{BB962C8B-B14F-4D97-AF65-F5344CB8AC3E}">
        <p14:creationId xmlns:p14="http://schemas.microsoft.com/office/powerpoint/2010/main" val="167704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053330" cy="1362075"/>
          </a:xfrm>
        </p:spPr>
        <p:txBody>
          <a:bodyPr>
            <a:normAutofit/>
          </a:bodyPr>
          <a:lstStyle/>
          <a:p>
            <a:r>
              <a:rPr lang="es-ES" dirty="0" err="1"/>
              <a:t>Starting</a:t>
            </a:r>
            <a:r>
              <a:rPr lang="es-ES" dirty="0"/>
              <a:t> position</a:t>
            </a:r>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92209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18</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351544" y="3527960"/>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482853" y="2699151"/>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690407" y="1554341"/>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567204" y="1560692"/>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1" name="Elipse 10">
            <a:extLst>
              <a:ext uri="{FF2B5EF4-FFF2-40B4-BE49-F238E27FC236}">
                <a16:creationId xmlns:a16="http://schemas.microsoft.com/office/drawing/2014/main" id="{8DD492D6-865B-4EB7-A1F3-4866BC7EAC3B}"/>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5" name="Content Placeholder 9">
            <a:extLst>
              <a:ext uri="{FF2B5EF4-FFF2-40B4-BE49-F238E27FC236}">
                <a16:creationId xmlns:a16="http://schemas.microsoft.com/office/drawing/2014/main" id="{ACE79506-AEB3-44C1-8A05-784183D1D365}"/>
              </a:ext>
            </a:extLst>
          </p:cNvPr>
          <p:cNvSpPr>
            <a:spLocks noGrp="1"/>
          </p:cNvSpPr>
          <p:nvPr>
            <p:ph sz="quarter" idx="13"/>
          </p:nvPr>
        </p:nvSpPr>
        <p:spPr>
          <a:xfrm>
            <a:off x="5456099" y="1190625"/>
            <a:ext cx="3265871" cy="4897438"/>
          </a:xfrm>
        </p:spPr>
        <p:txBody>
          <a:bodyPr>
            <a:normAutofit/>
          </a:bodyPr>
          <a:lstStyle/>
          <a:p>
            <a:pPr marL="0" indent="0">
              <a:buNone/>
            </a:pPr>
            <a:r>
              <a:rPr lang="en-US" dirty="0"/>
              <a:t>The object takes as a reference the two upper corners so that it can define its positions in the plane.</a:t>
            </a:r>
            <a:endParaRPr lang="es-ES" dirty="0"/>
          </a:p>
        </p:txBody>
      </p:sp>
      <p:cxnSp>
        <p:nvCxnSpPr>
          <p:cNvPr id="7" name="Conector: curvado 6">
            <a:extLst>
              <a:ext uri="{FF2B5EF4-FFF2-40B4-BE49-F238E27FC236}">
                <a16:creationId xmlns:a16="http://schemas.microsoft.com/office/drawing/2014/main" id="{02094BD5-BD19-4316-B8FC-94CB1007DBBD}"/>
              </a:ext>
            </a:extLst>
          </p:cNvPr>
          <p:cNvCxnSpPr/>
          <p:nvPr/>
        </p:nvCxnSpPr>
        <p:spPr>
          <a:xfrm flipV="1">
            <a:off x="1567204" y="2893432"/>
            <a:ext cx="2109446" cy="816321"/>
          </a:xfrm>
          <a:prstGeom prst="curvedConnector3">
            <a:avLst>
              <a:gd name="adj1" fmla="val 6083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CuadroTexto 28">
            <a:extLst>
              <a:ext uri="{FF2B5EF4-FFF2-40B4-BE49-F238E27FC236}">
                <a16:creationId xmlns:a16="http://schemas.microsoft.com/office/drawing/2014/main" id="{9080449B-F6DF-40F7-811E-46E8C6CD9D56}"/>
              </a:ext>
            </a:extLst>
          </p:cNvPr>
          <p:cNvSpPr txBox="1"/>
          <p:nvPr/>
        </p:nvSpPr>
        <p:spPr>
          <a:xfrm>
            <a:off x="1246832" y="2732363"/>
            <a:ext cx="485712" cy="369332"/>
          </a:xfrm>
          <a:prstGeom prst="rect">
            <a:avLst/>
          </a:prstGeom>
          <a:noFill/>
        </p:spPr>
        <p:txBody>
          <a:bodyPr wrap="square" rtlCol="0">
            <a:spAutoFit/>
          </a:bodyPr>
          <a:lstStyle/>
          <a:p>
            <a:r>
              <a:rPr lang="es-ES" b="1" dirty="0"/>
              <a:t>Z₁</a:t>
            </a:r>
          </a:p>
        </p:txBody>
      </p:sp>
      <p:sp>
        <p:nvSpPr>
          <p:cNvPr id="30" name="CuadroTexto 29">
            <a:extLst>
              <a:ext uri="{FF2B5EF4-FFF2-40B4-BE49-F238E27FC236}">
                <a16:creationId xmlns:a16="http://schemas.microsoft.com/office/drawing/2014/main" id="{7DE5137E-E072-43D0-91FE-27F752368502}"/>
              </a:ext>
            </a:extLst>
          </p:cNvPr>
          <p:cNvSpPr txBox="1"/>
          <p:nvPr/>
        </p:nvSpPr>
        <p:spPr>
          <a:xfrm>
            <a:off x="1869315" y="2956931"/>
            <a:ext cx="485712" cy="369332"/>
          </a:xfrm>
          <a:prstGeom prst="rect">
            <a:avLst/>
          </a:prstGeom>
          <a:noFill/>
        </p:spPr>
        <p:txBody>
          <a:bodyPr wrap="square" rtlCol="0">
            <a:spAutoFit/>
          </a:bodyPr>
          <a:lstStyle/>
          <a:p>
            <a:r>
              <a:rPr lang="es-ES" b="1" dirty="0"/>
              <a:t>Z₂</a:t>
            </a:r>
          </a:p>
        </p:txBody>
      </p:sp>
    </p:spTree>
    <p:extLst>
      <p:ext uri="{BB962C8B-B14F-4D97-AF65-F5344CB8AC3E}">
        <p14:creationId xmlns:p14="http://schemas.microsoft.com/office/powerpoint/2010/main" val="304792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19</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351544" y="3527960"/>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482853" y="2699151"/>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690407" y="1554341"/>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567204" y="1560692"/>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 name="Content Placeholder 9">
            <a:extLst>
              <a:ext uri="{FF2B5EF4-FFF2-40B4-BE49-F238E27FC236}">
                <a16:creationId xmlns:a16="http://schemas.microsoft.com/office/drawing/2014/main" id="{ACE79506-AEB3-44C1-8A05-784183D1D365}"/>
              </a:ext>
            </a:extLst>
          </p:cNvPr>
          <p:cNvSpPr>
            <a:spLocks noGrp="1"/>
          </p:cNvSpPr>
          <p:nvPr>
            <p:ph sz="quarter" idx="13"/>
          </p:nvPr>
        </p:nvSpPr>
        <p:spPr>
          <a:xfrm>
            <a:off x="5456099" y="1190625"/>
            <a:ext cx="3265871" cy="4897438"/>
          </a:xfrm>
        </p:spPr>
        <p:txBody>
          <a:bodyPr>
            <a:normAutofit/>
          </a:bodyPr>
          <a:lstStyle/>
          <a:p>
            <a:pPr marL="0" indent="0">
              <a:buNone/>
            </a:pPr>
            <a:r>
              <a:rPr lang="en-US" dirty="0"/>
              <a:t>By applying the Pythagorean theorem together with the base and diagonals its Cartesian coordinates can be calculated with respect to the reference system.</a:t>
            </a:r>
            <a:endParaRPr lang="es-ES" dirty="0"/>
          </a:p>
        </p:txBody>
      </p:sp>
      <p:sp>
        <p:nvSpPr>
          <p:cNvPr id="29" name="CuadroTexto 28">
            <a:extLst>
              <a:ext uri="{FF2B5EF4-FFF2-40B4-BE49-F238E27FC236}">
                <a16:creationId xmlns:a16="http://schemas.microsoft.com/office/drawing/2014/main" id="{9080449B-F6DF-40F7-811E-46E8C6CD9D56}"/>
              </a:ext>
            </a:extLst>
          </p:cNvPr>
          <p:cNvSpPr txBox="1"/>
          <p:nvPr/>
        </p:nvSpPr>
        <p:spPr>
          <a:xfrm>
            <a:off x="1246832" y="2732363"/>
            <a:ext cx="485712" cy="369332"/>
          </a:xfrm>
          <a:prstGeom prst="rect">
            <a:avLst/>
          </a:prstGeom>
          <a:noFill/>
        </p:spPr>
        <p:txBody>
          <a:bodyPr wrap="square" rtlCol="0">
            <a:spAutoFit/>
          </a:bodyPr>
          <a:lstStyle/>
          <a:p>
            <a:r>
              <a:rPr lang="es-ES" b="1" dirty="0"/>
              <a:t>Z₁</a:t>
            </a:r>
          </a:p>
        </p:txBody>
      </p:sp>
      <p:sp>
        <p:nvSpPr>
          <p:cNvPr id="30" name="CuadroTexto 29">
            <a:extLst>
              <a:ext uri="{FF2B5EF4-FFF2-40B4-BE49-F238E27FC236}">
                <a16:creationId xmlns:a16="http://schemas.microsoft.com/office/drawing/2014/main" id="{7DE5137E-E072-43D0-91FE-27F752368502}"/>
              </a:ext>
            </a:extLst>
          </p:cNvPr>
          <p:cNvSpPr txBox="1"/>
          <p:nvPr/>
        </p:nvSpPr>
        <p:spPr>
          <a:xfrm>
            <a:off x="1869315" y="2956931"/>
            <a:ext cx="485712" cy="369332"/>
          </a:xfrm>
          <a:prstGeom prst="rect">
            <a:avLst/>
          </a:prstGeom>
          <a:noFill/>
        </p:spPr>
        <p:txBody>
          <a:bodyPr wrap="square" rtlCol="0">
            <a:spAutoFit/>
          </a:bodyPr>
          <a:lstStyle/>
          <a:p>
            <a:r>
              <a:rPr lang="es-ES" b="1" dirty="0"/>
              <a:t>Z₂</a:t>
            </a:r>
          </a:p>
        </p:txBody>
      </p:sp>
      <p:cxnSp>
        <p:nvCxnSpPr>
          <p:cNvPr id="23" name="Conector recto de flecha 22">
            <a:extLst>
              <a:ext uri="{FF2B5EF4-FFF2-40B4-BE49-F238E27FC236}">
                <a16:creationId xmlns:a16="http://schemas.microsoft.com/office/drawing/2014/main" id="{CAB0CA70-3895-4173-8947-287F947DE0E6}"/>
              </a:ext>
            </a:extLst>
          </p:cNvPr>
          <p:cNvCxnSpPr>
            <a:cxnSpLocks/>
          </p:cNvCxnSpPr>
          <p:nvPr/>
        </p:nvCxnSpPr>
        <p:spPr>
          <a:xfrm>
            <a:off x="639537" y="4967932"/>
            <a:ext cx="4382661" cy="0"/>
          </a:xfrm>
          <a:prstGeom prst="straightConnector1">
            <a:avLst/>
          </a:prstGeom>
          <a:ln>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CuadroTexto 25">
            <a:extLst>
              <a:ext uri="{FF2B5EF4-FFF2-40B4-BE49-F238E27FC236}">
                <a16:creationId xmlns:a16="http://schemas.microsoft.com/office/drawing/2014/main" id="{99551526-8FB8-410E-991F-8E7BFEE69EA1}"/>
              </a:ext>
            </a:extLst>
          </p:cNvPr>
          <p:cNvSpPr txBox="1"/>
          <p:nvPr/>
        </p:nvSpPr>
        <p:spPr>
          <a:xfrm>
            <a:off x="2427429" y="4576009"/>
            <a:ext cx="930367" cy="461665"/>
          </a:xfrm>
          <a:prstGeom prst="rect">
            <a:avLst/>
          </a:prstGeom>
          <a:noFill/>
        </p:spPr>
        <p:txBody>
          <a:bodyPr wrap="square" rtlCol="0">
            <a:spAutoFit/>
          </a:bodyPr>
          <a:lstStyle/>
          <a:p>
            <a:r>
              <a:rPr lang="es-ES" sz="2400" b="1" dirty="0">
                <a:solidFill>
                  <a:schemeClr val="tx2"/>
                </a:solidFill>
              </a:rPr>
              <a:t>Basis</a:t>
            </a:r>
          </a:p>
        </p:txBody>
      </p:sp>
      <p:grpSp>
        <p:nvGrpSpPr>
          <p:cNvPr id="27" name="Grupo 26">
            <a:extLst>
              <a:ext uri="{FF2B5EF4-FFF2-40B4-BE49-F238E27FC236}">
                <a16:creationId xmlns:a16="http://schemas.microsoft.com/office/drawing/2014/main" id="{55325027-EF2F-4059-830B-0A10BB322681}"/>
              </a:ext>
            </a:extLst>
          </p:cNvPr>
          <p:cNvGrpSpPr/>
          <p:nvPr/>
        </p:nvGrpSpPr>
        <p:grpSpPr>
          <a:xfrm rot="5400000">
            <a:off x="598432" y="1500596"/>
            <a:ext cx="1198219" cy="1153897"/>
            <a:chOff x="3649271" y="3045203"/>
            <a:chExt cx="1198219" cy="1153897"/>
          </a:xfrm>
        </p:grpSpPr>
        <p:cxnSp>
          <p:nvCxnSpPr>
            <p:cNvPr id="34" name="Conector recto de flecha 33">
              <a:extLst>
                <a:ext uri="{FF2B5EF4-FFF2-40B4-BE49-F238E27FC236}">
                  <a16:creationId xmlns:a16="http://schemas.microsoft.com/office/drawing/2014/main" id="{5DB3EFD4-F9F0-4025-AE2C-C8E5E1879F7E}"/>
                </a:ext>
              </a:extLst>
            </p:cNvPr>
            <p:cNvCxnSpPr>
              <a:cxnSpLocks/>
            </p:cNvCxnSpPr>
            <p:nvPr/>
          </p:nvCxnSpPr>
          <p:spPr>
            <a:xfrm rot="16200000">
              <a:off x="4248381" y="3579233"/>
              <a:ext cx="0" cy="11982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Conector recto de flecha 35">
              <a:extLst>
                <a:ext uri="{FF2B5EF4-FFF2-40B4-BE49-F238E27FC236}">
                  <a16:creationId xmlns:a16="http://schemas.microsoft.com/office/drawing/2014/main" id="{B4F6F237-B02C-4A06-B2EE-CD8F6F82E98E}"/>
                </a:ext>
              </a:extLst>
            </p:cNvPr>
            <p:cNvCxnSpPr>
              <a:cxnSpLocks/>
            </p:cNvCxnSpPr>
            <p:nvPr/>
          </p:nvCxnSpPr>
          <p:spPr>
            <a:xfrm rot="16200000">
              <a:off x="3101810" y="3622152"/>
              <a:ext cx="115389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1" name="Elipse 10">
            <a:extLst>
              <a:ext uri="{FF2B5EF4-FFF2-40B4-BE49-F238E27FC236}">
                <a16:creationId xmlns:a16="http://schemas.microsoft.com/office/drawing/2014/main" id="{8DD492D6-865B-4EB7-A1F3-4866BC7EAC3B}"/>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37" name="Conector: curvado 36">
            <a:extLst>
              <a:ext uri="{FF2B5EF4-FFF2-40B4-BE49-F238E27FC236}">
                <a16:creationId xmlns:a16="http://schemas.microsoft.com/office/drawing/2014/main" id="{827C0153-D8D3-49D7-95E0-F8F7338AEDB4}"/>
              </a:ext>
            </a:extLst>
          </p:cNvPr>
          <p:cNvCxnSpPr/>
          <p:nvPr/>
        </p:nvCxnSpPr>
        <p:spPr>
          <a:xfrm flipV="1">
            <a:off x="1567204" y="2893432"/>
            <a:ext cx="2109446" cy="816321"/>
          </a:xfrm>
          <a:prstGeom prst="curvedConnector3">
            <a:avLst>
              <a:gd name="adj1" fmla="val 6083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37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n-US" dirty="0"/>
              <a:t>Acquiring knowledge of trigonometry</a:t>
            </a:r>
            <a:br>
              <a:rPr lang="en-US" dirty="0"/>
            </a:br>
            <a:endParaRPr lang="en-US" dirty="0"/>
          </a:p>
        </p:txBody>
      </p:sp>
    </p:spTree>
    <p:extLst>
      <p:ext uri="{BB962C8B-B14F-4D97-AF65-F5344CB8AC3E}">
        <p14:creationId xmlns:p14="http://schemas.microsoft.com/office/powerpoint/2010/main" val="410232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20</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306180" y="1085822"/>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616900" y="1022323"/>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018187" y="3108832"/>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149496" y="2280023"/>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357050" y="1135213"/>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233847" y="1141564"/>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9" name="CuadroTexto 28">
            <a:extLst>
              <a:ext uri="{FF2B5EF4-FFF2-40B4-BE49-F238E27FC236}">
                <a16:creationId xmlns:a16="http://schemas.microsoft.com/office/drawing/2014/main" id="{9080449B-F6DF-40F7-811E-46E8C6CD9D56}"/>
              </a:ext>
            </a:extLst>
          </p:cNvPr>
          <p:cNvSpPr txBox="1"/>
          <p:nvPr/>
        </p:nvSpPr>
        <p:spPr>
          <a:xfrm>
            <a:off x="913475" y="2313235"/>
            <a:ext cx="485712" cy="369332"/>
          </a:xfrm>
          <a:prstGeom prst="rect">
            <a:avLst/>
          </a:prstGeom>
          <a:noFill/>
        </p:spPr>
        <p:txBody>
          <a:bodyPr wrap="square" rtlCol="0">
            <a:spAutoFit/>
          </a:bodyPr>
          <a:lstStyle/>
          <a:p>
            <a:r>
              <a:rPr lang="es-ES" b="1" dirty="0"/>
              <a:t>Z₁</a:t>
            </a:r>
          </a:p>
        </p:txBody>
      </p:sp>
      <p:sp>
        <p:nvSpPr>
          <p:cNvPr id="30" name="CuadroTexto 29">
            <a:extLst>
              <a:ext uri="{FF2B5EF4-FFF2-40B4-BE49-F238E27FC236}">
                <a16:creationId xmlns:a16="http://schemas.microsoft.com/office/drawing/2014/main" id="{7DE5137E-E072-43D0-91FE-27F752368502}"/>
              </a:ext>
            </a:extLst>
          </p:cNvPr>
          <p:cNvSpPr txBox="1"/>
          <p:nvPr/>
        </p:nvSpPr>
        <p:spPr>
          <a:xfrm>
            <a:off x="1535958" y="2537803"/>
            <a:ext cx="485712" cy="369332"/>
          </a:xfrm>
          <a:prstGeom prst="rect">
            <a:avLst/>
          </a:prstGeom>
          <a:noFill/>
        </p:spPr>
        <p:txBody>
          <a:bodyPr wrap="square" rtlCol="0">
            <a:spAutoFit/>
          </a:bodyPr>
          <a:lstStyle/>
          <a:p>
            <a:r>
              <a:rPr lang="es-ES" b="1" dirty="0"/>
              <a:t>Z₂</a:t>
            </a:r>
          </a:p>
        </p:txBody>
      </p:sp>
      <p:cxnSp>
        <p:nvCxnSpPr>
          <p:cNvPr id="23" name="Conector recto de flecha 22">
            <a:extLst>
              <a:ext uri="{FF2B5EF4-FFF2-40B4-BE49-F238E27FC236}">
                <a16:creationId xmlns:a16="http://schemas.microsoft.com/office/drawing/2014/main" id="{CAB0CA70-3895-4173-8947-287F947DE0E6}"/>
              </a:ext>
            </a:extLst>
          </p:cNvPr>
          <p:cNvCxnSpPr>
            <a:cxnSpLocks/>
          </p:cNvCxnSpPr>
          <p:nvPr/>
        </p:nvCxnSpPr>
        <p:spPr>
          <a:xfrm>
            <a:off x="306180" y="4548804"/>
            <a:ext cx="4382661" cy="0"/>
          </a:xfrm>
          <a:prstGeom prst="straightConnector1">
            <a:avLst/>
          </a:prstGeom>
          <a:ln>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99551526-8FB8-410E-991F-8E7BFEE69EA1}"/>
                  </a:ext>
                </a:extLst>
              </p:cNvPr>
              <p:cNvSpPr txBox="1"/>
              <p:nvPr/>
            </p:nvSpPr>
            <p:spPr>
              <a:xfrm>
                <a:off x="5438060" y="1247603"/>
                <a:ext cx="3385899" cy="465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1</m:t>
                          </m:r>
                        </m:sub>
                        <m:sup>
                          <m:r>
                            <a:rPr lang="es-ES" sz="2400" b="0" i="1" smtClean="0">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𝑥</m:t>
                          </m:r>
                        </m:e>
                        <m:sup>
                          <m:r>
                            <a:rPr lang="es-ES" sz="2400" b="0" i="1" smtClean="0">
                              <a:solidFill>
                                <a:schemeClr val="tx2"/>
                              </a:solidFill>
                              <a:latin typeface="Cambria Math" panose="02040503050406030204" pitchFamily="18" charset="0"/>
                            </a:rPr>
                            <m:t>2</m:t>
                          </m:r>
                        </m:sup>
                      </m:s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𝑦</m:t>
                          </m:r>
                        </m:e>
                        <m:sup>
                          <m:r>
                            <a:rPr lang="es-ES" sz="2400" b="0" i="1" smtClean="0">
                              <a:solidFill>
                                <a:schemeClr val="tx2"/>
                              </a:solidFill>
                              <a:latin typeface="Cambria Math" panose="02040503050406030204" pitchFamily="18" charset="0"/>
                            </a:rPr>
                            <m:t>2</m:t>
                          </m:r>
                        </m:sup>
                      </m:sSup>
                    </m:oMath>
                  </m:oMathPara>
                </a14:m>
                <a:endParaRPr lang="es-ES" sz="2400" dirty="0"/>
              </a:p>
            </p:txBody>
          </p:sp>
        </mc:Choice>
        <mc:Fallback xmlns="">
          <p:sp>
            <p:nvSpPr>
              <p:cNvPr id="26" name="CuadroTexto 25">
                <a:extLst>
                  <a:ext uri="{FF2B5EF4-FFF2-40B4-BE49-F238E27FC236}">
                    <a16:creationId xmlns:a16="http://schemas.microsoft.com/office/drawing/2014/main" id="{99551526-8FB8-410E-991F-8E7BFEE69EA1}"/>
                  </a:ext>
                </a:extLst>
              </p:cNvPr>
              <p:cNvSpPr txBox="1">
                <a:spLocks noRot="1" noChangeAspect="1" noMove="1" noResize="1" noEditPoints="1" noAdjustHandles="1" noChangeArrowheads="1" noChangeShapeType="1" noTextEdit="1"/>
              </p:cNvSpPr>
              <p:nvPr/>
            </p:nvSpPr>
            <p:spPr>
              <a:xfrm>
                <a:off x="5438060" y="1247603"/>
                <a:ext cx="3385899" cy="465961"/>
              </a:xfrm>
              <a:prstGeom prst="rect">
                <a:avLst/>
              </a:prstGeom>
              <a:blipFill>
                <a:blip r:embed="rId2"/>
                <a:stretch>
                  <a:fillRect b="-10526"/>
                </a:stretch>
              </a:blipFill>
            </p:spPr>
            <p:txBody>
              <a:bodyPr/>
              <a:lstStyle/>
              <a:p>
                <a:r>
                  <a:rPr lang="es-ES">
                    <a:noFill/>
                  </a:rPr>
                  <a:t> </a:t>
                </a:r>
              </a:p>
            </p:txBody>
          </p:sp>
        </mc:Fallback>
      </mc:AlternateContent>
      <p:grpSp>
        <p:nvGrpSpPr>
          <p:cNvPr id="27" name="Grupo 26">
            <a:extLst>
              <a:ext uri="{FF2B5EF4-FFF2-40B4-BE49-F238E27FC236}">
                <a16:creationId xmlns:a16="http://schemas.microsoft.com/office/drawing/2014/main" id="{55325027-EF2F-4059-830B-0A10BB322681}"/>
              </a:ext>
            </a:extLst>
          </p:cNvPr>
          <p:cNvGrpSpPr/>
          <p:nvPr/>
        </p:nvGrpSpPr>
        <p:grpSpPr>
          <a:xfrm rot="5400000">
            <a:off x="265075" y="1081468"/>
            <a:ext cx="1198219" cy="1153897"/>
            <a:chOff x="3649271" y="3045203"/>
            <a:chExt cx="1198219" cy="1153897"/>
          </a:xfrm>
        </p:grpSpPr>
        <p:cxnSp>
          <p:nvCxnSpPr>
            <p:cNvPr id="34" name="Conector recto de flecha 33">
              <a:extLst>
                <a:ext uri="{FF2B5EF4-FFF2-40B4-BE49-F238E27FC236}">
                  <a16:creationId xmlns:a16="http://schemas.microsoft.com/office/drawing/2014/main" id="{5DB3EFD4-F9F0-4025-AE2C-C8E5E1879F7E}"/>
                </a:ext>
              </a:extLst>
            </p:cNvPr>
            <p:cNvCxnSpPr>
              <a:cxnSpLocks/>
            </p:cNvCxnSpPr>
            <p:nvPr/>
          </p:nvCxnSpPr>
          <p:spPr>
            <a:xfrm rot="16200000">
              <a:off x="4248381" y="3579233"/>
              <a:ext cx="0" cy="11982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Conector recto de flecha 35">
              <a:extLst>
                <a:ext uri="{FF2B5EF4-FFF2-40B4-BE49-F238E27FC236}">
                  <a16:creationId xmlns:a16="http://schemas.microsoft.com/office/drawing/2014/main" id="{B4F6F237-B02C-4A06-B2EE-CD8F6F82E98E}"/>
                </a:ext>
              </a:extLst>
            </p:cNvPr>
            <p:cNvCxnSpPr>
              <a:cxnSpLocks/>
            </p:cNvCxnSpPr>
            <p:nvPr/>
          </p:nvCxnSpPr>
          <p:spPr>
            <a:xfrm rot="16200000">
              <a:off x="3101810" y="3622152"/>
              <a:ext cx="115389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1" name="Elipse 10">
            <a:extLst>
              <a:ext uri="{FF2B5EF4-FFF2-40B4-BE49-F238E27FC236}">
                <a16:creationId xmlns:a16="http://schemas.microsoft.com/office/drawing/2014/main" id="{8DD492D6-865B-4EB7-A1F3-4866BC7EAC3B}"/>
              </a:ext>
            </a:extLst>
          </p:cNvPr>
          <p:cNvSpPr/>
          <p:nvPr/>
        </p:nvSpPr>
        <p:spPr>
          <a:xfrm>
            <a:off x="234240" y="1015972"/>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CD16EF30-7E09-4AD5-B8A7-B5FE9FE895F6}"/>
                  </a:ext>
                </a:extLst>
              </p:cNvPr>
              <p:cNvSpPr txBox="1"/>
              <p:nvPr/>
            </p:nvSpPr>
            <p:spPr>
              <a:xfrm>
                <a:off x="5451921" y="1776323"/>
                <a:ext cx="3385899" cy="465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2</m:t>
                          </m:r>
                        </m:sub>
                        <m:sup>
                          <m:r>
                            <a:rPr lang="es-ES" sz="2400" b="0" i="1" smtClean="0">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m:t>
                          </m:r>
                          <m:r>
                            <a:rPr lang="es-ES" sz="2400" b="0" i="1" smtClean="0">
                              <a:solidFill>
                                <a:schemeClr val="tx2"/>
                              </a:solidFill>
                              <a:latin typeface="Cambria Math" panose="02040503050406030204" pitchFamily="18" charset="0"/>
                            </a:rPr>
                            <m:t>𝐵𝑎𝑠𝑖𝑠</m:t>
                          </m:r>
                          <m:r>
                            <a:rPr lang="es-ES" sz="2400" b="0" i="1" smtClean="0">
                              <a:solidFill>
                                <a:schemeClr val="tx2"/>
                              </a:solidFill>
                              <a:latin typeface="Cambria Math" panose="02040503050406030204" pitchFamily="18" charset="0"/>
                            </a:rPr>
                            <m:t>−</m:t>
                          </m:r>
                          <m:r>
                            <a:rPr lang="es-ES" sz="2400" b="0" i="1" smtClean="0">
                              <a:solidFill>
                                <a:schemeClr val="tx2"/>
                              </a:solidFill>
                              <a:latin typeface="Cambria Math" panose="02040503050406030204" pitchFamily="18" charset="0"/>
                            </a:rPr>
                            <m:t>𝑥</m:t>
                          </m:r>
                          <m:r>
                            <a:rPr lang="es-ES" sz="2400" b="0" i="1" smtClean="0">
                              <a:solidFill>
                                <a:schemeClr val="tx2"/>
                              </a:solidFill>
                              <a:latin typeface="Cambria Math" panose="02040503050406030204" pitchFamily="18" charset="0"/>
                            </a:rPr>
                            <m:t>)</m:t>
                          </m:r>
                        </m:e>
                        <m:sup>
                          <m:r>
                            <a:rPr lang="es-ES" sz="2400" b="0" i="1" smtClean="0">
                              <a:solidFill>
                                <a:schemeClr val="tx2"/>
                              </a:solidFill>
                              <a:latin typeface="Cambria Math" panose="02040503050406030204" pitchFamily="18" charset="0"/>
                            </a:rPr>
                            <m:t>2</m:t>
                          </m:r>
                        </m:sup>
                      </m:sSup>
                      <m:r>
                        <a:rPr lang="es-ES" sz="2400" b="1" i="1" smtClean="0">
                          <a:solidFill>
                            <a:schemeClr val="tx2"/>
                          </a:solidFill>
                          <a:latin typeface="Cambria Math" panose="02040503050406030204" pitchFamily="18" charset="0"/>
                        </a:rPr>
                        <m:t>+</m:t>
                      </m:r>
                      <m:sSup>
                        <m:sSupPr>
                          <m:ctrlPr>
                            <a:rPr lang="es-ES" sz="2400" b="1" i="1" smtClean="0">
                              <a:solidFill>
                                <a:schemeClr val="tx2"/>
                              </a:solidFill>
                              <a:latin typeface="Cambria Math" panose="02040503050406030204" pitchFamily="18" charset="0"/>
                            </a:rPr>
                          </m:ctrlPr>
                        </m:sSupPr>
                        <m:e>
                          <m:r>
                            <a:rPr lang="es-ES" sz="2400" b="1" i="1" smtClean="0">
                              <a:solidFill>
                                <a:schemeClr val="tx2"/>
                              </a:solidFill>
                              <a:latin typeface="Cambria Math" panose="02040503050406030204" pitchFamily="18" charset="0"/>
                            </a:rPr>
                            <m:t>𝑦</m:t>
                          </m:r>
                        </m:e>
                        <m:sup>
                          <m:r>
                            <a:rPr lang="es-ES" sz="2400" b="1" i="1" smtClean="0">
                              <a:solidFill>
                                <a:schemeClr val="tx2"/>
                              </a:solidFill>
                              <a:latin typeface="Cambria Math" panose="02040503050406030204" pitchFamily="18" charset="0"/>
                            </a:rPr>
                            <m:t>2</m:t>
                          </m:r>
                        </m:sup>
                      </m:sSup>
                    </m:oMath>
                  </m:oMathPara>
                </a14:m>
                <a:endParaRPr lang="es-ES" sz="2400" b="1" dirty="0"/>
              </a:p>
            </p:txBody>
          </p:sp>
        </mc:Choice>
        <mc:Fallback xmlns="">
          <p:sp>
            <p:nvSpPr>
              <p:cNvPr id="37" name="CuadroTexto 36">
                <a:extLst>
                  <a:ext uri="{FF2B5EF4-FFF2-40B4-BE49-F238E27FC236}">
                    <a16:creationId xmlns:a16="http://schemas.microsoft.com/office/drawing/2014/main" id="{CD16EF30-7E09-4AD5-B8A7-B5FE9FE895F6}"/>
                  </a:ext>
                </a:extLst>
              </p:cNvPr>
              <p:cNvSpPr txBox="1">
                <a:spLocks noRot="1" noChangeAspect="1" noMove="1" noResize="1" noEditPoints="1" noAdjustHandles="1" noChangeArrowheads="1" noChangeShapeType="1" noTextEdit="1"/>
              </p:cNvSpPr>
              <p:nvPr/>
            </p:nvSpPr>
            <p:spPr>
              <a:xfrm>
                <a:off x="5451921" y="1776323"/>
                <a:ext cx="3385899" cy="465961"/>
              </a:xfrm>
              <a:prstGeom prst="rect">
                <a:avLst/>
              </a:prstGeom>
              <a:blipFill>
                <a:blip r:embed="rId3"/>
                <a:stretch>
                  <a:fillRect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010C0D52-3298-4D7B-8BC9-FE1268EB3BBB}"/>
                  </a:ext>
                </a:extLst>
              </p:cNvPr>
              <p:cNvSpPr txBox="1"/>
              <p:nvPr/>
            </p:nvSpPr>
            <p:spPr>
              <a:xfrm>
                <a:off x="4740091" y="2668879"/>
                <a:ext cx="4403910" cy="4668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1</m:t>
                          </m:r>
                        </m:sub>
                        <m:sup>
                          <m:r>
                            <a:rPr lang="es-ES" sz="2400" b="0" i="1" smtClean="0">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a:solidFill>
                                <a:schemeClr val="tx2"/>
                              </a:solidFill>
                              <a:latin typeface="Cambria Math" panose="02040503050406030204" pitchFamily="18" charset="0"/>
                            </a:rPr>
                          </m:ctrlPr>
                        </m:sSupPr>
                        <m:e>
                          <m:r>
                            <a:rPr lang="es-ES" sz="2400" i="1">
                              <a:solidFill>
                                <a:schemeClr val="tx2"/>
                              </a:solidFill>
                              <a:latin typeface="Cambria Math" panose="02040503050406030204" pitchFamily="18" charset="0"/>
                            </a:rPr>
                            <m:t>𝑥</m:t>
                          </m:r>
                        </m:e>
                        <m:sup>
                          <m:r>
                            <a:rPr lang="es-ES" sz="2400" i="1">
                              <a:solidFill>
                                <a:schemeClr val="tx2"/>
                              </a:solidFill>
                              <a:latin typeface="Cambria Math" panose="02040503050406030204" pitchFamily="18" charset="0"/>
                            </a:rPr>
                            <m:t>2</m:t>
                          </m:r>
                        </m:sup>
                      </m:sSup>
                      <m:r>
                        <a:rPr lang="es-ES" sz="2400" b="0" i="1" smtClean="0">
                          <a:solidFill>
                            <a:schemeClr val="tx2"/>
                          </a:solidFill>
                          <a:latin typeface="Cambria Math" panose="02040503050406030204" pitchFamily="18" charset="0"/>
                        </a:rPr>
                        <m:t>+[</m:t>
                      </m:r>
                      <m:sSubSup>
                        <m:sSubSupPr>
                          <m:ctrlPr>
                            <a:rPr lang="es-ES" sz="2400" i="1">
                              <a:solidFill>
                                <a:schemeClr val="tx2"/>
                              </a:solidFill>
                              <a:latin typeface="Cambria Math" panose="02040503050406030204" pitchFamily="18" charset="0"/>
                            </a:rPr>
                          </m:ctrlPr>
                        </m:sSubSupPr>
                        <m:e>
                          <m:r>
                            <a:rPr lang="es-ES" sz="2400" i="1">
                              <a:solidFill>
                                <a:schemeClr val="tx2"/>
                              </a:solidFill>
                              <a:latin typeface="Cambria Math" panose="02040503050406030204" pitchFamily="18" charset="0"/>
                            </a:rPr>
                            <m:t>𝑍</m:t>
                          </m:r>
                        </m:e>
                        <m:sub>
                          <m:r>
                            <a:rPr lang="es-ES" sz="2400" i="1">
                              <a:solidFill>
                                <a:schemeClr val="tx2"/>
                              </a:solidFill>
                              <a:latin typeface="Cambria Math" panose="02040503050406030204" pitchFamily="18" charset="0"/>
                            </a:rPr>
                            <m:t>2</m:t>
                          </m:r>
                        </m:sub>
                        <m:sup>
                          <m:r>
                            <a:rPr lang="es-ES" sz="2400" i="1">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d>
                            <m:dPr>
                              <m:ctrlPr>
                                <a:rPr lang="es-ES" sz="2400" b="0" i="1" smtClean="0">
                                  <a:solidFill>
                                    <a:schemeClr val="tx2"/>
                                  </a:solidFill>
                                  <a:latin typeface="Cambria Math" panose="02040503050406030204" pitchFamily="18" charset="0"/>
                                </a:rPr>
                              </m:ctrlPr>
                            </m:dPr>
                            <m:e>
                              <m:r>
                                <a:rPr lang="es-ES" sz="2400" b="0" i="1" smtClean="0">
                                  <a:solidFill>
                                    <a:schemeClr val="tx2"/>
                                  </a:solidFill>
                                  <a:latin typeface="Cambria Math" panose="02040503050406030204" pitchFamily="18" charset="0"/>
                                </a:rPr>
                                <m:t>𝐵𝑎𝑠𝑖𝑠</m:t>
                              </m:r>
                              <m:r>
                                <a:rPr lang="es-ES" sz="2400" b="0" i="1" smtClean="0">
                                  <a:solidFill>
                                    <a:schemeClr val="tx2"/>
                                  </a:solidFill>
                                  <a:latin typeface="Cambria Math" panose="02040503050406030204" pitchFamily="18" charset="0"/>
                                </a:rPr>
                                <m:t>−</m:t>
                              </m:r>
                              <m:r>
                                <a:rPr lang="es-ES" sz="2400" b="0" i="1" smtClean="0">
                                  <a:solidFill>
                                    <a:schemeClr val="tx2"/>
                                  </a:solidFill>
                                  <a:latin typeface="Cambria Math" panose="02040503050406030204" pitchFamily="18" charset="0"/>
                                </a:rPr>
                                <m:t>𝑥</m:t>
                              </m:r>
                            </m:e>
                          </m:d>
                        </m:e>
                        <m:sup>
                          <m:r>
                            <a:rPr lang="es-ES" sz="2400" b="0" i="1" smtClean="0">
                              <a:solidFill>
                                <a:schemeClr val="tx2"/>
                              </a:solidFill>
                              <a:latin typeface="Cambria Math" panose="02040503050406030204" pitchFamily="18" charset="0"/>
                            </a:rPr>
                            <m:t>2</m:t>
                          </m:r>
                        </m:sup>
                      </m:sSup>
                      <m:r>
                        <a:rPr lang="es-ES" sz="2400" b="0" i="1" smtClean="0">
                          <a:solidFill>
                            <a:schemeClr val="tx2"/>
                          </a:solidFill>
                          <a:latin typeface="Cambria Math" panose="02040503050406030204" pitchFamily="18" charset="0"/>
                        </a:rPr>
                        <m:t>]</m:t>
                      </m:r>
                    </m:oMath>
                  </m:oMathPara>
                </a14:m>
                <a:endParaRPr lang="es-ES" sz="2400" b="1" dirty="0"/>
              </a:p>
            </p:txBody>
          </p:sp>
        </mc:Choice>
        <mc:Fallback xmlns="">
          <p:sp>
            <p:nvSpPr>
              <p:cNvPr id="38" name="CuadroTexto 37">
                <a:extLst>
                  <a:ext uri="{FF2B5EF4-FFF2-40B4-BE49-F238E27FC236}">
                    <a16:creationId xmlns:a16="http://schemas.microsoft.com/office/drawing/2014/main" id="{010C0D52-3298-4D7B-8BC9-FE1268EB3BBB}"/>
                  </a:ext>
                </a:extLst>
              </p:cNvPr>
              <p:cNvSpPr txBox="1">
                <a:spLocks noRot="1" noChangeAspect="1" noMove="1" noResize="1" noEditPoints="1" noAdjustHandles="1" noChangeArrowheads="1" noChangeShapeType="1" noTextEdit="1"/>
              </p:cNvSpPr>
              <p:nvPr/>
            </p:nvSpPr>
            <p:spPr>
              <a:xfrm>
                <a:off x="4740091" y="2668879"/>
                <a:ext cx="4403910" cy="466859"/>
              </a:xfrm>
              <a:prstGeom prst="rect">
                <a:avLst/>
              </a:prstGeom>
              <a:blipFill>
                <a:blip r:embed="rId4"/>
                <a:stretch>
                  <a:fillRect b="-18421"/>
                </a:stretch>
              </a:blipFill>
            </p:spPr>
            <p:txBody>
              <a:bodyPr/>
              <a:lstStyle/>
              <a:p>
                <a:r>
                  <a:rPr lang="en-US">
                    <a:noFill/>
                  </a:rPr>
                  <a:t> </a:t>
                </a:r>
              </a:p>
            </p:txBody>
          </p:sp>
        </mc:Fallback>
      </mc:AlternateContent>
      <p:sp>
        <p:nvSpPr>
          <p:cNvPr id="7" name="Flecha: cheurón 6">
            <a:extLst>
              <a:ext uri="{FF2B5EF4-FFF2-40B4-BE49-F238E27FC236}">
                <a16:creationId xmlns:a16="http://schemas.microsoft.com/office/drawing/2014/main" id="{C8BEB207-868F-4C87-9BD0-4206E7C0773F}"/>
              </a:ext>
            </a:extLst>
          </p:cNvPr>
          <p:cNvSpPr/>
          <p:nvPr/>
        </p:nvSpPr>
        <p:spPr>
          <a:xfrm rot="5400000">
            <a:off x="6902201" y="2065022"/>
            <a:ext cx="338440" cy="768442"/>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39" name="Flecha: cheurón 38">
            <a:extLst>
              <a:ext uri="{FF2B5EF4-FFF2-40B4-BE49-F238E27FC236}">
                <a16:creationId xmlns:a16="http://schemas.microsoft.com/office/drawing/2014/main" id="{B09A71AB-73CE-46A2-863D-FC4FDBF64E7D}"/>
              </a:ext>
            </a:extLst>
          </p:cNvPr>
          <p:cNvSpPr/>
          <p:nvPr/>
        </p:nvSpPr>
        <p:spPr>
          <a:xfrm rot="5400000">
            <a:off x="6902201" y="3024779"/>
            <a:ext cx="338440" cy="768442"/>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A9DE628-8C86-4518-8203-F3FAD0076FF2}"/>
                  </a:ext>
                </a:extLst>
              </p:cNvPr>
              <p:cNvSpPr txBox="1"/>
              <p:nvPr/>
            </p:nvSpPr>
            <p:spPr>
              <a:xfrm>
                <a:off x="4873630" y="4008656"/>
                <a:ext cx="2237215" cy="560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rPr>
                        <m:t>𝑥</m:t>
                      </m:r>
                      <m:r>
                        <a:rPr lang="en-US" i="1" smtClean="0">
                          <a:solidFill>
                            <a:schemeClr val="tx2"/>
                          </a:solidFill>
                          <a:latin typeface="Cambria Math" panose="02040503050406030204" pitchFamily="18" charset="0"/>
                        </a:rPr>
                        <m:t>=</m:t>
                      </m:r>
                      <m:f>
                        <m:fPr>
                          <m:ctrlPr>
                            <a:rPr lang="en-US" i="1" smtClean="0">
                              <a:solidFill>
                                <a:schemeClr val="tx2"/>
                              </a:solidFill>
                              <a:latin typeface="Cambria Math" panose="02040503050406030204" pitchFamily="18" charset="0"/>
                            </a:rPr>
                          </m:ctrlPr>
                        </m:fPr>
                        <m:num>
                          <m:r>
                            <a:rPr lang="en-US" i="1" smtClean="0">
                              <a:solidFill>
                                <a:schemeClr val="tx2"/>
                              </a:solidFill>
                              <a:latin typeface="Cambria Math" panose="02040503050406030204" pitchFamily="18" charset="0"/>
                            </a:rPr>
                            <m:t>𝐵𝑎𝑠</m:t>
                          </m:r>
                          <m:r>
                            <a:rPr lang="es-ES" b="0" i="1" smtClean="0">
                              <a:solidFill>
                                <a:schemeClr val="tx2"/>
                              </a:solidFill>
                              <a:latin typeface="Cambria Math" panose="02040503050406030204" pitchFamily="18" charset="0"/>
                            </a:rPr>
                            <m:t>𝑖</m:t>
                          </m:r>
                          <m:sSup>
                            <m:sSupPr>
                              <m:ctrlPr>
                                <a:rPr lang="en-US" i="1" smtClean="0">
                                  <a:solidFill>
                                    <a:schemeClr val="tx2"/>
                                  </a:solidFill>
                                  <a:latin typeface="Cambria Math" panose="02040503050406030204" pitchFamily="18" charset="0"/>
                                </a:rPr>
                              </m:ctrlPr>
                            </m:sSupPr>
                            <m:e>
                              <m:r>
                                <a:rPr lang="es-ES" b="0" i="1" smtClean="0">
                                  <a:solidFill>
                                    <a:schemeClr val="tx2"/>
                                  </a:solidFill>
                                  <a:latin typeface="Cambria Math" panose="02040503050406030204" pitchFamily="18" charset="0"/>
                                </a:rPr>
                                <m:t>𝑠</m:t>
                              </m:r>
                            </m:e>
                            <m:sup>
                              <m:r>
                                <a:rPr lang="en-US" i="1" smtClean="0">
                                  <a:solidFill>
                                    <a:schemeClr val="tx2"/>
                                  </a:solidFill>
                                  <a:latin typeface="Cambria Math" panose="02040503050406030204" pitchFamily="18" charset="0"/>
                                </a:rPr>
                                <m:t>2</m:t>
                              </m:r>
                            </m:sup>
                          </m:sSup>
                          <m:r>
                            <a:rPr lang="es-ES" b="0" i="1" smtClean="0">
                              <a:solidFill>
                                <a:schemeClr val="tx2"/>
                              </a:solidFill>
                              <a:latin typeface="Cambria Math" panose="02040503050406030204" pitchFamily="18" charset="0"/>
                            </a:rPr>
                            <m:t>+</m:t>
                          </m:r>
                          <m:sSubSup>
                            <m:sSubSupPr>
                              <m:ctrlPr>
                                <a:rPr lang="es-ES" i="1">
                                  <a:solidFill>
                                    <a:schemeClr val="tx2"/>
                                  </a:solidFill>
                                  <a:latin typeface="Cambria Math" panose="02040503050406030204" pitchFamily="18" charset="0"/>
                                </a:rPr>
                              </m:ctrlPr>
                            </m:sSubSupPr>
                            <m:e>
                              <m:r>
                                <a:rPr lang="es-ES" i="1">
                                  <a:solidFill>
                                    <a:schemeClr val="tx2"/>
                                  </a:solidFill>
                                  <a:latin typeface="Cambria Math" panose="02040503050406030204" pitchFamily="18" charset="0"/>
                                </a:rPr>
                                <m:t>𝑍</m:t>
                              </m:r>
                            </m:e>
                            <m:sub>
                              <m:r>
                                <a:rPr lang="es-ES" i="1">
                                  <a:solidFill>
                                    <a:schemeClr val="tx2"/>
                                  </a:solidFill>
                                  <a:latin typeface="Cambria Math" panose="02040503050406030204" pitchFamily="18" charset="0"/>
                                </a:rPr>
                                <m:t>1</m:t>
                              </m:r>
                            </m:sub>
                            <m:sup>
                              <m:r>
                                <a:rPr lang="es-ES" i="1">
                                  <a:solidFill>
                                    <a:schemeClr val="tx2"/>
                                  </a:solidFill>
                                  <a:latin typeface="Cambria Math" panose="02040503050406030204" pitchFamily="18" charset="0"/>
                                </a:rPr>
                                <m:t>2</m:t>
                              </m:r>
                            </m:sup>
                          </m:sSubSup>
                          <m:r>
                            <a:rPr lang="es-ES" b="0" i="1" smtClean="0">
                              <a:solidFill>
                                <a:schemeClr val="tx2"/>
                              </a:solidFill>
                              <a:latin typeface="Cambria Math" panose="02040503050406030204" pitchFamily="18" charset="0"/>
                            </a:rPr>
                            <m:t>−</m:t>
                          </m:r>
                          <m:sSubSup>
                            <m:sSubSupPr>
                              <m:ctrlPr>
                                <a:rPr lang="es-ES" i="1">
                                  <a:solidFill>
                                    <a:schemeClr val="tx2"/>
                                  </a:solidFill>
                                  <a:latin typeface="Cambria Math" panose="02040503050406030204" pitchFamily="18" charset="0"/>
                                </a:rPr>
                              </m:ctrlPr>
                            </m:sSubSupPr>
                            <m:e>
                              <m:r>
                                <a:rPr lang="es-ES" i="1">
                                  <a:solidFill>
                                    <a:schemeClr val="tx2"/>
                                  </a:solidFill>
                                  <a:latin typeface="Cambria Math" panose="02040503050406030204" pitchFamily="18" charset="0"/>
                                </a:rPr>
                                <m:t>𝑍</m:t>
                              </m:r>
                            </m:e>
                            <m:sub>
                              <m:r>
                                <a:rPr lang="es-ES" i="1">
                                  <a:solidFill>
                                    <a:schemeClr val="tx2"/>
                                  </a:solidFill>
                                  <a:latin typeface="Cambria Math" panose="02040503050406030204" pitchFamily="18" charset="0"/>
                                </a:rPr>
                                <m:t>2</m:t>
                              </m:r>
                            </m:sub>
                            <m:sup>
                              <m:r>
                                <a:rPr lang="es-ES" i="1">
                                  <a:solidFill>
                                    <a:schemeClr val="tx2"/>
                                  </a:solidFill>
                                  <a:latin typeface="Cambria Math" panose="02040503050406030204" pitchFamily="18" charset="0"/>
                                </a:rPr>
                                <m:t>2</m:t>
                              </m:r>
                            </m:sup>
                          </m:sSubSup>
                        </m:num>
                        <m:den>
                          <m:r>
                            <a:rPr lang="en-US" i="1" smtClean="0">
                              <a:solidFill>
                                <a:schemeClr val="tx2"/>
                              </a:solidFill>
                              <a:latin typeface="Cambria Math" panose="02040503050406030204" pitchFamily="18" charset="0"/>
                            </a:rPr>
                            <m:t>2</m:t>
                          </m:r>
                          <m:r>
                            <a:rPr lang="es-ES" b="0" i="1" smtClean="0">
                              <a:solidFill>
                                <a:schemeClr val="tx2"/>
                              </a:solidFill>
                              <a:latin typeface="Cambria Math" panose="02040503050406030204" pitchFamily="18" charset="0"/>
                            </a:rPr>
                            <m:t>𝐵𝑎𝑠𝑖𝑠</m:t>
                          </m:r>
                        </m:den>
                      </m:f>
                    </m:oMath>
                  </m:oMathPara>
                </a14:m>
                <a:endParaRPr lang="es-ES" dirty="0">
                  <a:solidFill>
                    <a:schemeClr val="tx2"/>
                  </a:solidFill>
                </a:endParaRPr>
              </a:p>
            </p:txBody>
          </p:sp>
        </mc:Choice>
        <mc:Fallback xmlns="">
          <p:sp>
            <p:nvSpPr>
              <p:cNvPr id="8" name="CuadroTexto 7">
                <a:extLst>
                  <a:ext uri="{FF2B5EF4-FFF2-40B4-BE49-F238E27FC236}">
                    <a16:creationId xmlns:a16="http://schemas.microsoft.com/office/drawing/2014/main" id="{9A9DE628-8C86-4518-8203-F3FAD0076FF2}"/>
                  </a:ext>
                </a:extLst>
              </p:cNvPr>
              <p:cNvSpPr txBox="1">
                <a:spLocks noRot="1" noChangeAspect="1" noMove="1" noResize="1" noEditPoints="1" noAdjustHandles="1" noChangeArrowheads="1" noChangeShapeType="1" noTextEdit="1"/>
              </p:cNvSpPr>
              <p:nvPr/>
            </p:nvSpPr>
            <p:spPr>
              <a:xfrm>
                <a:off x="4873630" y="4008656"/>
                <a:ext cx="2237215" cy="56021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5A44B8A2-A7B9-4BAF-9865-6F2E127AE48D}"/>
                  </a:ext>
                </a:extLst>
              </p:cNvPr>
              <p:cNvSpPr/>
              <p:nvPr/>
            </p:nvSpPr>
            <p:spPr>
              <a:xfrm>
                <a:off x="7205631" y="3952851"/>
                <a:ext cx="1618328"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𝑦</m:t>
                      </m:r>
                      <m:r>
                        <a:rPr lang="es-ES" b="0" i="1" smtClean="0">
                          <a:solidFill>
                            <a:schemeClr val="tx2"/>
                          </a:solidFill>
                          <a:latin typeface="Cambria Math" panose="02040503050406030204" pitchFamily="18" charset="0"/>
                        </a:rPr>
                        <m:t>=</m:t>
                      </m:r>
                      <m:rad>
                        <m:radPr>
                          <m:degHide m:val="on"/>
                          <m:ctrlPr>
                            <a:rPr lang="en-US" i="1">
                              <a:solidFill>
                                <a:schemeClr val="tx2"/>
                              </a:solidFill>
                              <a:latin typeface="Cambria Math" panose="02040503050406030204" pitchFamily="18" charset="0"/>
                            </a:rPr>
                          </m:ctrlPr>
                        </m:radPr>
                        <m:deg/>
                        <m:e>
                          <m:sSubSup>
                            <m:sSubSupPr>
                              <m:ctrlPr>
                                <a:rPr lang="es-ES" i="1">
                                  <a:solidFill>
                                    <a:schemeClr val="tx2"/>
                                  </a:solidFill>
                                  <a:latin typeface="Cambria Math" panose="02040503050406030204" pitchFamily="18" charset="0"/>
                                </a:rPr>
                              </m:ctrlPr>
                            </m:sSubSupPr>
                            <m:e>
                              <m:r>
                                <a:rPr lang="es-ES" i="1">
                                  <a:solidFill>
                                    <a:schemeClr val="tx2"/>
                                  </a:solidFill>
                                  <a:latin typeface="Cambria Math" panose="02040503050406030204" pitchFamily="18" charset="0"/>
                                </a:rPr>
                                <m:t>𝑍</m:t>
                              </m:r>
                            </m:e>
                            <m:sub>
                              <m:r>
                                <a:rPr lang="es-ES" i="1">
                                  <a:solidFill>
                                    <a:schemeClr val="tx2"/>
                                  </a:solidFill>
                                  <a:latin typeface="Cambria Math" panose="02040503050406030204" pitchFamily="18" charset="0"/>
                                </a:rPr>
                                <m:t>1</m:t>
                              </m:r>
                            </m:sub>
                            <m:sup>
                              <m:r>
                                <a:rPr lang="es-ES" i="1">
                                  <a:solidFill>
                                    <a:schemeClr val="tx2"/>
                                  </a:solidFill>
                                  <a:latin typeface="Cambria Math" panose="02040503050406030204" pitchFamily="18" charset="0"/>
                                </a:rPr>
                                <m:t>2</m:t>
                              </m:r>
                            </m:sup>
                          </m:sSubSup>
                          <m:r>
                            <a:rPr lang="en-US" i="1">
                              <a:solidFill>
                                <a:schemeClr val="tx2"/>
                              </a:solidFill>
                              <a:latin typeface="Cambria Math" panose="02040503050406030204" pitchFamily="18" charset="0"/>
                            </a:rPr>
                            <m:t>−</m:t>
                          </m:r>
                          <m:sSup>
                            <m:sSupPr>
                              <m:ctrlPr>
                                <a:rPr lang="en-US" i="1" smtClean="0">
                                  <a:solidFill>
                                    <a:schemeClr val="tx2"/>
                                  </a:solidFill>
                                  <a:latin typeface="Cambria Math" panose="02040503050406030204" pitchFamily="18" charset="0"/>
                                </a:rPr>
                              </m:ctrlPr>
                            </m:sSupPr>
                            <m:e>
                              <m:r>
                                <a:rPr lang="en-US" i="1">
                                  <a:solidFill>
                                    <a:schemeClr val="tx2"/>
                                  </a:solidFill>
                                  <a:latin typeface="Cambria Math" panose="02040503050406030204" pitchFamily="18" charset="0"/>
                                </a:rPr>
                                <m:t>𝑥</m:t>
                              </m:r>
                            </m:e>
                            <m:sup>
                              <m:r>
                                <a:rPr lang="en-US" i="1">
                                  <a:solidFill>
                                    <a:schemeClr val="tx2"/>
                                  </a:solidFill>
                                  <a:latin typeface="Cambria Math" panose="02040503050406030204" pitchFamily="18" charset="0"/>
                                </a:rPr>
                                <m:t>2</m:t>
                              </m:r>
                            </m:sup>
                          </m:sSup>
                        </m:e>
                      </m:rad>
                    </m:oMath>
                  </m:oMathPara>
                </a14:m>
                <a:endParaRPr lang="es-ES" dirty="0">
                  <a:solidFill>
                    <a:schemeClr val="tx2"/>
                  </a:solidFill>
                </a:endParaRPr>
              </a:p>
            </p:txBody>
          </p:sp>
        </mc:Choice>
        <mc:Fallback xmlns="">
          <p:sp>
            <p:nvSpPr>
              <p:cNvPr id="10" name="Rectángulo 9">
                <a:extLst>
                  <a:ext uri="{FF2B5EF4-FFF2-40B4-BE49-F238E27FC236}">
                    <a16:creationId xmlns:a16="http://schemas.microsoft.com/office/drawing/2014/main" id="{5A44B8A2-A7B9-4BAF-9865-6F2E127AE48D}"/>
                  </a:ext>
                </a:extLst>
              </p:cNvPr>
              <p:cNvSpPr>
                <a:spLocks noRot="1" noChangeAspect="1" noMove="1" noResize="1" noEditPoints="1" noAdjustHandles="1" noChangeArrowheads="1" noChangeShapeType="1" noTextEdit="1"/>
              </p:cNvSpPr>
              <p:nvPr/>
            </p:nvSpPr>
            <p:spPr>
              <a:xfrm>
                <a:off x="7205631" y="3952851"/>
                <a:ext cx="1618328" cy="656013"/>
              </a:xfrm>
              <a:prstGeom prst="rect">
                <a:avLst/>
              </a:prstGeom>
              <a:blipFill>
                <a:blip r:embed="rId6"/>
                <a:stretch>
                  <a:fillRect/>
                </a:stretch>
              </a:blipFill>
            </p:spPr>
            <p:txBody>
              <a:bodyPr/>
              <a:lstStyle/>
              <a:p>
                <a:r>
                  <a:rPr lang="es-ES">
                    <a:noFill/>
                  </a:rPr>
                  <a:t> </a:t>
                </a:r>
              </a:p>
            </p:txBody>
          </p:sp>
        </mc:Fallback>
      </mc:AlternateContent>
      <p:sp>
        <p:nvSpPr>
          <p:cNvPr id="40" name="CuadroTexto 39">
            <a:extLst>
              <a:ext uri="{FF2B5EF4-FFF2-40B4-BE49-F238E27FC236}">
                <a16:creationId xmlns:a16="http://schemas.microsoft.com/office/drawing/2014/main" id="{373CC86D-6824-4747-A54B-4A90968E0433}"/>
              </a:ext>
            </a:extLst>
          </p:cNvPr>
          <p:cNvSpPr txBox="1"/>
          <p:nvPr/>
        </p:nvSpPr>
        <p:spPr>
          <a:xfrm>
            <a:off x="2129034" y="4169955"/>
            <a:ext cx="1020461" cy="461665"/>
          </a:xfrm>
          <a:prstGeom prst="rect">
            <a:avLst/>
          </a:prstGeom>
          <a:noFill/>
        </p:spPr>
        <p:txBody>
          <a:bodyPr wrap="square" rtlCol="0">
            <a:spAutoFit/>
          </a:bodyPr>
          <a:lstStyle/>
          <a:p>
            <a:r>
              <a:rPr lang="es-ES" sz="2400" b="1" dirty="0">
                <a:solidFill>
                  <a:schemeClr val="tx2"/>
                </a:solidFill>
              </a:rPr>
              <a:t>Basis</a:t>
            </a:r>
          </a:p>
        </p:txBody>
      </p:sp>
      <p:cxnSp>
        <p:nvCxnSpPr>
          <p:cNvPr id="41" name="Conector: curvado 40">
            <a:extLst>
              <a:ext uri="{FF2B5EF4-FFF2-40B4-BE49-F238E27FC236}">
                <a16:creationId xmlns:a16="http://schemas.microsoft.com/office/drawing/2014/main" id="{A3C7FC3B-3F6A-473C-8AE0-14F22042382D}"/>
              </a:ext>
            </a:extLst>
          </p:cNvPr>
          <p:cNvCxnSpPr/>
          <p:nvPr/>
        </p:nvCxnSpPr>
        <p:spPr>
          <a:xfrm flipV="1">
            <a:off x="1233847" y="2482104"/>
            <a:ext cx="2109446" cy="816321"/>
          </a:xfrm>
          <a:prstGeom prst="curvedConnector3">
            <a:avLst>
              <a:gd name="adj1" fmla="val 60837"/>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ángulo 14">
            <a:extLst>
              <a:ext uri="{FF2B5EF4-FFF2-40B4-BE49-F238E27FC236}">
                <a16:creationId xmlns:a16="http://schemas.microsoft.com/office/drawing/2014/main" id="{64C4C0E7-6970-4B26-A06E-B77E8146F4C7}"/>
              </a:ext>
            </a:extLst>
          </p:cNvPr>
          <p:cNvSpPr/>
          <p:nvPr/>
        </p:nvSpPr>
        <p:spPr>
          <a:xfrm>
            <a:off x="4858390" y="3952852"/>
            <a:ext cx="3964190" cy="711818"/>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39015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644390" cy="1362075"/>
          </a:xfrm>
        </p:spPr>
        <p:txBody>
          <a:bodyPr/>
          <a:lstStyle/>
          <a:p>
            <a:r>
              <a:rPr lang="es-ES" dirty="0"/>
              <a:t>Target position</a:t>
            </a:r>
          </a:p>
        </p:txBody>
      </p:sp>
      <p:sp>
        <p:nvSpPr>
          <p:cNvPr id="7" name="Content Placeholder 6"/>
          <p:cNvSpPr>
            <a:spLocks noGrp="1"/>
          </p:cNvSpPr>
          <p:nvPr>
            <p:ph sz="quarter" idx="10"/>
          </p:nvPr>
        </p:nvSpPr>
        <p:spPr/>
        <p:txBody>
          <a:bodyPr>
            <a:normAutofit fontScale="77500" lnSpcReduction="20000"/>
          </a:bodyPr>
          <a:lstStyle/>
          <a:p>
            <a:r>
              <a:rPr lang="en-US" dirty="0"/>
              <a:t>2.3</a:t>
            </a:r>
          </a:p>
        </p:txBody>
      </p:sp>
    </p:spTree>
    <p:extLst>
      <p:ext uri="{BB962C8B-B14F-4D97-AF65-F5344CB8AC3E}">
        <p14:creationId xmlns:p14="http://schemas.microsoft.com/office/powerpoint/2010/main" val="345371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22</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351544" y="3527960"/>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482853" y="2699151"/>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690407" y="1554341"/>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567204" y="1560692"/>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ector recto 31">
            <a:extLst>
              <a:ext uri="{FF2B5EF4-FFF2-40B4-BE49-F238E27FC236}">
                <a16:creationId xmlns:a16="http://schemas.microsoft.com/office/drawing/2014/main" id="{CE378436-DCCA-45D8-B1D0-088561D39728}"/>
              </a:ext>
            </a:extLst>
          </p:cNvPr>
          <p:cNvCxnSpPr>
            <a:cxnSpLocks/>
          </p:cNvCxnSpPr>
          <p:nvPr/>
        </p:nvCxnSpPr>
        <p:spPr>
          <a:xfrm>
            <a:off x="690407" y="1564810"/>
            <a:ext cx="2986243" cy="1328622"/>
          </a:xfrm>
          <a:prstGeom prst="line">
            <a:avLst/>
          </a:prstGeom>
          <a:ln>
            <a:solidFill>
              <a:srgbClr val="00A3AD"/>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A427D431-99D2-45B5-8C2D-2533AE8C7DFA}"/>
              </a:ext>
            </a:extLst>
          </p:cNvPr>
          <p:cNvCxnSpPr>
            <a:cxnSpLocks/>
            <a:stCxn id="12" idx="3"/>
          </p:cNvCxnSpPr>
          <p:nvPr/>
        </p:nvCxnSpPr>
        <p:spPr>
          <a:xfrm flipH="1">
            <a:off x="3676650" y="1560692"/>
            <a:ext cx="1294678" cy="1342487"/>
          </a:xfrm>
          <a:prstGeom prst="line">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Content Placeholder 9">
                <a:extLst>
                  <a:ext uri="{FF2B5EF4-FFF2-40B4-BE49-F238E27FC236}">
                    <a16:creationId xmlns:a16="http://schemas.microsoft.com/office/drawing/2014/main" id="{ACE79506-AEB3-44C1-8A05-784183D1D365}"/>
                  </a:ext>
                </a:extLst>
              </p:cNvPr>
              <p:cNvSpPr>
                <a:spLocks noGrp="1"/>
              </p:cNvSpPr>
              <p:nvPr>
                <p:ph sz="quarter" idx="13"/>
              </p:nvPr>
            </p:nvSpPr>
            <p:spPr>
              <a:xfrm>
                <a:off x="5456099" y="1190625"/>
                <a:ext cx="3265871" cy="3847045"/>
              </a:xfrm>
            </p:spPr>
            <p:txBody>
              <a:bodyPr>
                <a:normAutofit lnSpcReduction="10000"/>
              </a:bodyPr>
              <a:lstStyle/>
              <a:p>
                <a:pPr marL="0" indent="0">
                  <a:buNone/>
                </a:pPr>
                <a:r>
                  <a:rPr lang="en-US" dirty="0"/>
                  <a:t>Given the </a:t>
                </a:r>
                <a14:m>
                  <m:oMath xmlns:m="http://schemas.openxmlformats.org/officeDocument/2006/math">
                    <m:sSub>
                      <m:sSubPr>
                        <m:ctrlPr>
                          <a:rPr lang="es-ES" i="1" dirty="0">
                            <a:latin typeface="Cambria Math" panose="02040503050406030204" pitchFamily="18" charset="0"/>
                          </a:rPr>
                        </m:ctrlPr>
                      </m:sSubPr>
                      <m:e>
                        <m:r>
                          <a:rPr lang="es-ES" dirty="0">
                            <a:latin typeface="Cambria Math" panose="02040503050406030204" pitchFamily="18" charset="0"/>
                          </a:rPr>
                          <m:t>𝑷</m:t>
                        </m:r>
                      </m:e>
                      <m:sub>
                        <m:r>
                          <a:rPr lang="es-ES" dirty="0">
                            <a:latin typeface="Cambria Math" panose="02040503050406030204" pitchFamily="18" charset="0"/>
                          </a:rPr>
                          <m:t>𝒅</m:t>
                        </m:r>
                      </m:sub>
                    </m:sSub>
                    <m:r>
                      <a:rPr lang="es-ES" dirty="0">
                        <a:latin typeface="Cambria Math" panose="02040503050406030204" pitchFamily="18" charset="0"/>
                      </a:rPr>
                      <m:t>(</m:t>
                    </m:r>
                    <m:r>
                      <a:rPr lang="es-ES" dirty="0">
                        <a:latin typeface="Cambria Math" panose="02040503050406030204" pitchFamily="18" charset="0"/>
                      </a:rPr>
                      <m:t>𝒙</m:t>
                    </m:r>
                    <m:r>
                      <a:rPr lang="es-ES" dirty="0">
                        <a:latin typeface="Cambria Math" panose="02040503050406030204" pitchFamily="18" charset="0"/>
                      </a:rPr>
                      <m:t>, </m:t>
                    </m:r>
                    <m:r>
                      <a:rPr lang="es-ES" dirty="0">
                        <a:latin typeface="Cambria Math" panose="02040503050406030204" pitchFamily="18" charset="0"/>
                      </a:rPr>
                      <m:t>𝒚</m:t>
                    </m:r>
                    <m:r>
                      <a:rPr lang="es-ES" dirty="0">
                        <a:latin typeface="Cambria Math" panose="02040503050406030204" pitchFamily="18" charset="0"/>
                      </a:rPr>
                      <m:t>)</m:t>
                    </m:r>
                  </m:oMath>
                </a14:m>
                <a:r>
                  <a:rPr lang="es-ES" dirty="0"/>
                  <a:t> </a:t>
                </a:r>
                <a:r>
                  <a:rPr lang="en-US" dirty="0"/>
                  <a:t>target in the plane with respect to the coordinate system, the basis and the Pythagorean theorem, it is possible to calculate the new values of the diagonals.
</a:t>
                </a:r>
                <a:endParaRPr lang="es-ES" dirty="0"/>
              </a:p>
            </p:txBody>
          </p:sp>
        </mc:Choice>
        <mc:Fallback xmlns="">
          <p:sp>
            <p:nvSpPr>
              <p:cNvPr id="25" name="Content Placeholder 9">
                <a:extLst>
                  <a:ext uri="{FF2B5EF4-FFF2-40B4-BE49-F238E27FC236}">
                    <a16:creationId xmlns:a16="http://schemas.microsoft.com/office/drawing/2014/main" id="{ACE79506-AEB3-44C1-8A05-784183D1D365}"/>
                  </a:ext>
                </a:extLst>
              </p:cNvPr>
              <p:cNvSpPr>
                <a:spLocks noGrp="1" noRot="1" noChangeAspect="1" noMove="1" noResize="1" noEditPoints="1" noAdjustHandles="1" noChangeArrowheads="1" noChangeShapeType="1" noTextEdit="1"/>
              </p:cNvSpPr>
              <p:nvPr>
                <p:ph sz="quarter" idx="13"/>
              </p:nvPr>
            </p:nvSpPr>
            <p:spPr>
              <a:xfrm>
                <a:off x="5456099" y="1190625"/>
                <a:ext cx="3265871" cy="3847045"/>
              </a:xfrm>
              <a:blipFill>
                <a:blip r:embed="rId2"/>
                <a:stretch>
                  <a:fillRect l="-2799" t="-2060" r="-5037"/>
                </a:stretch>
              </a:blipFill>
            </p:spPr>
            <p:txBody>
              <a:bodyPr/>
              <a:lstStyle/>
              <a:p>
                <a:r>
                  <a:rPr lang="en-US">
                    <a:noFill/>
                  </a:rPr>
                  <a:t> </a:t>
                </a:r>
              </a:p>
            </p:txBody>
          </p:sp>
        </mc:Fallback>
      </mc:AlternateContent>
      <p:sp>
        <p:nvSpPr>
          <p:cNvPr id="31" name="CuadroTexto 30">
            <a:extLst>
              <a:ext uri="{FF2B5EF4-FFF2-40B4-BE49-F238E27FC236}">
                <a16:creationId xmlns:a16="http://schemas.microsoft.com/office/drawing/2014/main" id="{663ABE7D-03B9-402C-96EC-DB4DB3D16653}"/>
              </a:ext>
            </a:extLst>
          </p:cNvPr>
          <p:cNvSpPr txBox="1"/>
          <p:nvPr/>
        </p:nvSpPr>
        <p:spPr>
          <a:xfrm>
            <a:off x="4254378" y="2265890"/>
            <a:ext cx="485712" cy="369332"/>
          </a:xfrm>
          <a:prstGeom prst="rect">
            <a:avLst/>
          </a:prstGeom>
          <a:noFill/>
        </p:spPr>
        <p:txBody>
          <a:bodyPr wrap="square" rtlCol="0">
            <a:spAutoFit/>
          </a:bodyPr>
          <a:lstStyle/>
          <a:p>
            <a:r>
              <a:rPr lang="es-ES" b="1" dirty="0"/>
              <a:t>Z’₂</a:t>
            </a:r>
          </a:p>
        </p:txBody>
      </p:sp>
      <p:sp>
        <p:nvSpPr>
          <p:cNvPr id="33" name="CuadroTexto 32">
            <a:extLst>
              <a:ext uri="{FF2B5EF4-FFF2-40B4-BE49-F238E27FC236}">
                <a16:creationId xmlns:a16="http://schemas.microsoft.com/office/drawing/2014/main" id="{58DCFE8E-29F3-4B08-A2B9-F48C78287E7B}"/>
              </a:ext>
            </a:extLst>
          </p:cNvPr>
          <p:cNvSpPr txBox="1"/>
          <p:nvPr/>
        </p:nvSpPr>
        <p:spPr>
          <a:xfrm>
            <a:off x="2190430" y="1900134"/>
            <a:ext cx="485712" cy="369332"/>
          </a:xfrm>
          <a:prstGeom prst="rect">
            <a:avLst/>
          </a:prstGeom>
          <a:noFill/>
        </p:spPr>
        <p:txBody>
          <a:bodyPr wrap="square" rtlCol="0">
            <a:spAutoFit/>
          </a:bodyPr>
          <a:lstStyle/>
          <a:p>
            <a:r>
              <a:rPr lang="es-ES" b="1" dirty="0"/>
              <a:t>Z’₁</a:t>
            </a:r>
          </a:p>
        </p:txBody>
      </p:sp>
      <p:cxnSp>
        <p:nvCxnSpPr>
          <p:cNvPr id="23" name="Conector recto de flecha 22">
            <a:extLst>
              <a:ext uri="{FF2B5EF4-FFF2-40B4-BE49-F238E27FC236}">
                <a16:creationId xmlns:a16="http://schemas.microsoft.com/office/drawing/2014/main" id="{CAB0CA70-3895-4173-8947-287F947DE0E6}"/>
              </a:ext>
            </a:extLst>
          </p:cNvPr>
          <p:cNvCxnSpPr>
            <a:cxnSpLocks/>
          </p:cNvCxnSpPr>
          <p:nvPr/>
        </p:nvCxnSpPr>
        <p:spPr>
          <a:xfrm>
            <a:off x="639537" y="4967932"/>
            <a:ext cx="4382661" cy="0"/>
          </a:xfrm>
          <a:prstGeom prst="straightConnector1">
            <a:avLst/>
          </a:prstGeom>
          <a:ln>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CuadroTexto 25">
            <a:extLst>
              <a:ext uri="{FF2B5EF4-FFF2-40B4-BE49-F238E27FC236}">
                <a16:creationId xmlns:a16="http://schemas.microsoft.com/office/drawing/2014/main" id="{99551526-8FB8-410E-991F-8E7BFEE69EA1}"/>
              </a:ext>
            </a:extLst>
          </p:cNvPr>
          <p:cNvSpPr txBox="1"/>
          <p:nvPr/>
        </p:nvSpPr>
        <p:spPr>
          <a:xfrm>
            <a:off x="2427429" y="4576009"/>
            <a:ext cx="829293" cy="461665"/>
          </a:xfrm>
          <a:prstGeom prst="rect">
            <a:avLst/>
          </a:prstGeom>
          <a:noFill/>
        </p:spPr>
        <p:txBody>
          <a:bodyPr wrap="square" rtlCol="0">
            <a:spAutoFit/>
          </a:bodyPr>
          <a:lstStyle/>
          <a:p>
            <a:r>
              <a:rPr lang="es-ES" sz="2400" b="1" dirty="0">
                <a:solidFill>
                  <a:schemeClr val="tx2"/>
                </a:solidFill>
              </a:rPr>
              <a:t>Basis</a:t>
            </a:r>
          </a:p>
        </p:txBody>
      </p:sp>
      <p:grpSp>
        <p:nvGrpSpPr>
          <p:cNvPr id="27" name="Grupo 26">
            <a:extLst>
              <a:ext uri="{FF2B5EF4-FFF2-40B4-BE49-F238E27FC236}">
                <a16:creationId xmlns:a16="http://schemas.microsoft.com/office/drawing/2014/main" id="{55325027-EF2F-4059-830B-0A10BB322681}"/>
              </a:ext>
            </a:extLst>
          </p:cNvPr>
          <p:cNvGrpSpPr/>
          <p:nvPr/>
        </p:nvGrpSpPr>
        <p:grpSpPr>
          <a:xfrm rot="5400000">
            <a:off x="598432" y="1500596"/>
            <a:ext cx="1198219" cy="1153897"/>
            <a:chOff x="3649271" y="3045203"/>
            <a:chExt cx="1198219" cy="1153897"/>
          </a:xfrm>
        </p:grpSpPr>
        <p:cxnSp>
          <p:nvCxnSpPr>
            <p:cNvPr id="34" name="Conector recto de flecha 33">
              <a:extLst>
                <a:ext uri="{FF2B5EF4-FFF2-40B4-BE49-F238E27FC236}">
                  <a16:creationId xmlns:a16="http://schemas.microsoft.com/office/drawing/2014/main" id="{5DB3EFD4-F9F0-4025-AE2C-C8E5E1879F7E}"/>
                </a:ext>
              </a:extLst>
            </p:cNvPr>
            <p:cNvCxnSpPr>
              <a:cxnSpLocks/>
            </p:cNvCxnSpPr>
            <p:nvPr/>
          </p:nvCxnSpPr>
          <p:spPr>
            <a:xfrm rot="16200000">
              <a:off x="4248381" y="3579233"/>
              <a:ext cx="0" cy="11982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Conector recto de flecha 35">
              <a:extLst>
                <a:ext uri="{FF2B5EF4-FFF2-40B4-BE49-F238E27FC236}">
                  <a16:creationId xmlns:a16="http://schemas.microsoft.com/office/drawing/2014/main" id="{B4F6F237-B02C-4A06-B2EE-CD8F6F82E98E}"/>
                </a:ext>
              </a:extLst>
            </p:cNvPr>
            <p:cNvCxnSpPr>
              <a:cxnSpLocks/>
            </p:cNvCxnSpPr>
            <p:nvPr/>
          </p:nvCxnSpPr>
          <p:spPr>
            <a:xfrm rot="16200000">
              <a:off x="3101810" y="3622152"/>
              <a:ext cx="115389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1" name="Elipse 10">
            <a:extLst>
              <a:ext uri="{FF2B5EF4-FFF2-40B4-BE49-F238E27FC236}">
                <a16:creationId xmlns:a16="http://schemas.microsoft.com/office/drawing/2014/main" id="{8DD492D6-865B-4EB7-A1F3-4866BC7EAC3B}"/>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91A5C5D6-039F-4D0E-B556-0C2CD09A5804}"/>
                  </a:ext>
                </a:extLst>
              </p:cNvPr>
              <p:cNvSpPr txBox="1"/>
              <p:nvPr/>
            </p:nvSpPr>
            <p:spPr>
              <a:xfrm>
                <a:off x="3256723" y="2966975"/>
                <a:ext cx="9857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1" i="1" dirty="0" smtClean="0">
                              <a:solidFill>
                                <a:schemeClr val="tx2"/>
                              </a:solidFill>
                              <a:latin typeface="Cambria Math" panose="02040503050406030204" pitchFamily="18" charset="0"/>
                            </a:rPr>
                          </m:ctrlPr>
                        </m:sSubPr>
                        <m:e>
                          <m:r>
                            <a:rPr lang="es-ES" b="1" i="1" dirty="0">
                              <a:solidFill>
                                <a:schemeClr val="tx2"/>
                              </a:solidFill>
                              <a:latin typeface="Cambria Math" panose="02040503050406030204" pitchFamily="18" charset="0"/>
                            </a:rPr>
                            <m:t>𝑷</m:t>
                          </m:r>
                        </m:e>
                        <m:sub>
                          <m:r>
                            <a:rPr lang="es-ES" b="1" i="1" dirty="0">
                              <a:solidFill>
                                <a:schemeClr val="tx2"/>
                              </a:solidFill>
                              <a:latin typeface="Cambria Math" panose="02040503050406030204" pitchFamily="18" charset="0"/>
                            </a:rPr>
                            <m:t>𝒅</m:t>
                          </m:r>
                        </m:sub>
                      </m:sSub>
                      <m:r>
                        <a:rPr lang="es-ES" b="1" i="1" dirty="0" smtClean="0">
                          <a:solidFill>
                            <a:schemeClr val="tx2"/>
                          </a:solidFill>
                          <a:latin typeface="Cambria Math" panose="02040503050406030204" pitchFamily="18" charset="0"/>
                        </a:rPr>
                        <m:t>(</m:t>
                      </m:r>
                      <m:r>
                        <a:rPr lang="es-ES" b="1" i="1" dirty="0" smtClean="0">
                          <a:solidFill>
                            <a:schemeClr val="tx2"/>
                          </a:solidFill>
                          <a:latin typeface="Cambria Math" panose="02040503050406030204" pitchFamily="18" charset="0"/>
                        </a:rPr>
                        <m:t>𝒙</m:t>
                      </m:r>
                      <m:r>
                        <a:rPr lang="es-ES" b="1" i="1" dirty="0" smtClean="0">
                          <a:solidFill>
                            <a:schemeClr val="tx2"/>
                          </a:solidFill>
                          <a:latin typeface="Cambria Math" panose="02040503050406030204" pitchFamily="18" charset="0"/>
                        </a:rPr>
                        <m:t>, </m:t>
                      </m:r>
                      <m:r>
                        <a:rPr lang="es-ES" b="1" i="1" dirty="0" smtClean="0">
                          <a:solidFill>
                            <a:schemeClr val="tx2"/>
                          </a:solidFill>
                          <a:latin typeface="Cambria Math" panose="02040503050406030204" pitchFamily="18" charset="0"/>
                        </a:rPr>
                        <m:t>𝒚</m:t>
                      </m:r>
                      <m:r>
                        <a:rPr lang="es-ES" b="1" i="1" dirty="0" smtClean="0">
                          <a:solidFill>
                            <a:schemeClr val="tx2"/>
                          </a:solidFill>
                          <a:latin typeface="Cambria Math" panose="02040503050406030204" pitchFamily="18" charset="0"/>
                        </a:rPr>
                        <m:t>)</m:t>
                      </m:r>
                    </m:oMath>
                  </m:oMathPara>
                </a14:m>
                <a:endParaRPr lang="es-ES" b="1" i="1" dirty="0">
                  <a:solidFill>
                    <a:schemeClr val="tx2"/>
                  </a:solidFill>
                </a:endParaRPr>
              </a:p>
            </p:txBody>
          </p:sp>
        </mc:Choice>
        <mc:Fallback xmlns="">
          <p:sp>
            <p:nvSpPr>
              <p:cNvPr id="37" name="CuadroTexto 36">
                <a:extLst>
                  <a:ext uri="{FF2B5EF4-FFF2-40B4-BE49-F238E27FC236}">
                    <a16:creationId xmlns:a16="http://schemas.microsoft.com/office/drawing/2014/main" id="{91A5C5D6-039F-4D0E-B556-0C2CD09A5804}"/>
                  </a:ext>
                </a:extLst>
              </p:cNvPr>
              <p:cNvSpPr txBox="1">
                <a:spLocks noRot="1" noChangeAspect="1" noMove="1" noResize="1" noEditPoints="1" noAdjustHandles="1" noChangeArrowheads="1" noChangeShapeType="1" noTextEdit="1"/>
              </p:cNvSpPr>
              <p:nvPr/>
            </p:nvSpPr>
            <p:spPr>
              <a:xfrm>
                <a:off x="3256723" y="2966975"/>
                <a:ext cx="985745" cy="369332"/>
              </a:xfrm>
              <a:prstGeom prst="rect">
                <a:avLst/>
              </a:prstGeom>
              <a:blipFill>
                <a:blip r:embed="rId3"/>
                <a:stretch>
                  <a:fillRect r="-3704" b="-13333"/>
                </a:stretch>
              </a:blipFill>
            </p:spPr>
            <p:txBody>
              <a:bodyPr/>
              <a:lstStyle/>
              <a:p>
                <a:r>
                  <a:rPr lang="es-ES">
                    <a:noFill/>
                  </a:rPr>
                  <a:t> </a:t>
                </a:r>
              </a:p>
            </p:txBody>
          </p:sp>
        </mc:Fallback>
      </mc:AlternateContent>
    </p:spTree>
    <p:extLst>
      <p:ext uri="{BB962C8B-B14F-4D97-AF65-F5344CB8AC3E}">
        <p14:creationId xmlns:p14="http://schemas.microsoft.com/office/powerpoint/2010/main" val="9521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23</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351544" y="3527960"/>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482853" y="2699151"/>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690407" y="1554341"/>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567204" y="1560692"/>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ector recto 31">
            <a:extLst>
              <a:ext uri="{FF2B5EF4-FFF2-40B4-BE49-F238E27FC236}">
                <a16:creationId xmlns:a16="http://schemas.microsoft.com/office/drawing/2014/main" id="{CE378436-DCCA-45D8-B1D0-088561D39728}"/>
              </a:ext>
            </a:extLst>
          </p:cNvPr>
          <p:cNvCxnSpPr>
            <a:cxnSpLocks/>
          </p:cNvCxnSpPr>
          <p:nvPr/>
        </p:nvCxnSpPr>
        <p:spPr>
          <a:xfrm>
            <a:off x="690407" y="1564810"/>
            <a:ext cx="2986243" cy="1328622"/>
          </a:xfrm>
          <a:prstGeom prst="line">
            <a:avLst/>
          </a:prstGeom>
          <a:ln>
            <a:solidFill>
              <a:srgbClr val="00A3AD"/>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A427D431-99D2-45B5-8C2D-2533AE8C7DFA}"/>
              </a:ext>
            </a:extLst>
          </p:cNvPr>
          <p:cNvCxnSpPr>
            <a:cxnSpLocks/>
            <a:stCxn id="12" idx="3"/>
          </p:cNvCxnSpPr>
          <p:nvPr/>
        </p:nvCxnSpPr>
        <p:spPr>
          <a:xfrm flipH="1">
            <a:off x="3676650" y="1560692"/>
            <a:ext cx="1294678" cy="1342487"/>
          </a:xfrm>
          <a:prstGeom prst="line">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31" name="CuadroTexto 30">
            <a:extLst>
              <a:ext uri="{FF2B5EF4-FFF2-40B4-BE49-F238E27FC236}">
                <a16:creationId xmlns:a16="http://schemas.microsoft.com/office/drawing/2014/main" id="{663ABE7D-03B9-402C-96EC-DB4DB3D16653}"/>
              </a:ext>
            </a:extLst>
          </p:cNvPr>
          <p:cNvSpPr txBox="1"/>
          <p:nvPr/>
        </p:nvSpPr>
        <p:spPr>
          <a:xfrm>
            <a:off x="4254378" y="2265890"/>
            <a:ext cx="485712" cy="369332"/>
          </a:xfrm>
          <a:prstGeom prst="rect">
            <a:avLst/>
          </a:prstGeom>
          <a:noFill/>
        </p:spPr>
        <p:txBody>
          <a:bodyPr wrap="square" rtlCol="0">
            <a:spAutoFit/>
          </a:bodyPr>
          <a:lstStyle/>
          <a:p>
            <a:r>
              <a:rPr lang="es-ES" b="1" dirty="0"/>
              <a:t>Z’₂</a:t>
            </a:r>
          </a:p>
        </p:txBody>
      </p:sp>
      <p:sp>
        <p:nvSpPr>
          <p:cNvPr id="33" name="CuadroTexto 32">
            <a:extLst>
              <a:ext uri="{FF2B5EF4-FFF2-40B4-BE49-F238E27FC236}">
                <a16:creationId xmlns:a16="http://schemas.microsoft.com/office/drawing/2014/main" id="{58DCFE8E-29F3-4B08-A2B9-F48C78287E7B}"/>
              </a:ext>
            </a:extLst>
          </p:cNvPr>
          <p:cNvSpPr txBox="1"/>
          <p:nvPr/>
        </p:nvSpPr>
        <p:spPr>
          <a:xfrm>
            <a:off x="2190430" y="1900134"/>
            <a:ext cx="485712" cy="369332"/>
          </a:xfrm>
          <a:prstGeom prst="rect">
            <a:avLst/>
          </a:prstGeom>
          <a:noFill/>
        </p:spPr>
        <p:txBody>
          <a:bodyPr wrap="square" rtlCol="0">
            <a:spAutoFit/>
          </a:bodyPr>
          <a:lstStyle/>
          <a:p>
            <a:r>
              <a:rPr lang="es-ES" b="1" dirty="0"/>
              <a:t>Z’₁</a:t>
            </a:r>
          </a:p>
        </p:txBody>
      </p:sp>
      <p:cxnSp>
        <p:nvCxnSpPr>
          <p:cNvPr id="23" name="Conector recto de flecha 22">
            <a:extLst>
              <a:ext uri="{FF2B5EF4-FFF2-40B4-BE49-F238E27FC236}">
                <a16:creationId xmlns:a16="http://schemas.microsoft.com/office/drawing/2014/main" id="{CAB0CA70-3895-4173-8947-287F947DE0E6}"/>
              </a:ext>
            </a:extLst>
          </p:cNvPr>
          <p:cNvCxnSpPr>
            <a:cxnSpLocks/>
          </p:cNvCxnSpPr>
          <p:nvPr/>
        </p:nvCxnSpPr>
        <p:spPr>
          <a:xfrm>
            <a:off x="639537" y="4967932"/>
            <a:ext cx="4382661" cy="0"/>
          </a:xfrm>
          <a:prstGeom prst="straightConnector1">
            <a:avLst/>
          </a:prstGeom>
          <a:ln>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CuadroTexto 25">
            <a:extLst>
              <a:ext uri="{FF2B5EF4-FFF2-40B4-BE49-F238E27FC236}">
                <a16:creationId xmlns:a16="http://schemas.microsoft.com/office/drawing/2014/main" id="{99551526-8FB8-410E-991F-8E7BFEE69EA1}"/>
              </a:ext>
            </a:extLst>
          </p:cNvPr>
          <p:cNvSpPr txBox="1"/>
          <p:nvPr/>
        </p:nvSpPr>
        <p:spPr>
          <a:xfrm>
            <a:off x="2427429" y="4576009"/>
            <a:ext cx="829293" cy="461665"/>
          </a:xfrm>
          <a:prstGeom prst="rect">
            <a:avLst/>
          </a:prstGeom>
          <a:noFill/>
        </p:spPr>
        <p:txBody>
          <a:bodyPr wrap="square" rtlCol="0">
            <a:spAutoFit/>
          </a:bodyPr>
          <a:lstStyle/>
          <a:p>
            <a:r>
              <a:rPr lang="es-ES" sz="2400" b="1" dirty="0">
                <a:solidFill>
                  <a:schemeClr val="tx2"/>
                </a:solidFill>
              </a:rPr>
              <a:t>Basis</a:t>
            </a:r>
          </a:p>
        </p:txBody>
      </p:sp>
      <p:grpSp>
        <p:nvGrpSpPr>
          <p:cNvPr id="27" name="Grupo 26">
            <a:extLst>
              <a:ext uri="{FF2B5EF4-FFF2-40B4-BE49-F238E27FC236}">
                <a16:creationId xmlns:a16="http://schemas.microsoft.com/office/drawing/2014/main" id="{55325027-EF2F-4059-830B-0A10BB322681}"/>
              </a:ext>
            </a:extLst>
          </p:cNvPr>
          <p:cNvGrpSpPr/>
          <p:nvPr/>
        </p:nvGrpSpPr>
        <p:grpSpPr>
          <a:xfrm rot="5400000">
            <a:off x="598432" y="1500596"/>
            <a:ext cx="1198219" cy="1153897"/>
            <a:chOff x="3649271" y="3045203"/>
            <a:chExt cx="1198219" cy="1153897"/>
          </a:xfrm>
        </p:grpSpPr>
        <p:cxnSp>
          <p:nvCxnSpPr>
            <p:cNvPr id="34" name="Conector recto de flecha 33">
              <a:extLst>
                <a:ext uri="{FF2B5EF4-FFF2-40B4-BE49-F238E27FC236}">
                  <a16:creationId xmlns:a16="http://schemas.microsoft.com/office/drawing/2014/main" id="{5DB3EFD4-F9F0-4025-AE2C-C8E5E1879F7E}"/>
                </a:ext>
              </a:extLst>
            </p:cNvPr>
            <p:cNvCxnSpPr>
              <a:cxnSpLocks/>
            </p:cNvCxnSpPr>
            <p:nvPr/>
          </p:nvCxnSpPr>
          <p:spPr>
            <a:xfrm rot="16200000">
              <a:off x="4248381" y="3579233"/>
              <a:ext cx="0" cy="11982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Conector recto de flecha 35">
              <a:extLst>
                <a:ext uri="{FF2B5EF4-FFF2-40B4-BE49-F238E27FC236}">
                  <a16:creationId xmlns:a16="http://schemas.microsoft.com/office/drawing/2014/main" id="{B4F6F237-B02C-4A06-B2EE-CD8F6F82E98E}"/>
                </a:ext>
              </a:extLst>
            </p:cNvPr>
            <p:cNvCxnSpPr>
              <a:cxnSpLocks/>
            </p:cNvCxnSpPr>
            <p:nvPr/>
          </p:nvCxnSpPr>
          <p:spPr>
            <a:xfrm rot="16200000">
              <a:off x="3101810" y="3622152"/>
              <a:ext cx="115389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1" name="Elipse 10">
            <a:extLst>
              <a:ext uri="{FF2B5EF4-FFF2-40B4-BE49-F238E27FC236}">
                <a16:creationId xmlns:a16="http://schemas.microsoft.com/office/drawing/2014/main" id="{8DD492D6-865B-4EB7-A1F3-4866BC7EAC3B}"/>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91A5C5D6-039F-4D0E-B556-0C2CD09A5804}"/>
                  </a:ext>
                </a:extLst>
              </p:cNvPr>
              <p:cNvSpPr txBox="1"/>
              <p:nvPr/>
            </p:nvSpPr>
            <p:spPr>
              <a:xfrm>
                <a:off x="3256723" y="2966975"/>
                <a:ext cx="9857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1" i="1" dirty="0" smtClean="0">
                              <a:solidFill>
                                <a:schemeClr val="tx2"/>
                              </a:solidFill>
                              <a:latin typeface="Cambria Math" panose="02040503050406030204" pitchFamily="18" charset="0"/>
                            </a:rPr>
                          </m:ctrlPr>
                        </m:sSubPr>
                        <m:e>
                          <m:r>
                            <a:rPr lang="es-ES" b="1" i="1" dirty="0">
                              <a:solidFill>
                                <a:schemeClr val="tx2"/>
                              </a:solidFill>
                              <a:latin typeface="Cambria Math" panose="02040503050406030204" pitchFamily="18" charset="0"/>
                            </a:rPr>
                            <m:t>𝑷</m:t>
                          </m:r>
                        </m:e>
                        <m:sub>
                          <m:r>
                            <a:rPr lang="es-ES" b="1" i="1" dirty="0">
                              <a:solidFill>
                                <a:schemeClr val="tx2"/>
                              </a:solidFill>
                              <a:latin typeface="Cambria Math" panose="02040503050406030204" pitchFamily="18" charset="0"/>
                            </a:rPr>
                            <m:t>𝒅</m:t>
                          </m:r>
                        </m:sub>
                      </m:sSub>
                      <m:r>
                        <a:rPr lang="es-ES" b="1" i="1" dirty="0" smtClean="0">
                          <a:solidFill>
                            <a:schemeClr val="tx2"/>
                          </a:solidFill>
                          <a:latin typeface="Cambria Math" panose="02040503050406030204" pitchFamily="18" charset="0"/>
                        </a:rPr>
                        <m:t>(</m:t>
                      </m:r>
                      <m:r>
                        <a:rPr lang="es-ES" b="1" i="1" dirty="0" smtClean="0">
                          <a:solidFill>
                            <a:schemeClr val="tx2"/>
                          </a:solidFill>
                          <a:latin typeface="Cambria Math" panose="02040503050406030204" pitchFamily="18" charset="0"/>
                        </a:rPr>
                        <m:t>𝒙</m:t>
                      </m:r>
                      <m:r>
                        <a:rPr lang="es-ES" b="1" i="1" dirty="0" smtClean="0">
                          <a:solidFill>
                            <a:schemeClr val="tx2"/>
                          </a:solidFill>
                          <a:latin typeface="Cambria Math" panose="02040503050406030204" pitchFamily="18" charset="0"/>
                        </a:rPr>
                        <m:t>, </m:t>
                      </m:r>
                      <m:r>
                        <a:rPr lang="es-ES" b="1" i="1" dirty="0" smtClean="0">
                          <a:solidFill>
                            <a:schemeClr val="tx2"/>
                          </a:solidFill>
                          <a:latin typeface="Cambria Math" panose="02040503050406030204" pitchFamily="18" charset="0"/>
                        </a:rPr>
                        <m:t>𝒚</m:t>
                      </m:r>
                      <m:r>
                        <a:rPr lang="es-ES" b="1" i="1" dirty="0" smtClean="0">
                          <a:solidFill>
                            <a:schemeClr val="tx2"/>
                          </a:solidFill>
                          <a:latin typeface="Cambria Math" panose="02040503050406030204" pitchFamily="18" charset="0"/>
                        </a:rPr>
                        <m:t>)</m:t>
                      </m:r>
                    </m:oMath>
                  </m:oMathPara>
                </a14:m>
                <a:endParaRPr lang="es-ES" b="1" i="1" dirty="0">
                  <a:solidFill>
                    <a:schemeClr val="tx2"/>
                  </a:solidFill>
                </a:endParaRPr>
              </a:p>
            </p:txBody>
          </p:sp>
        </mc:Choice>
        <mc:Fallback xmlns="">
          <p:sp>
            <p:nvSpPr>
              <p:cNvPr id="37" name="CuadroTexto 36">
                <a:extLst>
                  <a:ext uri="{FF2B5EF4-FFF2-40B4-BE49-F238E27FC236}">
                    <a16:creationId xmlns:a16="http://schemas.microsoft.com/office/drawing/2014/main" id="{91A5C5D6-039F-4D0E-B556-0C2CD09A5804}"/>
                  </a:ext>
                </a:extLst>
              </p:cNvPr>
              <p:cNvSpPr txBox="1">
                <a:spLocks noRot="1" noChangeAspect="1" noMove="1" noResize="1" noEditPoints="1" noAdjustHandles="1" noChangeArrowheads="1" noChangeShapeType="1" noTextEdit="1"/>
              </p:cNvSpPr>
              <p:nvPr/>
            </p:nvSpPr>
            <p:spPr>
              <a:xfrm>
                <a:off x="3256723" y="2966975"/>
                <a:ext cx="985745" cy="369332"/>
              </a:xfrm>
              <a:prstGeom prst="rect">
                <a:avLst/>
              </a:prstGeom>
              <a:blipFill>
                <a:blip r:embed="rId2"/>
                <a:stretch>
                  <a:fillRect r="-3704"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35C7E49A-949F-40C1-AF8C-5D3B45F6C2A5}"/>
                  </a:ext>
                </a:extLst>
              </p:cNvPr>
              <p:cNvSpPr txBox="1"/>
              <p:nvPr/>
            </p:nvSpPr>
            <p:spPr>
              <a:xfrm>
                <a:off x="5438060" y="1247603"/>
                <a:ext cx="33858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1</m:t>
                          </m:r>
                        </m:sub>
                        <m:sup>
                          <m:r>
                            <a:rPr lang="es-ES" sz="2400" b="0" i="1" smtClean="0">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𝑥</m:t>
                          </m:r>
                        </m:e>
                        <m:sup>
                          <m:r>
                            <a:rPr lang="es-ES" sz="2400" b="0" i="1" smtClean="0">
                              <a:solidFill>
                                <a:schemeClr val="tx2"/>
                              </a:solidFill>
                              <a:latin typeface="Cambria Math" panose="02040503050406030204" pitchFamily="18" charset="0"/>
                            </a:rPr>
                            <m:t>2</m:t>
                          </m:r>
                        </m:sup>
                      </m:s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𝑦</m:t>
                          </m:r>
                        </m:e>
                        <m:sup>
                          <m:r>
                            <a:rPr lang="es-ES" sz="2400" b="0" i="1" smtClean="0">
                              <a:solidFill>
                                <a:schemeClr val="tx2"/>
                              </a:solidFill>
                              <a:latin typeface="Cambria Math" panose="02040503050406030204" pitchFamily="18" charset="0"/>
                            </a:rPr>
                            <m:t>2</m:t>
                          </m:r>
                        </m:sup>
                      </m:sSup>
                    </m:oMath>
                  </m:oMathPara>
                </a14:m>
                <a:endParaRPr lang="es-ES" sz="2400" dirty="0"/>
              </a:p>
            </p:txBody>
          </p:sp>
        </mc:Choice>
        <mc:Fallback xmlns="">
          <p:sp>
            <p:nvSpPr>
              <p:cNvPr id="38" name="CuadroTexto 37">
                <a:extLst>
                  <a:ext uri="{FF2B5EF4-FFF2-40B4-BE49-F238E27FC236}">
                    <a16:creationId xmlns:a16="http://schemas.microsoft.com/office/drawing/2014/main" id="{35C7E49A-949F-40C1-AF8C-5D3B45F6C2A5}"/>
                  </a:ext>
                </a:extLst>
              </p:cNvPr>
              <p:cNvSpPr txBox="1">
                <a:spLocks noRot="1" noChangeAspect="1" noMove="1" noResize="1" noEditPoints="1" noAdjustHandles="1" noChangeArrowheads="1" noChangeShapeType="1" noTextEdit="1"/>
              </p:cNvSpPr>
              <p:nvPr/>
            </p:nvSpPr>
            <p:spPr>
              <a:xfrm>
                <a:off x="5438060" y="1247603"/>
                <a:ext cx="3385899" cy="461665"/>
              </a:xfrm>
              <a:prstGeom prst="rect">
                <a:avLst/>
              </a:prstGeom>
              <a:blipFill>
                <a:blip r:embed="rId3"/>
                <a:stretch>
                  <a:fillRect b="-12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5B635842-DB9C-4AC9-B03B-1B3EB5D782D9}"/>
                  </a:ext>
                </a:extLst>
              </p:cNvPr>
              <p:cNvSpPr txBox="1"/>
              <p:nvPr/>
            </p:nvSpPr>
            <p:spPr>
              <a:xfrm>
                <a:off x="5451921" y="1776323"/>
                <a:ext cx="3385899" cy="46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2</m:t>
                          </m:r>
                        </m:sub>
                        <m:sup>
                          <m:r>
                            <a:rPr lang="es-ES" sz="2400" b="0" i="1" smtClean="0">
                              <a:solidFill>
                                <a:schemeClr val="tx2"/>
                              </a:solidFill>
                              <a:latin typeface="Cambria Math" panose="02040503050406030204" pitchFamily="18" charset="0"/>
                            </a:rPr>
                            <m:t>′2</m:t>
                          </m:r>
                        </m:sup>
                      </m:sSubSup>
                      <m:r>
                        <a:rPr lang="es-ES" sz="2400" b="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m:t>
                          </m:r>
                          <m:r>
                            <a:rPr lang="es-ES" sz="2400" b="0" i="1" smtClean="0">
                              <a:solidFill>
                                <a:schemeClr val="tx2"/>
                              </a:solidFill>
                              <a:latin typeface="Cambria Math" panose="02040503050406030204" pitchFamily="18" charset="0"/>
                            </a:rPr>
                            <m:t>𝐵𝑎𝑠𝑖𝑠</m:t>
                          </m:r>
                          <m:r>
                            <a:rPr lang="es-ES" sz="2400" b="0" i="1" smtClean="0">
                              <a:solidFill>
                                <a:schemeClr val="tx2"/>
                              </a:solidFill>
                              <a:latin typeface="Cambria Math" panose="02040503050406030204" pitchFamily="18" charset="0"/>
                            </a:rPr>
                            <m:t>−</m:t>
                          </m:r>
                          <m:r>
                            <a:rPr lang="es-ES" sz="2400" b="0" i="1" smtClean="0">
                              <a:solidFill>
                                <a:schemeClr val="tx2"/>
                              </a:solidFill>
                              <a:latin typeface="Cambria Math" panose="02040503050406030204" pitchFamily="18" charset="0"/>
                            </a:rPr>
                            <m:t>𝑥</m:t>
                          </m:r>
                          <m:r>
                            <a:rPr lang="es-ES" sz="2400" b="0" i="1" smtClean="0">
                              <a:solidFill>
                                <a:schemeClr val="tx2"/>
                              </a:solidFill>
                              <a:latin typeface="Cambria Math" panose="02040503050406030204" pitchFamily="18" charset="0"/>
                            </a:rPr>
                            <m:t>)</m:t>
                          </m:r>
                        </m:e>
                        <m:sup>
                          <m:r>
                            <a:rPr lang="es-ES" sz="2400" b="0" i="1" smtClean="0">
                              <a:solidFill>
                                <a:schemeClr val="tx2"/>
                              </a:solidFill>
                              <a:latin typeface="Cambria Math" panose="02040503050406030204" pitchFamily="18" charset="0"/>
                            </a:rPr>
                            <m:t>2</m:t>
                          </m:r>
                        </m:sup>
                      </m:sSup>
                      <m:r>
                        <a:rPr lang="es-ES" sz="2400" b="1" i="1" smtClean="0">
                          <a:solidFill>
                            <a:schemeClr val="tx2"/>
                          </a:solidFill>
                          <a:latin typeface="Cambria Math" panose="02040503050406030204" pitchFamily="18" charset="0"/>
                        </a:rPr>
                        <m:t>+</m:t>
                      </m:r>
                      <m:sSup>
                        <m:sSupPr>
                          <m:ctrlPr>
                            <a:rPr lang="es-ES" sz="2400" b="1" i="1" smtClean="0">
                              <a:solidFill>
                                <a:schemeClr val="tx2"/>
                              </a:solidFill>
                              <a:latin typeface="Cambria Math" panose="02040503050406030204" pitchFamily="18" charset="0"/>
                            </a:rPr>
                          </m:ctrlPr>
                        </m:sSupPr>
                        <m:e>
                          <m:r>
                            <a:rPr lang="es-ES" sz="2400" b="1" i="1" smtClean="0">
                              <a:solidFill>
                                <a:schemeClr val="tx2"/>
                              </a:solidFill>
                              <a:latin typeface="Cambria Math" panose="02040503050406030204" pitchFamily="18" charset="0"/>
                            </a:rPr>
                            <m:t>𝑦</m:t>
                          </m:r>
                        </m:e>
                        <m:sup>
                          <m:r>
                            <a:rPr lang="es-ES" sz="2400" b="1" i="1" smtClean="0">
                              <a:solidFill>
                                <a:schemeClr val="tx2"/>
                              </a:solidFill>
                              <a:latin typeface="Cambria Math" panose="02040503050406030204" pitchFamily="18" charset="0"/>
                            </a:rPr>
                            <m:t>2</m:t>
                          </m:r>
                        </m:sup>
                      </m:sSup>
                    </m:oMath>
                  </m:oMathPara>
                </a14:m>
                <a:endParaRPr lang="es-ES" sz="2400" b="1" dirty="0"/>
              </a:p>
            </p:txBody>
          </p:sp>
        </mc:Choice>
        <mc:Fallback xmlns="">
          <p:sp>
            <p:nvSpPr>
              <p:cNvPr id="39" name="CuadroTexto 38">
                <a:extLst>
                  <a:ext uri="{FF2B5EF4-FFF2-40B4-BE49-F238E27FC236}">
                    <a16:creationId xmlns:a16="http://schemas.microsoft.com/office/drawing/2014/main" id="{5B635842-DB9C-4AC9-B03B-1B3EB5D782D9}"/>
                  </a:ext>
                </a:extLst>
              </p:cNvPr>
              <p:cNvSpPr txBox="1">
                <a:spLocks noRot="1" noChangeAspect="1" noMove="1" noResize="1" noEditPoints="1" noAdjustHandles="1" noChangeArrowheads="1" noChangeShapeType="1" noTextEdit="1"/>
              </p:cNvSpPr>
              <p:nvPr/>
            </p:nvSpPr>
            <p:spPr>
              <a:xfrm>
                <a:off x="5451921" y="1776323"/>
                <a:ext cx="3385899" cy="466666"/>
              </a:xfrm>
              <a:prstGeom prst="rect">
                <a:avLst/>
              </a:prstGeom>
              <a:blipFill>
                <a:blip r:embed="rId4"/>
                <a:stretch>
                  <a:fillRect b="-16883"/>
                </a:stretch>
              </a:blipFill>
            </p:spPr>
            <p:txBody>
              <a:bodyPr/>
              <a:lstStyle/>
              <a:p>
                <a:r>
                  <a:rPr lang="en-US">
                    <a:noFill/>
                  </a:rPr>
                  <a:t> </a:t>
                </a:r>
              </a:p>
            </p:txBody>
          </p:sp>
        </mc:Fallback>
      </mc:AlternateContent>
      <p:sp>
        <p:nvSpPr>
          <p:cNvPr id="40" name="Flecha: cheurón 39">
            <a:extLst>
              <a:ext uri="{FF2B5EF4-FFF2-40B4-BE49-F238E27FC236}">
                <a16:creationId xmlns:a16="http://schemas.microsoft.com/office/drawing/2014/main" id="{27A0B132-2F92-431A-8161-381012556567}"/>
              </a:ext>
            </a:extLst>
          </p:cNvPr>
          <p:cNvSpPr/>
          <p:nvPr/>
        </p:nvSpPr>
        <p:spPr>
          <a:xfrm rot="5400000">
            <a:off x="6902201" y="2050889"/>
            <a:ext cx="338440" cy="768442"/>
          </a:xfrm>
          <a:prstGeom prst="chevron">
            <a:avLst>
              <a:gd name="adj" fmla="val 559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DB3A15E-4D33-4876-AC5F-6C6485932EF2}"/>
                  </a:ext>
                </a:extLst>
              </p:cNvPr>
              <p:cNvSpPr txBox="1"/>
              <p:nvPr/>
            </p:nvSpPr>
            <p:spPr>
              <a:xfrm>
                <a:off x="5873024" y="2790088"/>
                <a:ext cx="2252253" cy="447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i="1" smtClean="0">
                              <a:solidFill>
                                <a:schemeClr val="tx2"/>
                              </a:solidFill>
                              <a:latin typeface="Cambria Math" panose="02040503050406030204" pitchFamily="18" charset="0"/>
                            </a:rPr>
                            <m:t>𝑍</m:t>
                          </m:r>
                        </m:e>
                        <m:sub>
                          <m:r>
                            <a:rPr lang="es-ES" sz="2400" i="1" smtClean="0">
                              <a:solidFill>
                                <a:schemeClr val="tx2"/>
                              </a:solidFill>
                              <a:latin typeface="Cambria Math" panose="02040503050406030204" pitchFamily="18" charset="0"/>
                            </a:rPr>
                            <m:t>1</m:t>
                          </m:r>
                        </m:sub>
                        <m:sup>
                          <m:r>
                            <a:rPr lang="es-ES" sz="2400" i="1" smtClean="0">
                              <a:solidFill>
                                <a:schemeClr val="tx2"/>
                              </a:solidFill>
                              <a:latin typeface="Cambria Math" panose="02040503050406030204" pitchFamily="18" charset="0"/>
                            </a:rPr>
                            <m:t>′</m:t>
                          </m:r>
                        </m:sup>
                      </m:sSubSup>
                      <m:r>
                        <a:rPr lang="es-ES" sz="2400" i="1" smtClean="0">
                          <a:solidFill>
                            <a:schemeClr val="tx2"/>
                          </a:solidFill>
                          <a:latin typeface="Cambria Math" panose="02040503050406030204" pitchFamily="18" charset="0"/>
                        </a:rPr>
                        <m:t>=</m:t>
                      </m:r>
                      <m:rad>
                        <m:radPr>
                          <m:degHide m:val="on"/>
                          <m:ctrlPr>
                            <a:rPr lang="es-ES" sz="2400" i="1" smtClean="0">
                              <a:solidFill>
                                <a:schemeClr val="tx2"/>
                              </a:solidFill>
                              <a:latin typeface="Cambria Math" panose="02040503050406030204" pitchFamily="18" charset="0"/>
                            </a:rPr>
                          </m:ctrlPr>
                        </m:radPr>
                        <m:deg/>
                        <m:e>
                          <m:sSup>
                            <m:sSupPr>
                              <m:ctrlPr>
                                <a:rPr lang="es-ES" sz="2400" i="1" smtClean="0">
                                  <a:solidFill>
                                    <a:schemeClr val="tx2"/>
                                  </a:solidFill>
                                  <a:latin typeface="Cambria Math" panose="02040503050406030204" pitchFamily="18" charset="0"/>
                                </a:rPr>
                              </m:ctrlPr>
                            </m:sSupPr>
                            <m:e>
                              <m:r>
                                <a:rPr lang="es-ES" sz="2400" i="1" smtClean="0">
                                  <a:solidFill>
                                    <a:schemeClr val="tx2"/>
                                  </a:solidFill>
                                  <a:latin typeface="Cambria Math" panose="02040503050406030204" pitchFamily="18" charset="0"/>
                                </a:rPr>
                                <m:t>𝑥</m:t>
                              </m:r>
                            </m:e>
                            <m:sup>
                              <m:r>
                                <a:rPr lang="es-ES" sz="2400" i="1" smtClean="0">
                                  <a:solidFill>
                                    <a:schemeClr val="tx2"/>
                                  </a:solidFill>
                                  <a:latin typeface="Cambria Math" panose="02040503050406030204" pitchFamily="18" charset="0"/>
                                </a:rPr>
                                <m:t>2</m:t>
                              </m:r>
                            </m:sup>
                          </m:sSup>
                          <m:r>
                            <a:rPr lang="es-ES" sz="240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i="1" smtClean="0">
                                  <a:solidFill>
                                    <a:schemeClr val="tx2"/>
                                  </a:solidFill>
                                  <a:latin typeface="Cambria Math" panose="02040503050406030204" pitchFamily="18" charset="0"/>
                                </a:rPr>
                                <m:t>𝑦</m:t>
                              </m:r>
                            </m:e>
                            <m:sup>
                              <m:r>
                                <a:rPr lang="es-ES" sz="2400" i="1" smtClean="0">
                                  <a:solidFill>
                                    <a:schemeClr val="tx2"/>
                                  </a:solidFill>
                                  <a:latin typeface="Cambria Math" panose="02040503050406030204" pitchFamily="18" charset="0"/>
                                </a:rPr>
                                <m:t>2</m:t>
                              </m:r>
                            </m:sup>
                          </m:sSup>
                        </m:e>
                      </m:rad>
                    </m:oMath>
                  </m:oMathPara>
                </a14:m>
                <a:endParaRPr lang="es-ES" dirty="0">
                  <a:solidFill>
                    <a:schemeClr val="tx2"/>
                  </a:solidFill>
                </a:endParaRPr>
              </a:p>
            </p:txBody>
          </p:sp>
        </mc:Choice>
        <mc:Fallback xmlns="">
          <p:sp>
            <p:nvSpPr>
              <p:cNvPr id="7" name="CuadroTexto 6">
                <a:extLst>
                  <a:ext uri="{FF2B5EF4-FFF2-40B4-BE49-F238E27FC236}">
                    <a16:creationId xmlns:a16="http://schemas.microsoft.com/office/drawing/2014/main" id="{DDB3A15E-4D33-4876-AC5F-6C6485932EF2}"/>
                  </a:ext>
                </a:extLst>
              </p:cNvPr>
              <p:cNvSpPr txBox="1">
                <a:spLocks noRot="1" noChangeAspect="1" noMove="1" noResize="1" noEditPoints="1" noAdjustHandles="1" noChangeArrowheads="1" noChangeShapeType="1" noTextEdit="1"/>
              </p:cNvSpPr>
              <p:nvPr/>
            </p:nvSpPr>
            <p:spPr>
              <a:xfrm>
                <a:off x="5873024" y="2790088"/>
                <a:ext cx="2252253" cy="44723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FBD2C15-2D1F-4D6E-AA30-B89B59A220C4}"/>
                  </a:ext>
                </a:extLst>
              </p:cNvPr>
              <p:cNvSpPr txBox="1"/>
              <p:nvPr/>
            </p:nvSpPr>
            <p:spPr>
              <a:xfrm>
                <a:off x="5328601" y="3581777"/>
                <a:ext cx="340901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400" i="1" smtClean="0">
                              <a:solidFill>
                                <a:schemeClr val="tx2"/>
                              </a:solidFill>
                              <a:latin typeface="Cambria Math" panose="02040503050406030204" pitchFamily="18" charset="0"/>
                            </a:rPr>
                          </m:ctrlPr>
                        </m:sSubSupPr>
                        <m:e>
                          <m:r>
                            <a:rPr lang="es-ES" sz="2400" b="0" i="1" smtClean="0">
                              <a:solidFill>
                                <a:schemeClr val="tx2"/>
                              </a:solidFill>
                              <a:latin typeface="Cambria Math" panose="02040503050406030204" pitchFamily="18" charset="0"/>
                            </a:rPr>
                            <m:t>𝑍</m:t>
                          </m:r>
                        </m:e>
                        <m:sub>
                          <m:r>
                            <a:rPr lang="es-ES" sz="2400" i="1" smtClean="0">
                              <a:solidFill>
                                <a:schemeClr val="tx2"/>
                              </a:solidFill>
                              <a:latin typeface="Cambria Math" panose="02040503050406030204" pitchFamily="18" charset="0"/>
                            </a:rPr>
                            <m:t>2</m:t>
                          </m:r>
                        </m:sub>
                        <m:sup>
                          <m:r>
                            <a:rPr lang="es-ES" sz="2400" i="1" smtClean="0">
                              <a:solidFill>
                                <a:schemeClr val="tx2"/>
                              </a:solidFill>
                              <a:latin typeface="Cambria Math" panose="02040503050406030204" pitchFamily="18" charset="0"/>
                            </a:rPr>
                            <m:t>′</m:t>
                          </m:r>
                        </m:sup>
                      </m:sSubSup>
                      <m:r>
                        <a:rPr lang="es-ES" sz="2400" i="1" smtClean="0">
                          <a:solidFill>
                            <a:schemeClr val="tx2"/>
                          </a:solidFill>
                          <a:latin typeface="Cambria Math" panose="02040503050406030204" pitchFamily="18" charset="0"/>
                        </a:rPr>
                        <m:t>=</m:t>
                      </m:r>
                      <m:rad>
                        <m:radPr>
                          <m:degHide m:val="on"/>
                          <m:ctrlPr>
                            <a:rPr lang="es-ES" sz="2400" i="1" smtClean="0">
                              <a:solidFill>
                                <a:schemeClr val="tx2"/>
                              </a:solidFill>
                              <a:latin typeface="Cambria Math" panose="02040503050406030204" pitchFamily="18" charset="0"/>
                            </a:rPr>
                          </m:ctrlPr>
                        </m:radPr>
                        <m:deg/>
                        <m:e>
                          <m:sSup>
                            <m:sSupPr>
                              <m:ctrlPr>
                                <a:rPr lang="es-ES" sz="2400" i="1" smtClean="0">
                                  <a:solidFill>
                                    <a:schemeClr val="tx2"/>
                                  </a:solidFill>
                                  <a:latin typeface="Cambria Math" panose="02040503050406030204" pitchFamily="18" charset="0"/>
                                </a:rPr>
                              </m:ctrlPr>
                            </m:sSupPr>
                            <m:e>
                              <m:d>
                                <m:dPr>
                                  <m:ctrlPr>
                                    <a:rPr lang="es-ES" sz="2400" i="1" smtClean="0">
                                      <a:solidFill>
                                        <a:schemeClr val="tx2"/>
                                      </a:solidFill>
                                      <a:latin typeface="Cambria Math" panose="02040503050406030204" pitchFamily="18" charset="0"/>
                                    </a:rPr>
                                  </m:ctrlPr>
                                </m:dPr>
                                <m:e>
                                  <m:r>
                                    <a:rPr lang="es-ES" sz="2400" b="0" i="1" smtClean="0">
                                      <a:solidFill>
                                        <a:schemeClr val="tx2"/>
                                      </a:solidFill>
                                      <a:latin typeface="Cambria Math" panose="02040503050406030204" pitchFamily="18" charset="0"/>
                                    </a:rPr>
                                    <m:t>𝐵𝑎𝑠𝑖𝑠</m:t>
                                  </m:r>
                                  <m:r>
                                    <a:rPr lang="es-ES" sz="2400" i="1" smtClean="0">
                                      <a:solidFill>
                                        <a:schemeClr val="tx2"/>
                                      </a:solidFill>
                                      <a:latin typeface="Cambria Math" panose="02040503050406030204" pitchFamily="18" charset="0"/>
                                    </a:rPr>
                                    <m:t>−</m:t>
                                  </m:r>
                                  <m:r>
                                    <a:rPr lang="es-ES" sz="2400" i="1" smtClean="0">
                                      <a:solidFill>
                                        <a:schemeClr val="tx2"/>
                                      </a:solidFill>
                                      <a:latin typeface="Cambria Math" panose="02040503050406030204" pitchFamily="18" charset="0"/>
                                    </a:rPr>
                                    <m:t>𝑥</m:t>
                                  </m:r>
                                </m:e>
                              </m:d>
                            </m:e>
                            <m:sup>
                              <m:r>
                                <a:rPr lang="es-ES" sz="2400" i="1" smtClean="0">
                                  <a:solidFill>
                                    <a:schemeClr val="tx2"/>
                                  </a:solidFill>
                                  <a:latin typeface="Cambria Math" panose="02040503050406030204" pitchFamily="18" charset="0"/>
                                </a:rPr>
                                <m:t>2</m:t>
                              </m:r>
                            </m:sup>
                          </m:sSup>
                          <m:r>
                            <a:rPr lang="es-ES" sz="2400" i="1" smtClean="0">
                              <a:solidFill>
                                <a:schemeClr val="tx2"/>
                              </a:solidFill>
                              <a:latin typeface="Cambria Math" panose="02040503050406030204" pitchFamily="18" charset="0"/>
                            </a:rPr>
                            <m:t>+</m:t>
                          </m:r>
                          <m:sSup>
                            <m:sSupPr>
                              <m:ctrlPr>
                                <a:rPr lang="es-ES" sz="2400" i="1" smtClean="0">
                                  <a:solidFill>
                                    <a:schemeClr val="tx2"/>
                                  </a:solidFill>
                                  <a:latin typeface="Cambria Math" panose="02040503050406030204" pitchFamily="18" charset="0"/>
                                </a:rPr>
                              </m:ctrlPr>
                            </m:sSupPr>
                            <m:e>
                              <m:r>
                                <a:rPr lang="es-ES" sz="2400" i="1" smtClean="0">
                                  <a:solidFill>
                                    <a:schemeClr val="tx2"/>
                                  </a:solidFill>
                                  <a:latin typeface="Cambria Math" panose="02040503050406030204" pitchFamily="18" charset="0"/>
                                </a:rPr>
                                <m:t>𝑦</m:t>
                              </m:r>
                            </m:e>
                            <m:sup>
                              <m:r>
                                <a:rPr lang="es-ES" sz="2400" i="1" smtClean="0">
                                  <a:solidFill>
                                    <a:schemeClr val="tx2"/>
                                  </a:solidFill>
                                  <a:latin typeface="Cambria Math" panose="02040503050406030204" pitchFamily="18" charset="0"/>
                                </a:rPr>
                                <m:t>2</m:t>
                              </m:r>
                            </m:sup>
                          </m:sSup>
                        </m:e>
                      </m:rad>
                    </m:oMath>
                  </m:oMathPara>
                </a14:m>
                <a:endParaRPr lang="es-ES" sz="2400" dirty="0">
                  <a:solidFill>
                    <a:schemeClr val="tx2"/>
                  </a:solidFill>
                </a:endParaRPr>
              </a:p>
            </p:txBody>
          </p:sp>
        </mc:Choice>
        <mc:Fallback xmlns="">
          <p:sp>
            <p:nvSpPr>
              <p:cNvPr id="8" name="CuadroTexto 7">
                <a:extLst>
                  <a:ext uri="{FF2B5EF4-FFF2-40B4-BE49-F238E27FC236}">
                    <a16:creationId xmlns:a16="http://schemas.microsoft.com/office/drawing/2014/main" id="{DFBD2C15-2D1F-4D6E-AA30-B89B59A220C4}"/>
                  </a:ext>
                </a:extLst>
              </p:cNvPr>
              <p:cNvSpPr txBox="1">
                <a:spLocks noRot="1" noChangeAspect="1" noMove="1" noResize="1" noEditPoints="1" noAdjustHandles="1" noChangeArrowheads="1" noChangeShapeType="1" noTextEdit="1"/>
              </p:cNvSpPr>
              <p:nvPr/>
            </p:nvSpPr>
            <p:spPr>
              <a:xfrm>
                <a:off x="5328601" y="3581777"/>
                <a:ext cx="3409010" cy="447238"/>
              </a:xfrm>
              <a:prstGeom prst="rect">
                <a:avLst/>
              </a:prstGeom>
              <a:blipFill>
                <a:blip r:embed="rId6"/>
                <a:stretch>
                  <a:fillRect/>
                </a:stretch>
              </a:blipFill>
            </p:spPr>
            <p:txBody>
              <a:bodyPr/>
              <a:lstStyle/>
              <a:p>
                <a:r>
                  <a:rPr lang="en-US">
                    <a:noFill/>
                  </a:rPr>
                  <a:t> </a:t>
                </a:r>
              </a:p>
            </p:txBody>
          </p:sp>
        </mc:Fallback>
      </mc:AlternateContent>
      <p:sp>
        <p:nvSpPr>
          <p:cNvPr id="42" name="Rectángulo 41">
            <a:extLst>
              <a:ext uri="{FF2B5EF4-FFF2-40B4-BE49-F238E27FC236}">
                <a16:creationId xmlns:a16="http://schemas.microsoft.com/office/drawing/2014/main" id="{0C32BBCE-71B9-482F-B687-91A0A0C725C2}"/>
              </a:ext>
            </a:extLst>
          </p:cNvPr>
          <p:cNvSpPr/>
          <p:nvPr/>
        </p:nvSpPr>
        <p:spPr>
          <a:xfrm>
            <a:off x="5273438" y="2699152"/>
            <a:ext cx="3564381" cy="1501831"/>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73882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8C1B-A742-3244-8902-919C88E450D7}" type="datetime3">
              <a:rPr lang="es-ES_tradnl" smtClean="0"/>
              <a:t>21.02.22</a:t>
            </a:fld>
            <a:endParaRPr lang="en-US" dirty="0"/>
          </a:p>
        </p:txBody>
      </p:sp>
      <p:sp>
        <p:nvSpPr>
          <p:cNvPr id="3" name="Footer Placeholder 2"/>
          <p:cNvSpPr>
            <a:spLocks noGrp="1"/>
          </p:cNvSpPr>
          <p:nvPr>
            <p:ph type="ftr" sz="quarter" idx="11"/>
          </p:nvPr>
        </p:nvSpPr>
        <p:spPr/>
        <p:txBody>
          <a:bodyPr/>
          <a:lstStyle/>
          <a:p>
            <a:r>
              <a:rPr lang="en-US"/>
              <a:t>Mondragon Unibertsitatea</a:t>
            </a:r>
            <a:endParaRPr lang="en-US" dirty="0"/>
          </a:p>
        </p:txBody>
      </p:sp>
      <p:sp>
        <p:nvSpPr>
          <p:cNvPr id="4" name="Slide Number Placeholder 3"/>
          <p:cNvSpPr>
            <a:spLocks noGrp="1"/>
          </p:cNvSpPr>
          <p:nvPr>
            <p:ph type="sldNum" sz="quarter" idx="12"/>
          </p:nvPr>
        </p:nvSpPr>
        <p:spPr/>
        <p:txBody>
          <a:bodyPr/>
          <a:lstStyle/>
          <a:p>
            <a:fld id="{F7356FEA-1119-414E-9BDA-0F3F06B9EA58}" type="slidenum">
              <a:rPr lang="en-US" smtClean="0"/>
              <a:pPr/>
              <a:t>24</a:t>
            </a:fld>
            <a:endParaRPr lang="en-US"/>
          </a:p>
        </p:txBody>
      </p:sp>
      <p:sp>
        <p:nvSpPr>
          <p:cNvPr id="9" name="Rectángulo 8">
            <a:extLst>
              <a:ext uri="{FF2B5EF4-FFF2-40B4-BE49-F238E27FC236}">
                <a16:creationId xmlns:a16="http://schemas.microsoft.com/office/drawing/2014/main" id="{07D6B19D-20D1-4A80-9EA4-2D4253F5EF71}"/>
              </a:ext>
            </a:extLst>
          </p:cNvPr>
          <p:cNvSpPr/>
          <p:nvPr/>
        </p:nvSpPr>
        <p:spPr>
          <a:xfrm>
            <a:off x="639537" y="1504950"/>
            <a:ext cx="4382661" cy="3098800"/>
          </a:xfrm>
          <a:prstGeom prst="rect">
            <a:avLst/>
          </a:prstGeom>
          <a:solidFill>
            <a:schemeClr val="bg1"/>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0F0AE157-CC7A-4650-98C2-20896AC6F905}"/>
              </a:ext>
            </a:extLst>
          </p:cNvPr>
          <p:cNvSpPr/>
          <p:nvPr/>
        </p:nvSpPr>
        <p:spPr>
          <a:xfrm>
            <a:off x="4950257" y="1441451"/>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Estrella: 5 puntas 12">
            <a:extLst>
              <a:ext uri="{FF2B5EF4-FFF2-40B4-BE49-F238E27FC236}">
                <a16:creationId xmlns:a16="http://schemas.microsoft.com/office/drawing/2014/main" id="{DA5545C5-7ACF-4D2A-AC8A-E8C36B978948}"/>
              </a:ext>
            </a:extLst>
          </p:cNvPr>
          <p:cNvSpPr/>
          <p:nvPr/>
        </p:nvSpPr>
        <p:spPr>
          <a:xfrm>
            <a:off x="1351544" y="3527960"/>
            <a:ext cx="381000" cy="36195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strella: 5 puntas 17">
            <a:extLst>
              <a:ext uri="{FF2B5EF4-FFF2-40B4-BE49-F238E27FC236}">
                <a16:creationId xmlns:a16="http://schemas.microsoft.com/office/drawing/2014/main" id="{BA6AD70A-868C-4AC7-B048-D4C64DDCDE3D}"/>
              </a:ext>
            </a:extLst>
          </p:cNvPr>
          <p:cNvSpPr/>
          <p:nvPr/>
        </p:nvSpPr>
        <p:spPr>
          <a:xfrm>
            <a:off x="3482853" y="2699151"/>
            <a:ext cx="381000" cy="36195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24" name="Conector recto 23">
            <a:extLst>
              <a:ext uri="{FF2B5EF4-FFF2-40B4-BE49-F238E27FC236}">
                <a16:creationId xmlns:a16="http://schemas.microsoft.com/office/drawing/2014/main" id="{30FC2ABB-E8EC-420F-BAF0-DCB5CDD0AB04}"/>
              </a:ext>
            </a:extLst>
          </p:cNvPr>
          <p:cNvCxnSpPr>
            <a:cxnSpLocks/>
            <a:stCxn id="11" idx="5"/>
          </p:cNvCxnSpPr>
          <p:nvPr/>
        </p:nvCxnSpPr>
        <p:spPr>
          <a:xfrm>
            <a:off x="690407" y="1554341"/>
            <a:ext cx="863530" cy="2169934"/>
          </a:xfrm>
          <a:prstGeom prst="line">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58E12211-C8EE-42EE-94BD-CA89A1BC1A7C}"/>
              </a:ext>
            </a:extLst>
          </p:cNvPr>
          <p:cNvCxnSpPr>
            <a:cxnSpLocks/>
            <a:stCxn id="12" idx="3"/>
          </p:cNvCxnSpPr>
          <p:nvPr/>
        </p:nvCxnSpPr>
        <p:spPr>
          <a:xfrm flipH="1">
            <a:off x="1567204" y="1560692"/>
            <a:ext cx="3404124" cy="2149061"/>
          </a:xfrm>
          <a:prstGeom prst="line">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ector recto 31">
            <a:extLst>
              <a:ext uri="{FF2B5EF4-FFF2-40B4-BE49-F238E27FC236}">
                <a16:creationId xmlns:a16="http://schemas.microsoft.com/office/drawing/2014/main" id="{CE378436-DCCA-45D8-B1D0-088561D39728}"/>
              </a:ext>
            </a:extLst>
          </p:cNvPr>
          <p:cNvCxnSpPr>
            <a:cxnSpLocks/>
          </p:cNvCxnSpPr>
          <p:nvPr/>
        </p:nvCxnSpPr>
        <p:spPr>
          <a:xfrm>
            <a:off x="690407" y="1564810"/>
            <a:ext cx="2986243" cy="1328622"/>
          </a:xfrm>
          <a:prstGeom prst="line">
            <a:avLst/>
          </a:prstGeom>
          <a:ln>
            <a:solidFill>
              <a:srgbClr val="00A3AD"/>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A427D431-99D2-45B5-8C2D-2533AE8C7DFA}"/>
              </a:ext>
            </a:extLst>
          </p:cNvPr>
          <p:cNvCxnSpPr>
            <a:cxnSpLocks/>
            <a:stCxn id="12" idx="3"/>
          </p:cNvCxnSpPr>
          <p:nvPr/>
        </p:nvCxnSpPr>
        <p:spPr>
          <a:xfrm flipH="1">
            <a:off x="3676650" y="1560692"/>
            <a:ext cx="1294678" cy="1342487"/>
          </a:xfrm>
          <a:prstGeom prst="line">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9" name="CuadroTexto 28">
            <a:extLst>
              <a:ext uri="{FF2B5EF4-FFF2-40B4-BE49-F238E27FC236}">
                <a16:creationId xmlns:a16="http://schemas.microsoft.com/office/drawing/2014/main" id="{9080449B-F6DF-40F7-811E-46E8C6CD9D56}"/>
              </a:ext>
            </a:extLst>
          </p:cNvPr>
          <p:cNvSpPr txBox="1"/>
          <p:nvPr/>
        </p:nvSpPr>
        <p:spPr>
          <a:xfrm>
            <a:off x="1246832" y="2732363"/>
            <a:ext cx="485712" cy="369332"/>
          </a:xfrm>
          <a:prstGeom prst="rect">
            <a:avLst/>
          </a:prstGeom>
          <a:noFill/>
        </p:spPr>
        <p:txBody>
          <a:bodyPr wrap="square" rtlCol="0">
            <a:spAutoFit/>
          </a:bodyPr>
          <a:lstStyle/>
          <a:p>
            <a:r>
              <a:rPr lang="es-ES" b="1" dirty="0"/>
              <a:t>Z₁</a:t>
            </a:r>
          </a:p>
        </p:txBody>
      </p:sp>
      <p:sp>
        <p:nvSpPr>
          <p:cNvPr id="30" name="CuadroTexto 29">
            <a:extLst>
              <a:ext uri="{FF2B5EF4-FFF2-40B4-BE49-F238E27FC236}">
                <a16:creationId xmlns:a16="http://schemas.microsoft.com/office/drawing/2014/main" id="{7DE5137E-E072-43D0-91FE-27F752368502}"/>
              </a:ext>
            </a:extLst>
          </p:cNvPr>
          <p:cNvSpPr txBox="1"/>
          <p:nvPr/>
        </p:nvSpPr>
        <p:spPr>
          <a:xfrm>
            <a:off x="1869315" y="2956931"/>
            <a:ext cx="485712" cy="369332"/>
          </a:xfrm>
          <a:prstGeom prst="rect">
            <a:avLst/>
          </a:prstGeom>
          <a:noFill/>
        </p:spPr>
        <p:txBody>
          <a:bodyPr wrap="square" rtlCol="0">
            <a:spAutoFit/>
          </a:bodyPr>
          <a:lstStyle/>
          <a:p>
            <a:r>
              <a:rPr lang="es-ES" b="1" dirty="0"/>
              <a:t>Z₂</a:t>
            </a:r>
          </a:p>
        </p:txBody>
      </p:sp>
      <p:sp>
        <p:nvSpPr>
          <p:cNvPr id="31" name="CuadroTexto 30">
            <a:extLst>
              <a:ext uri="{FF2B5EF4-FFF2-40B4-BE49-F238E27FC236}">
                <a16:creationId xmlns:a16="http://schemas.microsoft.com/office/drawing/2014/main" id="{663ABE7D-03B9-402C-96EC-DB4DB3D16653}"/>
              </a:ext>
            </a:extLst>
          </p:cNvPr>
          <p:cNvSpPr txBox="1"/>
          <p:nvPr/>
        </p:nvSpPr>
        <p:spPr>
          <a:xfrm>
            <a:off x="4254378" y="2265890"/>
            <a:ext cx="485712" cy="369332"/>
          </a:xfrm>
          <a:prstGeom prst="rect">
            <a:avLst/>
          </a:prstGeom>
          <a:noFill/>
        </p:spPr>
        <p:txBody>
          <a:bodyPr wrap="square" rtlCol="0">
            <a:spAutoFit/>
          </a:bodyPr>
          <a:lstStyle/>
          <a:p>
            <a:r>
              <a:rPr lang="es-ES" b="1" dirty="0"/>
              <a:t>Z’₂</a:t>
            </a:r>
          </a:p>
        </p:txBody>
      </p:sp>
      <p:sp>
        <p:nvSpPr>
          <p:cNvPr id="33" name="CuadroTexto 32">
            <a:extLst>
              <a:ext uri="{FF2B5EF4-FFF2-40B4-BE49-F238E27FC236}">
                <a16:creationId xmlns:a16="http://schemas.microsoft.com/office/drawing/2014/main" id="{58DCFE8E-29F3-4B08-A2B9-F48C78287E7B}"/>
              </a:ext>
            </a:extLst>
          </p:cNvPr>
          <p:cNvSpPr txBox="1"/>
          <p:nvPr/>
        </p:nvSpPr>
        <p:spPr>
          <a:xfrm>
            <a:off x="2190430" y="1900134"/>
            <a:ext cx="485712" cy="369332"/>
          </a:xfrm>
          <a:prstGeom prst="rect">
            <a:avLst/>
          </a:prstGeom>
          <a:noFill/>
        </p:spPr>
        <p:txBody>
          <a:bodyPr wrap="square" rtlCol="0">
            <a:spAutoFit/>
          </a:bodyPr>
          <a:lstStyle/>
          <a:p>
            <a:r>
              <a:rPr lang="es-ES" b="1" dirty="0"/>
              <a:t>Z’₁</a:t>
            </a:r>
          </a:p>
        </p:txBody>
      </p:sp>
      <p:grpSp>
        <p:nvGrpSpPr>
          <p:cNvPr id="27" name="Grupo 26">
            <a:extLst>
              <a:ext uri="{FF2B5EF4-FFF2-40B4-BE49-F238E27FC236}">
                <a16:creationId xmlns:a16="http://schemas.microsoft.com/office/drawing/2014/main" id="{55325027-EF2F-4059-830B-0A10BB322681}"/>
              </a:ext>
            </a:extLst>
          </p:cNvPr>
          <p:cNvGrpSpPr/>
          <p:nvPr/>
        </p:nvGrpSpPr>
        <p:grpSpPr>
          <a:xfrm rot="5400000">
            <a:off x="598432" y="1500596"/>
            <a:ext cx="1198219" cy="1153897"/>
            <a:chOff x="3649271" y="3045203"/>
            <a:chExt cx="1198219" cy="1153897"/>
          </a:xfrm>
        </p:grpSpPr>
        <p:cxnSp>
          <p:nvCxnSpPr>
            <p:cNvPr id="34" name="Conector recto de flecha 33">
              <a:extLst>
                <a:ext uri="{FF2B5EF4-FFF2-40B4-BE49-F238E27FC236}">
                  <a16:creationId xmlns:a16="http://schemas.microsoft.com/office/drawing/2014/main" id="{5DB3EFD4-F9F0-4025-AE2C-C8E5E1879F7E}"/>
                </a:ext>
              </a:extLst>
            </p:cNvPr>
            <p:cNvCxnSpPr>
              <a:cxnSpLocks/>
            </p:cNvCxnSpPr>
            <p:nvPr/>
          </p:nvCxnSpPr>
          <p:spPr>
            <a:xfrm rot="16200000">
              <a:off x="4248381" y="3579233"/>
              <a:ext cx="0" cy="11982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Conector recto de flecha 35">
              <a:extLst>
                <a:ext uri="{FF2B5EF4-FFF2-40B4-BE49-F238E27FC236}">
                  <a16:creationId xmlns:a16="http://schemas.microsoft.com/office/drawing/2014/main" id="{B4F6F237-B02C-4A06-B2EE-CD8F6F82E98E}"/>
                </a:ext>
              </a:extLst>
            </p:cNvPr>
            <p:cNvCxnSpPr>
              <a:cxnSpLocks/>
            </p:cNvCxnSpPr>
            <p:nvPr/>
          </p:nvCxnSpPr>
          <p:spPr>
            <a:xfrm rot="16200000">
              <a:off x="3101810" y="3622152"/>
              <a:ext cx="115389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1" name="Elipse 10">
            <a:extLst>
              <a:ext uri="{FF2B5EF4-FFF2-40B4-BE49-F238E27FC236}">
                <a16:creationId xmlns:a16="http://schemas.microsoft.com/office/drawing/2014/main" id="{8DD492D6-865B-4EB7-A1F3-4866BC7EAC3B}"/>
              </a:ext>
            </a:extLst>
          </p:cNvPr>
          <p:cNvSpPr/>
          <p:nvPr/>
        </p:nvSpPr>
        <p:spPr>
          <a:xfrm>
            <a:off x="567597" y="1435100"/>
            <a:ext cx="143881" cy="139700"/>
          </a:xfrm>
          <a:prstGeom prst="ellipse">
            <a:avLst/>
          </a:prstGeom>
          <a:solidFill>
            <a:srgbClr val="ED8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35C7E49A-949F-40C1-AF8C-5D3B45F6C2A5}"/>
                  </a:ext>
                </a:extLst>
              </p:cNvPr>
              <p:cNvSpPr txBox="1"/>
              <p:nvPr/>
            </p:nvSpPr>
            <p:spPr>
              <a:xfrm>
                <a:off x="5094138" y="4596024"/>
                <a:ext cx="33858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chemeClr val="tx2"/>
                          </a:solidFill>
                          <a:latin typeface="Cambria Math" panose="02040503050406030204" pitchFamily="18" charset="0"/>
                        </a:rPr>
                        <m:t>𝛥</m:t>
                      </m:r>
                      <m:r>
                        <a:rPr lang="es-ES" sz="2400" b="0" i="1" smtClean="0">
                          <a:solidFill>
                            <a:schemeClr val="tx2"/>
                          </a:solidFill>
                          <a:latin typeface="Cambria Math" panose="02040503050406030204" pitchFamily="18" charset="0"/>
                        </a:rPr>
                        <m:t>𝑍</m:t>
                      </m:r>
                      <m:r>
                        <a:rPr lang="es-ES" sz="2400" b="0" i="1" smtClean="0">
                          <a:solidFill>
                            <a:schemeClr val="tx2"/>
                          </a:solidFill>
                          <a:latin typeface="Cambria Math" panose="02040503050406030204" pitchFamily="18" charset="0"/>
                        </a:rPr>
                        <m:t>=</m:t>
                      </m:r>
                      <m:sSubSup>
                        <m:sSubSupPr>
                          <m:ctrlPr>
                            <a:rPr lang="es-ES" sz="2400" i="1">
                              <a:solidFill>
                                <a:schemeClr val="tx2"/>
                              </a:solidFill>
                              <a:latin typeface="Cambria Math" panose="02040503050406030204" pitchFamily="18" charset="0"/>
                            </a:rPr>
                          </m:ctrlPr>
                        </m:sSubSupPr>
                        <m:e>
                          <m:r>
                            <a:rPr lang="es-ES" sz="2400" i="1">
                              <a:solidFill>
                                <a:schemeClr val="tx2"/>
                              </a:solidFill>
                              <a:latin typeface="Cambria Math" panose="02040503050406030204" pitchFamily="18" charset="0"/>
                            </a:rPr>
                            <m:t>𝑍</m:t>
                          </m:r>
                        </m:e>
                        <m:sub>
                          <m:r>
                            <a:rPr lang="es-ES" sz="2400" b="0" i="1" smtClean="0">
                              <a:solidFill>
                                <a:schemeClr val="tx2"/>
                              </a:solidFill>
                              <a:latin typeface="Cambria Math" panose="02040503050406030204" pitchFamily="18" charset="0"/>
                            </a:rPr>
                            <m:t>2</m:t>
                          </m:r>
                        </m:sub>
                        <m:sup>
                          <m:r>
                            <a:rPr lang="es-ES" sz="2400" i="1">
                              <a:solidFill>
                                <a:schemeClr val="tx2"/>
                              </a:solidFill>
                              <a:latin typeface="Cambria Math" panose="02040503050406030204" pitchFamily="18" charset="0"/>
                            </a:rPr>
                            <m:t>′</m:t>
                          </m:r>
                        </m:sup>
                      </m:sSubSup>
                      <m:r>
                        <a:rPr lang="es-ES" sz="2400" b="0" i="1" smtClean="0">
                          <a:solidFill>
                            <a:schemeClr val="tx2"/>
                          </a:solidFill>
                          <a:latin typeface="Cambria Math" panose="02040503050406030204" pitchFamily="18" charset="0"/>
                        </a:rPr>
                        <m:t> − </m:t>
                      </m:r>
                      <m:sSubSup>
                        <m:sSubSupPr>
                          <m:ctrlPr>
                            <a:rPr lang="es-ES" sz="2400" i="1">
                              <a:solidFill>
                                <a:schemeClr val="tx2"/>
                              </a:solidFill>
                              <a:latin typeface="Cambria Math" panose="02040503050406030204" pitchFamily="18" charset="0"/>
                            </a:rPr>
                          </m:ctrlPr>
                        </m:sSubSupPr>
                        <m:e>
                          <m:r>
                            <a:rPr lang="es-ES" sz="2400" i="1">
                              <a:solidFill>
                                <a:schemeClr val="tx2"/>
                              </a:solidFill>
                              <a:latin typeface="Cambria Math" panose="02040503050406030204" pitchFamily="18" charset="0"/>
                            </a:rPr>
                            <m:t>𝑍</m:t>
                          </m:r>
                        </m:e>
                        <m:sub>
                          <m:r>
                            <a:rPr lang="es-ES" sz="2400" i="1">
                              <a:solidFill>
                                <a:schemeClr val="tx2"/>
                              </a:solidFill>
                              <a:latin typeface="Cambria Math" panose="02040503050406030204" pitchFamily="18" charset="0"/>
                            </a:rPr>
                            <m:t>1</m:t>
                          </m:r>
                        </m:sub>
                        <m:sup>
                          <m:r>
                            <a:rPr lang="es-ES" sz="2400" i="1">
                              <a:solidFill>
                                <a:schemeClr val="tx2"/>
                              </a:solidFill>
                              <a:latin typeface="Cambria Math" panose="02040503050406030204" pitchFamily="18" charset="0"/>
                            </a:rPr>
                            <m:t>′</m:t>
                          </m:r>
                        </m:sup>
                      </m:sSubSup>
                    </m:oMath>
                  </m:oMathPara>
                </a14:m>
                <a:endParaRPr lang="es-ES" sz="2400" dirty="0"/>
              </a:p>
            </p:txBody>
          </p:sp>
        </mc:Choice>
        <mc:Fallback xmlns="">
          <p:sp>
            <p:nvSpPr>
              <p:cNvPr id="38" name="CuadroTexto 37">
                <a:extLst>
                  <a:ext uri="{FF2B5EF4-FFF2-40B4-BE49-F238E27FC236}">
                    <a16:creationId xmlns:a16="http://schemas.microsoft.com/office/drawing/2014/main" id="{35C7E49A-949F-40C1-AF8C-5D3B45F6C2A5}"/>
                  </a:ext>
                </a:extLst>
              </p:cNvPr>
              <p:cNvSpPr txBox="1">
                <a:spLocks noRot="1" noChangeAspect="1" noMove="1" noResize="1" noEditPoints="1" noAdjustHandles="1" noChangeArrowheads="1" noChangeShapeType="1" noTextEdit="1"/>
              </p:cNvSpPr>
              <p:nvPr/>
            </p:nvSpPr>
            <p:spPr>
              <a:xfrm>
                <a:off x="5094138" y="4596024"/>
                <a:ext cx="3385899" cy="461665"/>
              </a:xfrm>
              <a:prstGeom prst="rect">
                <a:avLst/>
              </a:prstGeom>
              <a:blipFill>
                <a:blip r:embed="rId2"/>
                <a:stretch>
                  <a:fillRect b="-1316"/>
                </a:stretch>
              </a:blipFill>
            </p:spPr>
            <p:txBody>
              <a:bodyPr/>
              <a:lstStyle/>
              <a:p>
                <a:r>
                  <a:rPr lang="es-ES">
                    <a:noFill/>
                  </a:rPr>
                  <a:t> </a:t>
                </a:r>
              </a:p>
            </p:txBody>
          </p:sp>
        </mc:Fallback>
      </mc:AlternateContent>
      <p:sp>
        <p:nvSpPr>
          <p:cNvPr id="41" name="Content Placeholder 9">
            <a:extLst>
              <a:ext uri="{FF2B5EF4-FFF2-40B4-BE49-F238E27FC236}">
                <a16:creationId xmlns:a16="http://schemas.microsoft.com/office/drawing/2014/main" id="{9A40F229-B3C6-454A-BA81-8BA33824539F}"/>
              </a:ext>
            </a:extLst>
          </p:cNvPr>
          <p:cNvSpPr>
            <a:spLocks noGrp="1"/>
          </p:cNvSpPr>
          <p:nvPr>
            <p:ph sz="quarter" idx="13"/>
          </p:nvPr>
        </p:nvSpPr>
        <p:spPr>
          <a:xfrm>
            <a:off x="5324309" y="1075369"/>
            <a:ext cx="3265871" cy="3847045"/>
          </a:xfrm>
        </p:spPr>
        <p:txBody>
          <a:bodyPr>
            <a:normAutofit/>
          </a:bodyPr>
          <a:lstStyle/>
          <a:p>
            <a:pPr marL="0" indent="0">
              <a:buNone/>
            </a:pPr>
            <a:r>
              <a:rPr lang="en-US"/>
              <a:t>By differentiating the diagonals of the original position and the new position, the values that define how much their modules have been increased or decremented are obtained.
</a:t>
            </a:r>
            <a:endParaRPr lang="es-ES" dirty="0"/>
          </a:p>
        </p:txBody>
      </p:sp>
    </p:spTree>
    <p:extLst>
      <p:ext uri="{BB962C8B-B14F-4D97-AF65-F5344CB8AC3E}">
        <p14:creationId xmlns:p14="http://schemas.microsoft.com/office/powerpoint/2010/main" val="319081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Drawing</a:t>
            </a:r>
            <a:r>
              <a:rPr lang="es-ES" dirty="0"/>
              <a:t> robot</a:t>
            </a:r>
          </a:p>
        </p:txBody>
      </p:sp>
    </p:spTree>
    <p:extLst>
      <p:ext uri="{BB962C8B-B14F-4D97-AF65-F5344CB8AC3E}">
        <p14:creationId xmlns:p14="http://schemas.microsoft.com/office/powerpoint/2010/main" val="3856516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Drawing</a:t>
            </a:r>
            <a:r>
              <a:rPr lang="es-ES" sz="2400" dirty="0"/>
              <a:t> Robot</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2140510"/>
            <a:ext cx="3987692" cy="3930834"/>
          </a:xfrm>
        </p:spPr>
        <p:txBody>
          <a:bodyPr>
            <a:normAutofit/>
          </a:bodyPr>
          <a:lstStyle/>
          <a:p>
            <a:pPr marL="0" indent="0">
              <a:lnSpc>
                <a:spcPct val="90000"/>
              </a:lnSpc>
              <a:buNone/>
            </a:pPr>
            <a:endParaRPr lang="en-US" dirty="0"/>
          </a:p>
          <a:p>
            <a:pPr marL="0" indent="0">
              <a:lnSpc>
                <a:spcPct val="90000"/>
              </a:lnSpc>
              <a:buNone/>
            </a:pPr>
            <a:r>
              <a:rPr lang="en-US" dirty="0"/>
              <a:t>Robot draughtsman on a blackboard. The robot works on an image and extracts the line drawing from that image and scales the drawing to the extent of the whiteboard on which it subsequently makes the drawing. </a:t>
            </a:r>
          </a:p>
          <a:p>
            <a:pPr marL="0" indent="0">
              <a:lnSpc>
                <a:spcPct val="90000"/>
              </a:lnSpc>
              <a:buNone/>
            </a:pPr>
            <a:r>
              <a:rPr lang="en-US" dirty="0"/>
              <a:t>Finally, it plays the drawing by moving a marker pen and following the path.</a:t>
            </a:r>
            <a:endParaRPr lang="es-ES" sz="1900" dirty="0"/>
          </a:p>
        </p:txBody>
      </p:sp>
      <p:pic>
        <p:nvPicPr>
          <p:cNvPr id="2050" name="Picture 2">
            <a:extLst>
              <a:ext uri="{FF2B5EF4-FFF2-40B4-BE49-F238E27FC236}">
                <a16:creationId xmlns:a16="http://schemas.microsoft.com/office/drawing/2014/main" id="{8DA4807B-4626-46AF-A10A-36490917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53516"/>
            <a:ext cx="4019550" cy="2533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8061" y="4216638"/>
            <a:ext cx="1571625" cy="323850"/>
          </a:xfrm>
          <a:prstGeom prst="rect">
            <a:avLst/>
          </a:prstGeom>
        </p:spPr>
      </p:pic>
    </p:spTree>
    <p:extLst>
      <p:ext uri="{BB962C8B-B14F-4D97-AF65-F5344CB8AC3E}">
        <p14:creationId xmlns:p14="http://schemas.microsoft.com/office/powerpoint/2010/main" val="20842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E9BC254B-BAA9-4401-9E95-D8F57670BEBA}"/>
              </a:ext>
            </a:extLst>
          </p:cNvPr>
          <p:cNvSpPr>
            <a:spLocks noGrp="1"/>
          </p:cNvSpPr>
          <p:nvPr>
            <p:ph idx="1"/>
          </p:nvPr>
        </p:nvSpPr>
        <p:spPr>
          <a:xfrm>
            <a:off x="266686" y="1714943"/>
            <a:ext cx="3987692" cy="4745585"/>
          </a:xfrm>
        </p:spPr>
        <p:txBody>
          <a:bodyPr>
            <a:normAutofit/>
          </a:bodyPr>
          <a:lstStyle/>
          <a:p>
            <a:pPr marL="0" indent="0">
              <a:lnSpc>
                <a:spcPct val="90000"/>
              </a:lnSpc>
              <a:buNone/>
            </a:pPr>
            <a:r>
              <a:rPr lang="en-US" sz="1900" dirty="0"/>
              <a:t>The black circles on either side of the diagram represent the pulleys from which the robot hangs.</a:t>
            </a:r>
          </a:p>
          <a:p>
            <a:pPr marL="0" indent="0">
              <a:lnSpc>
                <a:spcPct val="90000"/>
              </a:lnSpc>
              <a:buNone/>
            </a:pPr>
            <a:r>
              <a:rPr lang="en-US" sz="1900" dirty="0"/>
              <a:t>
The robot hangs from two wires that are connected to the eastern arms, which is where the motors are located. The threads go from the robot's arm to the pulley and back to the engine. </a:t>
            </a:r>
          </a:p>
          <a:p>
            <a:pPr marL="0" indent="0">
              <a:lnSpc>
                <a:spcPct val="90000"/>
              </a:lnSpc>
              <a:buNone/>
            </a:pPr>
            <a:r>
              <a:rPr lang="en-US" sz="1900" dirty="0"/>
              <a:t>
The reference frame is located in the pulley on the left, and the distances x and y from the slate are measured in reference to that point.</a:t>
            </a:r>
            <a:endParaRPr lang="es-ES" sz="1900" dirty="0"/>
          </a:p>
        </p:txBody>
      </p:sp>
      <p:sp>
        <p:nvSpPr>
          <p:cNvPr id="2" name="Date Placeholder 1"/>
          <p:cNvSpPr>
            <a:spLocks noGrp="1"/>
          </p:cNvSpPr>
          <p:nvPr>
            <p:ph type="dt" sz="half" idx="10"/>
          </p:nvPr>
        </p:nvSpPr>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p:txBody>
          <a:bodyPr anchor="ctr">
            <a:normAutofit/>
          </a:bodyPr>
          <a:lstStyle/>
          <a:p>
            <a:pPr>
              <a:spcAft>
                <a:spcPts val="600"/>
              </a:spcAft>
            </a:pPr>
            <a:fld id="{F7356FEA-1119-414E-9BDA-0F3F06B9EA58}" type="slidenum">
              <a:rPr lang="en-US" smtClean="0"/>
              <a:pPr>
                <a:spcAft>
                  <a:spcPts val="600"/>
                </a:spcAft>
              </a:pPr>
              <a:t>28</a:t>
            </a:fld>
            <a:endParaRPr lang="en-US"/>
          </a:p>
        </p:txBody>
      </p:sp>
      <p:sp>
        <p:nvSpPr>
          <p:cNvPr id="5" name="Title 4"/>
          <p:cNvSpPr>
            <a:spLocks noGrp="1"/>
          </p:cNvSpPr>
          <p:nvPr>
            <p:ph type="title"/>
          </p:nvPr>
        </p:nvSpPr>
        <p:spPr/>
        <p:txBody>
          <a:bodyPr anchor="ctr">
            <a:normAutofit/>
          </a:bodyPr>
          <a:lstStyle/>
          <a:p>
            <a:pPr>
              <a:lnSpc>
                <a:spcPct val="90000"/>
              </a:lnSpc>
            </a:pPr>
            <a:r>
              <a:rPr lang="es-ES" sz="2400" dirty="0" err="1"/>
              <a:t>Drawing</a:t>
            </a:r>
            <a:r>
              <a:rPr lang="es-ES" sz="2400" dirty="0"/>
              <a:t> Robot</a:t>
            </a:r>
          </a:p>
        </p:txBody>
      </p:sp>
      <p:pic>
        <p:nvPicPr>
          <p:cNvPr id="9218" name="Picture 2" descr="AEK-CH4-SC4.2-DEFINE-DISTANCE-01">
            <a:extLst>
              <a:ext uri="{FF2B5EF4-FFF2-40B4-BE49-F238E27FC236}">
                <a16:creationId xmlns:a16="http://schemas.microsoft.com/office/drawing/2014/main" id="{972FDA16-5012-49BC-89F2-62EEB5131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62" t="4074" r="11562"/>
          <a:stretch/>
        </p:blipFill>
        <p:spPr bwMode="auto">
          <a:xfrm>
            <a:off x="4572000" y="1567314"/>
            <a:ext cx="4168884" cy="29261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756EC582-CEFB-41D2-B178-796E4FAD4FBE}"/>
              </a:ext>
            </a:extLst>
          </p:cNvPr>
          <p:cNvSpPr txBox="1">
            <a:spLocks/>
          </p:cNvSpPr>
          <p:nvPr/>
        </p:nvSpPr>
        <p:spPr>
          <a:xfrm>
            <a:off x="4599042" y="4642341"/>
            <a:ext cx="4698037" cy="428157"/>
          </a:xfrm>
          <a:prstGeom prst="rect">
            <a:avLst/>
          </a:prstGeom>
        </p:spPr>
        <p:txBody>
          <a:bodyPr vert="horz" lIns="91440" tIns="45720" rIns="91440" bIns="45720" rtlCol="0">
            <a:normAutofit fontScale="925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n-US" sz="1900" dirty="0"/>
              <a:t>Drawing Robot hanging on the blackboard</a:t>
            </a:r>
            <a:endParaRPr lang="es-ES" sz="1900" dirty="0"/>
          </a:p>
        </p:txBody>
      </p:sp>
    </p:spTree>
    <p:extLst>
      <p:ext uri="{BB962C8B-B14F-4D97-AF65-F5344CB8AC3E}">
        <p14:creationId xmlns:p14="http://schemas.microsoft.com/office/powerpoint/2010/main" val="2775611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alphaModFix/>
          </a:blip>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alphaModFix/>
          </a:blip>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a:t>Trigonometry</a:t>
            </a:r>
            <a:endParaRPr lang="es-ES" dirty="0"/>
          </a:p>
        </p:txBody>
      </p:sp>
      <p:pic>
        <p:nvPicPr>
          <p:cNvPr id="7" name="Imagen 6">
            <a:extLst>
              <a:ext uri="{FF2B5EF4-FFF2-40B4-BE49-F238E27FC236}">
                <a16:creationId xmlns:a16="http://schemas.microsoft.com/office/drawing/2014/main" id="{5AE65132-11DB-4D9E-91F9-DB96A9CE572B}"/>
              </a:ext>
            </a:extLst>
          </p:cNvPr>
          <p:cNvPicPr>
            <a:picLocks noChangeAspect="1"/>
          </p:cNvPicPr>
          <p:nvPr/>
        </p:nvPicPr>
        <p:blipFill>
          <a:blip r:embed="rId6"/>
          <a:stretch>
            <a:fillRect/>
          </a:stretch>
        </p:blipFill>
        <p:spPr>
          <a:xfrm>
            <a:off x="4083511" y="5127029"/>
            <a:ext cx="885825" cy="1333500"/>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Distance to a Specified Point</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327829"/>
            <a:ext cx="817018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457201" y="1821766"/>
            <a:ext cx="3807068" cy="2163494"/>
          </a:xfrm>
          <a:prstGeom prst="rect">
            <a:avLst/>
          </a:prstGeom>
        </p:spPr>
        <p:txBody>
          <a:bodyPr vert="horz" lIns="91440" tIns="45720" rIns="91440" bIns="45720" rtlCol="0">
            <a:normAutofit fontScale="6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en-US" sz="1800" dirty="0"/>
              <a:t>Open the MATLAB Live Script “CalculateDistance2Point” and enter the destination x-y point and the length of the chords L1 and L2.</a:t>
            </a:r>
          </a:p>
          <a:p>
            <a:pPr marL="0" indent="0" algn="just">
              <a:lnSpc>
                <a:spcPct val="120000"/>
              </a:lnSpc>
              <a:buFont typeface="Arial" panose="020B0604020202020204" pitchFamily="34" charset="0"/>
              <a:buNone/>
            </a:pPr>
            <a:r>
              <a:rPr lang="en-US" sz="1800" dirty="0"/>
              <a:t>The script calculates the lengths of the two robot arms to the destination point.</a:t>
            </a:r>
          </a:p>
          <a:p>
            <a:pPr marL="0" indent="0" algn="just">
              <a:lnSpc>
                <a:spcPct val="120000"/>
              </a:lnSpc>
              <a:buFont typeface="Arial" panose="020B0604020202020204" pitchFamily="34" charset="0"/>
              <a:buNone/>
            </a:pPr>
            <a:r>
              <a:rPr lang="en-US" sz="1800" dirty="0"/>
              <a:t>Now add the necessary calculations to get the distance from the central axis to the destination point (in red) and run it. You will be able to measure the distance to the point on the board and check that your calculations are correct.</a:t>
            </a:r>
            <a:endParaRPr lang="es-ES" sz="1900" dirty="0"/>
          </a:p>
          <a:p>
            <a:pPr marL="0" indent="0">
              <a:lnSpc>
                <a:spcPct val="120000"/>
              </a:lnSpc>
              <a:buFont typeface="Arial" panose="020B0604020202020204" pitchFamily="34" charset="0"/>
              <a:buNone/>
            </a:pPr>
            <a:endParaRPr lang="es-ES" sz="1900" dirty="0"/>
          </a:p>
        </p:txBody>
      </p:sp>
      <p:pic>
        <p:nvPicPr>
          <p:cNvPr id="7" name="Imagen 6">
            <a:extLst>
              <a:ext uri="{FF2B5EF4-FFF2-40B4-BE49-F238E27FC236}">
                <a16:creationId xmlns:a16="http://schemas.microsoft.com/office/drawing/2014/main" id="{B3F588F2-55ED-4E10-9DBA-F3138664F859}"/>
              </a:ext>
            </a:extLst>
          </p:cNvPr>
          <p:cNvPicPr>
            <a:picLocks noChangeAspect="1"/>
          </p:cNvPicPr>
          <p:nvPr/>
        </p:nvPicPr>
        <p:blipFill>
          <a:blip r:embed="rId5"/>
          <a:stretch>
            <a:fillRect/>
          </a:stretch>
        </p:blipFill>
        <p:spPr>
          <a:xfrm>
            <a:off x="3686175" y="3985260"/>
            <a:ext cx="885825" cy="1333500"/>
          </a:xfrm>
          <a:prstGeom prst="rect">
            <a:avLst/>
          </a:prstGeom>
        </p:spPr>
      </p:pic>
      <p:pic>
        <p:nvPicPr>
          <p:cNvPr id="1026" name="Picture 2" descr="AEK-CH4-SC4.2-DEFINE-DISTANCE-02">
            <a:extLst>
              <a:ext uri="{FF2B5EF4-FFF2-40B4-BE49-F238E27FC236}">
                <a16:creationId xmlns:a16="http://schemas.microsoft.com/office/drawing/2014/main" id="{AAA615B5-5FDD-460B-9D10-B9F5EF245C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914"/>
          <a:stretch/>
        </p:blipFill>
        <p:spPr bwMode="auto">
          <a:xfrm>
            <a:off x="4739640" y="2366330"/>
            <a:ext cx="3922918" cy="26882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3" name="Conector recto 12">
            <a:extLst>
              <a:ext uri="{FF2B5EF4-FFF2-40B4-BE49-F238E27FC236}">
                <a16:creationId xmlns:a16="http://schemas.microsoft.com/office/drawing/2014/main" id="{95EF3407-36C3-47EF-B2BA-3454FFE34F92}"/>
              </a:ext>
            </a:extLst>
          </p:cNvPr>
          <p:cNvCxnSpPr>
            <a:cxnSpLocks/>
            <a:stCxn id="20" idx="0"/>
            <a:endCxn id="19" idx="4"/>
          </p:cNvCxnSpPr>
          <p:nvPr/>
        </p:nvCxnSpPr>
        <p:spPr>
          <a:xfrm>
            <a:off x="6873326" y="2805428"/>
            <a:ext cx="235072" cy="9759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Elipse 18">
            <a:extLst>
              <a:ext uri="{FF2B5EF4-FFF2-40B4-BE49-F238E27FC236}">
                <a16:creationId xmlns:a16="http://schemas.microsoft.com/office/drawing/2014/main" id="{4EB3F752-4ABD-4F52-BBFA-7286D80A9A7D}"/>
              </a:ext>
            </a:extLst>
          </p:cNvPr>
          <p:cNvSpPr/>
          <p:nvPr/>
        </p:nvSpPr>
        <p:spPr>
          <a:xfrm>
            <a:off x="7071030" y="3710440"/>
            <a:ext cx="74735" cy="7088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0" name="Elipse 19">
            <a:extLst>
              <a:ext uri="{FF2B5EF4-FFF2-40B4-BE49-F238E27FC236}">
                <a16:creationId xmlns:a16="http://schemas.microsoft.com/office/drawing/2014/main" id="{EC811185-E92D-47F9-8707-66CD5AA82621}"/>
              </a:ext>
            </a:extLst>
          </p:cNvPr>
          <p:cNvSpPr/>
          <p:nvPr/>
        </p:nvSpPr>
        <p:spPr>
          <a:xfrm>
            <a:off x="6835958" y="2805428"/>
            <a:ext cx="74735" cy="7088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5" name="Content Placeholder 5">
            <a:extLst>
              <a:ext uri="{FF2B5EF4-FFF2-40B4-BE49-F238E27FC236}">
                <a16:creationId xmlns:a16="http://schemas.microsoft.com/office/drawing/2014/main" id="{A2986B87-829B-41B3-BB9F-C572385A508C}"/>
              </a:ext>
            </a:extLst>
          </p:cNvPr>
          <p:cNvSpPr txBox="1">
            <a:spLocks/>
          </p:cNvSpPr>
          <p:nvPr/>
        </p:nvSpPr>
        <p:spPr>
          <a:xfrm>
            <a:off x="5029758" y="4951390"/>
            <a:ext cx="3342682" cy="786128"/>
          </a:xfrm>
          <a:prstGeom prst="rect">
            <a:avLst/>
          </a:prstGeom>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000" dirty="0"/>
              <a:t>Graphical representation of the distances</a:t>
            </a:r>
            <a:endParaRPr lang="es-ES" sz="1000" dirty="0"/>
          </a:p>
        </p:txBody>
      </p:sp>
    </p:spTree>
    <p:extLst>
      <p:ext uri="{BB962C8B-B14F-4D97-AF65-F5344CB8AC3E}">
        <p14:creationId xmlns:p14="http://schemas.microsoft.com/office/powerpoint/2010/main" val="99271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54091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458054"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dirty="0"/>
              <a:t>1</a:t>
            </a:r>
          </a:p>
        </p:txBody>
      </p:sp>
    </p:spTree>
    <p:extLst>
      <p:ext uri="{BB962C8B-B14F-4D97-AF65-F5344CB8AC3E}">
        <p14:creationId xmlns:p14="http://schemas.microsoft.com/office/powerpoint/2010/main" val="26149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Coordinate system</a:t>
            </a:r>
          </a:p>
        </p:txBody>
      </p:sp>
      <p:sp>
        <p:nvSpPr>
          <p:cNvPr id="10" name="Text Placeholder 9"/>
          <p:cNvSpPr>
            <a:spLocks noGrp="1"/>
          </p:cNvSpPr>
          <p:nvPr>
            <p:ph type="body" idx="1"/>
          </p:nvPr>
        </p:nvSpPr>
        <p:spPr/>
        <p:txBody>
          <a:bodyPr/>
          <a:lstStyle/>
          <a:p>
            <a:r>
              <a:rPr lang="en-US" dirty="0"/>
              <a:t>Cartesian coordinates</a:t>
            </a:r>
          </a:p>
        </p:txBody>
      </p:sp>
      <p:sp>
        <p:nvSpPr>
          <p:cNvPr id="7" name="Content Placeholder 6"/>
          <p:cNvSpPr>
            <a:spLocks noGrp="1"/>
          </p:cNvSpPr>
          <p:nvPr>
            <p:ph sz="quarter" idx="10"/>
          </p:nvPr>
        </p:nvSpPr>
        <p:spPr/>
        <p:txBody>
          <a:bodyPr>
            <a:normAutofit fontScale="77500" lnSpcReduction="20000"/>
          </a:bodyPr>
          <a:lstStyle/>
          <a:p>
            <a:r>
              <a:rPr lang="en-US" dirty="0"/>
              <a:t>1.1</a:t>
            </a:r>
          </a:p>
        </p:txBody>
      </p:sp>
    </p:spTree>
    <p:extLst>
      <p:ext uri="{BB962C8B-B14F-4D97-AF65-F5344CB8AC3E}">
        <p14:creationId xmlns:p14="http://schemas.microsoft.com/office/powerpoint/2010/main" val="36549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3987692" cy="4847192"/>
          </a:xfrm>
        </p:spPr>
        <p:txBody>
          <a:bodyPr>
            <a:normAutofit/>
          </a:bodyPr>
          <a:lstStyle/>
          <a:p>
            <a:pPr>
              <a:lnSpc>
                <a:spcPct val="90000"/>
              </a:lnSpc>
            </a:pPr>
            <a:endParaRPr lang="en-US" sz="1900"/>
          </a:p>
          <a:p>
            <a:pPr marL="0" indent="0">
              <a:buNone/>
            </a:pPr>
            <a:r>
              <a:rPr lang="en-US" sz="1900"/>
              <a:t>The Cartesian coordinate system, is a system to locate a point in space characterized by having as reference orthogonal axes to each other that concur at the point of origin.</a:t>
            </a:r>
          </a:p>
          <a:p>
            <a:pPr marL="0" indent="0">
              <a:buNone/>
            </a:pPr>
            <a:endParaRPr lang="en-US" sz="1900"/>
          </a:p>
          <a:p>
            <a:pPr marL="0" indent="0">
              <a:lnSpc>
                <a:spcPct val="90000"/>
              </a:lnSpc>
              <a:buNone/>
            </a:pPr>
            <a:r>
              <a:rPr lang="en-US" sz="1900"/>
              <a:t>Usually, we work with Cartesian coordinates in one-dimensional or two-, three- and four-dimensional spaces, but Cartesian coordinates can be expressed in more dimensional spaces (d-dimensions).</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pic>
        <p:nvPicPr>
          <p:cNvPr id="13" name="Imagen 12">
            <a:extLst>
              <a:ext uri="{FF2B5EF4-FFF2-40B4-BE49-F238E27FC236}">
                <a16:creationId xmlns:a16="http://schemas.microsoft.com/office/drawing/2014/main" id="{B8B7302D-D06B-492D-A378-8B5E9A1554D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31582" y="1794579"/>
            <a:ext cx="3987692" cy="3987692"/>
          </a:xfrm>
          <a:prstGeom prst="rect">
            <a:avLst/>
          </a:prstGeom>
          <a:noFill/>
          <a:ln>
            <a:noFill/>
          </a:ln>
        </p:spPr>
      </p:pic>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a:t>Coordinate system</a:t>
            </a:r>
          </a:p>
        </p:txBody>
      </p:sp>
    </p:spTree>
    <p:extLst>
      <p:ext uri="{BB962C8B-B14F-4D97-AF65-F5344CB8AC3E}">
        <p14:creationId xmlns:p14="http://schemas.microsoft.com/office/powerpoint/2010/main" val="128592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t>Reference system</a:t>
            </a:r>
          </a:p>
        </p:txBody>
      </p:sp>
      <p:sp>
        <p:nvSpPr>
          <p:cNvPr id="7" name="Content Placeholder 6"/>
          <p:cNvSpPr>
            <a:spLocks noGrp="1"/>
          </p:cNvSpPr>
          <p:nvPr>
            <p:ph sz="quarter" idx="10"/>
          </p:nvPr>
        </p:nvSpPr>
        <p:spPr/>
        <p:txBody>
          <a:bodyPr>
            <a:normAutofit fontScale="77500" lnSpcReduction="20000"/>
          </a:bodyPr>
          <a:lstStyle/>
          <a:p>
            <a:r>
              <a:rPr lang="es-ES"/>
              <a:t>1.2</a:t>
            </a:r>
          </a:p>
        </p:txBody>
      </p:sp>
    </p:spTree>
    <p:extLst>
      <p:ext uri="{BB962C8B-B14F-4D97-AF65-F5344CB8AC3E}">
        <p14:creationId xmlns:p14="http://schemas.microsoft.com/office/powerpoint/2010/main" val="38417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3987692" cy="4847192"/>
          </a:xfrm>
        </p:spPr>
        <p:txBody>
          <a:bodyPr>
            <a:normAutofit/>
          </a:bodyPr>
          <a:lstStyle/>
          <a:p>
            <a:pPr>
              <a:lnSpc>
                <a:spcPct val="90000"/>
              </a:lnSpc>
            </a:pPr>
            <a:endParaRPr lang="en-US" sz="1900"/>
          </a:p>
          <a:p>
            <a:pPr marL="0" indent="0">
              <a:lnSpc>
                <a:spcPct val="90000"/>
              </a:lnSpc>
              <a:buNone/>
            </a:pPr>
            <a:r>
              <a:rPr lang="en-US" sz="1900"/>
              <a:t>A reference frame is a set of conventions used by an observer to be able to measure the position and other physical quantities of a physical or mechanical system.</a:t>
            </a:r>
          </a:p>
          <a:p>
            <a:pPr marL="0" indent="0">
              <a:lnSpc>
                <a:spcPct val="90000"/>
              </a:lnSpc>
              <a:buNone/>
            </a:pPr>
            <a:endParaRPr lang="en-US" sz="1900"/>
          </a:p>
          <a:p>
            <a:pPr marL="0" indent="0">
              <a:lnSpc>
                <a:spcPct val="90000"/>
              </a:lnSpc>
              <a:buNone/>
            </a:pPr>
            <a:r>
              <a:rPr lang="en-US" sz="1900"/>
              <a:t>The measured trajectories and the numerical value of the quantities are relative to the reference system under consideration.</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21.02.22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pic>
        <p:nvPicPr>
          <p:cNvPr id="8" name="Imagen 7">
            <a:extLst>
              <a:ext uri="{FF2B5EF4-FFF2-40B4-BE49-F238E27FC236}">
                <a16:creationId xmlns:a16="http://schemas.microsoft.com/office/drawing/2014/main" id="{C034A427-8ADE-4E0D-809D-2AEC4E92FC9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31582" y="2515546"/>
            <a:ext cx="3987692" cy="2545758"/>
          </a:xfrm>
          <a:prstGeom prst="rect">
            <a:avLst/>
          </a:prstGeom>
          <a:noFill/>
          <a:ln>
            <a:noFill/>
          </a:ln>
        </p:spPr>
      </p:pic>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a:t>Reference system</a:t>
            </a:r>
          </a:p>
        </p:txBody>
      </p:sp>
    </p:spTree>
    <p:extLst>
      <p:ext uri="{BB962C8B-B14F-4D97-AF65-F5344CB8AC3E}">
        <p14:creationId xmlns:p14="http://schemas.microsoft.com/office/powerpoint/2010/main" val="322178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704780" cy="1362075"/>
          </a:xfrm>
        </p:spPr>
        <p:txBody>
          <a:bodyPr>
            <a:normAutofit/>
          </a:bodyPr>
          <a:lstStyle/>
          <a:p>
            <a:r>
              <a:rPr lang="en-US"/>
              <a:t>Trigonometry</a:t>
            </a:r>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Tree>
    <p:extLst>
      <p:ext uri="{BB962C8B-B14F-4D97-AF65-F5344CB8AC3E}">
        <p14:creationId xmlns:p14="http://schemas.microsoft.com/office/powerpoint/2010/main" val="3220867316"/>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1041</TotalTime>
  <Words>947</Words>
  <Application>Microsoft Office PowerPoint</Application>
  <PresentationFormat>Presentación en pantalla (4:3)</PresentationFormat>
  <Paragraphs>226</Paragraphs>
  <Slides>31</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AppleSymbols</vt:lpstr>
      <vt:lpstr>Arial</vt:lpstr>
      <vt:lpstr>Arial Black</vt:lpstr>
      <vt:lpstr>Arial Nova Light</vt:lpstr>
      <vt:lpstr>Calibri</vt:lpstr>
      <vt:lpstr>Cambria Math</vt:lpstr>
      <vt:lpstr>Open Sans</vt:lpstr>
      <vt:lpstr>MU Theme</vt:lpstr>
      <vt:lpstr>Trigonometry</vt:lpstr>
      <vt:lpstr>Acquiring knowledge of trigonometry </vt:lpstr>
      <vt:lpstr>Introduction</vt:lpstr>
      <vt:lpstr>Fundamentals </vt:lpstr>
      <vt:lpstr>Coordinate system</vt:lpstr>
      <vt:lpstr>Coordinate system</vt:lpstr>
      <vt:lpstr>Reference system</vt:lpstr>
      <vt:lpstr>Reference system</vt:lpstr>
      <vt:lpstr>Trigonometry</vt:lpstr>
      <vt:lpstr>Pythagorean theorem:</vt:lpstr>
      <vt:lpstr>Trigonometric ratios</vt:lpstr>
      <vt:lpstr>Razones trigonométricas</vt:lpstr>
      <vt:lpstr>Case study </vt:lpstr>
      <vt:lpstr>Balance </vt:lpstr>
      <vt:lpstr>Presentación de PowerPoint</vt:lpstr>
      <vt:lpstr>Presentación de PowerPoint</vt:lpstr>
      <vt:lpstr>Starting position</vt:lpstr>
      <vt:lpstr>Presentación de PowerPoint</vt:lpstr>
      <vt:lpstr>Presentación de PowerPoint</vt:lpstr>
      <vt:lpstr>Presentación de PowerPoint</vt:lpstr>
      <vt:lpstr>Target position</vt:lpstr>
      <vt:lpstr>Presentación de PowerPoint</vt:lpstr>
      <vt:lpstr>Presentación de PowerPoint</vt:lpstr>
      <vt:lpstr>Presentación de PowerPoint</vt:lpstr>
      <vt:lpstr>Case in practice</vt:lpstr>
      <vt:lpstr>Introduction of the robot</vt:lpstr>
      <vt:lpstr>Drawing Robot</vt:lpstr>
      <vt:lpstr>Drawing Robot</vt:lpstr>
      <vt:lpstr>Working with MATLAB &amp; Simulink</vt:lpstr>
      <vt:lpstr>Distance to a Specified 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181</cp:revision>
  <cp:lastPrinted>2018-07-13T13:37:53Z</cp:lastPrinted>
  <dcterms:created xsi:type="dcterms:W3CDTF">2017-11-28T21:27:45Z</dcterms:created>
  <dcterms:modified xsi:type="dcterms:W3CDTF">2022-02-21T16:13:27Z</dcterms:modified>
</cp:coreProperties>
</file>