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92" r:id="rId2"/>
    <p:sldId id="494" r:id="rId3"/>
    <p:sldId id="522" r:id="rId4"/>
    <p:sldId id="521" r:id="rId5"/>
    <p:sldId id="515" r:id="rId6"/>
    <p:sldId id="517" r:id="rId7"/>
    <p:sldId id="518" r:id="rId8"/>
    <p:sldId id="520" r:id="rId9"/>
    <p:sldId id="519" r:id="rId10"/>
    <p:sldId id="523" r:id="rId11"/>
    <p:sldId id="524" r:id="rId12"/>
    <p:sldId id="460" r:id="rId13"/>
    <p:sldId id="495" r:id="rId14"/>
    <p:sldId id="500" r:id="rId15"/>
    <p:sldId id="501" r:id="rId16"/>
    <p:sldId id="502" r:id="rId17"/>
    <p:sldId id="503" r:id="rId18"/>
    <p:sldId id="505" r:id="rId19"/>
    <p:sldId id="506" r:id="rId20"/>
    <p:sldId id="507" r:id="rId21"/>
    <p:sldId id="508" r:id="rId22"/>
    <p:sldId id="498" r:id="rId23"/>
    <p:sldId id="499" r:id="rId24"/>
    <p:sldId id="509" r:id="rId25"/>
    <p:sldId id="510" r:id="rId26"/>
    <p:sldId id="511" r:id="rId27"/>
    <p:sldId id="514" r:id="rId28"/>
    <p:sldId id="512" r:id="rId29"/>
    <p:sldId id="526" r:id="rId30"/>
    <p:sldId id="533" r:id="rId31"/>
    <p:sldId id="527" r:id="rId32"/>
    <p:sldId id="525" r:id="rId33"/>
    <p:sldId id="513" r:id="rId34"/>
    <p:sldId id="529" r:id="rId35"/>
    <p:sldId id="530" r:id="rId36"/>
    <p:sldId id="531" r:id="rId37"/>
    <p:sldId id="532" r:id="rId38"/>
    <p:sldId id="319" r:id="rId3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A94C4B2-A6EA-4B4E-AF53-7CA2F69D25B2}">
          <p14:sldIdLst>
            <p14:sldId id="492"/>
            <p14:sldId id="494"/>
            <p14:sldId id="522"/>
            <p14:sldId id="521"/>
          </p14:sldIdLst>
        </p14:section>
        <p14:section name="Architectures" id="{B1B26F1A-065C-4661-A9AE-A573DB2C7F79}">
          <p14:sldIdLst>
            <p14:sldId id="515"/>
            <p14:sldId id="517"/>
            <p14:sldId id="518"/>
            <p14:sldId id="520"/>
            <p14:sldId id="519"/>
            <p14:sldId id="523"/>
            <p14:sldId id="524"/>
          </p14:sldIdLst>
        </p14:section>
        <p14:section name="Stereotypes" id="{344DB2FC-7EE9-415F-8CF9-91F0EF9F6F26}">
          <p14:sldIdLst>
            <p14:sldId id="460"/>
            <p14:sldId id="495"/>
            <p14:sldId id="500"/>
            <p14:sldId id="501"/>
            <p14:sldId id="502"/>
            <p14:sldId id="503"/>
            <p14:sldId id="505"/>
            <p14:sldId id="506"/>
            <p14:sldId id="507"/>
            <p14:sldId id="508"/>
          </p14:sldIdLst>
        </p14:section>
        <p14:section name="Links to requirements" id="{7097D2A0-A70F-4F6C-87C9-B7B45F2BB601}">
          <p14:sldIdLst>
            <p14:sldId id="498"/>
            <p14:sldId id="499"/>
            <p14:sldId id="509"/>
            <p14:sldId id="510"/>
            <p14:sldId id="511"/>
          </p14:sldIdLst>
        </p14:section>
        <p14:section name="Views" id="{BA4835A2-2B69-4540-B446-BDAAAC582945}">
          <p14:sldIdLst>
            <p14:sldId id="514"/>
            <p14:sldId id="512"/>
            <p14:sldId id="526"/>
            <p14:sldId id="533"/>
            <p14:sldId id="527"/>
            <p14:sldId id="525"/>
          </p14:sldIdLst>
        </p14:section>
        <p14:section name="Interface editor" id="{AAFD4533-3E54-41B7-9940-9B2410B6D25D}">
          <p14:sldIdLst>
            <p14:sldId id="513"/>
            <p14:sldId id="529"/>
            <p14:sldId id="530"/>
            <p14:sldId id="531"/>
            <p14:sldId id="532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00A3AD"/>
    <a:srgbClr val="FFFFFF"/>
    <a:srgbClr val="ED8800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9" autoAdjust="0"/>
    <p:restoredTop sz="95802" autoAdjust="0"/>
  </p:normalViewPr>
  <p:slideViewPr>
    <p:cSldViewPr snapToGrid="0" snapToObjects="1" showGuides="1">
      <p:cViewPr varScale="1">
        <p:scale>
          <a:sx n="70" d="100"/>
          <a:sy n="70" d="100"/>
        </p:scale>
        <p:origin x="78" y="85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08/10/2023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08/10/2023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08.10.23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08.10.23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08.10.23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08.10.23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08.10.23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08.10.23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08.10.23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mathworks.com/help/systemcomposer/examples.html" TargetMode="External"/><Relationship Id="rId2" Type="http://schemas.openxmlformats.org/officeDocument/2006/relationships/hyperlink" Target="https://es.mathworks.com/products/system-composer.html" TargetMode="Externa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8645D-5E07-414A-8015-438F312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Gestión de arquitecturas en MATLAB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4D36AD-DDFC-40E6-8116-B66AFE899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Plataformas de testo y validación</a:t>
            </a:r>
          </a:p>
          <a:p>
            <a:endParaRPr lang="es-ES" dirty="0"/>
          </a:p>
          <a:p>
            <a:r>
              <a:rPr lang="es-ES" dirty="0"/>
              <a:t>Máster en Sistemas Inteligentes de Energía</a:t>
            </a:r>
          </a:p>
        </p:txBody>
      </p:sp>
    </p:spTree>
    <p:extLst>
      <p:ext uri="{BB962C8B-B14F-4D97-AF65-F5344CB8AC3E}">
        <p14:creationId xmlns:p14="http://schemas.microsoft.com/office/powerpoint/2010/main" val="295657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de arquitectura</a:t>
            </a:r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5110616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Una arquitectura es una descomposición del sistema.</a:t>
            </a:r>
          </a:p>
          <a:p>
            <a:pPr algn="just"/>
            <a:r>
              <a:rPr lang="es-ES" sz="2000" dirty="0">
                <a:latin typeface="+mj-lt"/>
              </a:rPr>
              <a:t>No existe una única descomposición.</a:t>
            </a:r>
          </a:p>
          <a:p>
            <a:pPr algn="just"/>
            <a:r>
              <a:rPr lang="es-ES" sz="2000" dirty="0">
                <a:latin typeface="+mj-lt"/>
              </a:rPr>
              <a:t>Ejemplo:</a:t>
            </a:r>
          </a:p>
          <a:p>
            <a:pPr lvl="1">
              <a:buFont typeface="+mj-lt"/>
              <a:buAutoNum type="arabicPeriod"/>
            </a:pPr>
            <a:r>
              <a:rPr lang="es-ES" sz="1400" b="0" dirty="0">
                <a:solidFill>
                  <a:schemeClr val="tx1"/>
                </a:solidFill>
                <a:effectLst/>
                <a:latin typeface="+mj-lt"/>
              </a:rPr>
              <a:t>La arquitectura funcional describe las funciones de alto nivel y las relaciones entre ellas.</a:t>
            </a:r>
          </a:p>
          <a:p>
            <a:pPr lvl="1">
              <a:buFont typeface="+mj-lt"/>
              <a:buAutoNum type="arabicPeriod"/>
            </a:pPr>
            <a:r>
              <a:rPr lang="es-ES" sz="1400" b="0" dirty="0">
                <a:solidFill>
                  <a:schemeClr val="tx1"/>
                </a:solidFill>
                <a:effectLst/>
                <a:latin typeface="+mj-lt"/>
              </a:rPr>
              <a:t>La arquitectura lógica describe el intercambio de datos entre los componentes electrónicos de hardware y software de cada subsistema.</a:t>
            </a:r>
          </a:p>
          <a:p>
            <a:pPr lvl="1">
              <a:buFont typeface="+mj-lt"/>
              <a:buAutoNum type="arabicPeriod"/>
            </a:pPr>
            <a:r>
              <a:rPr lang="es-ES" sz="1400" b="0" dirty="0">
                <a:solidFill>
                  <a:schemeClr val="tx1"/>
                </a:solidFill>
                <a:effectLst/>
                <a:latin typeface="+mj-lt"/>
              </a:rPr>
              <a:t>La arquitectura física describe el hardware físico o la plataforma necesaria para el robot.</a:t>
            </a:r>
            <a:endParaRPr lang="es-ES" sz="2000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551C8D-8E35-FBF6-B403-4642EB4E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4295160"/>
            <a:ext cx="3356716" cy="1724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934440-EEF4-8577-7A6E-75D6BDD34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23" y="4240424"/>
            <a:ext cx="2530538" cy="17789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BE3F23-6E18-EDE7-DA1C-B227A6E7B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48" y="3621482"/>
            <a:ext cx="2851205" cy="239791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E8A60EA-BCBA-BEF5-AF65-69268920E27B}"/>
              </a:ext>
            </a:extLst>
          </p:cNvPr>
          <p:cNvSpPr txBox="1"/>
          <p:nvPr/>
        </p:nvSpPr>
        <p:spPr>
          <a:xfrm>
            <a:off x="1012477" y="6022259"/>
            <a:ext cx="126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>
                <a:latin typeface="+mj-lt"/>
              </a:rPr>
              <a:t>Funcional</a:t>
            </a:r>
            <a:endParaRPr lang="es-ES" b="1" i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0DBB63E-867B-23F8-E007-6A5C2D28CF55}"/>
              </a:ext>
            </a:extLst>
          </p:cNvPr>
          <p:cNvSpPr txBox="1"/>
          <p:nvPr/>
        </p:nvSpPr>
        <p:spPr>
          <a:xfrm>
            <a:off x="4031169" y="6026497"/>
            <a:ext cx="126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>
                <a:latin typeface="+mj-lt"/>
              </a:rPr>
              <a:t>Lógica</a:t>
            </a:r>
            <a:endParaRPr lang="es-ES" b="1" i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12772BB-DAE6-86A1-743B-62CB79ABECA5}"/>
              </a:ext>
            </a:extLst>
          </p:cNvPr>
          <p:cNvSpPr txBox="1"/>
          <p:nvPr/>
        </p:nvSpPr>
        <p:spPr>
          <a:xfrm>
            <a:off x="7114356" y="6015246"/>
            <a:ext cx="126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>
                <a:latin typeface="+mj-lt"/>
              </a:rPr>
              <a:t>Física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191450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Asignar arquitecturas</a:t>
            </a:r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5110616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Puede asignar componentes de diferentes arquitecturas utilizando asignaciones de modelo a modelo</a:t>
            </a:r>
          </a:p>
          <a:p>
            <a:pPr algn="just"/>
            <a:r>
              <a:rPr lang="es-ES" sz="2000" dirty="0">
                <a:latin typeface="+mj-lt"/>
              </a:rPr>
              <a:t>Utilice el </a:t>
            </a:r>
            <a:r>
              <a:rPr lang="es-ES" sz="2000" b="1" dirty="0">
                <a:latin typeface="+mj-lt"/>
              </a:rPr>
              <a:t>editor de asignaciones </a:t>
            </a:r>
            <a:r>
              <a:rPr lang="es-ES" sz="2000" dirty="0">
                <a:latin typeface="+mj-lt"/>
              </a:rPr>
              <a:t>para esta cuestión</a:t>
            </a:r>
          </a:p>
          <a:p>
            <a:pPr algn="just"/>
            <a:r>
              <a:rPr lang="es-ES" sz="2000" dirty="0">
                <a:latin typeface="+mj-lt"/>
              </a:rPr>
              <a:t>Extremadamente interesante para saber si un componente físico tiene alguna interacción con una función.</a:t>
            </a:r>
          </a:p>
          <a:p>
            <a:pPr algn="just"/>
            <a:r>
              <a:rPr lang="es-ES" sz="2000" dirty="0">
                <a:latin typeface="+mj-lt"/>
              </a:rPr>
              <a:t>Por ejemplo.</a:t>
            </a: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8A60EA-BCBA-BEF5-AF65-69268920E27B}"/>
              </a:ext>
            </a:extLst>
          </p:cNvPr>
          <p:cNvSpPr txBox="1"/>
          <p:nvPr/>
        </p:nvSpPr>
        <p:spPr>
          <a:xfrm>
            <a:off x="2427672" y="6016631"/>
            <a:ext cx="349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>
                <a:latin typeface="+mj-lt"/>
              </a:rPr>
              <a:t>Asignación de funciones y formas</a:t>
            </a:r>
            <a:endParaRPr lang="es-ES" b="1" i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52E75A5-23A9-41A3-4A00-46A2CD7A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67840" y="2606681"/>
            <a:ext cx="25717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3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Estereotipos</a:t>
            </a:r>
            <a:endParaRPr lang="en-US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A1E600-F5A4-4A51-916D-82E89A90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505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ES" sz="2000" dirty="0">
                <a:latin typeface="+mj-lt"/>
              </a:rPr>
              <a:t>Cuando se define una arquitectura en </a:t>
            </a:r>
            <a:r>
              <a:rPr lang="es-ES" sz="2000" dirty="0" err="1">
                <a:latin typeface="+mj-lt"/>
              </a:rPr>
              <a:t>System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Composer</a:t>
            </a:r>
            <a:r>
              <a:rPr lang="es-ES" sz="2000" dirty="0">
                <a:latin typeface="+mj-lt"/>
              </a:rPr>
              <a:t>, puede ser necesario añadir información adicional a los componentes.</a:t>
            </a:r>
          </a:p>
          <a:p>
            <a:pPr algn="just"/>
            <a:r>
              <a:rPr lang="es-ES" sz="2000" dirty="0">
                <a:latin typeface="+mj-lt"/>
              </a:rPr>
              <a:t>Aquí puedes ver un ejemplo de arquitectura física (hardware).</a:t>
            </a:r>
          </a:p>
          <a:p>
            <a:pPr algn="just"/>
            <a:r>
              <a:rPr lang="es-ES" sz="2000" dirty="0">
                <a:latin typeface="+mj-lt"/>
              </a:rPr>
              <a:t>Puede que necesitemos clasificar componentes o señales para hacer la arquitectura más legible.</a:t>
            </a: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A0CF18-A799-4594-91CD-566B250FD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3" r="18988"/>
          <a:stretch/>
        </p:blipFill>
        <p:spPr>
          <a:xfrm>
            <a:off x="2583918" y="3048807"/>
            <a:ext cx="4114800" cy="34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ES" sz="2000" dirty="0">
                <a:latin typeface="+mj-lt"/>
              </a:rPr>
              <a:t>Los estereotipos ayudan a gestionar información adicional.</a:t>
            </a:r>
          </a:p>
          <a:p>
            <a:pPr algn="just"/>
            <a:r>
              <a:rPr lang="es-ES" sz="2000" dirty="0">
                <a:latin typeface="+mj-lt"/>
              </a:rPr>
              <a:t>Los tipos de componentes/señales pueden personalizarse con estereotipos.</a:t>
            </a:r>
            <a:endParaRPr lang="es-ES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376FF6-5249-44F5-B532-D734E459E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3" r="18988"/>
          <a:stretch/>
        </p:blipFill>
        <p:spPr>
          <a:xfrm>
            <a:off x="0" y="2341202"/>
            <a:ext cx="4510326" cy="37468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EE0EB4-C93C-4031-823C-B6EAEF5B0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r="19154"/>
          <a:stretch/>
        </p:blipFill>
        <p:spPr>
          <a:xfrm>
            <a:off x="4510326" y="2341201"/>
            <a:ext cx="4461159" cy="374686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043183-8E79-4088-B89E-3AEFE1F703B6}"/>
              </a:ext>
            </a:extLst>
          </p:cNvPr>
          <p:cNvSpPr txBox="1"/>
          <p:nvPr/>
        </p:nvSpPr>
        <p:spPr>
          <a:xfrm>
            <a:off x="314553" y="5118566"/>
            <a:ext cx="139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ova Light" panose="020B0304020202020204" pitchFamily="34" charset="0"/>
              </a:rPr>
              <a:t>Sin estereotipos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A4EFF8-16FA-4952-96C9-BFC06FF90919}"/>
              </a:ext>
            </a:extLst>
          </p:cNvPr>
          <p:cNvSpPr txBox="1"/>
          <p:nvPr/>
        </p:nvSpPr>
        <p:spPr>
          <a:xfrm>
            <a:off x="4763240" y="5097286"/>
            <a:ext cx="139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ova Light" panose="020B0304020202020204" pitchFamily="34" charset="0"/>
              </a:rPr>
              <a:t>Con estereotipos</a:t>
            </a:r>
          </a:p>
        </p:txBody>
      </p:sp>
    </p:spTree>
    <p:extLst>
      <p:ext uri="{BB962C8B-B14F-4D97-AF65-F5344CB8AC3E}">
        <p14:creationId xmlns:p14="http://schemas.microsoft.com/office/powerpoint/2010/main" val="34692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latin typeface="+mj-lt"/>
              </a:rPr>
              <a:t>Los pasos para trabajar con estereotipos son:</a:t>
            </a:r>
          </a:p>
          <a:p>
            <a:pPr lvl="1"/>
            <a:r>
              <a:rPr lang="es-ES" b="1" dirty="0">
                <a:latin typeface="+mj-lt"/>
              </a:rPr>
              <a:t>Crear un perfil</a:t>
            </a:r>
            <a:r>
              <a:rPr lang="es-ES" dirty="0">
                <a:latin typeface="+mj-lt"/>
              </a:rPr>
              <a:t>: un grupo de definiciones de estereotipos. Elegimos qué tipo de señales y componentes tenemos. Definimos sus propiedades y estilos.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pPr lvl="1"/>
            <a:r>
              <a:rPr lang="es-ES" b="1" dirty="0">
                <a:latin typeface="+mj-lt"/>
              </a:rPr>
              <a:t>Importar un perfil</a:t>
            </a:r>
            <a:r>
              <a:rPr lang="es-ES" dirty="0">
                <a:latin typeface="+mj-lt"/>
              </a:rPr>
              <a:t>: Podemos utilizar el mismo perfil en diferentes arquitecturas, por lo que necesitamos importar uno a la nuestra.</a:t>
            </a:r>
          </a:p>
          <a:p>
            <a:pPr lvl="1"/>
            <a:r>
              <a:rPr lang="es-ES" b="1" dirty="0">
                <a:latin typeface="+mj-lt"/>
              </a:rPr>
              <a:t>Asignar estereotipos</a:t>
            </a:r>
            <a:r>
              <a:rPr lang="es-ES" dirty="0">
                <a:latin typeface="+mj-lt"/>
              </a:rPr>
              <a:t>: Asignamos un estereotipo a cada componente/señal.</a:t>
            </a:r>
            <a:endParaRPr lang="es-ES" sz="16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580A4D5-C7DD-4A12-BD56-8E596C6C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469" y="2446929"/>
            <a:ext cx="1947062" cy="19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2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832386" cy="5110616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latin typeface="+mj-lt"/>
              </a:rPr>
              <a:t>Los perfiles de estereotipos se crean y gestionan con el editor de perfiles.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Un perfil se guarda por separado en un archivo .</a:t>
            </a:r>
            <a:r>
              <a:rPr lang="es-ES" dirty="0" err="1">
                <a:latin typeface="+mj-lt"/>
              </a:rPr>
              <a:t>xml</a:t>
            </a:r>
            <a:r>
              <a:rPr lang="es-ES" dirty="0">
                <a:latin typeface="+mj-lt"/>
              </a:rPr>
              <a:t>.</a:t>
            </a:r>
          </a:p>
          <a:p>
            <a:r>
              <a:rPr lang="es-ES" dirty="0">
                <a:latin typeface="+mj-lt"/>
              </a:rPr>
              <a:t>Dentro de un perfil podemos tener varios estereotipos.</a:t>
            </a:r>
          </a:p>
          <a:p>
            <a:r>
              <a:rPr lang="es-ES" dirty="0">
                <a:latin typeface="+mj-lt"/>
              </a:rPr>
              <a:t>Este ejemplo es una arquitectura hardware, por lo que define diferentes componentes hardware: actuadores, controladores, procesadores, sensores,... Así como conectores: alimentación, datos,....</a:t>
            </a: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9BE0FD-BEF9-4EBB-8176-C7343DB3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50" y="2017181"/>
            <a:ext cx="2072832" cy="13803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C9B282-DFA6-43E5-80A7-4636D2AE4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12"/>
          <a:stretch/>
        </p:blipFill>
        <p:spPr>
          <a:xfrm>
            <a:off x="6254418" y="2017181"/>
            <a:ext cx="2711317" cy="42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r>
              <a:rPr lang="es-ES" dirty="0"/>
              <a:t> – crear perfil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+mj-lt"/>
              </a:rPr>
              <a:t>La información vinculada a un estereotipo se especifica mediante propiedades.</a:t>
            </a:r>
          </a:p>
          <a:p>
            <a:r>
              <a:rPr lang="es-ES" dirty="0">
                <a:latin typeface="+mj-lt"/>
              </a:rPr>
              <a:t>Por ejemplo, el estereotipo </a:t>
            </a:r>
            <a:r>
              <a:rPr lang="es-ES" dirty="0" err="1">
                <a:latin typeface="+mj-lt"/>
              </a:rPr>
              <a:t>DataConnector</a:t>
            </a:r>
            <a:r>
              <a:rPr lang="es-ES" dirty="0">
                <a:latin typeface="+mj-lt"/>
              </a:rPr>
              <a:t> tiene un campo para especificar el tipo de conector.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33CAF8-FDCB-4459-99FF-745E5F27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42" y="3461932"/>
            <a:ext cx="8636669" cy="1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9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r>
              <a:rPr lang="es-ES" dirty="0"/>
              <a:t> – crear perfil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s-ES" sz="2000" dirty="0">
                <a:latin typeface="+mj-lt"/>
              </a:rPr>
              <a:t>También se puede utilizar un estereotipo Base. </a:t>
            </a:r>
          </a:p>
          <a:p>
            <a:r>
              <a:rPr lang="es-ES" sz="2000" dirty="0">
                <a:latin typeface="+mj-lt"/>
              </a:rPr>
              <a:t>En lugar de definir propiedades en todos los estereotipos uno por uno, podemos crear una base que todos compartirán.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6E5233-91B1-4F32-8B1C-9149C2646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8" y="2346420"/>
            <a:ext cx="8852244" cy="20581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FACB420-74BE-44B1-9E5D-56749C56E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0" y="4530480"/>
            <a:ext cx="8852245" cy="195529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A8239D1-40E2-4BC3-8D8D-27BF87720627}"/>
              </a:ext>
            </a:extLst>
          </p:cNvPr>
          <p:cNvCxnSpPr/>
          <p:nvPr/>
        </p:nvCxnSpPr>
        <p:spPr>
          <a:xfrm>
            <a:off x="1260343" y="3221308"/>
            <a:ext cx="3271989" cy="1905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C4357F-BE5A-499B-85C2-7965F9D1608D}"/>
              </a:ext>
            </a:extLst>
          </p:cNvPr>
          <p:cNvSpPr txBox="1"/>
          <p:nvPr/>
        </p:nvSpPr>
        <p:spPr>
          <a:xfrm>
            <a:off x="5896089" y="4597066"/>
            <a:ext cx="289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DataConnector</a:t>
            </a:r>
            <a:r>
              <a:rPr lang="es-ES" dirty="0">
                <a:latin typeface="Arial Nova Light" panose="020B0304020202020204" pitchFamily="34" charset="0"/>
              </a:rPr>
              <a:t> tiene sus propiedades + todas las definidas en el estereotipo base</a:t>
            </a:r>
          </a:p>
        </p:txBody>
      </p:sp>
    </p:spTree>
    <p:extLst>
      <p:ext uri="{BB962C8B-B14F-4D97-AF65-F5344CB8AC3E}">
        <p14:creationId xmlns:p14="http://schemas.microsoft.com/office/powerpoint/2010/main" val="337189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r>
              <a:rPr lang="es-ES" dirty="0"/>
              <a:t> – importar perfil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s-ES" sz="2000" dirty="0">
                <a:latin typeface="+mj-lt"/>
              </a:rPr>
              <a:t>Después de crear un perfil, hay que importarlo a la arquitectura.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Cuando se crea un perfil, se guarda como un archivo .</a:t>
            </a:r>
            <a:r>
              <a:rPr lang="es-ES" sz="2000" dirty="0" err="1">
                <a:latin typeface="+mj-lt"/>
              </a:rPr>
              <a:t>xml</a:t>
            </a:r>
            <a:r>
              <a:rPr lang="es-ES" sz="2000" dirty="0">
                <a:latin typeface="+mj-lt"/>
              </a:rPr>
              <a:t>. Ese archivo debe importarse utilizando el botón de importación.</a:t>
            </a:r>
          </a:p>
          <a:p>
            <a:r>
              <a:rPr lang="es-ES" sz="2000" dirty="0">
                <a:latin typeface="+mj-lt"/>
              </a:rPr>
              <a:t>Una vez importado, los estereotipos estarán disponibles.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3CC04FC-00AE-44D7-9A73-92018603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1" y="1441252"/>
            <a:ext cx="2984838" cy="19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7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2410234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Creación de arquitecturas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Estereotipos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Enlace a requisitos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Vistas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Interfaces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Otras características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D00A80-B038-4109-ACFE-73B854E5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1" y="3681705"/>
            <a:ext cx="8540318" cy="302559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3558A4-5C5E-44B0-A097-23234563D5EF}"/>
              </a:ext>
            </a:extLst>
          </p:cNvPr>
          <p:cNvSpPr/>
          <p:nvPr/>
        </p:nvSpPr>
        <p:spPr>
          <a:xfrm>
            <a:off x="2100742" y="5115871"/>
            <a:ext cx="1000125" cy="552450"/>
          </a:xfrm>
          <a:prstGeom prst="roundRect">
            <a:avLst/>
          </a:prstGeom>
          <a:noFill/>
          <a:ln w="3810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733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r>
              <a:rPr lang="es-ES" dirty="0"/>
              <a:t> – asignar </a:t>
            </a:r>
            <a:r>
              <a:rPr lang="en-US" dirty="0" err="1"/>
              <a:t>estereotipos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s-ES" sz="2000" dirty="0">
                <a:latin typeface="+mj-lt"/>
              </a:rPr>
              <a:t>Los estereotipos se asignan haciendo clic con el botón derecho del ratón en el componente/señal.</a:t>
            </a:r>
          </a:p>
          <a:p>
            <a:r>
              <a:rPr lang="es-ES" sz="2000" dirty="0">
                <a:latin typeface="+mj-lt"/>
              </a:rPr>
              <a:t>Las propiedades vinculadas al estereotipo se muestran en el inspector de propiedades.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B58221-D56C-40E2-86DE-ABDEAEFA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7" y="2379801"/>
            <a:ext cx="7372880" cy="40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2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r>
              <a:rPr lang="es-ES" dirty="0"/>
              <a:t> – asignar </a:t>
            </a:r>
            <a:r>
              <a:rPr lang="en-US" dirty="0" err="1"/>
              <a:t>estereotipos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endParaRPr lang="en-U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El resultado final es una arquitectura con estereotipos definidos.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6B98AC-55C1-4869-AAA1-4D4B1E54F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69"/>
          <a:stretch/>
        </p:blipFill>
        <p:spPr>
          <a:xfrm>
            <a:off x="102526" y="2432838"/>
            <a:ext cx="3938020" cy="272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1D0696-59E2-41F4-9463-345EB5F8E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r="19154"/>
          <a:stretch/>
        </p:blipFill>
        <p:spPr>
          <a:xfrm>
            <a:off x="4217861" y="2270679"/>
            <a:ext cx="4714932" cy="396000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5119BAD-8ACF-41DE-9136-8806F60FBF69}"/>
              </a:ext>
            </a:extLst>
          </p:cNvPr>
          <p:cNvCxnSpPr>
            <a:cxnSpLocks/>
          </p:cNvCxnSpPr>
          <p:nvPr/>
        </p:nvCxnSpPr>
        <p:spPr>
          <a:xfrm flipV="1">
            <a:off x="882479" y="3383778"/>
            <a:ext cx="4057733" cy="925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DDBF40E-203E-41B5-8A4C-596CE40A273E}"/>
              </a:ext>
            </a:extLst>
          </p:cNvPr>
          <p:cNvCxnSpPr>
            <a:cxnSpLocks/>
          </p:cNvCxnSpPr>
          <p:nvPr/>
        </p:nvCxnSpPr>
        <p:spPr>
          <a:xfrm flipV="1">
            <a:off x="882479" y="2956264"/>
            <a:ext cx="4754841" cy="1353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11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8B05176-6249-488C-A062-D5C904A5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 a </a:t>
            </a:r>
            <a:r>
              <a:rPr lang="es-ES" dirty="0" err="1"/>
              <a:t>requirements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CCA0827-CAFF-4D8A-9C0A-03452135E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8BFF32F-536A-4CB4-831A-0DAEAF09C6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DD0B35-40AB-451A-A114-6EBA5A3D27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D5A123-361C-492C-9A69-5AA4286D7BA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678F59-FD84-41D6-A064-660CE65A1D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en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+mj-lt"/>
              </a:rPr>
              <a:t>Una vez definida nuestra arquitectura, podemos vincular cada componente a los requisitos (arrastrar y soltar).</a:t>
            </a:r>
          </a:p>
          <a:p>
            <a:r>
              <a:rPr lang="es-ES" dirty="0">
                <a:latin typeface="+mj-lt"/>
              </a:rPr>
              <a:t>Los requisitos están disponibles en Simulink.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1593579-7053-400E-A537-2790D9D8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36" y="2506405"/>
            <a:ext cx="7406935" cy="3989539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EF521A5-C4A1-45D9-9899-F074391FC71C}"/>
              </a:ext>
            </a:extLst>
          </p:cNvPr>
          <p:cNvSpPr/>
          <p:nvPr/>
        </p:nvSpPr>
        <p:spPr>
          <a:xfrm>
            <a:off x="4572000" y="2627790"/>
            <a:ext cx="514905" cy="381900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92EA2BC-090A-4404-BD10-E1C48DFB91F0}"/>
              </a:ext>
            </a:extLst>
          </p:cNvPr>
          <p:cNvCxnSpPr>
            <a:cxnSpLocks/>
          </p:cNvCxnSpPr>
          <p:nvPr/>
        </p:nvCxnSpPr>
        <p:spPr>
          <a:xfrm flipH="1">
            <a:off x="1602924" y="3009690"/>
            <a:ext cx="2969077" cy="2503343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89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en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+mj-lt"/>
              </a:rPr>
              <a:t>Los requisitos creados previamente pueden cargarse en Simulink.</a:t>
            </a:r>
          </a:p>
          <a:p>
            <a:r>
              <a:rPr lang="es-ES" dirty="0">
                <a:latin typeface="+mj-lt"/>
              </a:rPr>
              <a:t>Los requisitos también pueden crearse directamente en Simulink.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1593579-7053-400E-A537-2790D9D8E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363" r="68004"/>
          <a:stretch/>
        </p:blipFill>
        <p:spPr>
          <a:xfrm>
            <a:off x="1609195" y="3005464"/>
            <a:ext cx="6000882" cy="2488837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EF521A5-C4A1-45D9-9899-F074391FC71C}"/>
              </a:ext>
            </a:extLst>
          </p:cNvPr>
          <p:cNvSpPr/>
          <p:nvPr/>
        </p:nvSpPr>
        <p:spPr>
          <a:xfrm>
            <a:off x="3240353" y="3320888"/>
            <a:ext cx="976542" cy="269491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3356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+mj-lt"/>
              </a:rPr>
              <a:t>Los requisitos pueden vincularse a un componente concreto o a toda la arquitectura.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41ADDB-0A91-40FA-A06F-2BE432432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13" y="2146067"/>
            <a:ext cx="6203964" cy="4497023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8A313B2-6455-43D2-B3FC-9B7A16A7B826}"/>
              </a:ext>
            </a:extLst>
          </p:cNvPr>
          <p:cNvCxnSpPr>
            <a:cxnSpLocks/>
          </p:cNvCxnSpPr>
          <p:nvPr/>
        </p:nvCxnSpPr>
        <p:spPr>
          <a:xfrm flipH="1">
            <a:off x="6232124" y="1704513"/>
            <a:ext cx="359745" cy="441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578EC00-320A-483D-8A22-A87A58BED9C2}"/>
              </a:ext>
            </a:extLst>
          </p:cNvPr>
          <p:cNvCxnSpPr>
            <a:cxnSpLocks/>
          </p:cNvCxnSpPr>
          <p:nvPr/>
        </p:nvCxnSpPr>
        <p:spPr>
          <a:xfrm>
            <a:off x="2947916" y="2015231"/>
            <a:ext cx="567641" cy="266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6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+mj-lt"/>
              </a:rPr>
              <a:t>La matriz de trazabilidad muestra el vínculo con diferentes artefactos (otros requisitos, arquitecturas,...).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302224-C9BD-4BD9-813D-C55524C80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57"/>
          <a:stretch/>
        </p:blipFill>
        <p:spPr>
          <a:xfrm>
            <a:off x="1012477" y="2104691"/>
            <a:ext cx="7361545" cy="435381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9502062-21B0-4BEE-9FCD-87CEBAD3AB2C}"/>
              </a:ext>
            </a:extLst>
          </p:cNvPr>
          <p:cNvSpPr txBox="1"/>
          <p:nvPr/>
        </p:nvSpPr>
        <p:spPr>
          <a:xfrm>
            <a:off x="3618935" y="2268599"/>
            <a:ext cx="1512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arquitectura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73173D0-CB68-4AD0-8C7F-AE01E8101E54}"/>
              </a:ext>
            </a:extLst>
          </p:cNvPr>
          <p:cNvSpPr txBox="1"/>
          <p:nvPr/>
        </p:nvSpPr>
        <p:spPr>
          <a:xfrm rot="16200000">
            <a:off x="2400647" y="4253218"/>
            <a:ext cx="1512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requisitos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86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E27A575-8E6D-4F19-B4EF-594EF811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F005D2-53B5-4C97-A6D0-F3EA23F52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3312D9B-C331-41BA-8E2E-533993A4DD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EFBECE-D7CE-4BEE-BD9E-31318D2227F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13719D-0024-4962-9AB0-4FD0F70E13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14056-7542-43FC-AB4C-8855E60F66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4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de arquitectura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Vistas de la </a:t>
            </a:r>
            <a:r>
              <a:rPr lang="en-US" dirty="0" err="1">
                <a:latin typeface="+mj-lt"/>
              </a:rPr>
              <a:t>arquitectura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modelado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Las </a:t>
            </a:r>
            <a:r>
              <a:rPr lang="en-US" dirty="0" err="1">
                <a:latin typeface="+mj-lt"/>
              </a:rPr>
              <a:t>diferentes</a:t>
            </a:r>
            <a:r>
              <a:rPr lang="en-US" dirty="0">
                <a:latin typeface="+mj-lt"/>
              </a:rPr>
              <a:t> vistas de </a:t>
            </a:r>
            <a:r>
              <a:rPr lang="en-US" dirty="0" err="1">
                <a:latin typeface="+mj-lt"/>
              </a:rPr>
              <a:t>una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arquitectura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permiten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dirty="0" err="1">
                <a:latin typeface="+mj-lt"/>
              </a:rPr>
              <a:t>Visualizar</a:t>
            </a:r>
            <a:r>
              <a:rPr lang="en-US" dirty="0">
                <a:latin typeface="+mj-lt"/>
              </a:rPr>
              <a:t> un </a:t>
            </a:r>
            <a:r>
              <a:rPr lang="en-US" dirty="0" err="1">
                <a:latin typeface="+mj-lt"/>
              </a:rPr>
              <a:t>sistema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base a </a:t>
            </a:r>
            <a:r>
              <a:rPr lang="en-US" dirty="0" err="1">
                <a:latin typeface="+mj-lt"/>
              </a:rPr>
              <a:t>diferentes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jerarquías</a:t>
            </a:r>
            <a:r>
              <a:rPr lang="en-US" dirty="0">
                <a:latin typeface="+mj-lt"/>
              </a:rPr>
              <a:t>.</a:t>
            </a:r>
          </a:p>
          <a:p>
            <a:pPr lvl="1"/>
            <a:r>
              <a:rPr lang="en-US" dirty="0" err="1">
                <a:latin typeface="+mj-lt"/>
              </a:rPr>
              <a:t>Crear</a:t>
            </a:r>
            <a:r>
              <a:rPr lang="en-US" dirty="0">
                <a:latin typeface="+mj-lt"/>
              </a:rPr>
              <a:t> vistas </a:t>
            </a:r>
            <a:r>
              <a:rPr lang="en-US" dirty="0" err="1">
                <a:latin typeface="+mj-lt"/>
              </a:rPr>
              <a:t>filtradas</a:t>
            </a:r>
            <a:r>
              <a:rPr lang="en-US" dirty="0">
                <a:latin typeface="+mj-lt"/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406709-D7B2-4869-467B-763906FC0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873127" y="1910322"/>
            <a:ext cx="4966292" cy="84267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A29BD5F-DAC0-20CD-D3C2-D0A24D17E891}"/>
              </a:ext>
            </a:extLst>
          </p:cNvPr>
          <p:cNvSpPr/>
          <p:nvPr/>
        </p:nvSpPr>
        <p:spPr>
          <a:xfrm>
            <a:off x="6264998" y="1783533"/>
            <a:ext cx="683063" cy="1059255"/>
          </a:xfrm>
          <a:prstGeom prst="rect">
            <a:avLst/>
          </a:prstGeom>
          <a:noFill/>
          <a:ln w="3810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30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de arquitectura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+mj-lt"/>
              </a:rPr>
              <a:t>Diferentes</a:t>
            </a:r>
            <a:r>
              <a:rPr lang="en-US" sz="2000" dirty="0">
                <a:latin typeface="+mj-lt"/>
              </a:rPr>
              <a:t> vistas de la </a:t>
            </a:r>
            <a:r>
              <a:rPr lang="en-US" sz="2000" dirty="0" err="1">
                <a:latin typeface="+mj-lt"/>
              </a:rPr>
              <a:t>arquitectura</a:t>
            </a:r>
            <a:endParaRPr lang="en-US" sz="2000" dirty="0">
              <a:latin typeface="+mj-lt"/>
            </a:endParaRPr>
          </a:p>
          <a:p>
            <a:pPr lvl="1"/>
            <a:r>
              <a:rPr lang="en-US" sz="1600" dirty="0" err="1">
                <a:latin typeface="+mj-lt"/>
              </a:rPr>
              <a:t>Jerarquía</a:t>
            </a:r>
            <a:r>
              <a:rPr lang="en-US" sz="1600" dirty="0">
                <a:latin typeface="+mj-lt"/>
              </a:rPr>
              <a:t> de </a:t>
            </a:r>
            <a:r>
              <a:rPr lang="en-US" sz="1600" dirty="0" err="1">
                <a:latin typeface="+mj-lt"/>
              </a:rPr>
              <a:t>componentes</a:t>
            </a:r>
            <a:endParaRPr lang="en-US" sz="16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lvl="1"/>
            <a:r>
              <a:rPr lang="en-US" sz="1600" dirty="0" err="1">
                <a:latin typeface="+mj-lt"/>
              </a:rPr>
              <a:t>Jerarquía</a:t>
            </a:r>
            <a:r>
              <a:rPr lang="en-US" sz="1600" dirty="0">
                <a:latin typeface="+mj-lt"/>
              </a:rPr>
              <a:t> de la </a:t>
            </a:r>
            <a:r>
              <a:rPr lang="en-US" sz="1600" dirty="0" err="1">
                <a:latin typeface="+mj-lt"/>
              </a:rPr>
              <a:t>arquitectura</a:t>
            </a:r>
            <a:endParaRPr lang="en-US" sz="16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C8C1F7D-8281-F3A8-2B36-AD530FBD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3" y="2235955"/>
            <a:ext cx="5997912" cy="11930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11E7887-F0A6-3D8A-3B03-27A0FDA8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30" y="2669303"/>
            <a:ext cx="2265347" cy="3797789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D7E12E5-2564-ADC5-F23E-0E82E8FB0708}"/>
              </a:ext>
            </a:extLst>
          </p:cNvPr>
          <p:cNvCxnSpPr/>
          <p:nvPr/>
        </p:nvCxnSpPr>
        <p:spPr>
          <a:xfrm>
            <a:off x="3847723" y="3944600"/>
            <a:ext cx="2607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1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Arial Nova Light" panose="020B0304020202020204" pitchFamily="34" charset="0"/>
              </a:rPr>
              <a:t>System </a:t>
            </a:r>
            <a:r>
              <a:rPr lang="es-ES" dirty="0" err="1">
                <a:latin typeface="Arial Nova Light" panose="020B0304020202020204" pitchFamily="34" charset="0"/>
              </a:rPr>
              <a:t>Architecture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with</a:t>
            </a:r>
            <a:r>
              <a:rPr lang="es-ES" dirty="0">
                <a:latin typeface="Arial Nova Light" panose="020B0304020202020204" pitchFamily="34" charset="0"/>
              </a:rPr>
              <a:t> MATLAB &amp; Simulink</a:t>
            </a: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System </a:t>
            </a:r>
            <a:r>
              <a:rPr lang="es-ES" dirty="0" err="1">
                <a:latin typeface="Arial Nova Light" panose="020B0304020202020204" pitchFamily="34" charset="0"/>
              </a:rPr>
              <a:t>composer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  <a:hlinkClick r:id="rId2"/>
              </a:rPr>
              <a:t>https://es.mathworks.com/products/system-composer.html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System </a:t>
            </a:r>
            <a:r>
              <a:rPr lang="es-ES" dirty="0" err="1">
                <a:latin typeface="Arial Nova Light" panose="020B0304020202020204" pitchFamily="34" charset="0"/>
              </a:rPr>
              <a:t>composer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examples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  <a:hlinkClick r:id="rId3"/>
              </a:rPr>
              <a:t>https://es.mathworks.com/help/systemcomposer/examples.html</a:t>
            </a:r>
            <a:endParaRPr lang="es-ES" dirty="0"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543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de arquitectura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+mj-lt"/>
              </a:rPr>
              <a:t>Diferentes</a:t>
            </a:r>
            <a:r>
              <a:rPr lang="en-US" sz="2000" dirty="0">
                <a:latin typeface="+mj-lt"/>
              </a:rPr>
              <a:t> vistas de la </a:t>
            </a:r>
            <a:r>
              <a:rPr lang="en-US" sz="2000" dirty="0" err="1">
                <a:latin typeface="+mj-lt"/>
              </a:rPr>
              <a:t>arquitectura</a:t>
            </a:r>
            <a:endParaRPr lang="en-US" sz="2000" dirty="0">
              <a:latin typeface="+mj-lt"/>
            </a:endParaRPr>
          </a:p>
          <a:p>
            <a:pPr lvl="1"/>
            <a:r>
              <a:rPr lang="en-US" sz="1600" dirty="0" err="1">
                <a:latin typeface="+mj-lt"/>
              </a:rPr>
              <a:t>Diagrama</a:t>
            </a:r>
            <a:r>
              <a:rPr lang="en-US" sz="1600" dirty="0">
                <a:latin typeface="+mj-lt"/>
              </a:rPr>
              <a:t> de </a:t>
            </a:r>
            <a:r>
              <a:rPr lang="en-US" sz="1600" dirty="0" err="1">
                <a:latin typeface="+mj-lt"/>
              </a:rPr>
              <a:t>componentes</a:t>
            </a:r>
            <a:endParaRPr lang="en-US" sz="16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090D1B-B195-BE82-5CBC-ECF8C0F3BDE6}"/>
              </a:ext>
            </a:extLst>
          </p:cNvPr>
          <p:cNvSpPr txBox="1"/>
          <p:nvPr/>
        </p:nvSpPr>
        <p:spPr>
          <a:xfrm>
            <a:off x="1602924" y="5721863"/>
            <a:ext cx="6145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+mj-lt"/>
              </a:rPr>
              <a:t>Diagrama de componentes de masa inferior a 1 kg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FD4C6C-1F22-8230-D007-96BF7F53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27230" y="1284096"/>
            <a:ext cx="2876287" cy="52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33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de arquitectura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+mj-lt"/>
              </a:rPr>
              <a:t>Vistas filtradas </a:t>
            </a:r>
          </a:p>
          <a:p>
            <a:r>
              <a:rPr lang="es-ES" dirty="0">
                <a:latin typeface="+mj-lt"/>
              </a:rPr>
              <a:t>Filtra los componentes con respecto a una propiedad de estereotipo definida.</a:t>
            </a:r>
          </a:p>
          <a:p>
            <a:r>
              <a:rPr lang="es-ES" dirty="0">
                <a:latin typeface="+mj-lt"/>
              </a:rPr>
              <a:t>Por ejemplo </a:t>
            </a:r>
          </a:p>
          <a:p>
            <a:pPr lvl="1"/>
            <a:r>
              <a:rPr lang="es-ES" dirty="0">
                <a:latin typeface="+mj-lt"/>
              </a:rPr>
              <a:t>Vista de componentes con problemas de esperanza de vida</a:t>
            </a: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 algn="ctr">
              <a:buNone/>
            </a:pPr>
            <a:r>
              <a:rPr lang="es-ES" dirty="0">
                <a:latin typeface="+mj-lt"/>
              </a:rPr>
              <a:t>Compruebe qué componentes tienen una esperanza de vida baja.</a:t>
            </a:r>
            <a:endParaRPr lang="en-US" dirty="0">
              <a:latin typeface="+mj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DED4ED-31C3-BD84-6A1D-23F1C1B7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74" y="3646283"/>
            <a:ext cx="6989884" cy="15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7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de arquitectura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latin typeface="+mj-lt"/>
              </a:rPr>
              <a:t>Vistas filtradas</a:t>
            </a:r>
          </a:p>
          <a:p>
            <a:r>
              <a:rPr lang="es-ES" dirty="0">
                <a:latin typeface="+mj-lt"/>
              </a:rPr>
              <a:t>Diagrama de componentes del filtro de vida útil.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Muy interesante para comprobar el impacto del componente en una característica deseada</a:t>
            </a:r>
            <a:endParaRPr lang="en-US" dirty="0">
              <a:latin typeface="+mj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79427C1-7277-7549-2B82-C24D716C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94" y="2177080"/>
            <a:ext cx="4497976" cy="29234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1090D1B-B195-BE82-5CBC-ECF8C0F3BDE6}"/>
              </a:ext>
            </a:extLst>
          </p:cNvPr>
          <p:cNvSpPr txBox="1"/>
          <p:nvPr/>
        </p:nvSpPr>
        <p:spPr>
          <a:xfrm>
            <a:off x="2086651" y="5100495"/>
            <a:ext cx="5249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i="1" dirty="0">
                <a:latin typeface="+mj-lt"/>
              </a:rPr>
              <a:t>Vista de los componentes dependientes de la esperanza de vida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034043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C3DC0-8427-4CBE-8C32-D25ACBD9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0DB70F-37F7-4914-AAD8-FD7DF1C28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21834C-0469-4B54-AE82-6C321965AF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28505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interfaces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s-ES" dirty="0">
                <a:latin typeface="+mj-lt"/>
              </a:rPr>
              <a:t>Opción en Simulink para definir interfaces (interconexiones) entre distintos componentes</a:t>
            </a:r>
          </a:p>
          <a:p>
            <a:r>
              <a:rPr lang="es-ES" dirty="0" err="1">
                <a:latin typeface="+mj-lt"/>
              </a:rPr>
              <a:t>Modeling</a:t>
            </a:r>
            <a:r>
              <a:rPr lang="es-ES" dirty="0">
                <a:latin typeface="+mj-lt"/>
              </a:rPr>
              <a:t>/ Editor de interfaces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No definir correctamente las interfaces genera grandes problemas en sistemas/proyectos complejos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43247B-A716-B8C4-668C-5F80B8667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3"/>
          <a:stretch/>
        </p:blipFill>
        <p:spPr>
          <a:xfrm>
            <a:off x="3230639" y="2813249"/>
            <a:ext cx="2657475" cy="13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13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 editor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Ejemplo</a:t>
            </a:r>
            <a:r>
              <a:rPr lang="en-US" dirty="0">
                <a:latin typeface="+mj-lt"/>
              </a:rPr>
              <a:t>:</a:t>
            </a:r>
          </a:p>
          <a:p>
            <a:r>
              <a:rPr lang="en-US" dirty="0">
                <a:latin typeface="+mj-lt"/>
              </a:rPr>
              <a:t>Modeling/Interfaces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s-ES" dirty="0">
                <a:latin typeface="+mj-lt"/>
              </a:rPr>
              <a:t>Ambos puertos forman parte de la misma interfaz.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162B0F7-443B-F31B-C6CA-77210F64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441262"/>
            <a:ext cx="8270190" cy="2746374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9DACDAA-8BC5-D6A3-7680-F168A633D336}"/>
              </a:ext>
            </a:extLst>
          </p:cNvPr>
          <p:cNvSpPr/>
          <p:nvPr/>
        </p:nvSpPr>
        <p:spPr>
          <a:xfrm>
            <a:off x="497572" y="3879461"/>
            <a:ext cx="514905" cy="381900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A46A56A-E629-A857-D3F5-4BF699FABCDC}"/>
              </a:ext>
            </a:extLst>
          </p:cNvPr>
          <p:cNvCxnSpPr>
            <a:cxnSpLocks/>
          </p:cNvCxnSpPr>
          <p:nvPr/>
        </p:nvCxnSpPr>
        <p:spPr>
          <a:xfrm flipV="1">
            <a:off x="905608" y="2978539"/>
            <a:ext cx="1837592" cy="889397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44E2DE5-6A4E-D866-8F08-36752AB8A6D6}"/>
              </a:ext>
            </a:extLst>
          </p:cNvPr>
          <p:cNvCxnSpPr>
            <a:cxnSpLocks/>
          </p:cNvCxnSpPr>
          <p:nvPr/>
        </p:nvCxnSpPr>
        <p:spPr>
          <a:xfrm flipV="1">
            <a:off x="878783" y="2978539"/>
            <a:ext cx="1291911" cy="900922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67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09" y="2754427"/>
            <a:ext cx="3847227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de </a:t>
            </a:r>
            <a:r>
              <a:rPr lang="en-US" dirty="0" err="1"/>
              <a:t>SystemComposer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_tradnl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04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análisis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s-ES" dirty="0">
                <a:latin typeface="+mj-lt"/>
              </a:rPr>
              <a:t>Esperanza de vida de los componentes de un sistema.</a:t>
            </a:r>
            <a:endParaRPr lang="en-US" dirty="0">
              <a:latin typeface="+mj-lt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A46A56A-E629-A857-D3F5-4BF699FABCD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426300" y="2845974"/>
            <a:ext cx="3528916" cy="448493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BFC48AEA-EB0E-583D-CDA2-AF8BE997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747769"/>
            <a:ext cx="8591341" cy="1171546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9DACDAA-8BC5-D6A3-7680-F168A633D336}"/>
              </a:ext>
            </a:extLst>
          </p:cNvPr>
          <p:cNvSpPr/>
          <p:nvPr/>
        </p:nvSpPr>
        <p:spPr>
          <a:xfrm>
            <a:off x="7744408" y="2142591"/>
            <a:ext cx="421615" cy="703383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676D7C5-EDF4-3813-3968-765221587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3009811"/>
            <a:ext cx="4295670" cy="308975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C9C6C-181C-95E9-7659-9AFCA3E4031E}"/>
              </a:ext>
            </a:extLst>
          </p:cNvPr>
          <p:cNvSpPr txBox="1"/>
          <p:nvPr/>
        </p:nvSpPr>
        <p:spPr>
          <a:xfrm>
            <a:off x="519970" y="6083366"/>
            <a:ext cx="366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Instantiate</a:t>
            </a:r>
            <a:r>
              <a:rPr lang="es-ES" sz="1800" b="1" i="1" dirty="0">
                <a:latin typeface="+mj-lt"/>
              </a:rPr>
              <a:t> </a:t>
            </a:r>
            <a:r>
              <a:rPr lang="es-ES" sz="1800" b="1" i="1" dirty="0" err="1">
                <a:latin typeface="+mj-lt"/>
              </a:rPr>
              <a:t>architecture</a:t>
            </a:r>
            <a:r>
              <a:rPr lang="es-ES" sz="1800" b="1" i="1" dirty="0">
                <a:latin typeface="+mj-lt"/>
              </a:rPr>
              <a:t> model</a:t>
            </a:r>
            <a:endParaRPr lang="es-ES" b="1" i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AD89962-E2C8-FDC6-0CAF-A2F6D7D26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340" y="4365104"/>
            <a:ext cx="4515627" cy="103348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F0D4215-7D5D-AC32-09DD-6D5C199B8C03}"/>
              </a:ext>
            </a:extLst>
          </p:cNvPr>
          <p:cNvSpPr txBox="1"/>
          <p:nvPr/>
        </p:nvSpPr>
        <p:spPr>
          <a:xfrm>
            <a:off x="5054142" y="5411465"/>
            <a:ext cx="366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i="1" dirty="0" err="1">
                <a:latin typeface="+mj-lt"/>
              </a:rPr>
              <a:t>Reports</a:t>
            </a:r>
            <a:endParaRPr lang="es-ES" b="1" i="1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44E2DE5-6A4E-D866-8F08-36752AB8A6D6}"/>
              </a:ext>
            </a:extLst>
          </p:cNvPr>
          <p:cNvCxnSpPr>
            <a:cxnSpLocks/>
          </p:cNvCxnSpPr>
          <p:nvPr/>
        </p:nvCxnSpPr>
        <p:spPr>
          <a:xfrm flipV="1">
            <a:off x="4285736" y="5411465"/>
            <a:ext cx="958068" cy="597608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408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800" dirty="0">
                <a:hlinkClick r:id="rId2"/>
              </a:rPr>
              <a:t>iaizpuru@mondragon.edu</a:t>
            </a:r>
            <a:endParaRPr lang="es-ES" sz="800" dirty="0"/>
          </a:p>
          <a:p>
            <a:endParaRPr lang="es-ES" sz="1100" dirty="0"/>
          </a:p>
          <a:p>
            <a:r>
              <a:rPr lang="es-ES" sz="1100" dirty="0"/>
              <a:t>Orona Ideo - </a:t>
            </a:r>
            <a:r>
              <a:rPr lang="es-ES" sz="1100" dirty="0" err="1"/>
              <a:t>Fundazioa</a:t>
            </a:r>
            <a:r>
              <a:rPr lang="es-ES" sz="1100" dirty="0"/>
              <a:t> </a:t>
            </a:r>
            <a:r>
              <a:rPr lang="es-ES" sz="1100" dirty="0" err="1"/>
              <a:t>eraikuntza</a:t>
            </a:r>
            <a:endParaRPr lang="es-ES" sz="1100" dirty="0"/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Arial Nova Light" panose="020B0304020202020204" pitchFamily="34" charset="0"/>
              </a:rPr>
              <a:t>Este tutorial se basa en este ejemplo:</a:t>
            </a:r>
          </a:p>
          <a:p>
            <a:pPr marL="0" indent="0">
              <a:buNone/>
            </a:pPr>
            <a:endParaRPr lang="es-ES" dirty="0">
              <a:latin typeface="Arial Nova Light" panose="020B0304020202020204" pitchFamily="34" charset="0"/>
            </a:endParaRPr>
          </a:p>
          <a:p>
            <a:pPr marL="0" indent="0" algn="ctr">
              <a:buNone/>
            </a:pPr>
            <a:r>
              <a:rPr lang="es-ES" dirty="0">
                <a:latin typeface="Arial Nova Light" panose="020B0304020202020204" pitchFamily="34" charset="0"/>
              </a:rPr>
              <a:t>https://www.mathworks.com/help/systemcomposer/ug/mobile-robot-workflow.html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22E794-EC07-436A-83E6-1100569D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arquitecturas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0D49B2C-9F86-4CE6-A4A1-80FF28077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D1BEE20-337F-49A7-97F5-02E4F07AAD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B4E83B-4DFA-4432-A060-238D5CE0B09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A06375-D514-4122-81DC-9C6770B50A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F3AC72-3CAD-45E5-A6ED-101C6B2FFF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32238386-9AB2-4E81-914F-C7219970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8" y="2254552"/>
            <a:ext cx="8023321" cy="3833511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fundamentales</a:t>
            </a:r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FF188EAF-DFF8-4783-B9D1-5DA438F4F5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algn="just"/>
            <a:r>
              <a:rPr lang="es-ES" sz="2000" dirty="0">
                <a:latin typeface="+mj-lt"/>
              </a:rPr>
              <a:t>El bloque fundamental de una arquitectura es el componente.</a:t>
            </a: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3B8583B-6494-469D-92CD-925C85D74C75}"/>
              </a:ext>
            </a:extLst>
          </p:cNvPr>
          <p:cNvSpPr txBox="1"/>
          <p:nvPr/>
        </p:nvSpPr>
        <p:spPr>
          <a:xfrm>
            <a:off x="6279940" y="4181041"/>
            <a:ext cx="156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Componentes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05B4C7A-8514-4741-9AE9-3EBD25615E93}"/>
              </a:ext>
            </a:extLst>
          </p:cNvPr>
          <p:cNvCxnSpPr>
            <a:cxnSpLocks/>
          </p:cNvCxnSpPr>
          <p:nvPr/>
        </p:nvCxnSpPr>
        <p:spPr>
          <a:xfrm flipH="1" flipV="1">
            <a:off x="6480700" y="3773470"/>
            <a:ext cx="467361" cy="48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161861-C2C3-4E4D-8121-C0A6E69B7F93}"/>
              </a:ext>
            </a:extLst>
          </p:cNvPr>
          <p:cNvSpPr txBox="1"/>
          <p:nvPr/>
        </p:nvSpPr>
        <p:spPr>
          <a:xfrm>
            <a:off x="834218" y="3887799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Puertos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3BBE6B0-B213-42AA-9A33-7DCAE0EED2D8}"/>
              </a:ext>
            </a:extLst>
          </p:cNvPr>
          <p:cNvCxnSpPr>
            <a:cxnSpLocks/>
          </p:cNvCxnSpPr>
          <p:nvPr/>
        </p:nvCxnSpPr>
        <p:spPr>
          <a:xfrm flipV="1">
            <a:off x="1766174" y="3515333"/>
            <a:ext cx="879636" cy="54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3D025B-23C2-4D45-BA7A-ECCCE5DCF6D4}"/>
              </a:ext>
            </a:extLst>
          </p:cNvPr>
          <p:cNvSpPr txBox="1"/>
          <p:nvPr/>
        </p:nvSpPr>
        <p:spPr>
          <a:xfrm>
            <a:off x="1197401" y="4301979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Señales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17DB67E-9F41-496C-8564-2A63D7524E7F}"/>
              </a:ext>
            </a:extLst>
          </p:cNvPr>
          <p:cNvCxnSpPr>
            <a:cxnSpLocks/>
          </p:cNvCxnSpPr>
          <p:nvPr/>
        </p:nvCxnSpPr>
        <p:spPr>
          <a:xfrm flipV="1">
            <a:off x="2151722" y="4287709"/>
            <a:ext cx="1001637" cy="229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259A428-08F5-421E-8831-D684CC673E77}"/>
              </a:ext>
            </a:extLst>
          </p:cNvPr>
          <p:cNvCxnSpPr>
            <a:cxnSpLocks/>
          </p:cNvCxnSpPr>
          <p:nvPr/>
        </p:nvCxnSpPr>
        <p:spPr>
          <a:xfrm flipV="1">
            <a:off x="1992590" y="4849160"/>
            <a:ext cx="1001637" cy="229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9C76430-C0B7-4324-8365-DC896F489954}"/>
              </a:ext>
            </a:extLst>
          </p:cNvPr>
          <p:cNvCxnSpPr>
            <a:cxnSpLocks/>
          </p:cNvCxnSpPr>
          <p:nvPr/>
        </p:nvCxnSpPr>
        <p:spPr>
          <a:xfrm flipV="1">
            <a:off x="1766174" y="3595456"/>
            <a:ext cx="71504" cy="4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26D9E28-FA03-4999-B815-8DD9C953F6D3}"/>
              </a:ext>
            </a:extLst>
          </p:cNvPr>
          <p:cNvSpPr txBox="1"/>
          <p:nvPr/>
        </p:nvSpPr>
        <p:spPr>
          <a:xfrm>
            <a:off x="457060" y="4760888"/>
            <a:ext cx="185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Puertos físicos (para </a:t>
            </a:r>
            <a:r>
              <a:rPr lang="es-ES" dirty="0" err="1"/>
              <a:t>Simscape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366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Componentes fundamentales</a:t>
            </a:r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1829803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2000" dirty="0">
                <a:latin typeface="+mj-lt"/>
              </a:rPr>
              <a:t>Un componente puede vincularse a otros archivos:</a:t>
            </a:r>
          </a:p>
          <a:p>
            <a:pPr lvl="1" algn="just"/>
            <a:r>
              <a:rPr lang="es-ES" sz="1600" dirty="0">
                <a:latin typeface="+mj-lt"/>
              </a:rPr>
              <a:t>Modelo de arquitectura: arquitecturas anidadas.</a:t>
            </a:r>
          </a:p>
          <a:p>
            <a:pPr lvl="1" algn="just"/>
            <a:r>
              <a:rPr lang="es-ES" sz="1600" dirty="0">
                <a:latin typeface="+mj-lt"/>
              </a:rPr>
              <a:t>Modelo de arquitectura de software: modelo de arquitectura de software anidado.</a:t>
            </a:r>
          </a:p>
          <a:p>
            <a:pPr lvl="1" algn="just"/>
            <a:r>
              <a:rPr lang="es-ES" sz="1600" dirty="0">
                <a:latin typeface="+mj-lt"/>
              </a:rPr>
              <a:t>Comportamiento de Simulink: Archivo clásico de Simulink.</a:t>
            </a:r>
          </a:p>
          <a:p>
            <a:pPr lvl="1" algn="just"/>
            <a:r>
              <a:rPr lang="es-ES" sz="1600" dirty="0">
                <a:latin typeface="+mj-lt"/>
              </a:rPr>
              <a:t>Comportamiento del diagrama de flujo de estados: comportamiento en flujo de estados.</a:t>
            </a:r>
          </a:p>
          <a:p>
            <a:pPr lvl="1" algn="just"/>
            <a:r>
              <a:rPr lang="es-ES" sz="1600" dirty="0">
                <a:latin typeface="+mj-lt"/>
              </a:rPr>
              <a:t>Enlace a modelo: enlace a un modelo existente.</a:t>
            </a:r>
            <a:endParaRPr lang="es-ES" sz="16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824A8BD0-E3E9-48E7-B542-62913243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31" y="3105150"/>
            <a:ext cx="3218270" cy="31623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54609647-4833-49B3-A0F5-1714C5204DA0}"/>
              </a:ext>
            </a:extLst>
          </p:cNvPr>
          <p:cNvSpPr/>
          <p:nvPr/>
        </p:nvSpPr>
        <p:spPr>
          <a:xfrm>
            <a:off x="4095750" y="4048125"/>
            <a:ext cx="1859851" cy="714375"/>
          </a:xfrm>
          <a:prstGeom prst="rect">
            <a:avLst/>
          </a:prstGeom>
          <a:noFill/>
          <a:ln w="5715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0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fundamentales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BB4721-2814-4520-88D0-7A6FBC21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9" r="78263" b="54590"/>
          <a:stretch/>
        </p:blipFill>
        <p:spPr>
          <a:xfrm>
            <a:off x="6191806" y="1764574"/>
            <a:ext cx="1974217" cy="1658186"/>
          </a:xfrm>
          <a:prstGeom prst="rect">
            <a:avLst/>
          </a:prstGeom>
        </p:spPr>
      </p:pic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979" y="1002187"/>
            <a:ext cx="8299939" cy="428157"/>
          </a:xfrm>
        </p:spPr>
        <p:txBody>
          <a:bodyPr>
            <a:noAutofit/>
          </a:bodyPr>
          <a:lstStyle/>
          <a:p>
            <a:pPr algn="just"/>
            <a:r>
              <a:rPr lang="es-ES" sz="2000" dirty="0">
                <a:latin typeface="+mj-lt"/>
              </a:rPr>
              <a:t>Un componente puede vincularse a un comportamiento (simulación/diagrama de flujo de estados).</a:t>
            </a: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3BC82A-6E6A-4E88-A0DC-C1F043824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"/>
          <a:stretch/>
        </p:blipFill>
        <p:spPr>
          <a:xfrm>
            <a:off x="2909946" y="5049178"/>
            <a:ext cx="3258005" cy="106401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BBC9E-3893-4224-9F80-82413903C5D3}"/>
              </a:ext>
            </a:extLst>
          </p:cNvPr>
          <p:cNvSpPr txBox="1"/>
          <p:nvPr/>
        </p:nvSpPr>
        <p:spPr>
          <a:xfrm>
            <a:off x="5940409" y="3626522"/>
            <a:ext cx="2685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Referenced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Simulink file.</a:t>
            </a:r>
          </a:p>
          <a:p>
            <a:pPr algn="ctr"/>
            <a:r>
              <a:rPr lang="es-ES" dirty="0" err="1">
                <a:latin typeface="+mj-lt"/>
              </a:rPr>
              <a:t>Can’t</a:t>
            </a:r>
            <a:r>
              <a:rPr lang="es-ES" dirty="0">
                <a:latin typeface="+mj-lt"/>
              </a:rPr>
              <a:t> be </a:t>
            </a:r>
            <a:r>
              <a:rPr lang="es-ES" dirty="0" err="1">
                <a:latin typeface="+mj-lt"/>
              </a:rPr>
              <a:t>used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physical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ports</a:t>
            </a:r>
            <a:r>
              <a:rPr lang="es-ES" dirty="0">
                <a:latin typeface="+mj-lt"/>
              </a:rPr>
              <a:t>.</a:t>
            </a:r>
            <a:endParaRPr lang="es-E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17FE7F8-81A1-4B83-B23A-09D2C3E0406E}"/>
              </a:ext>
            </a:extLst>
          </p:cNvPr>
          <p:cNvCxnSpPr>
            <a:cxnSpLocks/>
          </p:cNvCxnSpPr>
          <p:nvPr/>
        </p:nvCxnSpPr>
        <p:spPr>
          <a:xfrm flipH="1">
            <a:off x="3938257" y="4610281"/>
            <a:ext cx="600692" cy="840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4D03D956-6646-4090-A210-2F8215A4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7" t="7199" r="42437" b="45979"/>
          <a:stretch/>
        </p:blipFill>
        <p:spPr>
          <a:xfrm>
            <a:off x="450638" y="1725632"/>
            <a:ext cx="2539013" cy="17948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3016639-D6B4-4F19-81D5-0AF864DE3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89" t="4104" r="786" b="47301"/>
          <a:stretch/>
        </p:blipFill>
        <p:spPr>
          <a:xfrm>
            <a:off x="3407988" y="1862281"/>
            <a:ext cx="2532421" cy="160546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DBF09BD-9D5E-4130-91F0-D25F107B2108}"/>
              </a:ext>
            </a:extLst>
          </p:cNvPr>
          <p:cNvSpPr txBox="1"/>
          <p:nvPr/>
        </p:nvSpPr>
        <p:spPr>
          <a:xfrm>
            <a:off x="130395" y="3686951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Subsystem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embedded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System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Composer</a:t>
            </a:r>
            <a:r>
              <a:rPr lang="es-ES" sz="1800" dirty="0">
                <a:latin typeface="+mj-lt"/>
              </a:rPr>
              <a:t>.</a:t>
            </a:r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17C38-5632-4EA0-8D61-B3FA17342566}"/>
              </a:ext>
            </a:extLst>
          </p:cNvPr>
          <p:cNvSpPr txBox="1"/>
          <p:nvPr/>
        </p:nvSpPr>
        <p:spPr>
          <a:xfrm>
            <a:off x="3069478" y="3686951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Referenced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file.</a:t>
            </a:r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EF79FF9-239B-4944-A76D-69274DFEE5AC}"/>
              </a:ext>
            </a:extLst>
          </p:cNvPr>
          <p:cNvCxnSpPr>
            <a:cxnSpLocks/>
          </p:cNvCxnSpPr>
          <p:nvPr/>
        </p:nvCxnSpPr>
        <p:spPr>
          <a:xfrm flipH="1">
            <a:off x="4412095" y="5162195"/>
            <a:ext cx="2624039" cy="541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914913-8A68-4474-851F-649E5D878CF5}"/>
              </a:ext>
            </a:extLst>
          </p:cNvPr>
          <p:cNvSpPr txBox="1"/>
          <p:nvPr/>
        </p:nvSpPr>
        <p:spPr>
          <a:xfrm>
            <a:off x="114492" y="5703683"/>
            <a:ext cx="2410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+mj-lt"/>
              </a:rPr>
              <a:t>Archivo de arquitectura</a:t>
            </a:r>
            <a:endParaRPr lang="es-ES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F6EC31E-304E-44B7-BE8E-19F29B7B83EF}"/>
              </a:ext>
            </a:extLst>
          </p:cNvPr>
          <p:cNvCxnSpPr>
            <a:cxnSpLocks/>
          </p:cNvCxnSpPr>
          <p:nvPr/>
        </p:nvCxnSpPr>
        <p:spPr>
          <a:xfrm flipV="1">
            <a:off x="2324100" y="5861221"/>
            <a:ext cx="745378" cy="27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0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08.10.23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fundamentales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BB4721-2814-4520-88D0-7A6FBC21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9" r="78263" b="54590"/>
          <a:stretch/>
        </p:blipFill>
        <p:spPr>
          <a:xfrm>
            <a:off x="6532448" y="1738969"/>
            <a:ext cx="1974217" cy="1658186"/>
          </a:xfrm>
          <a:prstGeom prst="rect">
            <a:avLst/>
          </a:prstGeom>
        </p:spPr>
      </p:pic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042719"/>
            <a:ext cx="8299939" cy="428157"/>
          </a:xfrm>
        </p:spPr>
        <p:txBody>
          <a:bodyPr>
            <a:noAutofit/>
          </a:bodyPr>
          <a:lstStyle/>
          <a:p>
            <a:pPr marL="457200" marR="0" lvl="0" indent="-457200" algn="just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/>
                <a:cs typeface="Arial" panose="020B0604020202020204" pitchFamily="34" charset="0"/>
              </a:rPr>
              <a:t>Un componente puede vincularse a un comportamiento (simulación/diagrama de flujo de estados)</a:t>
            </a: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BBC9E-3893-4224-9F80-82413903C5D3}"/>
              </a:ext>
            </a:extLst>
          </p:cNvPr>
          <p:cNvSpPr txBox="1"/>
          <p:nvPr/>
        </p:nvSpPr>
        <p:spPr>
          <a:xfrm>
            <a:off x="6290585" y="3698487"/>
            <a:ext cx="26852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Referenced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component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separate</a:t>
            </a:r>
            <a:r>
              <a:rPr lang="es-ES" sz="1400" dirty="0">
                <a:latin typeface="+mj-lt"/>
              </a:rPr>
              <a:t> Simulink file. </a:t>
            </a:r>
            <a:r>
              <a:rPr lang="es-ES" sz="1400" dirty="0" err="1">
                <a:latin typeface="+mj-lt"/>
              </a:rPr>
              <a:t>Can’t</a:t>
            </a:r>
            <a:r>
              <a:rPr lang="es-ES" sz="1400" dirty="0">
                <a:latin typeface="+mj-lt"/>
              </a:rPr>
              <a:t> be </a:t>
            </a:r>
            <a:r>
              <a:rPr lang="es-ES" sz="1400" dirty="0" err="1">
                <a:latin typeface="+mj-lt"/>
              </a:rPr>
              <a:t>used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with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physical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ports</a:t>
            </a:r>
            <a:r>
              <a:rPr lang="es-ES" sz="1400" dirty="0">
                <a:latin typeface="+mj-lt"/>
              </a:rPr>
              <a:t>.</a:t>
            </a:r>
            <a:endParaRPr lang="es-ES" sz="14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D03D956-6646-4090-A210-2F8215A4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7" t="7199" r="42437" b="45979"/>
          <a:stretch/>
        </p:blipFill>
        <p:spPr>
          <a:xfrm>
            <a:off x="450638" y="1725632"/>
            <a:ext cx="2539013" cy="17948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3016639-D6B4-4F19-81D5-0AF864DE3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89" t="4104" r="786" b="47301"/>
          <a:stretch/>
        </p:blipFill>
        <p:spPr>
          <a:xfrm>
            <a:off x="3494839" y="1862281"/>
            <a:ext cx="2532421" cy="160546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DBF09BD-9D5E-4130-91F0-D25F107B2108}"/>
              </a:ext>
            </a:extLst>
          </p:cNvPr>
          <p:cNvSpPr txBox="1"/>
          <p:nvPr/>
        </p:nvSpPr>
        <p:spPr>
          <a:xfrm>
            <a:off x="130395" y="3686951"/>
            <a:ext cx="26852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Subsystem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component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embedded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System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Composer</a:t>
            </a:r>
            <a:r>
              <a:rPr lang="es-ES" sz="1400" dirty="0">
                <a:latin typeface="+mj-lt"/>
              </a:rPr>
              <a:t>.</a:t>
            </a:r>
            <a:endParaRPr lang="es-ES" sz="1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17C38-5632-4EA0-8D61-B3FA17342566}"/>
              </a:ext>
            </a:extLst>
          </p:cNvPr>
          <p:cNvSpPr txBox="1"/>
          <p:nvPr/>
        </p:nvSpPr>
        <p:spPr>
          <a:xfrm>
            <a:off x="3156329" y="3686951"/>
            <a:ext cx="26852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Referenced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subsystem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separate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subsystem</a:t>
            </a:r>
            <a:r>
              <a:rPr lang="es-ES" sz="1400" dirty="0">
                <a:latin typeface="+mj-lt"/>
              </a:rPr>
              <a:t> file.</a:t>
            </a:r>
            <a:endParaRPr lang="es-ES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914913-8A68-4474-851F-649E5D878CF5}"/>
              </a:ext>
            </a:extLst>
          </p:cNvPr>
          <p:cNvSpPr txBox="1"/>
          <p:nvPr/>
        </p:nvSpPr>
        <p:spPr>
          <a:xfrm>
            <a:off x="612531" y="4885792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Architecture</a:t>
            </a:r>
            <a:r>
              <a:rPr lang="es-ES" sz="1800" dirty="0">
                <a:latin typeface="+mj-lt"/>
              </a:rPr>
              <a:t> and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only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one</a:t>
            </a:r>
            <a:r>
              <a:rPr lang="es-ES" sz="1800" dirty="0">
                <a:latin typeface="+mj-lt"/>
              </a:rPr>
              <a:t> file</a:t>
            </a:r>
            <a:endParaRPr lang="es-ES" dirty="0"/>
          </a:p>
        </p:txBody>
      </p:sp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8DDFAC7B-28AB-4446-8C54-E3C806892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531" y="5046340"/>
            <a:ext cx="381000" cy="381000"/>
          </a:xfrm>
          <a:prstGeom prst="rect">
            <a:avLst/>
          </a:prstGeom>
        </p:spPr>
      </p:pic>
      <p:pic>
        <p:nvPicPr>
          <p:cNvPr id="11" name="Gráfico 10" descr="Cerrar con relleno sólido">
            <a:extLst>
              <a:ext uri="{FF2B5EF4-FFF2-40B4-BE49-F238E27FC236}">
                <a16:creationId xmlns:a16="http://schemas.microsoft.com/office/drawing/2014/main" id="{5F7CE6C3-C976-4FC3-9A8B-1644D262F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128" y="5807634"/>
            <a:ext cx="449019" cy="449019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D5275E7-7269-44BA-85CD-300E9D7C5F9E}"/>
              </a:ext>
            </a:extLst>
          </p:cNvPr>
          <p:cNvSpPr txBox="1"/>
          <p:nvPr/>
        </p:nvSpPr>
        <p:spPr>
          <a:xfrm>
            <a:off x="722754" y="5676442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Subsystems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be </a:t>
            </a:r>
            <a:r>
              <a:rPr lang="es-ES" sz="1800" dirty="0" err="1">
                <a:latin typeface="+mj-lt"/>
              </a:rPr>
              <a:t>tested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separately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F0AA92F-228B-4E4B-A4C1-3800ED5EC9BF}"/>
              </a:ext>
            </a:extLst>
          </p:cNvPr>
          <p:cNvSpPr txBox="1"/>
          <p:nvPr/>
        </p:nvSpPr>
        <p:spPr>
          <a:xfrm>
            <a:off x="3746525" y="4928105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file. Can be </a:t>
            </a:r>
            <a:r>
              <a:rPr lang="es-ES" sz="1800" dirty="0" err="1">
                <a:latin typeface="+mj-lt"/>
              </a:rPr>
              <a:t>reused</a:t>
            </a:r>
            <a:r>
              <a:rPr lang="es-ES" sz="1800" dirty="0">
                <a:latin typeface="+mj-lt"/>
              </a:rPr>
              <a:t>.</a:t>
            </a:r>
            <a:endParaRPr lang="es-ES" dirty="0"/>
          </a:p>
        </p:txBody>
      </p:sp>
      <p:pic>
        <p:nvPicPr>
          <p:cNvPr id="30" name="Gráfico 29" descr="Marca de verificación con relleno sólido">
            <a:extLst>
              <a:ext uri="{FF2B5EF4-FFF2-40B4-BE49-F238E27FC236}">
                <a16:creationId xmlns:a16="http://schemas.microsoft.com/office/drawing/2014/main" id="{7D662C1F-6A7E-4B6F-A335-9BB275C6C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5525" y="5088653"/>
            <a:ext cx="381000" cy="381000"/>
          </a:xfrm>
          <a:prstGeom prst="rect">
            <a:avLst/>
          </a:prstGeom>
        </p:spPr>
      </p:pic>
      <p:pic>
        <p:nvPicPr>
          <p:cNvPr id="31" name="Gráfico 30" descr="Cerrar con relleno sólido">
            <a:extLst>
              <a:ext uri="{FF2B5EF4-FFF2-40B4-BE49-F238E27FC236}">
                <a16:creationId xmlns:a16="http://schemas.microsoft.com/office/drawing/2014/main" id="{11D2EF7A-87A2-48A6-A234-406E29132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122" y="5849947"/>
            <a:ext cx="449019" cy="449019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51E7B8FD-0B8B-40A5-861A-72B5CF197375}"/>
              </a:ext>
            </a:extLst>
          </p:cNvPr>
          <p:cNvSpPr txBox="1"/>
          <p:nvPr/>
        </p:nvSpPr>
        <p:spPr>
          <a:xfrm>
            <a:off x="3856748" y="5633557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file </a:t>
            </a:r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be </a:t>
            </a:r>
            <a:r>
              <a:rPr lang="es-ES" sz="1800" dirty="0" err="1">
                <a:latin typeface="+mj-lt"/>
              </a:rPr>
              <a:t>simulated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outside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architecture</a:t>
            </a: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F2D4B41-ECCB-42BF-8A40-F41E1067A627}"/>
              </a:ext>
            </a:extLst>
          </p:cNvPr>
          <p:cNvSpPr txBox="1"/>
          <p:nvPr/>
        </p:nvSpPr>
        <p:spPr>
          <a:xfrm>
            <a:off x="6696501" y="4933901"/>
            <a:ext cx="2341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Whole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model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file. </a:t>
            </a:r>
            <a:r>
              <a:rPr lang="es-ES" dirty="0">
                <a:latin typeface="+mj-lt"/>
              </a:rPr>
              <a:t>Can be </a:t>
            </a:r>
            <a:r>
              <a:rPr lang="es-ES" dirty="0" err="1">
                <a:latin typeface="+mj-lt"/>
              </a:rPr>
              <a:t>tested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separately</a:t>
            </a:r>
            <a:r>
              <a:rPr lang="es-ES" dirty="0">
                <a:latin typeface="+mj-lt"/>
              </a:rPr>
              <a:t>.</a:t>
            </a:r>
            <a:endParaRPr lang="es-ES" dirty="0"/>
          </a:p>
        </p:txBody>
      </p:sp>
      <p:pic>
        <p:nvPicPr>
          <p:cNvPr id="34" name="Gráfico 33" descr="Marca de verificación con relleno sólido">
            <a:extLst>
              <a:ext uri="{FF2B5EF4-FFF2-40B4-BE49-F238E27FC236}">
                <a16:creationId xmlns:a16="http://schemas.microsoft.com/office/drawing/2014/main" id="{9153BA3D-F41D-4569-9AD1-098B642F3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2885" y="5094449"/>
            <a:ext cx="381000" cy="381000"/>
          </a:xfrm>
          <a:prstGeom prst="rect">
            <a:avLst/>
          </a:prstGeom>
        </p:spPr>
      </p:pic>
      <p:pic>
        <p:nvPicPr>
          <p:cNvPr id="35" name="Gráfico 34" descr="Cerrar con relleno sólido">
            <a:extLst>
              <a:ext uri="{FF2B5EF4-FFF2-40B4-BE49-F238E27FC236}">
                <a16:creationId xmlns:a16="http://schemas.microsoft.com/office/drawing/2014/main" id="{D8C6A8DB-643B-4CA8-BD71-B17A12B86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7472" y="5942632"/>
            <a:ext cx="449019" cy="449019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993491C5-925A-4791-A842-A232C7B968DD}"/>
              </a:ext>
            </a:extLst>
          </p:cNvPr>
          <p:cNvSpPr txBox="1"/>
          <p:nvPr/>
        </p:nvSpPr>
        <p:spPr>
          <a:xfrm>
            <a:off x="6800860" y="5857231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use </a:t>
            </a:r>
            <a:r>
              <a:rPr lang="es-ES" sz="1800" dirty="0" err="1">
                <a:latin typeface="+mj-lt"/>
              </a:rPr>
              <a:t>physical</a:t>
            </a:r>
            <a:r>
              <a:rPr lang="es-ES" sz="1800" dirty="0">
                <a:latin typeface="+mj-lt"/>
              </a:rPr>
              <a:t> interfaces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4835927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Personalizado 1">
      <a:majorFont>
        <a:latin typeface="Arial Nova Ligh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13827</TotalTime>
  <Words>1391</Words>
  <Application>Microsoft Office PowerPoint</Application>
  <PresentationFormat>Presentación en pantalla (4:3)</PresentationFormat>
  <Paragraphs>332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AppleSymbols</vt:lpstr>
      <vt:lpstr>Arial</vt:lpstr>
      <vt:lpstr>Arial Black</vt:lpstr>
      <vt:lpstr>Arial Nova Light</vt:lpstr>
      <vt:lpstr>Calibri</vt:lpstr>
      <vt:lpstr>MU Theme</vt:lpstr>
      <vt:lpstr>Gestión de arquitecturas en MATLAB</vt:lpstr>
      <vt:lpstr>Contenidos</vt:lpstr>
      <vt:lpstr>Contenidos</vt:lpstr>
      <vt:lpstr>Contenidos</vt:lpstr>
      <vt:lpstr>Creación de arquitecturas</vt:lpstr>
      <vt:lpstr>Componentes fundamentales</vt:lpstr>
      <vt:lpstr>Componentes fundamentales</vt:lpstr>
      <vt:lpstr>Componentes fundamentales</vt:lpstr>
      <vt:lpstr>Componentes fundamentales</vt:lpstr>
      <vt:lpstr>Modelos de arquitectura</vt:lpstr>
      <vt:lpstr>Asignar arquitecturas</vt:lpstr>
      <vt:lpstr>Estereotipos</vt:lpstr>
      <vt:lpstr>Estereotipos</vt:lpstr>
      <vt:lpstr>Estereotipos</vt:lpstr>
      <vt:lpstr>Estereotipos</vt:lpstr>
      <vt:lpstr>Estereotipos</vt:lpstr>
      <vt:lpstr>Estereotipos – crear perfil</vt:lpstr>
      <vt:lpstr>Estereotipos – crear perfil</vt:lpstr>
      <vt:lpstr>Estereotipos – importar perfil</vt:lpstr>
      <vt:lpstr>Estereotipos – asignar estereotipos</vt:lpstr>
      <vt:lpstr>Estereotipos – asignar estereotipos</vt:lpstr>
      <vt:lpstr>Enlaces a requirements</vt:lpstr>
      <vt:lpstr>Requisitos en System Composer</vt:lpstr>
      <vt:lpstr>Requisitos en System Composer</vt:lpstr>
      <vt:lpstr>Requirements in system composer</vt:lpstr>
      <vt:lpstr>Requirements in system composer</vt:lpstr>
      <vt:lpstr>Vistas</vt:lpstr>
      <vt:lpstr>Vistas de arquitectura</vt:lpstr>
      <vt:lpstr>Vistas de arquitectura</vt:lpstr>
      <vt:lpstr>Vistas de arquitectura</vt:lpstr>
      <vt:lpstr>Vistas de arquitectura</vt:lpstr>
      <vt:lpstr>Vistas de arquitectura</vt:lpstr>
      <vt:lpstr>Interfaces</vt:lpstr>
      <vt:lpstr>Editor de interfaces</vt:lpstr>
      <vt:lpstr>Interface editor</vt:lpstr>
      <vt:lpstr>Otras funciones de SystemComposer</vt:lpstr>
      <vt:lpstr>Modelo de análisis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349</cp:revision>
  <cp:lastPrinted>2018-07-13T13:37:53Z</cp:lastPrinted>
  <dcterms:created xsi:type="dcterms:W3CDTF">2017-11-28T21:27:45Z</dcterms:created>
  <dcterms:modified xsi:type="dcterms:W3CDTF">2023-10-08T07:23:33Z</dcterms:modified>
</cp:coreProperties>
</file>