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2" r:id="rId2"/>
    <p:sldId id="494" r:id="rId3"/>
    <p:sldId id="522" r:id="rId4"/>
    <p:sldId id="521" r:id="rId5"/>
    <p:sldId id="515" r:id="rId6"/>
    <p:sldId id="517" r:id="rId7"/>
    <p:sldId id="518" r:id="rId8"/>
    <p:sldId id="520" r:id="rId9"/>
    <p:sldId id="519" r:id="rId10"/>
    <p:sldId id="523" r:id="rId11"/>
    <p:sldId id="524" r:id="rId12"/>
    <p:sldId id="460" r:id="rId13"/>
    <p:sldId id="495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498" r:id="rId23"/>
    <p:sldId id="499" r:id="rId24"/>
    <p:sldId id="509" r:id="rId25"/>
    <p:sldId id="510" r:id="rId26"/>
    <p:sldId id="511" r:id="rId27"/>
    <p:sldId id="514" r:id="rId28"/>
    <p:sldId id="512" r:id="rId29"/>
    <p:sldId id="526" r:id="rId30"/>
    <p:sldId id="533" r:id="rId31"/>
    <p:sldId id="527" r:id="rId32"/>
    <p:sldId id="525" r:id="rId33"/>
    <p:sldId id="513" r:id="rId34"/>
    <p:sldId id="529" r:id="rId35"/>
    <p:sldId id="530" r:id="rId36"/>
    <p:sldId id="531" r:id="rId37"/>
    <p:sldId id="532" r:id="rId38"/>
    <p:sldId id="319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2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  <p14:sldId id="523"/>
            <p14:sldId id="524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  <p14:sldId id="526"/>
            <p14:sldId id="533"/>
            <p14:sldId id="527"/>
            <p14:sldId id="525"/>
          </p14:sldIdLst>
        </p14:section>
        <p14:section name="Interface editor" id="{AAFD4533-3E54-41B7-9940-9B2410B6D25D}">
          <p14:sldIdLst>
            <p14:sldId id="513"/>
            <p14:sldId id="529"/>
            <p14:sldId id="530"/>
            <p14:sldId id="531"/>
            <p14:sldId id="53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8" y="8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systemcomposer/examples.html" TargetMode="External"/><Relationship Id="rId2" Type="http://schemas.openxmlformats.org/officeDocument/2006/relationships/hyperlink" Target="https://es.mathworks.com/products/system-composer.html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ystemcomposer/ug/mobile-robot-workflow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in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and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plaforms</a:t>
            </a:r>
            <a:endParaRPr lang="es-ES" dirty="0"/>
          </a:p>
          <a:p>
            <a:r>
              <a:rPr lang="es-ES" dirty="0"/>
              <a:t>Master </a:t>
            </a:r>
            <a:r>
              <a:rPr lang="es-ES" dirty="0" err="1"/>
              <a:t>Degree</a:t>
            </a:r>
            <a:r>
              <a:rPr lang="es-ES" dirty="0"/>
              <a:t> in Smart Energy </a:t>
            </a:r>
            <a:r>
              <a:rPr lang="es-ES" dirty="0" err="1"/>
              <a:t>Systems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is a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the system.</a:t>
            </a:r>
          </a:p>
          <a:p>
            <a:pPr algn="just"/>
            <a:r>
              <a:rPr lang="es-ES" sz="2000" dirty="0" err="1">
                <a:latin typeface="+mj-lt"/>
              </a:rPr>
              <a:t>There</a:t>
            </a:r>
            <a:r>
              <a:rPr lang="es-ES" sz="2000" dirty="0">
                <a:latin typeface="+mj-lt"/>
              </a:rPr>
              <a:t> is not a single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!</a:t>
            </a:r>
          </a:p>
          <a:p>
            <a:pPr algn="just"/>
            <a:r>
              <a:rPr lang="es-ES" sz="2000" dirty="0">
                <a:latin typeface="+mj-lt"/>
              </a:rPr>
              <a:t>Example: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Functional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high-level functions and the relationships between them.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data exchange between electronic hardware and software components in each subsystem.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Physical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the physical hardware or platform needed for the robot.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51C8D-8E35-FBF6-B403-4642EB4E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4295160"/>
            <a:ext cx="3356716" cy="1724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934440-EEF4-8577-7A6E-75D6BDD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3" y="4240424"/>
            <a:ext cx="2530538" cy="17789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E3F23-6E18-EDE7-DA1C-B227A6E7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48" y="3621482"/>
            <a:ext cx="2851205" cy="23979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1012477" y="6022259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endParaRPr lang="es-ES" b="1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DBB63E-867B-23F8-E007-6A5C2D28CF55}"/>
              </a:ext>
            </a:extLst>
          </p:cNvPr>
          <p:cNvSpPr txBox="1"/>
          <p:nvPr/>
        </p:nvSpPr>
        <p:spPr>
          <a:xfrm>
            <a:off x="4031169" y="6026497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Logical</a:t>
            </a:r>
            <a:endParaRPr lang="es-ES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772BB-DAE6-86A1-743B-62CB79ABECA5}"/>
              </a:ext>
            </a:extLst>
          </p:cNvPr>
          <p:cNvSpPr txBox="1"/>
          <p:nvPr/>
        </p:nvSpPr>
        <p:spPr>
          <a:xfrm>
            <a:off x="7114356" y="6015246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Physical</a:t>
            </a:r>
            <a:endParaRPr lang="es-ES" b="1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D13EC1-C7A9-6C71-1FC7-CF0A7038ADBB}"/>
              </a:ext>
            </a:extLst>
          </p:cNvPr>
          <p:cNvSpPr txBox="1"/>
          <p:nvPr/>
        </p:nvSpPr>
        <p:spPr>
          <a:xfrm>
            <a:off x="422032" y="35685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scMobileRobotExample</a:t>
            </a:r>
            <a:r>
              <a:rPr lang="en-GB" dirty="0"/>
              <a:t>\Architectures\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0CD39BF-6376-D45A-8EFE-31C200BDE028}"/>
              </a:ext>
            </a:extLst>
          </p:cNvPr>
          <p:cNvSpPr txBox="1"/>
          <p:nvPr/>
        </p:nvSpPr>
        <p:spPr>
          <a:xfrm>
            <a:off x="155492" y="3974629"/>
            <a:ext cx="3356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RobotFunctionalArchitecture.slx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5EB466-9B35-35E5-9C6F-EB2D0564CE4C}"/>
              </a:ext>
            </a:extLst>
          </p:cNvPr>
          <p:cNvSpPr txBox="1"/>
          <p:nvPr/>
        </p:nvSpPr>
        <p:spPr>
          <a:xfrm>
            <a:off x="4994032" y="33177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scMobileRobotHardwareArchitecture.slx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FB3226-F2EE-D39F-6319-17A8CA04B8DA}"/>
              </a:ext>
            </a:extLst>
          </p:cNvPr>
          <p:cNvSpPr txBox="1"/>
          <p:nvPr/>
        </p:nvSpPr>
        <p:spPr>
          <a:xfrm>
            <a:off x="2939224" y="6284393"/>
            <a:ext cx="478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scMobileRobotLogicalArchitecture.slx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Allocate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j-lt"/>
              </a:rPr>
              <a:t>You can allocate components from different architectures using model-to-model allocations</a:t>
            </a:r>
          </a:p>
          <a:p>
            <a:pPr algn="just"/>
            <a:r>
              <a:rPr lang="es-ES" sz="2000" dirty="0">
                <a:latin typeface="+mj-lt"/>
              </a:rPr>
              <a:t>Use the </a:t>
            </a:r>
            <a:r>
              <a:rPr lang="es-ES" sz="2000" b="1" i="1" dirty="0" err="1">
                <a:latin typeface="+mj-lt"/>
              </a:rPr>
              <a:t>Allocation</a:t>
            </a:r>
            <a:r>
              <a:rPr lang="es-ES" sz="2000" b="1" i="1" dirty="0">
                <a:latin typeface="+mj-lt"/>
              </a:rPr>
              <a:t> Editor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issue</a:t>
            </a:r>
            <a:endParaRPr lang="es-ES" sz="2000" dirty="0">
              <a:latin typeface="+mj-lt"/>
            </a:endParaRPr>
          </a:p>
          <a:p>
            <a:pPr algn="just"/>
            <a:r>
              <a:rPr lang="es-ES" sz="2000" dirty="0" err="1">
                <a:latin typeface="+mj-lt"/>
              </a:rPr>
              <a:t>Extremely</a:t>
            </a:r>
            <a:r>
              <a:rPr lang="es-ES" sz="2000" dirty="0">
                <a:latin typeface="+mj-lt"/>
              </a:rPr>
              <a:t> interesting to </a:t>
            </a:r>
            <a:r>
              <a:rPr lang="es-ES" sz="2000" dirty="0" err="1">
                <a:latin typeface="+mj-lt"/>
              </a:rPr>
              <a:t>know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if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has </a:t>
            </a:r>
            <a:r>
              <a:rPr lang="es-ES" sz="2000" dirty="0" err="1">
                <a:latin typeface="+mj-lt"/>
              </a:rPr>
              <a:t>any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interaction</a:t>
            </a:r>
            <a:r>
              <a:rPr lang="es-ES" sz="2000" dirty="0">
                <a:latin typeface="+mj-lt"/>
              </a:rPr>
              <a:t> with a </a:t>
            </a:r>
            <a:r>
              <a:rPr lang="es-ES" sz="2000" dirty="0" err="1">
                <a:latin typeface="+mj-lt"/>
              </a:rPr>
              <a:t>function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Example.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2427672" y="6016631"/>
            <a:ext cx="34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r>
              <a:rPr lang="es-ES" sz="1800" b="1" i="1" dirty="0">
                <a:latin typeface="+mj-lt"/>
              </a:rPr>
              <a:t> to </a:t>
            </a:r>
            <a:r>
              <a:rPr lang="es-ES" sz="1800" b="1" i="1" dirty="0" err="1">
                <a:latin typeface="+mj-lt"/>
              </a:rPr>
              <a:t>logical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allocation</a:t>
            </a:r>
            <a:endParaRPr lang="es-ES" b="1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2E75A5-23A9-41A3-4A00-46A2CD7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67840" y="2606681"/>
            <a:ext cx="257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Stereotypes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When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defined</a:t>
            </a:r>
            <a:r>
              <a:rPr lang="es-ES" sz="2000" dirty="0">
                <a:latin typeface="+mj-lt"/>
              </a:rPr>
              <a:t> in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you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additional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information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components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You can </a:t>
            </a:r>
            <a:r>
              <a:rPr lang="es-ES" sz="2000" dirty="0" err="1">
                <a:latin typeface="+mj-lt"/>
              </a:rPr>
              <a:t>see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here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(hardware)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example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 err="1">
                <a:latin typeface="+mj-lt"/>
              </a:rPr>
              <a:t>We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classify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components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or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signals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to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make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the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architecture</a:t>
            </a:r>
            <a:r>
              <a:rPr lang="es-ES" sz="2000" b="1" dirty="0">
                <a:latin typeface="+mj-lt"/>
              </a:rPr>
              <a:t> more </a:t>
            </a:r>
            <a:r>
              <a:rPr lang="es-ES" sz="2000" b="1" dirty="0" err="1">
                <a:latin typeface="+mj-lt"/>
              </a:rPr>
              <a:t>readable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help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managing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additional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information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/</a:t>
            </a:r>
            <a:r>
              <a:rPr lang="es-ES" sz="1800" dirty="0" err="1">
                <a:latin typeface="+mj-lt"/>
              </a:rPr>
              <a:t>signal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types</a:t>
            </a:r>
            <a:r>
              <a:rPr lang="es-ES" sz="1800" dirty="0">
                <a:latin typeface="+mj-lt"/>
              </a:rPr>
              <a:t> can be </a:t>
            </a:r>
            <a:r>
              <a:rPr lang="es-ES" sz="1800" dirty="0" err="1">
                <a:latin typeface="+mj-lt"/>
              </a:rPr>
              <a:t>customized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with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Without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04EAEE-54F1-73FE-5433-72B91F0078B5}"/>
              </a:ext>
            </a:extLst>
          </p:cNvPr>
          <p:cNvSpPr txBox="1"/>
          <p:nvPr/>
        </p:nvSpPr>
        <p:spPr>
          <a:xfrm>
            <a:off x="2331804" y="60597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scMobileRobotHardwareArchitecture.slx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steps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work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 are:</a:t>
            </a:r>
          </a:p>
          <a:p>
            <a:pPr lvl="1"/>
            <a:r>
              <a:rPr lang="es-ES" b="1" dirty="0" err="1">
                <a:latin typeface="+mj-lt"/>
              </a:rPr>
              <a:t>Create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a </a:t>
            </a:r>
            <a:r>
              <a:rPr lang="es-ES" dirty="0" err="1">
                <a:latin typeface="+mj-lt"/>
              </a:rPr>
              <a:t>group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definitions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choose</a:t>
            </a:r>
            <a:r>
              <a:rPr lang="es-ES" dirty="0">
                <a:latin typeface="+mj-lt"/>
              </a:rPr>
              <a:t> which </a:t>
            </a:r>
            <a:r>
              <a:rPr lang="es-ES" dirty="0" err="1">
                <a:latin typeface="+mj-lt"/>
              </a:rPr>
              <a:t>kind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signals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define </a:t>
            </a:r>
            <a:r>
              <a:rPr lang="es-ES" dirty="0" err="1">
                <a:latin typeface="+mj-lt"/>
              </a:rPr>
              <a:t>their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properties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styles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endParaRPr lang="es-ES" dirty="0">
              <a:latin typeface="+mj-lt"/>
            </a:endParaRPr>
          </a:p>
          <a:p>
            <a:pPr lvl="1"/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lvl="1"/>
            <a:r>
              <a:rPr lang="es-ES" b="1" dirty="0" err="1">
                <a:latin typeface="+mj-lt"/>
              </a:rPr>
              <a:t>Import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use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in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architectures</a:t>
            </a:r>
            <a:r>
              <a:rPr lang="es-ES" dirty="0">
                <a:latin typeface="+mj-lt"/>
              </a:rPr>
              <a:t>, so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need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import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one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ours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r>
              <a:rPr lang="es-ES" b="1" dirty="0" err="1">
                <a:latin typeface="+mj-lt"/>
              </a:rPr>
              <a:t>Assign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Assign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each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component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signal</a:t>
            </a:r>
            <a:r>
              <a:rPr lang="es-ES" dirty="0">
                <a:latin typeface="+mj-lt"/>
              </a:rPr>
              <a:t>. 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01E8-A135-718E-F37C-73226C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636" y="407936"/>
            <a:ext cx="533474" cy="7240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7138A5-0470-9195-6476-B2F6D5A0698D}"/>
              </a:ext>
            </a:extLst>
          </p:cNvPr>
          <p:cNvSpPr txBox="1"/>
          <p:nvPr/>
        </p:nvSpPr>
        <p:spPr>
          <a:xfrm>
            <a:off x="4149970" y="6150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+mj-lt"/>
              </a:rPr>
              <a:t>Open </a:t>
            </a:r>
            <a:r>
              <a:rPr lang="es-ES" sz="1800" dirty="0" err="1">
                <a:latin typeface="+mj-lt"/>
              </a:rPr>
              <a:t>profile</a:t>
            </a:r>
            <a:r>
              <a:rPr lang="es-ES" sz="1800" dirty="0">
                <a:latin typeface="+mj-lt"/>
              </a:rPr>
              <a:t> editor in </a:t>
            </a:r>
            <a:r>
              <a:rPr lang="es-ES" sz="1800" dirty="0" err="1">
                <a:latin typeface="+mj-lt"/>
              </a:rPr>
              <a:t>Simulink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created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managed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editor.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saved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 in a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 file.</a:t>
            </a:r>
          </a:p>
          <a:p>
            <a:r>
              <a:rPr lang="es-ES" dirty="0" err="1">
                <a:latin typeface="+mj-lt"/>
              </a:rPr>
              <a:t>Inside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several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 err="1">
                <a:latin typeface="+mj-lt"/>
              </a:rPr>
              <a:t>This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example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a hardware </a:t>
            </a:r>
            <a:r>
              <a:rPr lang="es-ES" dirty="0" err="1">
                <a:latin typeface="+mj-lt"/>
              </a:rPr>
              <a:t>architecture</a:t>
            </a:r>
            <a:r>
              <a:rPr lang="es-ES" dirty="0">
                <a:latin typeface="+mj-lt"/>
              </a:rPr>
              <a:t>, so defines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hardware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actuators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controllers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processors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sensors</a:t>
            </a:r>
            <a:r>
              <a:rPr lang="es-ES" dirty="0">
                <a:latin typeface="+mj-lt"/>
              </a:rPr>
              <a:t>,… As </a:t>
            </a:r>
            <a:r>
              <a:rPr lang="es-ES" dirty="0" err="1">
                <a:latin typeface="+mj-lt"/>
              </a:rPr>
              <a:t>well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connectors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power</a:t>
            </a:r>
            <a:r>
              <a:rPr lang="es-ES" dirty="0">
                <a:latin typeface="+mj-lt"/>
              </a:rPr>
              <a:t>, data,…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information linked to a stereotype is specified using properties.</a:t>
            </a:r>
          </a:p>
          <a:p>
            <a:r>
              <a:rPr lang="en-US" dirty="0">
                <a:latin typeface="+mj-lt"/>
              </a:rPr>
              <a:t>For example, the </a:t>
            </a:r>
            <a:r>
              <a:rPr lang="en-US" dirty="0" err="1">
                <a:latin typeface="+mj-lt"/>
              </a:rPr>
              <a:t>DataConnector</a:t>
            </a:r>
            <a:r>
              <a:rPr lang="en-US" dirty="0">
                <a:latin typeface="+mj-lt"/>
              </a:rPr>
              <a:t> stereotype has a field to specify the connector type.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 Base stereotype can also be used. </a:t>
            </a:r>
          </a:p>
          <a:p>
            <a:r>
              <a:rPr lang="en-US" sz="2000" dirty="0">
                <a:latin typeface="+mj-lt"/>
              </a:rPr>
              <a:t>Instead of defining properties in all stereotypes one by one, we can create a base that all will share.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has </a:t>
            </a:r>
            <a:r>
              <a:rPr lang="es-ES" dirty="0" err="1">
                <a:latin typeface="Arial Nova Light" panose="020B0304020202020204" pitchFamily="34" charset="0"/>
              </a:rPr>
              <a:t>its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properties</a:t>
            </a:r>
            <a:r>
              <a:rPr lang="es-ES" dirty="0">
                <a:latin typeface="Arial Nova Light" panose="020B0304020202020204" pitchFamily="34" charset="0"/>
              </a:rPr>
              <a:t> + </a:t>
            </a:r>
            <a:r>
              <a:rPr lang="es-ES" dirty="0" err="1">
                <a:latin typeface="Arial Nova Light" panose="020B0304020202020204" pitchFamily="34" charset="0"/>
              </a:rPr>
              <a:t>all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defined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base </a:t>
            </a:r>
            <a:r>
              <a:rPr lang="es-ES" dirty="0" err="1">
                <a:latin typeface="Arial Nova Light" panose="020B0304020202020204" pitchFamily="34" charset="0"/>
              </a:rPr>
              <a:t>stereotype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After creating a profile, it must be imported to the architecture.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a profile is created, it is saved as a .xml file. That file must be imported using the import button.</a:t>
            </a:r>
          </a:p>
          <a:p>
            <a:r>
              <a:rPr lang="en-US" sz="2000" dirty="0">
                <a:latin typeface="+mj-lt"/>
              </a:rPr>
              <a:t>Once imported, stereotypes will be available.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241023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Creating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architectures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Stereotypes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Link to </a:t>
            </a:r>
            <a:r>
              <a:rPr lang="es-ES" b="1" dirty="0" err="1">
                <a:latin typeface="Arial Nova Light" panose="020B0304020202020204" pitchFamily="34" charset="0"/>
              </a:rPr>
              <a:t>requirements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Views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Interfaces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Other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features</a:t>
            </a:r>
            <a:endParaRPr lang="es-ES" b="1" dirty="0">
              <a:latin typeface="Arial Nova Light" panose="020B03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8170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100742" y="5115871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Stereotypes are assigned right-clicking the component/signal.</a:t>
            </a:r>
          </a:p>
          <a:p>
            <a:r>
              <a:rPr lang="en-US" sz="2000" dirty="0">
                <a:latin typeface="+mj-lt"/>
              </a:rPr>
              <a:t>The properties linked to the stereotype are shown in the property inspector.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172476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final result is an architecture with stereotypes defined.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Once we have our architecture defined, we can link each component to requirements (drag and drop).</a:t>
            </a:r>
          </a:p>
          <a:p>
            <a:r>
              <a:rPr lang="en-US" dirty="0">
                <a:latin typeface="+mj-lt"/>
              </a:rPr>
              <a:t>Requirements are available in Simulink.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Previously created requirements can be loaded to Simulink.</a:t>
            </a:r>
          </a:p>
          <a:p>
            <a:r>
              <a:rPr lang="en-US" dirty="0">
                <a:latin typeface="+mj-lt"/>
              </a:rPr>
              <a:t>Requirements can directly be created in Simulink also.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Requirements can be linked to a particular component or the whole architecture.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/>
          <p:nvPr/>
        </p:nvCxnSpPr>
        <p:spPr>
          <a:xfrm>
            <a:off x="5726097" y="1704513"/>
            <a:ext cx="506027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/>
          <p:nvPr/>
        </p:nvCxnSpPr>
        <p:spPr>
          <a:xfrm>
            <a:off x="2272683" y="2015231"/>
            <a:ext cx="1242874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traceability matrix shows the link to different artifacts (other requirements, architectures,…).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architecture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requirements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Modeling\architecture views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Different views of an architecture allow:</a:t>
            </a:r>
          </a:p>
          <a:p>
            <a:pPr lvl="1"/>
            <a:r>
              <a:rPr lang="en-GB" dirty="0">
                <a:latin typeface="+mj-lt"/>
              </a:rPr>
              <a:t>Viewing a system based on different hierarchies.</a:t>
            </a:r>
          </a:p>
          <a:p>
            <a:pPr lvl="1"/>
            <a:r>
              <a:rPr lang="en-GB" dirty="0">
                <a:latin typeface="+mj-lt"/>
              </a:rPr>
              <a:t>Create </a:t>
            </a:r>
            <a:r>
              <a:rPr lang="en-US" dirty="0">
                <a:latin typeface="+mj-lt"/>
              </a:rPr>
              <a:t>filtered views.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406709-D7B2-4869-467B-763906FC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73127" y="1910322"/>
            <a:ext cx="4966292" cy="8426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29BD5F-DAC0-20CD-D3C2-D0A24D17E891}"/>
              </a:ext>
            </a:extLst>
          </p:cNvPr>
          <p:cNvSpPr/>
          <p:nvPr/>
        </p:nvSpPr>
        <p:spPr>
          <a:xfrm>
            <a:off x="6264998" y="1783533"/>
            <a:ext cx="683063" cy="1059255"/>
          </a:xfrm>
          <a:prstGeom prst="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hierarchy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Architecture hierarchy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8C1F7D-8281-F3A8-2B36-AD530FB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2235955"/>
            <a:ext cx="5997912" cy="1193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1E7887-F0A6-3D8A-3B03-27A0FDA8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0" y="2669303"/>
            <a:ext cx="2265347" cy="37977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D7E12E5-2564-ADC5-F23E-0E82E8FB0708}"/>
              </a:ext>
            </a:extLst>
          </p:cNvPr>
          <p:cNvCxnSpPr/>
          <p:nvPr/>
        </p:nvCxnSpPr>
        <p:spPr>
          <a:xfrm>
            <a:off x="3847723" y="4053782"/>
            <a:ext cx="2607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Architecture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MATLAB &amp; Simulink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2"/>
              </a:rPr>
              <a:t>https://es.mathworks.com/products/system-composer.html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examples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3"/>
              </a:rPr>
              <a:t>https://es.mathworks.com/help/systemcomposer/examples.html</a:t>
            </a:r>
            <a:endParaRPr lang="es-ES" dirty="0">
              <a:latin typeface="Arial Nova Light" panose="020B0304020202020204" pitchFamily="34" charset="0"/>
            </a:endParaRPr>
          </a:p>
          <a:p>
            <a:pPr lvl="2"/>
            <a:r>
              <a:rPr lang="es-ES" b="1" u="sng" dirty="0" err="1">
                <a:latin typeface="Arial Nova Light" panose="020B0304020202020204" pitchFamily="34" charset="0"/>
              </a:rPr>
              <a:t>Best</a:t>
            </a:r>
            <a:r>
              <a:rPr lang="es-ES" b="1" u="sng" dirty="0">
                <a:latin typeface="Arial Nova Light" panose="020B0304020202020204" pitchFamily="34" charset="0"/>
              </a:rPr>
              <a:t> </a:t>
            </a:r>
            <a:r>
              <a:rPr lang="es-ES" b="1" u="sng" dirty="0" err="1">
                <a:latin typeface="Arial Nova Light" panose="020B0304020202020204" pitchFamily="34" charset="0"/>
              </a:rPr>
              <a:t>way</a:t>
            </a:r>
            <a:r>
              <a:rPr lang="es-ES" b="1" u="sng" dirty="0">
                <a:latin typeface="Arial Nova Light" panose="020B0304020202020204" pitchFamily="34" charset="0"/>
              </a:rPr>
              <a:t> to </a:t>
            </a:r>
            <a:r>
              <a:rPr lang="es-ES" b="1" u="sng" dirty="0" err="1">
                <a:latin typeface="Arial Nova Light" panose="020B0304020202020204" pitchFamily="34" charset="0"/>
              </a:rPr>
              <a:t>learn</a:t>
            </a:r>
            <a:r>
              <a:rPr lang="es-ES" b="1" u="sng" dirty="0">
                <a:latin typeface="Arial Nova Light" panose="020B0304020202020204" pitchFamily="34" charset="0"/>
              </a:rPr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4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diagram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1940902" y="5721863"/>
            <a:ext cx="61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diagram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of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components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below</a:t>
            </a:r>
            <a:r>
              <a:rPr lang="es-ES" sz="1800" dirty="0">
                <a:latin typeface="+mj-lt"/>
              </a:rPr>
              <a:t> 1 kg </a:t>
            </a:r>
            <a:r>
              <a:rPr lang="es-ES" sz="1800" dirty="0" err="1">
                <a:latin typeface="+mj-lt"/>
              </a:rPr>
              <a:t>mass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FD4C6C-1F22-8230-D007-96BF7F53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7230" y="1284096"/>
            <a:ext cx="2876287" cy="5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- </a:t>
            </a:r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 </a:t>
            </a:r>
          </a:p>
          <a:p>
            <a:r>
              <a:rPr lang="en-US" dirty="0">
                <a:latin typeface="+mj-lt"/>
              </a:rPr>
              <a:t>Filter components respect to a defined stereotype property.</a:t>
            </a:r>
          </a:p>
          <a:p>
            <a:r>
              <a:rPr lang="en-US" dirty="0">
                <a:latin typeface="+mj-lt"/>
              </a:rPr>
              <a:t>For Example: </a:t>
            </a:r>
          </a:p>
          <a:p>
            <a:pPr lvl="1"/>
            <a:r>
              <a:rPr lang="en-US" dirty="0">
                <a:latin typeface="+mj-lt"/>
              </a:rPr>
              <a:t>View of components with life expectancy issues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Check which components have low life expectancy.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DED4ED-31C3-BD84-6A1D-23F1C1B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4" y="3646283"/>
            <a:ext cx="6989884" cy="1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</a:t>
            </a:r>
          </a:p>
          <a:p>
            <a:r>
              <a:rPr lang="en-US" dirty="0">
                <a:latin typeface="+mj-lt"/>
              </a:rPr>
              <a:t>Component diagram of the life expectancy filter.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Very interesting to check the impact of the component in a desired characteristic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9427C1-7277-7549-2B82-C24D716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4" y="2177080"/>
            <a:ext cx="4497976" cy="2923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2086651" y="5100495"/>
            <a:ext cx="524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View </a:t>
            </a:r>
            <a:r>
              <a:rPr lang="es-ES" sz="1800" b="1" i="1" dirty="0" err="1">
                <a:latin typeface="+mj-lt"/>
              </a:rPr>
              <a:t>of</a:t>
            </a:r>
            <a:r>
              <a:rPr lang="es-ES" sz="1800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life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expectancy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dependant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components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3404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Option in Simulink to define interfaces (interconnections) between different components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 defining correctly interfaces generates big problems in complex systems/projects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3247B-A716-B8C4-668C-5F80B8667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3"/>
          <a:stretch/>
        </p:blipFill>
        <p:spPr>
          <a:xfrm>
            <a:off x="3230639" y="2813249"/>
            <a:ext cx="2657475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Example: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Both ports are part of the same interface.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2B0F7-443B-F31B-C6CA-77210F64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441262"/>
            <a:ext cx="8270190" cy="274637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497572" y="3879461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</p:cNvCxnSpPr>
          <p:nvPr/>
        </p:nvCxnSpPr>
        <p:spPr>
          <a:xfrm flipV="1">
            <a:off x="905608" y="2978539"/>
            <a:ext cx="1837592" cy="889397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878783" y="2978539"/>
            <a:ext cx="1291911" cy="900922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features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Composer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Analysis model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/>
              <a:t>Life time expectancy of components in a system.</a:t>
            </a:r>
          </a:p>
          <a:p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26300" y="2845974"/>
            <a:ext cx="3528916" cy="448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FC48AEA-EB0E-583D-CDA2-AF8BE99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47769"/>
            <a:ext cx="8591341" cy="1171546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7744408" y="2142591"/>
            <a:ext cx="421615" cy="703383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76D7C5-EDF4-3813-3968-76522158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009811"/>
            <a:ext cx="4295670" cy="308975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C9C6C-181C-95E9-7659-9AFCA3E4031E}"/>
              </a:ext>
            </a:extLst>
          </p:cNvPr>
          <p:cNvSpPr txBox="1"/>
          <p:nvPr/>
        </p:nvSpPr>
        <p:spPr>
          <a:xfrm>
            <a:off x="519970" y="6083366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Instantiate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architecture</a:t>
            </a:r>
            <a:r>
              <a:rPr lang="es-ES" sz="1800" b="1" i="1" dirty="0">
                <a:latin typeface="+mj-lt"/>
              </a:rPr>
              <a:t> model</a:t>
            </a:r>
            <a:endParaRPr lang="es-ES" b="1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D89962-E2C8-FDC6-0CAF-A2F6D7D2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0" y="4365104"/>
            <a:ext cx="4515627" cy="10334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D4215-7D5D-AC32-09DD-6D5C199B8C03}"/>
              </a:ext>
            </a:extLst>
          </p:cNvPr>
          <p:cNvSpPr txBox="1"/>
          <p:nvPr/>
        </p:nvSpPr>
        <p:spPr>
          <a:xfrm>
            <a:off x="5054142" y="5411465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 err="1">
                <a:latin typeface="+mj-lt"/>
              </a:rPr>
              <a:t>Reports</a:t>
            </a:r>
            <a:endParaRPr lang="es-ES" b="1" i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4285736" y="5411465"/>
            <a:ext cx="958068" cy="597608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0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tutorial is </a:t>
            </a:r>
            <a:r>
              <a:rPr lang="es-ES" dirty="0" err="1">
                <a:latin typeface="Arial Nova Light" panose="020B0304020202020204" pitchFamily="34" charset="0"/>
              </a:rPr>
              <a:t>based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</a:t>
            </a:r>
            <a:r>
              <a:rPr lang="es-ES" dirty="0">
                <a:latin typeface="Arial Nova Light" panose="020B0304020202020204" pitchFamily="34" charset="0"/>
              </a:rPr>
              <a:t>:</a:t>
            </a:r>
          </a:p>
          <a:p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  <a:hlinkClick r:id="rId2"/>
              </a:rPr>
              <a:t>https://www.mathworks.com/help/systemcomposer/ug/mobile-robot-workflow.html</a:t>
            </a: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(open </a:t>
            </a:r>
            <a:r>
              <a:rPr lang="es-ES" dirty="0" err="1">
                <a:latin typeface="Arial Nova Light" panose="020B0304020202020204" pitchFamily="34" charset="0"/>
              </a:rPr>
              <a:t>it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writing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openExample</a:t>
            </a:r>
            <a:r>
              <a:rPr lang="es-ES" dirty="0">
                <a:latin typeface="Arial Nova Light" panose="020B0304020202020204" pitchFamily="34" charset="0"/>
              </a:rPr>
              <a:t>('</a:t>
            </a:r>
            <a:r>
              <a:rPr lang="es-ES" dirty="0" err="1">
                <a:latin typeface="Arial Nova Light" panose="020B0304020202020204" pitchFamily="34" charset="0"/>
              </a:rPr>
              <a:t>systemcomposer</a:t>
            </a:r>
            <a:r>
              <a:rPr lang="es-ES" dirty="0">
                <a:latin typeface="Arial Nova Light" panose="020B0304020202020204" pitchFamily="34" charset="0"/>
              </a:rPr>
              <a:t>/</a:t>
            </a:r>
            <a:r>
              <a:rPr lang="es-ES" dirty="0" err="1">
                <a:latin typeface="Arial Nova Light" panose="020B0304020202020204" pitchFamily="34" charset="0"/>
              </a:rPr>
              <a:t>SimulatingMobileRobotWithSystemComposerWorkflowExample</a:t>
            </a:r>
            <a:r>
              <a:rPr lang="es-ES" dirty="0">
                <a:latin typeface="Arial Nova Light" panose="020B0304020202020204" pitchFamily="34" charset="0"/>
              </a:rPr>
              <a:t>’) in </a:t>
            </a:r>
            <a:r>
              <a:rPr lang="es-ES" dirty="0" err="1">
                <a:latin typeface="Arial Nova Light" panose="020B0304020202020204" pitchFamily="34" charset="0"/>
              </a:rPr>
              <a:t>command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window</a:t>
            </a:r>
            <a:r>
              <a:rPr lang="es-ES" dirty="0">
                <a:latin typeface="Arial Nova Light" panose="020B0304020202020204" pitchFamily="34" charset="0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fundamental block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Component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103893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Ports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279289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Signals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ports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other</a:t>
            </a:r>
            <a:r>
              <a:rPr lang="es-ES" sz="2000" dirty="0">
                <a:latin typeface="+mj-lt"/>
              </a:rPr>
              <a:t> files:</a:t>
            </a:r>
          </a:p>
          <a:p>
            <a:pPr lvl="1" algn="just"/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architectures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Simulink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Classic</a:t>
            </a:r>
            <a:r>
              <a:rPr lang="es-ES" sz="1600" dirty="0">
                <a:latin typeface="+mj-lt"/>
              </a:rPr>
              <a:t> Simulink file.</a:t>
            </a:r>
          </a:p>
          <a:p>
            <a:pPr lvl="1" algn="just"/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 Chart </a:t>
            </a:r>
            <a:r>
              <a:rPr lang="es-ES" sz="1600" dirty="0" err="1">
                <a:latin typeface="+mj-lt"/>
              </a:rPr>
              <a:t>Behaviour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existing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endParaRPr lang="es-ES" sz="16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68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13816</TotalTime>
  <Words>1356</Words>
  <Application>Microsoft Office PowerPoint</Application>
  <PresentationFormat>Presentación en pantalla (4:3)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Architecture management in MATLAB</vt:lpstr>
      <vt:lpstr>Contents</vt:lpstr>
      <vt:lpstr>Contents</vt:lpstr>
      <vt:lpstr>Contents</vt:lpstr>
      <vt:lpstr>Creating architectures</vt:lpstr>
      <vt:lpstr>Fundamental components</vt:lpstr>
      <vt:lpstr>Fundamental components</vt:lpstr>
      <vt:lpstr>Fundamental components</vt:lpstr>
      <vt:lpstr>Fundamental components</vt:lpstr>
      <vt:lpstr>Architecture models</vt:lpstr>
      <vt:lpstr>Allocate architectures</vt:lpstr>
      <vt:lpstr>Stereotypes</vt:lpstr>
      <vt:lpstr>Stereotypes</vt:lpstr>
      <vt:lpstr>Stereotypes</vt:lpstr>
      <vt:lpstr>Stereotypes</vt:lpstr>
      <vt:lpstr>Stereotypes</vt:lpstr>
      <vt:lpstr>Stereotypes – create profile</vt:lpstr>
      <vt:lpstr>Stereotypes – create profile</vt:lpstr>
      <vt:lpstr>Stereotypes – import profile</vt:lpstr>
      <vt:lpstr>Stereotypes – assign stereotypes</vt:lpstr>
      <vt:lpstr>Stereotypes – assign stereotypes</vt:lpstr>
      <vt:lpstr>Link to requirements</vt:lpstr>
      <vt:lpstr>Requirements in system composer</vt:lpstr>
      <vt:lpstr>Requirements in system composer</vt:lpstr>
      <vt:lpstr>Requirements in system composer</vt:lpstr>
      <vt:lpstr>Requirements in system composer</vt:lpstr>
      <vt:lpstr>Views</vt:lpstr>
      <vt:lpstr>Architecture views</vt:lpstr>
      <vt:lpstr>Architecture views</vt:lpstr>
      <vt:lpstr>Architecture views</vt:lpstr>
      <vt:lpstr>Architecture views - filters</vt:lpstr>
      <vt:lpstr>Architecture views</vt:lpstr>
      <vt:lpstr>Interfaces</vt:lpstr>
      <vt:lpstr>Interface editor</vt:lpstr>
      <vt:lpstr>Interface editor</vt:lpstr>
      <vt:lpstr>Other features System Composer</vt:lpstr>
      <vt:lpstr>Analysis model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348</cp:revision>
  <cp:lastPrinted>2018-07-13T13:37:53Z</cp:lastPrinted>
  <dcterms:created xsi:type="dcterms:W3CDTF">2017-11-28T21:27:45Z</dcterms:created>
  <dcterms:modified xsi:type="dcterms:W3CDTF">2024-02-29T06:56:42Z</dcterms:modified>
</cp:coreProperties>
</file>