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7" r:id="rId2"/>
    <p:sldId id="488" r:id="rId3"/>
    <p:sldId id="491" r:id="rId4"/>
    <p:sldId id="464" r:id="rId5"/>
    <p:sldId id="489" r:id="rId6"/>
    <p:sldId id="490" r:id="rId7"/>
    <p:sldId id="492" r:id="rId8"/>
    <p:sldId id="493" r:id="rId9"/>
    <p:sldId id="495" r:id="rId10"/>
    <p:sldId id="497" r:id="rId11"/>
    <p:sldId id="498" r:id="rId12"/>
    <p:sldId id="499" r:id="rId13"/>
    <p:sldId id="494" r:id="rId14"/>
    <p:sldId id="500" r:id="rId15"/>
    <p:sldId id="501" r:id="rId16"/>
    <p:sldId id="504" r:id="rId17"/>
    <p:sldId id="502" r:id="rId18"/>
    <p:sldId id="505" r:id="rId19"/>
    <p:sldId id="503" r:id="rId20"/>
    <p:sldId id="506" r:id="rId21"/>
    <p:sldId id="507" r:id="rId22"/>
    <p:sldId id="508" r:id="rId23"/>
    <p:sldId id="509" r:id="rId24"/>
    <p:sldId id="510" r:id="rId25"/>
    <p:sldId id="511" r:id="rId26"/>
    <p:sldId id="514" r:id="rId27"/>
    <p:sldId id="512" r:id="rId28"/>
    <p:sldId id="513" r:id="rId29"/>
    <p:sldId id="515" r:id="rId30"/>
    <p:sldId id="517" r:id="rId31"/>
    <p:sldId id="518" r:id="rId32"/>
    <p:sldId id="519" r:id="rId33"/>
    <p:sldId id="520" r:id="rId34"/>
    <p:sldId id="521" r:id="rId35"/>
    <p:sldId id="319" r:id="rId36"/>
  </p:sldIdLst>
  <p:sldSz cx="9144000" cy="6858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C939454F-A41D-4547-9CD9-D5D67F5EAB5B}">
          <p14:sldIdLst>
            <p14:sldId id="257"/>
            <p14:sldId id="488"/>
          </p14:sldIdLst>
        </p14:section>
        <p14:section name="Introduction" id="{799FF56B-CB51-4569-9FC0-3F4D3E16D381}">
          <p14:sldIdLst>
            <p14:sldId id="491"/>
            <p14:sldId id="464"/>
            <p14:sldId id="489"/>
            <p14:sldId id="490"/>
          </p14:sldIdLst>
        </p14:section>
        <p14:section name="Requirements editor" id="{232E2E54-2581-41D2-8D0D-1E28A9F43CC5}">
          <p14:sldIdLst>
            <p14:sldId id="492"/>
            <p14:sldId id="493"/>
            <p14:sldId id="495"/>
            <p14:sldId id="497"/>
            <p14:sldId id="498"/>
            <p14:sldId id="499"/>
            <p14:sldId id="494"/>
            <p14:sldId id="500"/>
            <p14:sldId id="501"/>
            <p14:sldId id="504"/>
            <p14:sldId id="502"/>
            <p14:sldId id="505"/>
            <p14:sldId id="503"/>
            <p14:sldId id="506"/>
            <p14:sldId id="507"/>
          </p14:sldIdLst>
        </p14:section>
        <p14:section name="Requirements tracking" id="{771A55CF-DAA6-4EE4-B4B8-9D54E24F10DC}">
          <p14:sldIdLst>
            <p14:sldId id="508"/>
            <p14:sldId id="509"/>
            <p14:sldId id="510"/>
            <p14:sldId id="511"/>
            <p14:sldId id="514"/>
            <p14:sldId id="512"/>
            <p14:sldId id="513"/>
          </p14:sldIdLst>
        </p14:section>
        <p14:section name="Requirements analysis" id="{CDEC108B-8636-47C5-9F68-4E8E9BCA4D27}">
          <p14:sldIdLst>
            <p14:sldId id="515"/>
            <p14:sldId id="517"/>
            <p14:sldId id="518"/>
            <p14:sldId id="519"/>
            <p14:sldId id="520"/>
            <p14:sldId id="521"/>
            <p14:sldId id="31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pos="57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n Del Olmo" initials="JDO" lastIdx="1" clrIdx="0">
    <p:extLst>
      <p:ext uri="{19B8F6BF-5375-455C-9EA6-DF929625EA0E}">
        <p15:presenceInfo xmlns:p15="http://schemas.microsoft.com/office/powerpoint/2012/main" userId="S::jdelolmo@mondragon.edu::db163948-39ef-48d1-a345-6284630292e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0026"/>
    <a:srgbClr val="ED8800"/>
    <a:srgbClr val="00A3AD"/>
    <a:srgbClr val="FFFFFF"/>
    <a:srgbClr val="F650DE"/>
    <a:srgbClr val="030A4F"/>
    <a:srgbClr val="4E0443"/>
    <a:srgbClr val="004851"/>
    <a:srgbClr val="053139"/>
    <a:srgbClr val="004E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787" autoAdjust="0"/>
    <p:restoredTop sz="95770" autoAdjust="0"/>
  </p:normalViewPr>
  <p:slideViewPr>
    <p:cSldViewPr snapToGrid="0" snapToObjects="1" showGuides="1">
      <p:cViewPr varScale="1">
        <p:scale>
          <a:sx n="106" d="100"/>
          <a:sy n="106" d="100"/>
        </p:scale>
        <p:origin x="1410" y="102"/>
      </p:cViewPr>
      <p:guideLst>
        <p:guide orient="horz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80" d="100"/>
          <a:sy n="80" d="100"/>
        </p:scale>
        <p:origin x="401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2F9ED7-D9DF-9B4A-A1AC-9FBF0C9B1C8E}" type="datetime1">
              <a:rPr lang="es-ES" smtClean="0"/>
              <a:t>11/07/2023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ES_tradnl"/>
              <a:t>Nombre presentación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9381E0-5EA1-A741-8E0F-979B987291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46217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DC53B6-CB23-B545-A702-0812837A95EA}" type="datetime1">
              <a:rPr lang="es-ES" smtClean="0"/>
              <a:t>11/07/2023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ES_tradnl"/>
              <a:t>Nombre presentación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BC7D51-4C89-E346-BC52-B4E8590D3FF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57575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1 - Eskola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5" y="-2608"/>
            <a:ext cx="1762124" cy="1679288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702"/>
          <a:stretch/>
        </p:blipFill>
        <p:spPr>
          <a:xfrm rot="10800000">
            <a:off x="71336" y="4712421"/>
            <a:ext cx="5019110" cy="2277316"/>
          </a:xfrm>
          <a:prstGeom prst="rect">
            <a:avLst/>
          </a:prstGeom>
        </p:spPr>
      </p:pic>
      <p:pic>
        <p:nvPicPr>
          <p:cNvPr id="6" name="Imagen 5" descr="adasdasd.png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570" r="32820"/>
          <a:stretch/>
        </p:blipFill>
        <p:spPr>
          <a:xfrm rot="10800000">
            <a:off x="-3" y="613372"/>
            <a:ext cx="9809599" cy="637636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255493" y="2703494"/>
            <a:ext cx="4393687" cy="1362075"/>
          </a:xfrm>
          <a:noFill/>
        </p:spPr>
        <p:txBody>
          <a:bodyPr anchor="b">
            <a:normAutofit/>
          </a:bodyPr>
          <a:lstStyle>
            <a:lvl1pPr marL="0" indent="0" algn="l">
              <a:buNone/>
              <a:defRPr sz="3200" b="0" cap="none">
                <a:solidFill>
                  <a:srgbClr val="FFFFFF"/>
                </a:solidFill>
              </a:defRPr>
            </a:lvl1pPr>
          </a:lstStyle>
          <a:p>
            <a:r>
              <a:rPr lang="es-ES_tradnl" dirty="0" err="1"/>
              <a:t>Click</a:t>
            </a:r>
            <a:r>
              <a:rPr lang="es-ES_tradnl" dirty="0"/>
              <a:t> to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255493" y="4120284"/>
            <a:ext cx="4393687" cy="1184275"/>
          </a:xfrm>
          <a:prstGeom prst="rect">
            <a:avLst/>
          </a:prstGeom>
          <a:noFill/>
        </p:spPr>
        <p:txBody>
          <a:bodyPr anchor="t"/>
          <a:lstStyle>
            <a:lvl1pPr marL="0" indent="0" algn="l">
              <a:buNone/>
              <a:defRPr sz="2000" b="0" i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36005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1 - M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422031" y="6467092"/>
            <a:ext cx="1180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GB"/>
              <a:t>Testing and validation platforms - Requirements management in MATLAB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10077" y="6460528"/>
            <a:ext cx="1111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E1AFCC-F5D5-2E44-8A1E-A25686327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s-ES_tradnl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0831EFA9-70A5-5243-AF18-1C79AB9D8FC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48127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  <p:pic>
        <p:nvPicPr>
          <p:cNvPr id="3" name="Imagen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779" y="-8238"/>
            <a:ext cx="1085983" cy="780403"/>
          </a:xfrm>
          <a:prstGeom prst="rect">
            <a:avLst/>
          </a:prstGeom>
        </p:spPr>
      </p:pic>
      <p:sp>
        <p:nvSpPr>
          <p:cNvPr id="4" name="Rounded Rectangle 4">
            <a:extLst>
              <a:ext uri="{FF2B5EF4-FFF2-40B4-BE49-F238E27FC236}">
                <a16:creationId xmlns:a16="http://schemas.microsoft.com/office/drawing/2014/main" id="{952F97DA-F87F-0B58-65E9-476483884180}"/>
              </a:ext>
            </a:extLst>
          </p:cNvPr>
          <p:cNvSpPr/>
          <p:nvPr userDrawn="1"/>
        </p:nvSpPr>
        <p:spPr>
          <a:xfrm>
            <a:off x="520702" y="907629"/>
            <a:ext cx="493453" cy="76622"/>
          </a:xfrm>
          <a:prstGeom prst="roundRect">
            <a:avLst>
              <a:gd name="adj" fmla="val 50000"/>
            </a:avLst>
          </a:prstGeom>
          <a:solidFill>
            <a:srgbClr val="00A3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069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1 - Profesionalentzako Prestakuntz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422031" y="6467092"/>
            <a:ext cx="1180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GB"/>
              <a:t>Testing and validation platforms - Requirements management in MATLAB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10077" y="6460528"/>
            <a:ext cx="1111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E1AFCC-F5D5-2E44-8A1E-A25686327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s-ES_tradnl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0831EFA9-70A5-5243-AF18-1C79AB9D8FC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48127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1362" y="0"/>
            <a:ext cx="1163878" cy="1042346"/>
          </a:xfrm>
          <a:prstGeom prst="rect">
            <a:avLst/>
          </a:prstGeom>
        </p:spPr>
      </p:pic>
      <p:sp>
        <p:nvSpPr>
          <p:cNvPr id="3" name="Rounded Rectangle 4">
            <a:extLst>
              <a:ext uri="{FF2B5EF4-FFF2-40B4-BE49-F238E27FC236}">
                <a16:creationId xmlns:a16="http://schemas.microsoft.com/office/drawing/2014/main" id="{105760B2-117D-A4BC-43C2-3F8C98356701}"/>
              </a:ext>
            </a:extLst>
          </p:cNvPr>
          <p:cNvSpPr/>
          <p:nvPr userDrawn="1"/>
        </p:nvSpPr>
        <p:spPr>
          <a:xfrm>
            <a:off x="520702" y="907629"/>
            <a:ext cx="493453" cy="76622"/>
          </a:xfrm>
          <a:prstGeom prst="roundRect">
            <a:avLst>
              <a:gd name="adj" fmla="val 50000"/>
            </a:avLst>
          </a:prstGeom>
          <a:solidFill>
            <a:srgbClr val="00A3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5081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2 - Eskola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826" y="-12340"/>
            <a:ext cx="1083080" cy="1032166"/>
          </a:xfrm>
          <a:prstGeom prst="rect">
            <a:avLst/>
          </a:prstGeom>
        </p:spPr>
      </p:pic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22031" y="6460529"/>
            <a:ext cx="1216063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Testing and validation platforms - Requirements management in MATLAB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59" y="6460527"/>
            <a:ext cx="117051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1" name="Content Placeholder 14">
            <a:extLst>
              <a:ext uri="{FF2B5EF4-FFF2-40B4-BE49-F238E27FC236}">
                <a16:creationId xmlns:a16="http://schemas.microsoft.com/office/drawing/2014/main" id="{00D15E21-D2CF-1240-9C1C-EE2BBCF2DFB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481271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401D28-75B5-FC4C-A926-0D97A7D67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s-ES_tradnl" dirty="0"/>
          </a:p>
        </p:txBody>
      </p:sp>
      <p:sp>
        <p:nvSpPr>
          <p:cNvPr id="3" name="Rounded Rectangle 4">
            <a:extLst>
              <a:ext uri="{FF2B5EF4-FFF2-40B4-BE49-F238E27FC236}">
                <a16:creationId xmlns:a16="http://schemas.microsoft.com/office/drawing/2014/main" id="{14B50768-25D1-4395-3C26-C4264EC4A1B1}"/>
              </a:ext>
            </a:extLst>
          </p:cNvPr>
          <p:cNvSpPr/>
          <p:nvPr userDrawn="1"/>
        </p:nvSpPr>
        <p:spPr>
          <a:xfrm>
            <a:off x="520702" y="907629"/>
            <a:ext cx="493453" cy="76622"/>
          </a:xfrm>
          <a:prstGeom prst="roundRect">
            <a:avLst>
              <a:gd name="adj" fmla="val 50000"/>
            </a:avLst>
          </a:prstGeom>
          <a:solidFill>
            <a:srgbClr val="00A3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4402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2 - MU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22031" y="6460529"/>
            <a:ext cx="1216063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Testing and validation platforms - Requirements management in MATLAB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59" y="6460527"/>
            <a:ext cx="117051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1" name="Content Placeholder 14">
            <a:extLst>
              <a:ext uri="{FF2B5EF4-FFF2-40B4-BE49-F238E27FC236}">
                <a16:creationId xmlns:a16="http://schemas.microsoft.com/office/drawing/2014/main" id="{00D15E21-D2CF-1240-9C1C-EE2BBCF2DFB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481271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401D28-75B5-FC4C-A926-0D97A7D67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s-ES_tradnl" dirty="0"/>
          </a:p>
        </p:txBody>
      </p:sp>
      <p:pic>
        <p:nvPicPr>
          <p:cNvPr id="3" name="Imagen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096" y="-3526"/>
            <a:ext cx="1094279" cy="786366"/>
          </a:xfrm>
          <a:prstGeom prst="rect">
            <a:avLst/>
          </a:prstGeom>
        </p:spPr>
      </p:pic>
      <p:sp>
        <p:nvSpPr>
          <p:cNvPr id="4" name="Rounded Rectangle 4">
            <a:extLst>
              <a:ext uri="{FF2B5EF4-FFF2-40B4-BE49-F238E27FC236}">
                <a16:creationId xmlns:a16="http://schemas.microsoft.com/office/drawing/2014/main" id="{DF01A3B3-0CB1-08EE-EC7E-5CD7E8C31CB4}"/>
              </a:ext>
            </a:extLst>
          </p:cNvPr>
          <p:cNvSpPr/>
          <p:nvPr userDrawn="1"/>
        </p:nvSpPr>
        <p:spPr>
          <a:xfrm>
            <a:off x="520702" y="907629"/>
            <a:ext cx="493453" cy="76622"/>
          </a:xfrm>
          <a:prstGeom prst="roundRect">
            <a:avLst>
              <a:gd name="adj" fmla="val 50000"/>
            </a:avLst>
          </a:prstGeom>
          <a:solidFill>
            <a:srgbClr val="00A3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0554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2 - Profesionalentzako Prestakuntza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22031" y="6460529"/>
            <a:ext cx="1216063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Testing and validation platforms - Requirements management in MATLAB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59" y="6460527"/>
            <a:ext cx="117051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1" name="Content Placeholder 14">
            <a:extLst>
              <a:ext uri="{FF2B5EF4-FFF2-40B4-BE49-F238E27FC236}">
                <a16:creationId xmlns:a16="http://schemas.microsoft.com/office/drawing/2014/main" id="{00D15E21-D2CF-1240-9C1C-EE2BBCF2DFB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481271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401D28-75B5-FC4C-A926-0D97A7D67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032" y="472037"/>
            <a:ext cx="7600813" cy="428157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s-ES_tradnl" dirty="0"/>
          </a:p>
        </p:txBody>
      </p:sp>
      <p:pic>
        <p:nvPicPr>
          <p:cNvPr id="3" name="Imagen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845" y="0"/>
            <a:ext cx="1116836" cy="1000218"/>
          </a:xfrm>
          <a:prstGeom prst="rect">
            <a:avLst/>
          </a:prstGeom>
        </p:spPr>
      </p:pic>
      <p:sp>
        <p:nvSpPr>
          <p:cNvPr id="4" name="Rounded Rectangle 4">
            <a:extLst>
              <a:ext uri="{FF2B5EF4-FFF2-40B4-BE49-F238E27FC236}">
                <a16:creationId xmlns:a16="http://schemas.microsoft.com/office/drawing/2014/main" id="{FE8198C3-8CC9-6387-326F-9FA95141455E}"/>
              </a:ext>
            </a:extLst>
          </p:cNvPr>
          <p:cNvSpPr/>
          <p:nvPr userDrawn="1"/>
        </p:nvSpPr>
        <p:spPr>
          <a:xfrm>
            <a:off x="520702" y="907629"/>
            <a:ext cx="493453" cy="76622"/>
          </a:xfrm>
          <a:prstGeom prst="roundRect">
            <a:avLst>
              <a:gd name="adj" fmla="val 50000"/>
            </a:avLst>
          </a:prstGeom>
          <a:solidFill>
            <a:srgbClr val="00A3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7168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3 - Eskola">
    <p:bg>
      <p:bgPr>
        <a:solidFill>
          <a:srgbClr val="00A3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422031" y="6460529"/>
            <a:ext cx="1216063" cy="365125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Arial Nova Light" panose="020B0304020202020204" pitchFamily="34" charset="0"/>
              </a:defRPr>
            </a:lvl1pPr>
          </a:lstStyle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Arial Nova Light" panose="020B0304020202020204" pitchFamily="34" charset="0"/>
              </a:defRPr>
            </a:lvl1pPr>
          </a:lstStyle>
          <a:p>
            <a:r>
              <a:rPr lang="en-GB"/>
              <a:t>Testing and validation platforms - Requirements management in MATLAB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59" y="6460527"/>
            <a:ext cx="1170510" cy="365125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Arial Nova Light" panose="020B0304020202020204" pitchFamily="34" charset="0"/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2" name="Content Placeholder 14">
            <a:extLst>
              <a:ext uri="{FF2B5EF4-FFF2-40B4-BE49-F238E27FC236}">
                <a16:creationId xmlns:a16="http://schemas.microsoft.com/office/drawing/2014/main" id="{95BF4BF0-1531-0D46-A693-444EF856325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4812716"/>
          </a:xfrm>
        </p:spPr>
        <p:txBody>
          <a:bodyPr/>
          <a:lstStyle>
            <a:lvl1pPr>
              <a:buClr>
                <a:srgbClr val="004851"/>
              </a:buClr>
              <a:defRPr>
                <a:solidFill>
                  <a:schemeClr val="bg1"/>
                </a:solidFill>
              </a:defRPr>
            </a:lvl1pPr>
            <a:lvl2pPr>
              <a:buClr>
                <a:srgbClr val="004851"/>
              </a:buClr>
              <a:defRPr>
                <a:solidFill>
                  <a:schemeClr val="bg1"/>
                </a:solidFill>
              </a:defRPr>
            </a:lvl2pPr>
            <a:lvl3pPr>
              <a:buClr>
                <a:srgbClr val="004851"/>
              </a:buClr>
              <a:defRPr>
                <a:solidFill>
                  <a:schemeClr val="bg1"/>
                </a:solidFill>
              </a:defRPr>
            </a:lvl3pPr>
            <a:lvl4pPr>
              <a:buClr>
                <a:srgbClr val="004851"/>
              </a:buClr>
              <a:defRPr>
                <a:solidFill>
                  <a:schemeClr val="bg1"/>
                </a:solidFill>
              </a:defRPr>
            </a:lvl4pPr>
            <a:lvl5pPr>
              <a:buClr>
                <a:srgbClr val="00485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718D01-A768-EC4B-B724-CFE88E2E2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_tradnl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826" y="-12340"/>
            <a:ext cx="1083080" cy="1032166"/>
          </a:xfrm>
          <a:prstGeom prst="rect">
            <a:avLst/>
          </a:prstGeom>
        </p:spPr>
      </p:pic>
      <p:sp>
        <p:nvSpPr>
          <p:cNvPr id="3" name="Rounded Rectangle 4">
            <a:extLst>
              <a:ext uri="{FF2B5EF4-FFF2-40B4-BE49-F238E27FC236}">
                <a16:creationId xmlns:a16="http://schemas.microsoft.com/office/drawing/2014/main" id="{04EEE2D3-4FEC-FED2-628E-08020701EE5C}"/>
              </a:ext>
            </a:extLst>
          </p:cNvPr>
          <p:cNvSpPr/>
          <p:nvPr userDrawn="1"/>
        </p:nvSpPr>
        <p:spPr>
          <a:xfrm>
            <a:off x="520702" y="907629"/>
            <a:ext cx="493453" cy="76622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2039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3 - MU">
    <p:bg>
      <p:bgPr>
        <a:solidFill>
          <a:srgbClr val="00A3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422031" y="6460529"/>
            <a:ext cx="1216063" cy="365125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Arial Nova Light" panose="020B0304020202020204" pitchFamily="34" charset="0"/>
              </a:defRPr>
            </a:lvl1pPr>
          </a:lstStyle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Arial Nova Light" panose="020B0304020202020204" pitchFamily="34" charset="0"/>
              </a:defRPr>
            </a:lvl1pPr>
          </a:lstStyle>
          <a:p>
            <a:r>
              <a:rPr lang="en-GB"/>
              <a:t>Testing and validation platforms - Requirements management in MATLAB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59" y="6460527"/>
            <a:ext cx="117051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2" name="Content Placeholder 14">
            <a:extLst>
              <a:ext uri="{FF2B5EF4-FFF2-40B4-BE49-F238E27FC236}">
                <a16:creationId xmlns:a16="http://schemas.microsoft.com/office/drawing/2014/main" id="{95BF4BF0-1531-0D46-A693-444EF856325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4812716"/>
          </a:xfrm>
        </p:spPr>
        <p:txBody>
          <a:bodyPr/>
          <a:lstStyle>
            <a:lvl1pPr>
              <a:buClr>
                <a:srgbClr val="004851"/>
              </a:buClr>
              <a:defRPr>
                <a:solidFill>
                  <a:schemeClr val="bg1"/>
                </a:solidFill>
              </a:defRPr>
            </a:lvl1pPr>
            <a:lvl2pPr>
              <a:buClr>
                <a:srgbClr val="004851"/>
              </a:buClr>
              <a:defRPr>
                <a:solidFill>
                  <a:schemeClr val="bg1"/>
                </a:solidFill>
              </a:defRPr>
            </a:lvl2pPr>
            <a:lvl3pPr>
              <a:buClr>
                <a:srgbClr val="004851"/>
              </a:buClr>
              <a:defRPr>
                <a:solidFill>
                  <a:schemeClr val="bg1"/>
                </a:solidFill>
              </a:defRPr>
            </a:lvl3pPr>
            <a:lvl4pPr>
              <a:buClr>
                <a:srgbClr val="004851"/>
              </a:buClr>
              <a:defRPr>
                <a:solidFill>
                  <a:schemeClr val="bg1"/>
                </a:solidFill>
              </a:defRPr>
            </a:lvl4pPr>
            <a:lvl5pPr>
              <a:buClr>
                <a:srgbClr val="00485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718D01-A768-EC4B-B724-CFE88E2E2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_tradnl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096" y="-3526"/>
            <a:ext cx="1094279" cy="786366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BF52A3A-CD50-48A6-BA2E-885843B55A3B}"/>
              </a:ext>
            </a:extLst>
          </p:cNvPr>
          <p:cNvSpPr/>
          <p:nvPr userDrawn="1"/>
        </p:nvSpPr>
        <p:spPr>
          <a:xfrm>
            <a:off x="520702" y="907629"/>
            <a:ext cx="493453" cy="76622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3314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3 - Profesionalentzako Prestakuntza">
    <p:bg>
      <p:bgPr>
        <a:solidFill>
          <a:srgbClr val="00A3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422031" y="6460529"/>
            <a:ext cx="1216063" cy="365125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Arial Nova Light" panose="020B0304020202020204" pitchFamily="34" charset="0"/>
              </a:defRPr>
            </a:lvl1pPr>
          </a:lstStyle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Arial Nova Light" panose="020B0304020202020204" pitchFamily="34" charset="0"/>
              </a:defRPr>
            </a:lvl1pPr>
          </a:lstStyle>
          <a:p>
            <a:r>
              <a:rPr lang="en-GB"/>
              <a:t>Testing and validation platforms - Requirements management in MATLAB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59" y="6460527"/>
            <a:ext cx="1170510" cy="365125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Arial Nova Light" panose="020B0304020202020204" pitchFamily="34" charset="0"/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2" name="Content Placeholder 14">
            <a:extLst>
              <a:ext uri="{FF2B5EF4-FFF2-40B4-BE49-F238E27FC236}">
                <a16:creationId xmlns:a16="http://schemas.microsoft.com/office/drawing/2014/main" id="{95BF4BF0-1531-0D46-A693-444EF856325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4812716"/>
          </a:xfrm>
        </p:spPr>
        <p:txBody>
          <a:bodyPr/>
          <a:lstStyle>
            <a:lvl1pPr>
              <a:buClr>
                <a:srgbClr val="004851"/>
              </a:buClr>
              <a:defRPr>
                <a:solidFill>
                  <a:schemeClr val="bg1"/>
                </a:solidFill>
              </a:defRPr>
            </a:lvl1pPr>
            <a:lvl2pPr>
              <a:buClr>
                <a:srgbClr val="004851"/>
              </a:buClr>
              <a:defRPr>
                <a:solidFill>
                  <a:schemeClr val="bg1"/>
                </a:solidFill>
              </a:defRPr>
            </a:lvl2pPr>
            <a:lvl3pPr>
              <a:buClr>
                <a:srgbClr val="004851"/>
              </a:buClr>
              <a:defRPr>
                <a:solidFill>
                  <a:schemeClr val="bg1"/>
                </a:solidFill>
              </a:defRPr>
            </a:lvl3pPr>
            <a:lvl4pPr>
              <a:buClr>
                <a:srgbClr val="004851"/>
              </a:buClr>
              <a:defRPr>
                <a:solidFill>
                  <a:schemeClr val="bg1"/>
                </a:solidFill>
              </a:defRPr>
            </a:lvl4pPr>
            <a:lvl5pPr>
              <a:buClr>
                <a:srgbClr val="00485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718D01-A768-EC4B-B724-CFE88E2E2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033" y="472037"/>
            <a:ext cx="7511006" cy="42815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_tradnl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845" y="0"/>
            <a:ext cx="1116836" cy="1000218"/>
          </a:xfrm>
          <a:prstGeom prst="rect">
            <a:avLst/>
          </a:prstGeom>
        </p:spPr>
      </p:pic>
      <p:sp>
        <p:nvSpPr>
          <p:cNvPr id="4" name="Rounded Rectangle 4">
            <a:extLst>
              <a:ext uri="{FF2B5EF4-FFF2-40B4-BE49-F238E27FC236}">
                <a16:creationId xmlns:a16="http://schemas.microsoft.com/office/drawing/2014/main" id="{80383014-F443-5DF6-9771-97BA78D9FEF9}"/>
              </a:ext>
            </a:extLst>
          </p:cNvPr>
          <p:cNvSpPr/>
          <p:nvPr userDrawn="1"/>
        </p:nvSpPr>
        <p:spPr>
          <a:xfrm>
            <a:off x="520702" y="907629"/>
            <a:ext cx="493453" cy="76622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9107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4 - Esko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ontent Placeholder 2"/>
          <p:cNvSpPr>
            <a:spLocks noGrp="1"/>
          </p:cNvSpPr>
          <p:nvPr>
            <p:ph idx="1"/>
          </p:nvPr>
        </p:nvSpPr>
        <p:spPr>
          <a:xfrm>
            <a:off x="422030" y="1364829"/>
            <a:ext cx="3987692" cy="48471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2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1" y="6460529"/>
            <a:ext cx="1180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GB"/>
              <a:t>Testing and validation platforms - Requirements management in MATLAB</a:t>
            </a:r>
            <a:endParaRPr lang="en-US" dirty="0"/>
          </a:p>
        </p:txBody>
      </p:sp>
      <p:sp>
        <p:nvSpPr>
          <p:cNvPr id="3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60" y="6460527"/>
            <a:ext cx="1167814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35" name="Content Placeholder 2"/>
          <p:cNvSpPr>
            <a:spLocks noGrp="1"/>
          </p:cNvSpPr>
          <p:nvPr>
            <p:ph idx="13"/>
          </p:nvPr>
        </p:nvSpPr>
        <p:spPr>
          <a:xfrm>
            <a:off x="4731582" y="1364829"/>
            <a:ext cx="3987692" cy="48471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2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FB9805-B57F-7F42-9040-39F850600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s-ES_tradnl" dirty="0"/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039" y="-17539"/>
            <a:ext cx="1105341" cy="1053381"/>
          </a:xfrm>
          <a:prstGeom prst="rect">
            <a:avLst/>
          </a:prstGeom>
        </p:spPr>
      </p:pic>
      <p:sp>
        <p:nvSpPr>
          <p:cNvPr id="2" name="Rounded Rectangle 4">
            <a:extLst>
              <a:ext uri="{FF2B5EF4-FFF2-40B4-BE49-F238E27FC236}">
                <a16:creationId xmlns:a16="http://schemas.microsoft.com/office/drawing/2014/main" id="{4DC6DC21-E02F-4B93-F403-5B90CEA2F1F0}"/>
              </a:ext>
            </a:extLst>
          </p:cNvPr>
          <p:cNvSpPr/>
          <p:nvPr userDrawn="1"/>
        </p:nvSpPr>
        <p:spPr>
          <a:xfrm>
            <a:off x="520702" y="907629"/>
            <a:ext cx="493453" cy="76622"/>
          </a:xfrm>
          <a:prstGeom prst="roundRect">
            <a:avLst>
              <a:gd name="adj" fmla="val 50000"/>
            </a:avLst>
          </a:prstGeom>
          <a:solidFill>
            <a:srgbClr val="00A3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161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4 - M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ontent Placeholder 2"/>
          <p:cNvSpPr>
            <a:spLocks noGrp="1"/>
          </p:cNvSpPr>
          <p:nvPr>
            <p:ph idx="1"/>
          </p:nvPr>
        </p:nvSpPr>
        <p:spPr>
          <a:xfrm>
            <a:off x="422030" y="1364829"/>
            <a:ext cx="3987692" cy="48471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2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1" y="6460529"/>
            <a:ext cx="1180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GB"/>
              <a:t>Testing and validation platforms - Requirements management in MATLAB</a:t>
            </a:r>
            <a:endParaRPr lang="en-US" dirty="0"/>
          </a:p>
        </p:txBody>
      </p:sp>
      <p:sp>
        <p:nvSpPr>
          <p:cNvPr id="3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60" y="6460527"/>
            <a:ext cx="1167814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35" name="Content Placeholder 2"/>
          <p:cNvSpPr>
            <a:spLocks noGrp="1"/>
          </p:cNvSpPr>
          <p:nvPr>
            <p:ph idx="13"/>
          </p:nvPr>
        </p:nvSpPr>
        <p:spPr>
          <a:xfrm>
            <a:off x="4731582" y="1364829"/>
            <a:ext cx="3987692" cy="48471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2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FB9805-B57F-7F42-9040-39F850600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s-ES_tradnl" dirty="0"/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779" y="-8238"/>
            <a:ext cx="1085983" cy="78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092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1 - MU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 descr="adasdasd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570" r="32820"/>
          <a:stretch/>
        </p:blipFill>
        <p:spPr>
          <a:xfrm rot="10800000">
            <a:off x="-3" y="613372"/>
            <a:ext cx="9809599" cy="6376364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702"/>
          <a:stretch/>
        </p:blipFill>
        <p:spPr>
          <a:xfrm rot="10800000">
            <a:off x="71336" y="4712421"/>
            <a:ext cx="5019110" cy="2277316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255493" y="2703494"/>
            <a:ext cx="4393687" cy="1362075"/>
          </a:xfrm>
          <a:noFill/>
        </p:spPr>
        <p:txBody>
          <a:bodyPr anchor="b">
            <a:normAutofit/>
          </a:bodyPr>
          <a:lstStyle>
            <a:lvl1pPr marL="0" indent="0" algn="l">
              <a:buNone/>
              <a:defRPr sz="3200" b="0" cap="none">
                <a:solidFill>
                  <a:srgbClr val="FFFFFF"/>
                </a:solidFill>
              </a:defRPr>
            </a:lvl1pPr>
          </a:lstStyle>
          <a:p>
            <a:r>
              <a:rPr lang="es-ES_tradnl" dirty="0" err="1"/>
              <a:t>Click</a:t>
            </a:r>
            <a:r>
              <a:rPr lang="es-ES_tradnl" dirty="0"/>
              <a:t> to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255493" y="4120284"/>
            <a:ext cx="4393687" cy="1184275"/>
          </a:xfrm>
          <a:prstGeom prst="rect">
            <a:avLst/>
          </a:prstGeom>
          <a:noFill/>
        </p:spPr>
        <p:txBody>
          <a:bodyPr anchor="t"/>
          <a:lstStyle>
            <a:lvl1pPr marL="0" indent="0" algn="l">
              <a:buNone/>
              <a:defRPr sz="2000" b="0" i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3" name="Imagen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5" y="-2192"/>
            <a:ext cx="1736530" cy="124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4671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4 - Profesionalentzako Prestakuntz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ontent Placeholder 2"/>
          <p:cNvSpPr>
            <a:spLocks noGrp="1"/>
          </p:cNvSpPr>
          <p:nvPr>
            <p:ph idx="1"/>
          </p:nvPr>
        </p:nvSpPr>
        <p:spPr>
          <a:xfrm>
            <a:off x="422030" y="1364829"/>
            <a:ext cx="3987692" cy="48471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2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1" y="6460529"/>
            <a:ext cx="1180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GB"/>
              <a:t>Testing and validation platforms - Requirements management in MATLAB</a:t>
            </a:r>
            <a:endParaRPr lang="en-US" dirty="0"/>
          </a:p>
        </p:txBody>
      </p:sp>
      <p:sp>
        <p:nvSpPr>
          <p:cNvPr id="3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60" y="6460527"/>
            <a:ext cx="1167814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35" name="Content Placeholder 2"/>
          <p:cNvSpPr>
            <a:spLocks noGrp="1"/>
          </p:cNvSpPr>
          <p:nvPr>
            <p:ph idx="13"/>
          </p:nvPr>
        </p:nvSpPr>
        <p:spPr>
          <a:xfrm>
            <a:off x="4731582" y="1364829"/>
            <a:ext cx="3987692" cy="48471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2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FB9805-B57F-7F42-9040-39F850600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033" y="472037"/>
            <a:ext cx="7569330" cy="428157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s-ES_tradnl" dirty="0"/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1362" y="0"/>
            <a:ext cx="1163878" cy="1042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9326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5 - Esko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1" y="6460529"/>
            <a:ext cx="1180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GB"/>
              <a:t>Testing and validation platforms - Requirements management in MATLAB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59" y="6460527"/>
            <a:ext cx="1170510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7C6413-A5EF-F24B-A948-194185139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039" y="-17539"/>
            <a:ext cx="1105341" cy="1053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0498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5 - M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1" y="6460529"/>
            <a:ext cx="1180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GB"/>
              <a:t>Testing and validation platforms - Requirements management in MATLAB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59" y="6460527"/>
            <a:ext cx="1170510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7C6413-A5EF-F24B-A948-194185139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779" y="-8238"/>
            <a:ext cx="1085983" cy="78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5180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5 - Profesionalentzako Prestakuntz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1" y="6460529"/>
            <a:ext cx="1180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GB"/>
              <a:t>Testing and validation platforms - Requirements management in MATLAB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59" y="6460527"/>
            <a:ext cx="1170510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7C6413-A5EF-F24B-A948-194185139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033" y="472037"/>
            <a:ext cx="7569330" cy="4281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1362" y="0"/>
            <a:ext cx="1163878" cy="1042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9682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a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portada 1 -Eskola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5" descr="dvbbsb.png">
            <a:extLst>
              <a:ext uri="{FF2B5EF4-FFF2-40B4-BE49-F238E27FC236}">
                <a16:creationId xmlns:a16="http://schemas.microsoft.com/office/drawing/2014/main" id="{C7FEBEA0-2609-4B43-AF94-718CE77E08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1" y="-1"/>
            <a:ext cx="6548430" cy="6858000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49457" y="5319253"/>
            <a:ext cx="2672863" cy="115068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8" indent="0">
              <a:buNone/>
              <a:defRPr sz="12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1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828755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" name="Grupo 3"/>
          <p:cNvGrpSpPr/>
          <p:nvPr userDrawn="1"/>
        </p:nvGrpSpPr>
        <p:grpSpPr>
          <a:xfrm>
            <a:off x="0" y="0"/>
            <a:ext cx="1826378" cy="1807452"/>
            <a:chOff x="0" y="0"/>
            <a:chExt cx="1826378" cy="1807452"/>
          </a:xfrm>
        </p:grpSpPr>
        <p:pic>
          <p:nvPicPr>
            <p:cNvPr id="6" name="Imagen 4">
              <a:extLst>
                <a:ext uri="{FF2B5EF4-FFF2-40B4-BE49-F238E27FC236}">
                  <a16:creationId xmlns:a16="http://schemas.microsoft.com/office/drawing/2014/main" id="{515488D9-A4EB-9247-86E0-1D6F089F73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1826378" cy="1807452"/>
            </a:xfrm>
            <a:prstGeom prst="rect">
              <a:avLst/>
            </a:prstGeom>
          </p:spPr>
        </p:pic>
        <p:sp>
          <p:nvSpPr>
            <p:cNvPr id="3" name="Rectángulo 2"/>
            <p:cNvSpPr/>
            <p:nvPr userDrawn="1"/>
          </p:nvSpPr>
          <p:spPr>
            <a:xfrm>
              <a:off x="147597" y="158214"/>
              <a:ext cx="1023937" cy="10358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>
                <a:solidFill>
                  <a:schemeClr val="bg1"/>
                </a:solidFill>
              </a:endParaRPr>
            </a:p>
          </p:txBody>
        </p:sp>
      </p:grpSp>
      <p:pic>
        <p:nvPicPr>
          <p:cNvPr id="2" name="Imagen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82" y="-11104"/>
            <a:ext cx="1368013" cy="130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4821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portada 1 -MU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5" descr="dvbbsb.png">
            <a:extLst>
              <a:ext uri="{FF2B5EF4-FFF2-40B4-BE49-F238E27FC236}">
                <a16:creationId xmlns:a16="http://schemas.microsoft.com/office/drawing/2014/main" id="{C7FEBEA0-2609-4B43-AF94-718CE77E08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1" y="-1"/>
            <a:ext cx="6548430" cy="6858000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49457" y="5319253"/>
            <a:ext cx="2672863" cy="115068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8" indent="0">
              <a:buNone/>
              <a:defRPr sz="12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1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828755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826378" cy="180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5116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portada 1 - Profesionalentzako Prestakuntza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5" descr="dvbbsb.png">
            <a:extLst>
              <a:ext uri="{FF2B5EF4-FFF2-40B4-BE49-F238E27FC236}">
                <a16:creationId xmlns:a16="http://schemas.microsoft.com/office/drawing/2014/main" id="{C7FEBEA0-2609-4B43-AF94-718CE77E08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1" y="-1"/>
            <a:ext cx="6548430" cy="6858000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49457" y="5319253"/>
            <a:ext cx="2672863" cy="115068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8" indent="0">
              <a:buNone/>
              <a:defRPr sz="12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1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828755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826378" cy="180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9432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portada 2 -Eskola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49457" y="5319253"/>
            <a:ext cx="2672863" cy="115068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8" indent="0">
              <a:buNone/>
              <a:defRPr sz="12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1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828755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" name="Grupo 3"/>
          <p:cNvGrpSpPr/>
          <p:nvPr userDrawn="1"/>
        </p:nvGrpSpPr>
        <p:grpSpPr>
          <a:xfrm>
            <a:off x="0" y="0"/>
            <a:ext cx="1826378" cy="1807452"/>
            <a:chOff x="0" y="0"/>
            <a:chExt cx="1826378" cy="1807452"/>
          </a:xfrm>
        </p:grpSpPr>
        <p:pic>
          <p:nvPicPr>
            <p:cNvPr id="7" name="Imagen 4">
              <a:extLst>
                <a:ext uri="{FF2B5EF4-FFF2-40B4-BE49-F238E27FC236}">
                  <a16:creationId xmlns:a16="http://schemas.microsoft.com/office/drawing/2014/main" id="{515488D9-A4EB-9247-86E0-1D6F089F73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826378" cy="1807452"/>
            </a:xfrm>
            <a:prstGeom prst="rect">
              <a:avLst/>
            </a:prstGeom>
          </p:spPr>
        </p:pic>
        <p:sp>
          <p:nvSpPr>
            <p:cNvPr id="8" name="Rectángulo 7"/>
            <p:cNvSpPr/>
            <p:nvPr userDrawn="1"/>
          </p:nvSpPr>
          <p:spPr>
            <a:xfrm>
              <a:off x="147597" y="158214"/>
              <a:ext cx="1023937" cy="10358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>
                <a:solidFill>
                  <a:schemeClr val="bg1"/>
                </a:solidFill>
              </a:endParaRPr>
            </a:p>
          </p:txBody>
        </p:sp>
      </p:grp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82" y="-11104"/>
            <a:ext cx="1368013" cy="130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41502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portada 2 -MU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49457" y="5319253"/>
            <a:ext cx="2672863" cy="115068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8" indent="0">
              <a:buNone/>
              <a:defRPr sz="12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1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828755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" name="Imagen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826378" cy="180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553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1 - Profesionalentzako Prestakuntza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702"/>
          <a:stretch/>
        </p:blipFill>
        <p:spPr>
          <a:xfrm rot="10800000">
            <a:off x="71336" y="4712421"/>
            <a:ext cx="5019110" cy="2277316"/>
          </a:xfrm>
          <a:prstGeom prst="rect">
            <a:avLst/>
          </a:prstGeom>
        </p:spPr>
      </p:pic>
      <p:pic>
        <p:nvPicPr>
          <p:cNvPr id="6" name="Imagen 5" descr="adasdasd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570" r="32820"/>
          <a:stretch/>
        </p:blipFill>
        <p:spPr>
          <a:xfrm rot="10800000">
            <a:off x="-3" y="613372"/>
            <a:ext cx="9809599" cy="637636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255493" y="2703494"/>
            <a:ext cx="4393687" cy="1362075"/>
          </a:xfrm>
          <a:noFill/>
        </p:spPr>
        <p:txBody>
          <a:bodyPr anchor="b">
            <a:normAutofit/>
          </a:bodyPr>
          <a:lstStyle>
            <a:lvl1pPr marL="0" indent="0" algn="l">
              <a:buNone/>
              <a:defRPr sz="3200" b="0" cap="none">
                <a:solidFill>
                  <a:srgbClr val="FFFFFF"/>
                </a:solidFill>
              </a:defRPr>
            </a:lvl1pPr>
          </a:lstStyle>
          <a:p>
            <a:r>
              <a:rPr lang="es-ES_tradnl" dirty="0" err="1"/>
              <a:t>Click</a:t>
            </a:r>
            <a:r>
              <a:rPr lang="es-ES_tradnl" dirty="0"/>
              <a:t> to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255493" y="4120284"/>
            <a:ext cx="4393687" cy="1184275"/>
          </a:xfrm>
          <a:prstGeom prst="rect">
            <a:avLst/>
          </a:prstGeom>
          <a:noFill/>
        </p:spPr>
        <p:txBody>
          <a:bodyPr anchor="t"/>
          <a:lstStyle>
            <a:lvl1pPr marL="0" indent="0" algn="l">
              <a:buNone/>
              <a:defRPr sz="2000" b="0" i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36" y="3688"/>
            <a:ext cx="1859933" cy="1665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8151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portada 2 -Profesionalentzako Prestakuntza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49457" y="5319253"/>
            <a:ext cx="2672863" cy="115068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8" indent="0">
              <a:buNone/>
              <a:defRPr sz="12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1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828755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" name="Imagen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826378" cy="180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121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2 - Eskola">
    <p:bg>
      <p:bgPr>
        <a:solidFill>
          <a:srgbClr val="00A3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9">
            <a:extLst>
              <a:ext uri="{FF2B5EF4-FFF2-40B4-BE49-F238E27FC236}">
                <a16:creationId xmlns:a16="http://schemas.microsoft.com/office/drawing/2014/main" id="{617E215C-6F53-0B4B-A3E8-4F644F282B4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54944" y="692754"/>
            <a:ext cx="7851056" cy="6165246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073913" y="2703494"/>
            <a:ext cx="4393687" cy="1362075"/>
          </a:xfrm>
          <a:noFill/>
        </p:spPr>
        <p:txBody>
          <a:bodyPr anchor="b">
            <a:normAutofit/>
          </a:bodyPr>
          <a:lstStyle>
            <a:lvl1pPr marL="0" indent="0" algn="l">
              <a:buNone/>
              <a:defRPr sz="3200" b="0" cap="none">
                <a:solidFill>
                  <a:srgbClr val="FFFFFF"/>
                </a:solidFill>
              </a:defRPr>
            </a:lvl1pPr>
          </a:lstStyle>
          <a:p>
            <a:r>
              <a:rPr lang="es-ES_tradnl" dirty="0" err="1"/>
              <a:t>Click</a:t>
            </a:r>
            <a:r>
              <a:rPr lang="es-ES_tradnl" dirty="0"/>
              <a:t> to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073913" y="4120284"/>
            <a:ext cx="4393687" cy="1184275"/>
          </a:xfrm>
          <a:prstGeom prst="rect">
            <a:avLst/>
          </a:prstGeom>
          <a:noFill/>
        </p:spPr>
        <p:txBody>
          <a:bodyPr anchor="t"/>
          <a:lstStyle>
            <a:lvl1pPr marL="0" indent="0" algn="l">
              <a:buNone/>
              <a:defRPr sz="2000" b="0" i="0">
                <a:solidFill>
                  <a:srgbClr val="4AA4AD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4" name="Grupo 3"/>
          <p:cNvGrpSpPr/>
          <p:nvPr userDrawn="1"/>
        </p:nvGrpSpPr>
        <p:grpSpPr>
          <a:xfrm>
            <a:off x="0" y="0"/>
            <a:ext cx="2184872" cy="2162231"/>
            <a:chOff x="0" y="0"/>
            <a:chExt cx="2184872" cy="2162231"/>
          </a:xfrm>
        </p:grpSpPr>
        <p:pic>
          <p:nvPicPr>
            <p:cNvPr id="10" name="Imagen 7">
              <a:extLst>
                <a:ext uri="{FF2B5EF4-FFF2-40B4-BE49-F238E27FC236}">
                  <a16:creationId xmlns:a16="http://schemas.microsoft.com/office/drawing/2014/main" id="{772BB687-5563-CE41-B322-1DCFDF987B6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2184872" cy="2162231"/>
            </a:xfrm>
            <a:prstGeom prst="rect">
              <a:avLst/>
            </a:prstGeom>
          </p:spPr>
        </p:pic>
        <p:sp>
          <p:nvSpPr>
            <p:cNvPr id="3" name="Rectángulo 2"/>
            <p:cNvSpPr/>
            <p:nvPr userDrawn="1"/>
          </p:nvSpPr>
          <p:spPr>
            <a:xfrm>
              <a:off x="122201" y="222250"/>
              <a:ext cx="1489075" cy="13643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pic>
        <p:nvPicPr>
          <p:cNvPr id="2" name="Imagen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31364"/>
            <a:ext cx="1631950" cy="1555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987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2 - MU">
    <p:bg>
      <p:bgPr>
        <a:solidFill>
          <a:srgbClr val="00A3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9">
            <a:extLst>
              <a:ext uri="{FF2B5EF4-FFF2-40B4-BE49-F238E27FC236}">
                <a16:creationId xmlns:a16="http://schemas.microsoft.com/office/drawing/2014/main" id="{617E215C-6F53-0B4B-A3E8-4F644F282B4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54944" y="692754"/>
            <a:ext cx="7851056" cy="6165246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073913" y="2703494"/>
            <a:ext cx="4393687" cy="1362075"/>
          </a:xfrm>
          <a:noFill/>
        </p:spPr>
        <p:txBody>
          <a:bodyPr anchor="b">
            <a:normAutofit/>
          </a:bodyPr>
          <a:lstStyle>
            <a:lvl1pPr marL="0" indent="0" algn="l">
              <a:buNone/>
              <a:defRPr sz="3200" b="0" cap="none">
                <a:solidFill>
                  <a:srgbClr val="FFFFFF"/>
                </a:solidFill>
              </a:defRPr>
            </a:lvl1pPr>
          </a:lstStyle>
          <a:p>
            <a:r>
              <a:rPr lang="es-ES_tradnl" dirty="0" err="1"/>
              <a:t>Click</a:t>
            </a:r>
            <a:r>
              <a:rPr lang="es-ES_tradnl" dirty="0"/>
              <a:t> to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073913" y="4120284"/>
            <a:ext cx="4393687" cy="1184275"/>
          </a:xfrm>
          <a:prstGeom prst="rect">
            <a:avLst/>
          </a:prstGeom>
          <a:noFill/>
        </p:spPr>
        <p:txBody>
          <a:bodyPr anchor="t"/>
          <a:lstStyle>
            <a:lvl1pPr marL="0" indent="0" algn="l">
              <a:buNone/>
              <a:defRPr sz="2000" b="0" i="0">
                <a:solidFill>
                  <a:srgbClr val="4AA4AD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2184872" cy="2162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06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2 - Profesionalentzako Prestakuntza">
    <p:bg>
      <p:bgPr>
        <a:solidFill>
          <a:srgbClr val="00A3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9">
            <a:extLst>
              <a:ext uri="{FF2B5EF4-FFF2-40B4-BE49-F238E27FC236}">
                <a16:creationId xmlns:a16="http://schemas.microsoft.com/office/drawing/2014/main" id="{617E215C-6F53-0B4B-A3E8-4F644F282B4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54944" y="692754"/>
            <a:ext cx="7851056" cy="6165246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073913" y="2703494"/>
            <a:ext cx="4393687" cy="1362075"/>
          </a:xfrm>
          <a:noFill/>
        </p:spPr>
        <p:txBody>
          <a:bodyPr anchor="b">
            <a:normAutofit/>
          </a:bodyPr>
          <a:lstStyle>
            <a:lvl1pPr marL="0" indent="0" algn="l">
              <a:buNone/>
              <a:defRPr sz="3200" b="0" cap="none">
                <a:solidFill>
                  <a:srgbClr val="FFFFFF"/>
                </a:solidFill>
              </a:defRPr>
            </a:lvl1pPr>
          </a:lstStyle>
          <a:p>
            <a:r>
              <a:rPr lang="es-ES_tradnl" dirty="0" err="1"/>
              <a:t>Click</a:t>
            </a:r>
            <a:r>
              <a:rPr lang="es-ES_tradnl" dirty="0"/>
              <a:t> to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073913" y="4120284"/>
            <a:ext cx="4393687" cy="1184275"/>
          </a:xfrm>
          <a:prstGeom prst="rect">
            <a:avLst/>
          </a:prstGeom>
          <a:noFill/>
        </p:spPr>
        <p:txBody>
          <a:bodyPr anchor="t"/>
          <a:lstStyle>
            <a:lvl1pPr marL="0" indent="0" algn="l">
              <a:buNone/>
              <a:defRPr sz="2000" b="0" i="0">
                <a:solidFill>
                  <a:srgbClr val="4AA4AD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2184872" cy="2162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016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c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6">
            <a:extLst>
              <a:ext uri="{FF2B5EF4-FFF2-40B4-BE49-F238E27FC236}">
                <a16:creationId xmlns:a16="http://schemas.microsoft.com/office/drawing/2014/main" id="{1C62DA92-35E3-6244-8259-2ED416B6912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2"/>
            <a:ext cx="6986349" cy="6287714"/>
          </a:xfrm>
          <a:prstGeom prst="rect">
            <a:avLst/>
          </a:prstGeom>
        </p:spPr>
      </p:pic>
      <p:pic>
        <p:nvPicPr>
          <p:cNvPr id="11" name="Imagen 7">
            <a:extLst>
              <a:ext uri="{FF2B5EF4-FFF2-40B4-BE49-F238E27FC236}">
                <a16:creationId xmlns:a16="http://schemas.microsoft.com/office/drawing/2014/main" id="{0F63708B-52D5-0940-890B-ED33E002B2D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935376"/>
            <a:ext cx="1855656" cy="3181125"/>
          </a:xfrm>
          <a:prstGeom prst="rect">
            <a:avLst/>
          </a:prstGeom>
        </p:spPr>
      </p:pic>
      <p:sp>
        <p:nvSpPr>
          <p:cNvPr id="19" name="CuadroTexto 18"/>
          <p:cNvSpPr txBox="1"/>
          <p:nvPr userDrawn="1"/>
        </p:nvSpPr>
        <p:spPr>
          <a:xfrm>
            <a:off x="6278477" y="-114409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sz="1800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388110" y="2754427"/>
            <a:ext cx="3295110" cy="1362075"/>
          </a:xfrm>
          <a:noFill/>
        </p:spPr>
        <p:txBody>
          <a:bodyPr anchor="b">
            <a:normAutofit/>
          </a:bodyPr>
          <a:lstStyle>
            <a:lvl1pPr marL="0" indent="0" algn="l">
              <a:buNone/>
              <a:defRPr sz="3200" b="0" cap="none">
                <a:solidFill>
                  <a:srgbClr val="004851"/>
                </a:solidFill>
              </a:defRPr>
            </a:lvl1pPr>
          </a:lstStyle>
          <a:p>
            <a:r>
              <a:rPr lang="es-ES_tradnl" dirty="0" err="1"/>
              <a:t>Click</a:t>
            </a:r>
            <a:r>
              <a:rPr lang="es-ES_tradnl" dirty="0"/>
              <a:t> to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2388110" y="4171217"/>
            <a:ext cx="3295110" cy="1184275"/>
          </a:xfrm>
          <a:prstGeom prst="rect">
            <a:avLst/>
          </a:prstGeom>
          <a:noFill/>
        </p:spPr>
        <p:txBody>
          <a:bodyPr anchor="t"/>
          <a:lstStyle>
            <a:lvl1pPr marL="0" indent="0" algn="l">
              <a:buNone/>
              <a:defRPr sz="20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0" hasCustomPrompt="1"/>
          </p:nvPr>
        </p:nvSpPr>
        <p:spPr>
          <a:xfrm>
            <a:off x="495240" y="2771844"/>
            <a:ext cx="722434" cy="76676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3600" b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Nº</a:t>
            </a:r>
          </a:p>
        </p:txBody>
      </p:sp>
    </p:spTree>
    <p:extLst>
      <p:ext uri="{BB962C8B-B14F-4D97-AF65-F5344CB8AC3E}">
        <p14:creationId xmlns:p14="http://schemas.microsoft.com/office/powerpoint/2010/main" val="1703091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secc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7">
            <a:extLst>
              <a:ext uri="{FF2B5EF4-FFF2-40B4-BE49-F238E27FC236}">
                <a16:creationId xmlns:a16="http://schemas.microsoft.com/office/drawing/2014/main" id="{F2F42047-0EBB-8647-BC6A-5A0A935908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7011611" cy="6310450"/>
          </a:xfrm>
          <a:prstGeom prst="rect">
            <a:avLst/>
          </a:prstGeom>
        </p:spPr>
      </p:pic>
      <p:pic>
        <p:nvPicPr>
          <p:cNvPr id="11" name="Imagen 8">
            <a:extLst>
              <a:ext uri="{FF2B5EF4-FFF2-40B4-BE49-F238E27FC236}">
                <a16:creationId xmlns:a16="http://schemas.microsoft.com/office/drawing/2014/main" id="{CE87A804-F809-7545-AB4C-74239CD541E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935376"/>
            <a:ext cx="1855656" cy="3181125"/>
          </a:xfrm>
          <a:prstGeom prst="rect">
            <a:avLst/>
          </a:prstGeom>
        </p:spPr>
      </p:pic>
      <p:sp>
        <p:nvSpPr>
          <p:cNvPr id="19" name="CuadroTexto 18"/>
          <p:cNvSpPr txBox="1"/>
          <p:nvPr userDrawn="1"/>
        </p:nvSpPr>
        <p:spPr>
          <a:xfrm>
            <a:off x="6278477" y="-114409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sz="1800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388110" y="2754427"/>
            <a:ext cx="3295110" cy="1362075"/>
          </a:xfrm>
          <a:noFill/>
        </p:spPr>
        <p:txBody>
          <a:bodyPr anchor="b">
            <a:normAutofit/>
          </a:bodyPr>
          <a:lstStyle>
            <a:lvl1pPr marL="0" indent="0" algn="l">
              <a:buNone/>
              <a:defRPr sz="3200" b="0" cap="none">
                <a:solidFill>
                  <a:srgbClr val="004851"/>
                </a:solidFill>
              </a:defRPr>
            </a:lvl1pPr>
          </a:lstStyle>
          <a:p>
            <a:r>
              <a:rPr lang="es-ES_tradnl" dirty="0" err="1"/>
              <a:t>Click</a:t>
            </a:r>
            <a:r>
              <a:rPr lang="es-ES_tradnl" dirty="0"/>
              <a:t> to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2388110" y="4171217"/>
            <a:ext cx="3295110" cy="1184275"/>
          </a:xfrm>
          <a:prstGeom prst="rect">
            <a:avLst/>
          </a:prstGeom>
          <a:noFill/>
        </p:spPr>
        <p:txBody>
          <a:bodyPr anchor="t"/>
          <a:lstStyle>
            <a:lvl1pPr marL="0" indent="0" algn="l">
              <a:buNone/>
              <a:defRPr sz="2000" b="0" i="0">
                <a:solidFill>
                  <a:srgbClr val="00A3AD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0" hasCustomPrompt="1"/>
          </p:nvPr>
        </p:nvSpPr>
        <p:spPr>
          <a:xfrm>
            <a:off x="495240" y="2771844"/>
            <a:ext cx="722434" cy="76676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3600" b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/>
              <a:t>Nº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894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1 - Esko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039" y="-17539"/>
            <a:ext cx="1105341" cy="1053381"/>
          </a:xfrm>
          <a:prstGeom prst="rect">
            <a:avLst/>
          </a:prstGeom>
        </p:spPr>
      </p:pic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422030" y="6447120"/>
            <a:ext cx="1355012" cy="365125"/>
          </a:xfrm>
        </p:spPr>
        <p:txBody>
          <a:bodyPr/>
          <a:lstStyle>
            <a:lvl1pPr>
              <a:defRPr sz="1100">
                <a:solidFill>
                  <a:schemeClr val="accent2"/>
                </a:solidFill>
                <a:latin typeface="Arial Nova Light" panose="020B0304020202020204" pitchFamily="34" charset="0"/>
              </a:defRPr>
            </a:lvl1pPr>
          </a:lstStyle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 sz="1100">
                <a:solidFill>
                  <a:schemeClr val="accent2"/>
                </a:solidFill>
                <a:latin typeface="Arial Nova Light" panose="020B0304020202020204" pitchFamily="34" charset="0"/>
              </a:defRPr>
            </a:lvl1pPr>
          </a:lstStyle>
          <a:p>
            <a:r>
              <a:rPr lang="en-GB" dirty="0"/>
              <a:t>Testing and validation platforms - Requirements management in MATLAB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10077" y="6460528"/>
            <a:ext cx="1111893" cy="365125"/>
          </a:xfrm>
        </p:spPr>
        <p:txBody>
          <a:bodyPr/>
          <a:lstStyle>
            <a:lvl1pPr>
              <a:defRPr sz="1100">
                <a:solidFill>
                  <a:schemeClr val="accent2"/>
                </a:solidFill>
                <a:latin typeface="Arial Nova Light" panose="020B0304020202020204" pitchFamily="34" charset="0"/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E1AFCC-F5D5-2E44-8A1E-A25686327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s-ES_tradnl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0831EFA9-70A5-5243-AF18-1C79AB9D8FC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48127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  <p:sp>
        <p:nvSpPr>
          <p:cNvPr id="4" name="Rounded Rectangle 4">
            <a:extLst>
              <a:ext uri="{FF2B5EF4-FFF2-40B4-BE49-F238E27FC236}">
                <a16:creationId xmlns:a16="http://schemas.microsoft.com/office/drawing/2014/main" id="{8A29AA23-A18B-54A7-7849-4B64D086A954}"/>
              </a:ext>
            </a:extLst>
          </p:cNvPr>
          <p:cNvSpPr/>
          <p:nvPr userDrawn="1"/>
        </p:nvSpPr>
        <p:spPr>
          <a:xfrm>
            <a:off x="520702" y="907629"/>
            <a:ext cx="493453" cy="76622"/>
          </a:xfrm>
          <a:prstGeom prst="roundRect">
            <a:avLst>
              <a:gd name="adj" fmla="val 50000"/>
            </a:avLst>
          </a:prstGeom>
          <a:solidFill>
            <a:srgbClr val="00A3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131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22032" y="472037"/>
            <a:ext cx="7664693" cy="42815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422031" y="6460528"/>
            <a:ext cx="11653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59102" y="6460528"/>
            <a:ext cx="44206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0" i="0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/>
              <a:t>Testing and validation platforms - Requirements management in MATLAB</a:t>
            </a:r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1459" y="6460527"/>
            <a:ext cx="1170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i="0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78C87-DD0E-9E43-989E-9A54981B07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2031" y="1219200"/>
            <a:ext cx="8299938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312546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715" r:id="rId2"/>
    <p:sldLayoutId id="2147483718" r:id="rId3"/>
    <p:sldLayoutId id="2147483710" r:id="rId4"/>
    <p:sldLayoutId id="2147483719" r:id="rId5"/>
    <p:sldLayoutId id="2147483712" r:id="rId6"/>
    <p:sldLayoutId id="2147483701" r:id="rId7"/>
    <p:sldLayoutId id="2147483678" r:id="rId8"/>
    <p:sldLayoutId id="2147483703" r:id="rId9"/>
    <p:sldLayoutId id="2147483728" r:id="rId10"/>
    <p:sldLayoutId id="2147483748" r:id="rId11"/>
    <p:sldLayoutId id="2147483696" r:id="rId12"/>
    <p:sldLayoutId id="2147483740" r:id="rId13"/>
    <p:sldLayoutId id="2147483743" r:id="rId14"/>
    <p:sldLayoutId id="2147483697" r:id="rId15"/>
    <p:sldLayoutId id="2147483744" r:id="rId16"/>
    <p:sldLayoutId id="2147483747" r:id="rId17"/>
    <p:sldLayoutId id="2147483677" r:id="rId18"/>
    <p:sldLayoutId id="2147483732" r:id="rId19"/>
    <p:sldLayoutId id="2147483735" r:id="rId20"/>
    <p:sldLayoutId id="2147483692" r:id="rId21"/>
    <p:sldLayoutId id="2147483737" r:id="rId22"/>
    <p:sldLayoutId id="2147483736" r:id="rId23"/>
    <p:sldLayoutId id="2147483709" r:id="rId24"/>
    <p:sldLayoutId id="2147483655" r:id="rId25"/>
    <p:sldLayoutId id="2147483720" r:id="rId26"/>
    <p:sldLayoutId id="2147483721" r:id="rId27"/>
    <p:sldLayoutId id="2147483708" r:id="rId28"/>
    <p:sldLayoutId id="2147483724" r:id="rId29"/>
    <p:sldLayoutId id="2147483725" r:id="rId30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2800" b="1" i="0" kern="1200">
          <a:solidFill>
            <a:schemeClr val="accent2"/>
          </a:solidFill>
          <a:latin typeface="Arial Black" charset="0"/>
          <a:ea typeface="Arial Black" charset="0"/>
          <a:cs typeface="Arial Black" charset="0"/>
        </a:defRPr>
      </a:lvl1pPr>
    </p:titleStyle>
    <p:bodyStyle>
      <a:lvl1pPr marL="457200" marR="0" indent="-457200" algn="l" defTabSz="45718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rgbClr val="00A3AE"/>
        </a:buClr>
        <a:buSzTx/>
        <a:buFont typeface="Arial" panose="020B0604020202020204" pitchFamily="34" charset="0"/>
        <a:buChar char="•"/>
        <a:tabLst/>
        <a:defRPr lang="es-ES_tradnl" sz="2400" b="0" kern="1200" noProof="0" dirty="0" smtClean="0">
          <a:solidFill>
            <a:srgbClr val="00485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  <a:lvl2pPr marL="742932" marR="0" indent="-285744" algn="l" defTabSz="45718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rgbClr val="00A3AE"/>
        </a:buClr>
        <a:buSzTx/>
        <a:buFont typeface="Arial" panose="020B0604020202020204" pitchFamily="34" charset="0"/>
        <a:buChar char="•"/>
        <a:tabLst/>
        <a:defRPr lang="es-ES_tradnl" sz="2000" b="0" kern="1200" noProof="0" dirty="0" smtClean="0">
          <a:solidFill>
            <a:srgbClr val="00485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2pPr>
      <a:lvl3pPr marL="1142971" marR="0" indent="-228594" algn="l" defTabSz="45718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rgbClr val="00A3AE"/>
        </a:buClr>
        <a:buSzTx/>
        <a:buFont typeface="Arial"/>
        <a:buChar char="•"/>
        <a:tabLst/>
        <a:defRPr lang="es-ES_tradnl" sz="1800" kern="1200" noProof="0" dirty="0" smtClean="0">
          <a:solidFill>
            <a:srgbClr val="00485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3pPr>
      <a:lvl4pPr marL="1600160" marR="0" indent="-228594" algn="l" defTabSz="45718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rgbClr val="00A3AE"/>
        </a:buClr>
        <a:buSzTx/>
        <a:buFont typeface="Arial"/>
        <a:buChar char="–"/>
        <a:tabLst/>
        <a:defRPr lang="es-ES_tradnl" sz="1600" kern="1200" noProof="0" dirty="0" smtClean="0">
          <a:solidFill>
            <a:srgbClr val="00485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4pPr>
      <a:lvl5pPr marL="2057349" marR="0" indent="-228594" algn="l" defTabSz="45718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rgbClr val="00A3AE"/>
        </a:buClr>
        <a:buSzTx/>
        <a:buFont typeface="AppleSymbols" panose="02000000000000000000" pitchFamily="2" charset="-79"/>
        <a:buChar char="⎻"/>
        <a:tabLst/>
        <a:defRPr lang="en-US" sz="1600" b="0" kern="1200" noProof="0" dirty="0">
          <a:solidFill>
            <a:srgbClr val="00485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1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mailto:iaizpuru@mondragon.edu" TargetMode="External"/><Relationship Id="rId2" Type="http://schemas.openxmlformats.org/officeDocument/2006/relationships/hyperlink" Target="mailto:jdelolmo@mondragon.edu" TargetMode="External"/><Relationship Id="rId1" Type="http://schemas.openxmlformats.org/officeDocument/2006/relationships/slideLayout" Target="../slideLayouts/slideLayout25.xml"/><Relationship Id="rId4" Type="http://schemas.openxmlformats.org/officeDocument/2006/relationships/hyperlink" Target="mailto:x.paretxederreta@mondragon.edu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Requirements management in MATLAB</a:t>
            </a:r>
            <a:endParaRPr lang="en-US" sz="18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46635BCF-58C3-6192-09F8-B17EA56EE6F1}"/>
              </a:ext>
            </a:extLst>
          </p:cNvPr>
          <p:cNvSpPr txBox="1">
            <a:spLocks/>
          </p:cNvSpPr>
          <p:nvPr/>
        </p:nvSpPr>
        <p:spPr>
          <a:xfrm>
            <a:off x="3073913" y="3975427"/>
            <a:ext cx="4962900" cy="1655828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0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None/>
              <a:tabLst/>
              <a:defRPr lang="es-ES_tradnl" sz="2000" b="0" i="0" kern="1200" noProof="0">
                <a:solidFill>
                  <a:srgbClr val="4AA4AD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9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None/>
              <a:tabLst/>
              <a:defRPr lang="es-ES_tradnl" sz="1800" b="0" kern="1200" noProof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914377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None/>
              <a:tabLst/>
              <a:defRPr lang="es-ES_tradnl" sz="1600" kern="1200" noProof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371566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None/>
              <a:tabLst/>
              <a:defRPr lang="es-ES_tradnl" sz="1400" kern="1200" noProof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828754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ppleSymbols" panose="02000000000000000000" pitchFamily="2" charset="-79"/>
              <a:buNone/>
              <a:tabLst/>
              <a:defRPr lang="en-US" sz="1400" b="0" kern="1200" noProof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285943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131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32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509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800" dirty="0"/>
          </a:p>
          <a:p>
            <a:r>
              <a:rPr lang="en-GB" sz="2800" dirty="0"/>
              <a:t>Testing and validation platforms</a:t>
            </a:r>
          </a:p>
          <a:p>
            <a:endParaRPr lang="en-GB" sz="2800" dirty="0"/>
          </a:p>
          <a:p>
            <a:r>
              <a:rPr lang="en-GB" sz="2800" dirty="0"/>
              <a:t>Master’s Degree in Smart Energy Systems</a:t>
            </a:r>
            <a:endParaRPr lang="en-US" sz="30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3282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Testing and validation platforms - Requirements management in MATLAB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Requirements</a:t>
            </a:r>
            <a:r>
              <a:rPr lang="es-ES" dirty="0"/>
              <a:t> editor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A requirement is specified by the following attributes:</a:t>
            </a:r>
          </a:p>
          <a:p>
            <a:pPr lvl="1"/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lvl="2"/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 </a:t>
            </a:r>
          </a:p>
          <a:p>
            <a:pPr>
              <a:buFont typeface="+mj-lt"/>
              <a:buAutoNum type="arabicPeriod"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68D170F6-FCD7-4D76-BE7F-39DDA9D64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7401" y="1736700"/>
            <a:ext cx="4051283" cy="4723828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0377F986-96D8-463E-91FF-59B9E057731B}"/>
              </a:ext>
            </a:extLst>
          </p:cNvPr>
          <p:cNvSpPr txBox="1"/>
          <p:nvPr/>
        </p:nvSpPr>
        <p:spPr>
          <a:xfrm>
            <a:off x="195401" y="1880870"/>
            <a:ext cx="4572000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32" marR="0" lvl="1" indent="-28574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Description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: text and image description.</a:t>
            </a:r>
          </a:p>
          <a:p>
            <a:pPr marL="742932" marR="0" lvl="1" indent="-28574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Rationale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: Justification of the existence of the requirement.</a:t>
            </a:r>
          </a:p>
          <a:p>
            <a:pPr marL="742932" marR="0" lvl="1" indent="-28574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Keywords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: enable filtering.</a:t>
            </a:r>
          </a:p>
          <a:p>
            <a:pPr marL="742932" marR="0" lvl="1" indent="-28574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Revision information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: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ModifiedBy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SynchronizedOn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ModiifiedOn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CreatedBy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CreatedOn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.</a:t>
            </a:r>
          </a:p>
          <a:p>
            <a:pPr marL="742932" marR="0" lvl="1" indent="-28574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Links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: links to other requirements, Simulink components…</a:t>
            </a:r>
          </a:p>
          <a:p>
            <a:pPr marL="742932" marR="0" lvl="1" indent="-28574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Comments</a:t>
            </a:r>
          </a:p>
        </p:txBody>
      </p:sp>
    </p:spTree>
    <p:extLst>
      <p:ext uri="{BB962C8B-B14F-4D97-AF65-F5344CB8AC3E}">
        <p14:creationId xmlns:p14="http://schemas.microsoft.com/office/powerpoint/2010/main" val="1208713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Testing and validation platforms - Requirements management in MATLAB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Requirements</a:t>
            </a:r>
            <a:r>
              <a:rPr lang="es-ES" dirty="0"/>
              <a:t> editor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A requirement is specified by the following attributes:</a:t>
            </a:r>
          </a:p>
          <a:p>
            <a:pPr lvl="1" fontAlgn="base"/>
            <a:r>
              <a:rPr lang="en-US" sz="2400" dirty="0">
                <a:solidFill>
                  <a:schemeClr val="tx1"/>
                </a:solidFill>
                <a:latin typeface="Arial Nova Light" panose="020B0304020202020204" pitchFamily="34" charset="0"/>
              </a:rPr>
              <a:t>Type</a:t>
            </a:r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: </a:t>
            </a:r>
          </a:p>
          <a:p>
            <a:pPr lvl="1"/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lvl="1"/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lvl="2"/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 </a:t>
            </a:r>
          </a:p>
          <a:p>
            <a:pPr>
              <a:buFont typeface="+mj-lt"/>
              <a:buAutoNum type="arabicPeriod"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A0341625-9087-4CE0-BA61-7410EDDF31D9}"/>
              </a:ext>
            </a:extLst>
          </p:cNvPr>
          <p:cNvSpPr txBox="1"/>
          <p:nvPr/>
        </p:nvSpPr>
        <p:spPr>
          <a:xfrm>
            <a:off x="307729" y="2212328"/>
            <a:ext cx="8062548" cy="36256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2971" marR="0" lvl="2" indent="-228594" algn="l" defTabSz="457189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Char char="•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Functional: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marL="1600171" lvl="3" indent="-228594" defTabSz="457189" fontAlgn="base">
              <a:spcBef>
                <a:spcPct val="20000"/>
              </a:spcBef>
              <a:buClr>
                <a:srgbClr val="00A3AE"/>
              </a:buClr>
              <a:buFont typeface="Arial"/>
              <a:buChar char="•"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Capture required functional behavior for the design. </a:t>
            </a:r>
          </a:p>
          <a:p>
            <a:pPr marL="1600171" lvl="3" indent="-228594" defTabSz="457189" fontAlgn="base">
              <a:spcBef>
                <a:spcPct val="20000"/>
              </a:spcBef>
              <a:buClr>
                <a:srgbClr val="00A3AE"/>
              </a:buClr>
              <a:buFont typeface="Arial"/>
              <a:buChar char="•"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Requirements Toolbox™ calculates the implementation and verification status for functional requirements based on the requirement links. </a:t>
            </a:r>
          </a:p>
          <a:p>
            <a:pPr marL="1142971" marR="0" lvl="2" indent="-228594" algn="l" defTabSz="457189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Char char="•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Container: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marL="1600171" lvl="3" indent="-228594" defTabSz="457189" fontAlgn="base">
              <a:spcBef>
                <a:spcPct val="20000"/>
              </a:spcBef>
              <a:buClr>
                <a:srgbClr val="00A3AE"/>
              </a:buClr>
              <a:buFont typeface="Arial"/>
              <a:buChar char="•"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Organize requirements in groups and create a hierarchy. Requirements Toolbox does not include container requirements when calculating the implementation and verification status of the requirement set. However, any functional requirements under a container requirement contribute to the calculation of the statuses. </a:t>
            </a:r>
          </a:p>
          <a:p>
            <a:pPr marL="1142971" marR="0" lvl="2" indent="-228594" algn="l" defTabSz="457189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Char char="•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Informational:</a:t>
            </a:r>
          </a:p>
          <a:p>
            <a:pPr marL="1600171" lvl="3" indent="-228594" defTabSz="457189" fontAlgn="base">
              <a:spcBef>
                <a:spcPct val="20000"/>
              </a:spcBef>
              <a:buClr>
                <a:srgbClr val="00A3AE"/>
              </a:buClr>
              <a:buFont typeface="Arial"/>
              <a:buChar char="•"/>
              <a:defRPr/>
            </a:pPr>
            <a:r>
              <a:rPr lang="en-US" sz="1400" dirty="0">
                <a:solidFill>
                  <a:srgbClr val="0048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apture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non-functional behavior or other supplemental information. </a:t>
            </a:r>
          </a:p>
          <a:p>
            <a:pPr marL="1600171" lvl="3" indent="-228594" defTabSz="457189" fontAlgn="base">
              <a:spcBef>
                <a:spcPct val="20000"/>
              </a:spcBef>
              <a:buClr>
                <a:srgbClr val="00A3AE"/>
              </a:buClr>
              <a:buFont typeface="Arial"/>
              <a:buChar char="•"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Requirements Toolbox does not include informational requirements or any requirements under them when calculating the implementation and verification status of the requirement set.</a:t>
            </a:r>
          </a:p>
        </p:txBody>
      </p:sp>
    </p:spTree>
    <p:extLst>
      <p:ext uri="{BB962C8B-B14F-4D97-AF65-F5344CB8AC3E}">
        <p14:creationId xmlns:p14="http://schemas.microsoft.com/office/powerpoint/2010/main" val="2818623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Testing and validation platforms - Requirements management in MATLAB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Requirements</a:t>
            </a:r>
            <a:r>
              <a:rPr lang="es-ES" dirty="0"/>
              <a:t> editor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A requirement is specified by the following attributes:</a:t>
            </a:r>
          </a:p>
          <a:p>
            <a:pPr lvl="1" fontAlgn="base"/>
            <a:r>
              <a:rPr lang="en-US" sz="2400" b="1" dirty="0">
                <a:solidFill>
                  <a:schemeClr val="tx1"/>
                </a:solidFill>
                <a:latin typeface="Arial Nova Light" panose="020B0304020202020204" pitchFamily="34" charset="0"/>
              </a:rPr>
              <a:t>Implementation</a:t>
            </a:r>
            <a:r>
              <a:rPr lang="en-US" sz="2400" dirty="0">
                <a:solidFill>
                  <a:schemeClr val="tx1"/>
                </a:solidFill>
                <a:latin typeface="Arial Nova Light" panose="020B0304020202020204" pitchFamily="34" charset="0"/>
              </a:rPr>
              <a:t> status</a:t>
            </a:r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: </a:t>
            </a:r>
            <a:r>
              <a:rPr lang="en-US" sz="2400" dirty="0">
                <a:solidFill>
                  <a:schemeClr val="tx1"/>
                </a:solidFill>
                <a:latin typeface="Arial Nova Light" panose="020B0304020202020204" pitchFamily="34" charset="0"/>
              </a:rPr>
              <a:t>shows the progress of implementation based on the implementation links.</a:t>
            </a:r>
          </a:p>
          <a:p>
            <a:pPr lvl="1" fontAlgn="base"/>
            <a:r>
              <a:rPr lang="en-US" sz="2400" b="1" dirty="0">
                <a:solidFill>
                  <a:schemeClr val="tx1"/>
                </a:solidFill>
                <a:latin typeface="Arial Nova Light" panose="020B0304020202020204" pitchFamily="34" charset="0"/>
              </a:rPr>
              <a:t>Verification</a:t>
            </a:r>
            <a:r>
              <a:rPr lang="en-US" sz="2400" dirty="0">
                <a:solidFill>
                  <a:schemeClr val="tx1"/>
                </a:solidFill>
                <a:latin typeface="Arial Nova Light" panose="020B0304020202020204" pitchFamily="34" charset="0"/>
              </a:rPr>
              <a:t> status: shows the progress of implementation based on the verification links and Simulink Test.</a:t>
            </a:r>
          </a:p>
          <a:p>
            <a:pPr lvl="1"/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lvl="1"/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lvl="2"/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 </a:t>
            </a:r>
          </a:p>
          <a:p>
            <a:pPr>
              <a:buFont typeface="+mj-lt"/>
              <a:buAutoNum type="arabicPeriod"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B90F9BB8-CB38-4B93-9783-997823DD74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038" t="62494" b="4041"/>
          <a:stretch/>
        </p:blipFill>
        <p:spPr>
          <a:xfrm>
            <a:off x="3393829" y="4896855"/>
            <a:ext cx="2672862" cy="1464155"/>
          </a:xfrm>
          <a:prstGeom prst="rect">
            <a:avLst/>
          </a:prstGeom>
        </p:spPr>
      </p:pic>
      <p:grpSp>
        <p:nvGrpSpPr>
          <p:cNvPr id="19" name="Grupo 18">
            <a:extLst>
              <a:ext uri="{FF2B5EF4-FFF2-40B4-BE49-F238E27FC236}">
                <a16:creationId xmlns:a16="http://schemas.microsoft.com/office/drawing/2014/main" id="{F4AEF8EA-AE0F-470F-82D1-B084DDAA276B}"/>
              </a:ext>
            </a:extLst>
          </p:cNvPr>
          <p:cNvGrpSpPr/>
          <p:nvPr/>
        </p:nvGrpSpPr>
        <p:grpSpPr>
          <a:xfrm>
            <a:off x="105509" y="3877881"/>
            <a:ext cx="8721968" cy="730369"/>
            <a:chOff x="422032" y="3459450"/>
            <a:chExt cx="8721968" cy="730369"/>
          </a:xfrm>
        </p:grpSpPr>
        <p:pic>
          <p:nvPicPr>
            <p:cNvPr id="11" name="Imagen 10">
              <a:extLst>
                <a:ext uri="{FF2B5EF4-FFF2-40B4-BE49-F238E27FC236}">
                  <a16:creationId xmlns:a16="http://schemas.microsoft.com/office/drawing/2014/main" id="{6A5B9788-287E-4183-966B-8DD7E3547C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35385" b="92036"/>
            <a:stretch/>
          </p:blipFill>
          <p:spPr>
            <a:xfrm>
              <a:off x="422032" y="3820985"/>
              <a:ext cx="8721968" cy="368834"/>
            </a:xfrm>
            <a:prstGeom prst="rect">
              <a:avLst/>
            </a:prstGeom>
          </p:spPr>
        </p:pic>
        <p:pic>
          <p:nvPicPr>
            <p:cNvPr id="18" name="Imagen 17">
              <a:extLst>
                <a:ext uri="{FF2B5EF4-FFF2-40B4-BE49-F238E27FC236}">
                  <a16:creationId xmlns:a16="http://schemas.microsoft.com/office/drawing/2014/main" id="{80B39AAF-4A0E-48F4-B0BF-9EAB46D45E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17640" b="20388"/>
            <a:stretch/>
          </p:blipFill>
          <p:spPr>
            <a:xfrm>
              <a:off x="423503" y="3459450"/>
              <a:ext cx="8632800" cy="344042"/>
            </a:xfrm>
            <a:prstGeom prst="rect">
              <a:avLst/>
            </a:prstGeom>
          </p:spPr>
        </p:pic>
      </p:grpSp>
      <p:cxnSp>
        <p:nvCxnSpPr>
          <p:cNvPr id="23" name="Conector: angular 22">
            <a:extLst>
              <a:ext uri="{FF2B5EF4-FFF2-40B4-BE49-F238E27FC236}">
                <a16:creationId xmlns:a16="http://schemas.microsoft.com/office/drawing/2014/main" id="{53137795-29EA-48FD-82C3-978A1E415BDD}"/>
              </a:ext>
            </a:extLst>
          </p:cNvPr>
          <p:cNvCxnSpPr/>
          <p:nvPr/>
        </p:nvCxnSpPr>
        <p:spPr>
          <a:xfrm rot="10800000" flipV="1">
            <a:off x="4730260" y="4608249"/>
            <a:ext cx="1828802" cy="1203465"/>
          </a:xfrm>
          <a:prstGeom prst="bentConnector3">
            <a:avLst>
              <a:gd name="adj1" fmla="val 96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ector: angular 24">
            <a:extLst>
              <a:ext uri="{FF2B5EF4-FFF2-40B4-BE49-F238E27FC236}">
                <a16:creationId xmlns:a16="http://schemas.microsoft.com/office/drawing/2014/main" id="{86F96CF7-94F2-426D-9E07-12424684C154}"/>
              </a:ext>
            </a:extLst>
          </p:cNvPr>
          <p:cNvCxnSpPr>
            <a:cxnSpLocks/>
          </p:cNvCxnSpPr>
          <p:nvPr/>
        </p:nvCxnSpPr>
        <p:spPr>
          <a:xfrm rot="10800000" flipV="1">
            <a:off x="5398476" y="4707768"/>
            <a:ext cx="2455987" cy="1518467"/>
          </a:xfrm>
          <a:prstGeom prst="bentConnector3">
            <a:avLst>
              <a:gd name="adj1" fmla="val -11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081EB019-F95B-4EF0-9839-9D1C855471AE}"/>
              </a:ext>
            </a:extLst>
          </p:cNvPr>
          <p:cNvSpPr txBox="1"/>
          <p:nvPr/>
        </p:nvSpPr>
        <p:spPr>
          <a:xfrm>
            <a:off x="4853579" y="5492143"/>
            <a:ext cx="18813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Arial Nova Light" panose="020B0304020202020204" pitchFamily="34" charset="0"/>
              </a:rPr>
              <a:t>Simulink model</a:t>
            </a:r>
            <a:endParaRPr lang="es-ES" dirty="0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C349AC03-02CC-4D50-8AE8-BE90F3AF9DC9}"/>
              </a:ext>
            </a:extLst>
          </p:cNvPr>
          <p:cNvSpPr txBox="1"/>
          <p:nvPr/>
        </p:nvSpPr>
        <p:spPr>
          <a:xfrm>
            <a:off x="5794243" y="5864608"/>
            <a:ext cx="18813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Arial Nova Light" panose="020B0304020202020204" pitchFamily="34" charset="0"/>
              </a:rPr>
              <a:t>Simulink Test</a:t>
            </a:r>
            <a:endParaRPr lang="es-ES" dirty="0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4631BE1A-6FB5-4AAD-9B79-4C03E2D862D3}"/>
              </a:ext>
            </a:extLst>
          </p:cNvPr>
          <p:cNvSpPr txBox="1"/>
          <p:nvPr/>
        </p:nvSpPr>
        <p:spPr>
          <a:xfrm>
            <a:off x="1511934" y="5141141"/>
            <a:ext cx="2523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Arial Nova Light" panose="020B0304020202020204" pitchFamily="34" charset="0"/>
              </a:rPr>
              <a:t>Another requirement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8647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Testing and validation platforms - Requirements management in MATLAB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Requirements</a:t>
            </a:r>
            <a:r>
              <a:rPr lang="es-ES" dirty="0"/>
              <a:t> editor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There are two ways of creating requirements: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Manually in Requirements Editor.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Importing from: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Microsoft Word Document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Microsoft Excel Spreadsheet</a:t>
            </a:r>
          </a:p>
          <a:p>
            <a:pPr lvl="2"/>
            <a:r>
              <a:rPr lang="en-US" dirty="0" err="1">
                <a:solidFill>
                  <a:schemeClr val="tx1"/>
                </a:solidFill>
                <a:latin typeface="Arial Nova Light" panose="020B0304020202020204" pitchFamily="34" charset="0"/>
              </a:rPr>
              <a:t>ReqIF</a:t>
            </a:r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 file (*.</a:t>
            </a:r>
            <a:r>
              <a:rPr lang="en-US" dirty="0" err="1">
                <a:solidFill>
                  <a:schemeClr val="tx1"/>
                </a:solidFill>
                <a:latin typeface="Arial Nova Light" panose="020B0304020202020204" pitchFamily="34" charset="0"/>
              </a:rPr>
              <a:t>reqif</a:t>
            </a:r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 or *.</a:t>
            </a:r>
            <a:r>
              <a:rPr lang="en-US" dirty="0" err="1">
                <a:solidFill>
                  <a:schemeClr val="tx1"/>
                </a:solidFill>
                <a:latin typeface="Arial Nova Light" panose="020B0304020202020204" pitchFamily="34" charset="0"/>
              </a:rPr>
              <a:t>reqifz</a:t>
            </a:r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)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IBM DOORS Next</a:t>
            </a:r>
          </a:p>
          <a:p>
            <a:pPr lvl="2"/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 </a:t>
            </a:r>
          </a:p>
          <a:p>
            <a:pPr>
              <a:buFont typeface="+mj-lt"/>
              <a:buAutoNum type="arabicPeriod"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44419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Testing and validation platforms - Requirements management in MATLAB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This exercise is available on </a:t>
            </a:r>
            <a:r>
              <a:rPr lang="en-US" dirty="0" err="1">
                <a:solidFill>
                  <a:schemeClr val="tx1"/>
                </a:solidFill>
                <a:latin typeface="Arial Nova Light" panose="020B0304020202020204" pitchFamily="34" charset="0"/>
              </a:rPr>
              <a:t>Mudle</a:t>
            </a:r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 and GitHub.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Tasks: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Download motor customer requirements </a:t>
            </a:r>
            <a:r>
              <a:rPr lang="en-US" dirty="0" err="1">
                <a:solidFill>
                  <a:schemeClr val="tx1"/>
                </a:solidFill>
                <a:latin typeface="Arial Nova Light" panose="020B0304020202020204" pitchFamily="34" charset="0"/>
              </a:rPr>
              <a:t>slx</a:t>
            </a:r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Write two system requirements for the motor.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Create requirement set and requirements in Requirement Editor.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Write attributes.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Finish the whole requirements set.</a:t>
            </a: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Exercise</a:t>
            </a:r>
            <a:r>
              <a:rPr lang="es-ES" dirty="0"/>
              <a:t>. Scooter motor </a:t>
            </a:r>
            <a:r>
              <a:rPr lang="es-ES" dirty="0" err="1"/>
              <a:t>requirements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919524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Testing and validation platforms - Requirements management in MATLAB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Importing</a:t>
            </a:r>
            <a:r>
              <a:rPr lang="es-ES" dirty="0"/>
              <a:t> </a:t>
            </a:r>
            <a:r>
              <a:rPr lang="es-ES" dirty="0" err="1"/>
              <a:t>requirements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sheets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Requirements can be imported from Excel spreadsheets.</a:t>
            </a: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  <p:pic>
        <p:nvPicPr>
          <p:cNvPr id="5122" name="Picture 2" descr="Requirements Toolbox - MATLAB &amp; Simulink">
            <a:extLst>
              <a:ext uri="{FF2B5EF4-FFF2-40B4-BE49-F238E27FC236}">
                <a16:creationId xmlns:a16="http://schemas.microsoft.com/office/drawing/2014/main" id="{64EA4E4B-A3E9-494C-970D-3B2D98FA9B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98" b="10771"/>
          <a:stretch/>
        </p:blipFill>
        <p:spPr bwMode="auto">
          <a:xfrm>
            <a:off x="1012477" y="2400301"/>
            <a:ext cx="7248752" cy="301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4731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Testing and validation platforms - Requirements management in MATLAB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Requirements formatting in spreadsheets: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Requirements must have a specific format in the spreadsheets.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Attributes are columns.</a:t>
            </a:r>
          </a:p>
          <a:p>
            <a:pPr lvl="1"/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lvl="1"/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lvl="1"/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lvl="1"/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Default or custom attributes can be specified.</a:t>
            </a:r>
          </a:p>
          <a:p>
            <a:pPr lvl="1"/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FC5CCA2-A6CC-4489-B0D5-B90C082A4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030" y="2595062"/>
            <a:ext cx="8086725" cy="708491"/>
          </a:xfrm>
          <a:prstGeom prst="rect">
            <a:avLst/>
          </a:prstGeom>
        </p:spPr>
      </p:pic>
      <p:sp>
        <p:nvSpPr>
          <p:cNvPr id="10" name="Título 9">
            <a:extLst>
              <a:ext uri="{FF2B5EF4-FFF2-40B4-BE49-F238E27FC236}">
                <a16:creationId xmlns:a16="http://schemas.microsoft.com/office/drawing/2014/main" id="{14468917-E567-7825-3A8E-9382C46B2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Importing</a:t>
            </a:r>
            <a:r>
              <a:rPr lang="es-ES" dirty="0"/>
              <a:t> </a:t>
            </a:r>
            <a:r>
              <a:rPr lang="es-ES" dirty="0" err="1"/>
              <a:t>requirements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sheets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89532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Marcador de contenido 7">
            <a:extLst>
              <a:ext uri="{FF2B5EF4-FFF2-40B4-BE49-F238E27FC236}">
                <a16:creationId xmlns:a16="http://schemas.microsoft.com/office/drawing/2014/main" id="{4AD0E6AA-9B9C-4671-8957-DD69BE27053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48127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Step 1. Open Requirements editor and click </a:t>
            </a:r>
            <a:r>
              <a:rPr lang="en-US" i="1" dirty="0">
                <a:solidFill>
                  <a:schemeClr val="tx1"/>
                </a:solidFill>
                <a:latin typeface="Arial Nova Light" panose="020B0304020202020204" pitchFamily="34" charset="0"/>
              </a:rPr>
              <a:t>Import.</a:t>
            </a:r>
          </a:p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Step 2. Specify source document</a:t>
            </a: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Step 3. Configure columns</a:t>
            </a: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Testing and validation platforms - Requirements management in MATLAB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Importing</a:t>
            </a:r>
            <a:r>
              <a:rPr lang="es-ES" dirty="0"/>
              <a:t> </a:t>
            </a:r>
            <a:r>
              <a:rPr lang="es-ES" dirty="0" err="1"/>
              <a:t>requirements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sheets</a:t>
            </a:r>
            <a:endParaRPr lang="es-ES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11074DB7-8E8C-4EB5-B8E4-1C021C99B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1583" y="1074708"/>
            <a:ext cx="1111893" cy="993497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84031117-1586-4F2D-87E6-9BA93E4A088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6961"/>
          <a:stretch/>
        </p:blipFill>
        <p:spPr>
          <a:xfrm>
            <a:off x="537194" y="2242719"/>
            <a:ext cx="8184776" cy="1168563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122475E2-0916-46C2-A3BD-ACF5F2B929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1861" y="4011131"/>
            <a:ext cx="6895032" cy="1896610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5C99D183-F57E-47E1-A26F-1F754B49D9CC}"/>
              </a:ext>
            </a:extLst>
          </p:cNvPr>
          <p:cNvSpPr txBox="1"/>
          <p:nvPr/>
        </p:nvSpPr>
        <p:spPr>
          <a:xfrm>
            <a:off x="6693211" y="5002993"/>
            <a:ext cx="2139512" cy="923330"/>
          </a:xfrm>
          <a:prstGeom prst="rect">
            <a:avLst/>
          </a:prstGeom>
          <a:solidFill>
            <a:srgbClr val="ED8800"/>
          </a:solidFill>
        </p:spPr>
        <p:txBody>
          <a:bodyPr wrap="square">
            <a:spAutoFit/>
          </a:bodyPr>
          <a:lstStyle/>
          <a:p>
            <a:pPr marL="0" lvl="1"/>
            <a:r>
              <a:rPr lang="en-US" dirty="0">
                <a:solidFill>
                  <a:schemeClr val="bg1"/>
                </a:solidFill>
                <a:latin typeface="Arial Nova Light" panose="020B0304020202020204" pitchFamily="34" charset="0"/>
              </a:rPr>
              <a:t>Default or custom attributes can be specified.</a:t>
            </a:r>
          </a:p>
        </p:txBody>
      </p:sp>
    </p:spTree>
    <p:extLst>
      <p:ext uri="{BB962C8B-B14F-4D97-AF65-F5344CB8AC3E}">
        <p14:creationId xmlns:p14="http://schemas.microsoft.com/office/powerpoint/2010/main" val="34018829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Marcador de contenido 7">
            <a:extLst>
              <a:ext uri="{FF2B5EF4-FFF2-40B4-BE49-F238E27FC236}">
                <a16:creationId xmlns:a16="http://schemas.microsoft.com/office/drawing/2014/main" id="{4AD0E6AA-9B9C-4671-8957-DD69BE27053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48127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Step 4. Specify destination</a:t>
            </a:r>
            <a:r>
              <a:rPr lang="en-US" i="1" dirty="0">
                <a:solidFill>
                  <a:schemeClr val="tx1"/>
                </a:solidFill>
                <a:latin typeface="Arial Nova Light" panose="020B0304020202020204" pitchFamily="34" charset="0"/>
              </a:rPr>
              <a:t>. </a:t>
            </a:r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Requirements in MATLAB are saved in a </a:t>
            </a:r>
            <a:r>
              <a:rPr lang="en-US" i="1" dirty="0" err="1">
                <a:solidFill>
                  <a:schemeClr val="tx1"/>
                </a:solidFill>
                <a:latin typeface="Arial Nova Light" panose="020B0304020202020204" pitchFamily="34" charset="0"/>
              </a:rPr>
              <a:t>slreqx</a:t>
            </a:r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 file.</a:t>
            </a: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Step 5. Specify update configuration.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Editable: import from requirements and update and modify in MATLAB (document is not updated).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Read-only: changes can only be made in the source document and Requirements Editor is updated.</a:t>
            </a:r>
          </a:p>
          <a:p>
            <a:pPr lvl="1"/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lvl="1"/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Step 6. Import requirements</a:t>
            </a: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Testing and validation platforms - Requirements management in MATLAB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Importing</a:t>
            </a:r>
            <a:r>
              <a:rPr lang="es-ES" dirty="0"/>
              <a:t> </a:t>
            </a:r>
            <a:r>
              <a:rPr lang="es-ES" dirty="0" err="1"/>
              <a:t>requirements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sheets</a:t>
            </a:r>
            <a:endParaRPr lang="es-ES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662ABA25-9CFF-4B15-96CC-76071065FD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6105" b="15499"/>
          <a:stretch/>
        </p:blipFill>
        <p:spPr>
          <a:xfrm>
            <a:off x="466989" y="2259621"/>
            <a:ext cx="8184776" cy="65063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79228E5-8FE5-47B0-A52C-9BD5192500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1057" b="-4453"/>
          <a:stretch/>
        </p:blipFill>
        <p:spPr>
          <a:xfrm>
            <a:off x="257348" y="4952203"/>
            <a:ext cx="8464621" cy="428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4546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Testing and validation platforms - Requirements management in MATLAB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Importing</a:t>
            </a:r>
            <a:r>
              <a:rPr lang="es-ES" dirty="0"/>
              <a:t> </a:t>
            </a:r>
            <a:r>
              <a:rPr lang="es-ES" dirty="0" err="1"/>
              <a:t>requirements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sheets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Requirements set customization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Additional operations when importing requirements can be programmed in MATLAB functions (callbacks).</a:t>
            </a: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F9850E7C-BC83-4C33-ABDC-BBA6E1BFA5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792" b="-907"/>
          <a:stretch/>
        </p:blipFill>
        <p:spPr>
          <a:xfrm>
            <a:off x="479612" y="2505807"/>
            <a:ext cx="8184776" cy="2409091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33C69A2A-BD09-405A-B4B1-EDFF2AAB16F7}"/>
              </a:ext>
            </a:extLst>
          </p:cNvPr>
          <p:cNvSpPr txBox="1"/>
          <p:nvPr/>
        </p:nvSpPr>
        <p:spPr>
          <a:xfrm>
            <a:off x="2650450" y="2620105"/>
            <a:ext cx="556553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 err="1"/>
              <a:t>Example</a:t>
            </a:r>
            <a:r>
              <a:rPr lang="es-ES" dirty="0"/>
              <a:t>: https://www.mathworks.com/help/slrequirements/ug/import-requirements-from-microsoft-excel.html</a:t>
            </a:r>
          </a:p>
        </p:txBody>
      </p:sp>
    </p:spTree>
    <p:extLst>
      <p:ext uri="{BB962C8B-B14F-4D97-AF65-F5344CB8AC3E}">
        <p14:creationId xmlns:p14="http://schemas.microsoft.com/office/powerpoint/2010/main" val="2975536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Testing and validation platforms - Requirements management in MATLAB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Content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Introduction to MATLAB Requirements editor.</a:t>
            </a:r>
          </a:p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Requirements Editor.</a:t>
            </a:r>
          </a:p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Requirements tracking.</a:t>
            </a:r>
          </a:p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Requirements analysis.</a:t>
            </a: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>
              <a:buFont typeface="+mj-lt"/>
              <a:buAutoNum type="arabicPeriod"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429466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Testing and validation platforms - Requirements management in MATLAB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Importing</a:t>
            </a:r>
            <a:r>
              <a:rPr lang="es-ES" dirty="0"/>
              <a:t> </a:t>
            </a:r>
            <a:r>
              <a:rPr lang="es-ES" dirty="0" err="1"/>
              <a:t>requirements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sheets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Requirements set customization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Requirement sets can be customized with </a:t>
            </a:r>
            <a:r>
              <a:rPr lang="en-US" i="1" dirty="0">
                <a:solidFill>
                  <a:schemeClr val="tx1"/>
                </a:solidFill>
                <a:latin typeface="Arial Nova Light" panose="020B0304020202020204" pitchFamily="34" charset="0"/>
              </a:rPr>
              <a:t>Custom Attributes </a:t>
            </a:r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and </a:t>
            </a:r>
            <a:r>
              <a:rPr lang="en-US" i="1" dirty="0">
                <a:solidFill>
                  <a:schemeClr val="tx1"/>
                </a:solidFill>
                <a:latin typeface="Arial Nova Light" panose="020B0304020202020204" pitchFamily="34" charset="0"/>
              </a:rPr>
              <a:t>Callbacks.</a:t>
            </a: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E4D835E-0C68-48BF-BD38-A48E1C147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869" y="2497288"/>
            <a:ext cx="6959202" cy="388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3554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Testing and validation platforms - Requirements management in MATLAB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Importing</a:t>
            </a:r>
            <a:r>
              <a:rPr lang="es-ES" dirty="0"/>
              <a:t> </a:t>
            </a:r>
            <a:r>
              <a:rPr lang="es-ES" dirty="0" err="1"/>
              <a:t>requirements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sheets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Import customization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If requirements are </a:t>
            </a:r>
            <a:r>
              <a:rPr lang="en-US" i="1" dirty="0">
                <a:solidFill>
                  <a:schemeClr val="tx1"/>
                </a:solidFill>
                <a:latin typeface="Arial Nova Light" panose="020B0304020202020204" pitchFamily="34" charset="0"/>
              </a:rPr>
              <a:t>read-only</a:t>
            </a:r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, changes must be made in the original file. The requirements set is updated in the requirement Interchange tab.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Attribute mapping can be configured in the Attribute Mapping tab. </a:t>
            </a: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1A593A5-4038-4F9E-870B-A4D5843447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254"/>
          <a:stretch/>
        </p:blipFill>
        <p:spPr>
          <a:xfrm>
            <a:off x="2345171" y="3126242"/>
            <a:ext cx="4522659" cy="3428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3409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9798FBA5-0061-4764-A8D7-E7F1F5CB2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err="1"/>
              <a:t>Requirements</a:t>
            </a:r>
            <a:r>
              <a:rPr lang="es-ES" dirty="0"/>
              <a:t> tracking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27B57371-B4C3-486A-AF86-0E7C3ACCC1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3BF1A640-AD27-40C6-B0DA-22922EE89C9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s-ES" dirty="0"/>
              <a:t>3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1D30FFF-3D8D-4110-AE39-35D54D652C1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032750" y="6461125"/>
            <a:ext cx="1111250" cy="365125"/>
          </a:xfrm>
        </p:spPr>
        <p:txBody>
          <a:bodyPr/>
          <a:lstStyle/>
          <a:p>
            <a:fld id="{F7356FEA-1119-414E-9BDA-0F3F06B9EA58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7176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Testing and validation platforms - Requirements management in MATLAB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Requirements</a:t>
            </a:r>
            <a:r>
              <a:rPr lang="es-ES" dirty="0"/>
              <a:t> tracking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Requirements toolbox enables tracking the implementation and validation of requirements.</a:t>
            </a: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r>
              <a:rPr lang="en-US" dirty="0">
                <a:solidFill>
                  <a:srgbClr val="ED8800"/>
                </a:solidFill>
                <a:latin typeface="Arial Nova Light" panose="020B0304020202020204" pitchFamily="34" charset="0"/>
              </a:rPr>
              <a:t>Tracks how requirements are mapped to a design.</a:t>
            </a:r>
          </a:p>
          <a:p>
            <a:r>
              <a:rPr lang="en-US" dirty="0">
                <a:solidFill>
                  <a:srgbClr val="C90026"/>
                </a:solidFill>
                <a:latin typeface="Arial Nova Light" panose="020B0304020202020204" pitchFamily="34" charset="0"/>
              </a:rPr>
              <a:t>Tracks how the design fulfills requirements.</a:t>
            </a: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09931F6-59BD-4C20-8EF1-51EA69A17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269" y="2201559"/>
            <a:ext cx="7747461" cy="2960291"/>
          </a:xfrm>
          <a:prstGeom prst="rect">
            <a:avLst/>
          </a:prstGeom>
        </p:spPr>
      </p:pic>
      <p:sp>
        <p:nvSpPr>
          <p:cNvPr id="11" name="Forma libre: forma 10">
            <a:extLst>
              <a:ext uri="{FF2B5EF4-FFF2-40B4-BE49-F238E27FC236}">
                <a16:creationId xmlns:a16="http://schemas.microsoft.com/office/drawing/2014/main" id="{BE822380-55CF-4651-BECE-269F169CD85B}"/>
              </a:ext>
            </a:extLst>
          </p:cNvPr>
          <p:cNvSpPr/>
          <p:nvPr/>
        </p:nvSpPr>
        <p:spPr>
          <a:xfrm>
            <a:off x="1608992" y="2954215"/>
            <a:ext cx="3050931" cy="1995854"/>
          </a:xfrm>
          <a:custGeom>
            <a:avLst/>
            <a:gdLst>
              <a:gd name="connsiteX0" fmla="*/ 940777 w 3050931"/>
              <a:gd name="connsiteY0" fmla="*/ 0 h 1995854"/>
              <a:gd name="connsiteX1" fmla="*/ 940777 w 3050931"/>
              <a:gd name="connsiteY1" fmla="*/ 0 h 1995854"/>
              <a:gd name="connsiteX2" fmla="*/ 650631 w 3050931"/>
              <a:gd name="connsiteY2" fmla="*/ 35170 h 1995854"/>
              <a:gd name="connsiteX3" fmla="*/ 571500 w 3050931"/>
              <a:gd name="connsiteY3" fmla="*/ 43962 h 1995854"/>
              <a:gd name="connsiteX4" fmla="*/ 298939 w 3050931"/>
              <a:gd name="connsiteY4" fmla="*/ 61547 h 1995854"/>
              <a:gd name="connsiteX5" fmla="*/ 61546 w 3050931"/>
              <a:gd name="connsiteY5" fmla="*/ 123093 h 1995854"/>
              <a:gd name="connsiteX6" fmla="*/ 26377 w 3050931"/>
              <a:gd name="connsiteY6" fmla="*/ 158262 h 1995854"/>
              <a:gd name="connsiteX7" fmla="*/ 0 w 3050931"/>
              <a:gd name="connsiteY7" fmla="*/ 193431 h 1995854"/>
              <a:gd name="connsiteX8" fmla="*/ 8793 w 3050931"/>
              <a:gd name="connsiteY8" fmla="*/ 334108 h 1995854"/>
              <a:gd name="connsiteX9" fmla="*/ 35170 w 3050931"/>
              <a:gd name="connsiteY9" fmla="*/ 378070 h 1995854"/>
              <a:gd name="connsiteX10" fmla="*/ 87923 w 3050931"/>
              <a:gd name="connsiteY10" fmla="*/ 474785 h 1995854"/>
              <a:gd name="connsiteX11" fmla="*/ 123093 w 3050931"/>
              <a:gd name="connsiteY11" fmla="*/ 518747 h 1995854"/>
              <a:gd name="connsiteX12" fmla="*/ 140677 w 3050931"/>
              <a:gd name="connsiteY12" fmla="*/ 562708 h 1995854"/>
              <a:gd name="connsiteX13" fmla="*/ 316523 w 3050931"/>
              <a:gd name="connsiteY13" fmla="*/ 782516 h 1995854"/>
              <a:gd name="connsiteX14" fmla="*/ 404446 w 3050931"/>
              <a:gd name="connsiteY14" fmla="*/ 870439 h 1995854"/>
              <a:gd name="connsiteX15" fmla="*/ 465993 w 3050931"/>
              <a:gd name="connsiteY15" fmla="*/ 914400 h 1995854"/>
              <a:gd name="connsiteX16" fmla="*/ 509954 w 3050931"/>
              <a:gd name="connsiteY16" fmla="*/ 949570 h 1995854"/>
              <a:gd name="connsiteX17" fmla="*/ 712177 w 3050931"/>
              <a:gd name="connsiteY17" fmla="*/ 1072662 h 1995854"/>
              <a:gd name="connsiteX18" fmla="*/ 808893 w 3050931"/>
              <a:gd name="connsiteY18" fmla="*/ 1143000 h 1995854"/>
              <a:gd name="connsiteX19" fmla="*/ 896816 w 3050931"/>
              <a:gd name="connsiteY19" fmla="*/ 1195754 h 1995854"/>
              <a:gd name="connsiteX20" fmla="*/ 923193 w 3050931"/>
              <a:gd name="connsiteY20" fmla="*/ 1222131 h 1995854"/>
              <a:gd name="connsiteX21" fmla="*/ 1046285 w 3050931"/>
              <a:gd name="connsiteY21" fmla="*/ 1345223 h 1995854"/>
              <a:gd name="connsiteX22" fmla="*/ 1248508 w 3050931"/>
              <a:gd name="connsiteY22" fmla="*/ 1512277 h 1995854"/>
              <a:gd name="connsiteX23" fmla="*/ 1494693 w 3050931"/>
              <a:gd name="connsiteY23" fmla="*/ 1635370 h 1995854"/>
              <a:gd name="connsiteX24" fmla="*/ 1635370 w 3050931"/>
              <a:gd name="connsiteY24" fmla="*/ 1696916 h 1995854"/>
              <a:gd name="connsiteX25" fmla="*/ 1696916 w 3050931"/>
              <a:gd name="connsiteY25" fmla="*/ 1714500 h 1995854"/>
              <a:gd name="connsiteX26" fmla="*/ 1749670 w 3050931"/>
              <a:gd name="connsiteY26" fmla="*/ 1732085 h 1995854"/>
              <a:gd name="connsiteX27" fmla="*/ 2022231 w 3050931"/>
              <a:gd name="connsiteY27" fmla="*/ 1784839 h 1995854"/>
              <a:gd name="connsiteX28" fmla="*/ 2145323 w 3050931"/>
              <a:gd name="connsiteY28" fmla="*/ 1802423 h 1995854"/>
              <a:gd name="connsiteX29" fmla="*/ 2198077 w 3050931"/>
              <a:gd name="connsiteY29" fmla="*/ 1820008 h 1995854"/>
              <a:gd name="connsiteX30" fmla="*/ 2268416 w 3050931"/>
              <a:gd name="connsiteY30" fmla="*/ 1837593 h 1995854"/>
              <a:gd name="connsiteX31" fmla="*/ 2373923 w 3050931"/>
              <a:gd name="connsiteY31" fmla="*/ 1881554 h 1995854"/>
              <a:gd name="connsiteX32" fmla="*/ 2435470 w 3050931"/>
              <a:gd name="connsiteY32" fmla="*/ 1899139 h 1995854"/>
              <a:gd name="connsiteX33" fmla="*/ 2497016 w 3050931"/>
              <a:gd name="connsiteY33" fmla="*/ 1925516 h 1995854"/>
              <a:gd name="connsiteX34" fmla="*/ 2760785 w 3050931"/>
              <a:gd name="connsiteY34" fmla="*/ 1960685 h 1995854"/>
              <a:gd name="connsiteX35" fmla="*/ 2866293 w 3050931"/>
              <a:gd name="connsiteY35" fmla="*/ 1978270 h 1995854"/>
              <a:gd name="connsiteX36" fmla="*/ 2936631 w 3050931"/>
              <a:gd name="connsiteY36" fmla="*/ 1995854 h 1995854"/>
              <a:gd name="connsiteX37" fmla="*/ 3024554 w 3050931"/>
              <a:gd name="connsiteY37" fmla="*/ 1978270 h 1995854"/>
              <a:gd name="connsiteX38" fmla="*/ 3050931 w 3050931"/>
              <a:gd name="connsiteY38" fmla="*/ 1828800 h 1995854"/>
              <a:gd name="connsiteX39" fmla="*/ 3033346 w 3050931"/>
              <a:gd name="connsiteY39" fmla="*/ 1670539 h 1995854"/>
              <a:gd name="connsiteX40" fmla="*/ 3006970 w 3050931"/>
              <a:gd name="connsiteY40" fmla="*/ 1617785 h 1995854"/>
              <a:gd name="connsiteX41" fmla="*/ 2963008 w 3050931"/>
              <a:gd name="connsiteY41" fmla="*/ 1503485 h 1995854"/>
              <a:gd name="connsiteX42" fmla="*/ 2936631 w 3050931"/>
              <a:gd name="connsiteY42" fmla="*/ 1477108 h 1995854"/>
              <a:gd name="connsiteX43" fmla="*/ 2857500 w 3050931"/>
              <a:gd name="connsiteY43" fmla="*/ 1371600 h 1995854"/>
              <a:gd name="connsiteX44" fmla="*/ 2751993 w 3050931"/>
              <a:gd name="connsiteY44" fmla="*/ 1283677 h 1995854"/>
              <a:gd name="connsiteX45" fmla="*/ 2681654 w 3050931"/>
              <a:gd name="connsiteY45" fmla="*/ 1222131 h 1995854"/>
              <a:gd name="connsiteX46" fmla="*/ 2514600 w 3050931"/>
              <a:gd name="connsiteY46" fmla="*/ 1107831 h 1995854"/>
              <a:gd name="connsiteX47" fmla="*/ 2171700 w 3050931"/>
              <a:gd name="connsiteY47" fmla="*/ 747347 h 1995854"/>
              <a:gd name="connsiteX48" fmla="*/ 1951893 w 3050931"/>
              <a:gd name="connsiteY48" fmla="*/ 527539 h 1995854"/>
              <a:gd name="connsiteX49" fmla="*/ 1573823 w 3050931"/>
              <a:gd name="connsiteY49" fmla="*/ 316523 h 1995854"/>
              <a:gd name="connsiteX50" fmla="*/ 1441939 w 3050931"/>
              <a:gd name="connsiteY50" fmla="*/ 263770 h 1995854"/>
              <a:gd name="connsiteX51" fmla="*/ 1371600 w 3050931"/>
              <a:gd name="connsiteY51" fmla="*/ 228600 h 1995854"/>
              <a:gd name="connsiteX52" fmla="*/ 1327639 w 3050931"/>
              <a:gd name="connsiteY52" fmla="*/ 211016 h 1995854"/>
              <a:gd name="connsiteX53" fmla="*/ 1292470 w 3050931"/>
              <a:gd name="connsiteY53" fmla="*/ 193431 h 1995854"/>
              <a:gd name="connsiteX54" fmla="*/ 1204546 w 3050931"/>
              <a:gd name="connsiteY54" fmla="*/ 158262 h 1995854"/>
              <a:gd name="connsiteX55" fmla="*/ 1143000 w 3050931"/>
              <a:gd name="connsiteY55" fmla="*/ 131885 h 1995854"/>
              <a:gd name="connsiteX56" fmla="*/ 1055077 w 3050931"/>
              <a:gd name="connsiteY56" fmla="*/ 79131 h 1995854"/>
              <a:gd name="connsiteX57" fmla="*/ 984739 w 3050931"/>
              <a:gd name="connsiteY57" fmla="*/ 52754 h 1995854"/>
              <a:gd name="connsiteX58" fmla="*/ 958362 w 3050931"/>
              <a:gd name="connsiteY58" fmla="*/ 43962 h 1995854"/>
              <a:gd name="connsiteX59" fmla="*/ 940777 w 3050931"/>
              <a:gd name="connsiteY59" fmla="*/ 0 h 1995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3050931" h="1995854">
                <a:moveTo>
                  <a:pt x="940777" y="0"/>
                </a:moveTo>
                <a:lnTo>
                  <a:pt x="940777" y="0"/>
                </a:lnTo>
                <a:cubicBezTo>
                  <a:pt x="653242" y="15135"/>
                  <a:pt x="887378" y="-6003"/>
                  <a:pt x="650631" y="35170"/>
                </a:cubicBezTo>
                <a:cubicBezTo>
                  <a:pt x="624484" y="39717"/>
                  <a:pt x="597965" y="41977"/>
                  <a:pt x="571500" y="43962"/>
                </a:cubicBezTo>
                <a:cubicBezTo>
                  <a:pt x="480712" y="50771"/>
                  <a:pt x="389793" y="55685"/>
                  <a:pt x="298939" y="61547"/>
                </a:cubicBezTo>
                <a:cubicBezTo>
                  <a:pt x="203269" y="78941"/>
                  <a:pt x="131826" y="68431"/>
                  <a:pt x="61546" y="123093"/>
                </a:cubicBezTo>
                <a:cubicBezTo>
                  <a:pt x="48459" y="133271"/>
                  <a:pt x="37294" y="145785"/>
                  <a:pt x="26377" y="158262"/>
                </a:cubicBezTo>
                <a:cubicBezTo>
                  <a:pt x="16727" y="169290"/>
                  <a:pt x="8792" y="181708"/>
                  <a:pt x="0" y="193431"/>
                </a:cubicBezTo>
                <a:cubicBezTo>
                  <a:pt x="2931" y="240323"/>
                  <a:pt x="2" y="287954"/>
                  <a:pt x="8793" y="334108"/>
                </a:cubicBezTo>
                <a:cubicBezTo>
                  <a:pt x="11991" y="350895"/>
                  <a:pt x="26987" y="363067"/>
                  <a:pt x="35170" y="378070"/>
                </a:cubicBezTo>
                <a:cubicBezTo>
                  <a:pt x="58502" y="420845"/>
                  <a:pt x="60721" y="435925"/>
                  <a:pt x="87923" y="474785"/>
                </a:cubicBezTo>
                <a:cubicBezTo>
                  <a:pt x="98685" y="490159"/>
                  <a:pt x="111370" y="504093"/>
                  <a:pt x="123093" y="518747"/>
                </a:cubicBezTo>
                <a:cubicBezTo>
                  <a:pt x="128954" y="533401"/>
                  <a:pt x="133195" y="548812"/>
                  <a:pt x="140677" y="562708"/>
                </a:cubicBezTo>
                <a:cubicBezTo>
                  <a:pt x="186380" y="647585"/>
                  <a:pt x="246792" y="712785"/>
                  <a:pt x="316523" y="782516"/>
                </a:cubicBezTo>
                <a:cubicBezTo>
                  <a:pt x="345831" y="811824"/>
                  <a:pt x="370719" y="846349"/>
                  <a:pt x="404446" y="870439"/>
                </a:cubicBezTo>
                <a:cubicBezTo>
                  <a:pt x="424962" y="885093"/>
                  <a:pt x="445824" y="899273"/>
                  <a:pt x="465993" y="914400"/>
                </a:cubicBezTo>
                <a:cubicBezTo>
                  <a:pt x="481006" y="925660"/>
                  <a:pt x="494168" y="939422"/>
                  <a:pt x="509954" y="949570"/>
                </a:cubicBezTo>
                <a:cubicBezTo>
                  <a:pt x="576334" y="992243"/>
                  <a:pt x="648357" y="1026248"/>
                  <a:pt x="712177" y="1072662"/>
                </a:cubicBezTo>
                <a:cubicBezTo>
                  <a:pt x="744416" y="1096108"/>
                  <a:pt x="775725" y="1120888"/>
                  <a:pt x="808893" y="1143000"/>
                </a:cubicBezTo>
                <a:cubicBezTo>
                  <a:pt x="837331" y="1161959"/>
                  <a:pt x="868715" y="1176299"/>
                  <a:pt x="896816" y="1195754"/>
                </a:cubicBezTo>
                <a:cubicBezTo>
                  <a:pt x="907039" y="1202832"/>
                  <a:pt x="913951" y="1213813"/>
                  <a:pt x="923193" y="1222131"/>
                </a:cubicBezTo>
                <a:cubicBezTo>
                  <a:pt x="1143197" y="1420135"/>
                  <a:pt x="811518" y="1110454"/>
                  <a:pt x="1046285" y="1345223"/>
                </a:cubicBezTo>
                <a:cubicBezTo>
                  <a:pt x="1088237" y="1387176"/>
                  <a:pt x="1196222" y="1483229"/>
                  <a:pt x="1248508" y="1512277"/>
                </a:cubicBezTo>
                <a:cubicBezTo>
                  <a:pt x="1544448" y="1676687"/>
                  <a:pt x="1293158" y="1545798"/>
                  <a:pt x="1494693" y="1635370"/>
                </a:cubicBezTo>
                <a:cubicBezTo>
                  <a:pt x="1596540" y="1680636"/>
                  <a:pt x="1531782" y="1662387"/>
                  <a:pt x="1635370" y="1696916"/>
                </a:cubicBezTo>
                <a:cubicBezTo>
                  <a:pt x="1655611" y="1703663"/>
                  <a:pt x="1676523" y="1708225"/>
                  <a:pt x="1696916" y="1714500"/>
                </a:cubicBezTo>
                <a:cubicBezTo>
                  <a:pt x="1714632" y="1719951"/>
                  <a:pt x="1731688" y="1727589"/>
                  <a:pt x="1749670" y="1732085"/>
                </a:cubicBezTo>
                <a:cubicBezTo>
                  <a:pt x="1873416" y="1763022"/>
                  <a:pt x="1890294" y="1758453"/>
                  <a:pt x="2022231" y="1784839"/>
                </a:cubicBezTo>
                <a:cubicBezTo>
                  <a:pt x="2092217" y="1798835"/>
                  <a:pt x="2051340" y="1791981"/>
                  <a:pt x="2145323" y="1802423"/>
                </a:cubicBezTo>
                <a:cubicBezTo>
                  <a:pt x="2162908" y="1808285"/>
                  <a:pt x="2180254" y="1814916"/>
                  <a:pt x="2198077" y="1820008"/>
                </a:cubicBezTo>
                <a:cubicBezTo>
                  <a:pt x="2221315" y="1826648"/>
                  <a:pt x="2245605" y="1829609"/>
                  <a:pt x="2268416" y="1837593"/>
                </a:cubicBezTo>
                <a:cubicBezTo>
                  <a:pt x="2304377" y="1850179"/>
                  <a:pt x="2337289" y="1871087"/>
                  <a:pt x="2373923" y="1881554"/>
                </a:cubicBezTo>
                <a:cubicBezTo>
                  <a:pt x="2394439" y="1887416"/>
                  <a:pt x="2415376" y="1891963"/>
                  <a:pt x="2435470" y="1899139"/>
                </a:cubicBezTo>
                <a:cubicBezTo>
                  <a:pt x="2456490" y="1906646"/>
                  <a:pt x="2475419" y="1919882"/>
                  <a:pt x="2497016" y="1925516"/>
                </a:cubicBezTo>
                <a:cubicBezTo>
                  <a:pt x="2626355" y="1959257"/>
                  <a:pt x="2634740" y="1948681"/>
                  <a:pt x="2760785" y="1960685"/>
                </a:cubicBezTo>
                <a:cubicBezTo>
                  <a:pt x="2790076" y="1963474"/>
                  <a:pt x="2835938" y="1971265"/>
                  <a:pt x="2866293" y="1978270"/>
                </a:cubicBezTo>
                <a:cubicBezTo>
                  <a:pt x="2889842" y="1983704"/>
                  <a:pt x="2913185" y="1989993"/>
                  <a:pt x="2936631" y="1995854"/>
                </a:cubicBezTo>
                <a:cubicBezTo>
                  <a:pt x="2965939" y="1989993"/>
                  <a:pt x="3000644" y="1996203"/>
                  <a:pt x="3024554" y="1978270"/>
                </a:cubicBezTo>
                <a:cubicBezTo>
                  <a:pt x="3042597" y="1964737"/>
                  <a:pt x="3050553" y="1832578"/>
                  <a:pt x="3050931" y="1828800"/>
                </a:cubicBezTo>
                <a:cubicBezTo>
                  <a:pt x="3045069" y="1776046"/>
                  <a:pt x="3044171" y="1722502"/>
                  <a:pt x="3033346" y="1670539"/>
                </a:cubicBezTo>
                <a:cubicBezTo>
                  <a:pt x="3029336" y="1651292"/>
                  <a:pt x="3014531" y="1635933"/>
                  <a:pt x="3006970" y="1617785"/>
                </a:cubicBezTo>
                <a:cubicBezTo>
                  <a:pt x="2987593" y="1571279"/>
                  <a:pt x="2990346" y="1549047"/>
                  <a:pt x="2963008" y="1503485"/>
                </a:cubicBezTo>
                <a:cubicBezTo>
                  <a:pt x="2956611" y="1492823"/>
                  <a:pt x="2944265" y="1486923"/>
                  <a:pt x="2936631" y="1477108"/>
                </a:cubicBezTo>
                <a:cubicBezTo>
                  <a:pt x="2890019" y="1417178"/>
                  <a:pt x="2913633" y="1427733"/>
                  <a:pt x="2857500" y="1371600"/>
                </a:cubicBezTo>
                <a:cubicBezTo>
                  <a:pt x="2773286" y="1287386"/>
                  <a:pt x="2813425" y="1334870"/>
                  <a:pt x="2751993" y="1283677"/>
                </a:cubicBezTo>
                <a:cubicBezTo>
                  <a:pt x="2728059" y="1263732"/>
                  <a:pt x="2706777" y="1240555"/>
                  <a:pt x="2681654" y="1222131"/>
                </a:cubicBezTo>
                <a:cubicBezTo>
                  <a:pt x="2555814" y="1129849"/>
                  <a:pt x="2687617" y="1266820"/>
                  <a:pt x="2514600" y="1107831"/>
                </a:cubicBezTo>
                <a:cubicBezTo>
                  <a:pt x="2351428" y="957889"/>
                  <a:pt x="2302476" y="897497"/>
                  <a:pt x="2171700" y="747347"/>
                </a:cubicBezTo>
                <a:cubicBezTo>
                  <a:pt x="2095723" y="660115"/>
                  <a:pt x="2048338" y="590340"/>
                  <a:pt x="1951893" y="527539"/>
                </a:cubicBezTo>
                <a:cubicBezTo>
                  <a:pt x="1841403" y="455592"/>
                  <a:pt x="1699914" y="376566"/>
                  <a:pt x="1573823" y="316523"/>
                </a:cubicBezTo>
                <a:cubicBezTo>
                  <a:pt x="1292192" y="182413"/>
                  <a:pt x="1641238" y="349184"/>
                  <a:pt x="1441939" y="263770"/>
                </a:cubicBezTo>
                <a:cubicBezTo>
                  <a:pt x="1417845" y="253444"/>
                  <a:pt x="1395401" y="239585"/>
                  <a:pt x="1371600" y="228600"/>
                </a:cubicBezTo>
                <a:cubicBezTo>
                  <a:pt x="1357270" y="221986"/>
                  <a:pt x="1342061" y="217426"/>
                  <a:pt x="1327639" y="211016"/>
                </a:cubicBezTo>
                <a:cubicBezTo>
                  <a:pt x="1315662" y="205693"/>
                  <a:pt x="1304517" y="198594"/>
                  <a:pt x="1292470" y="193431"/>
                </a:cubicBezTo>
                <a:cubicBezTo>
                  <a:pt x="1263457" y="180997"/>
                  <a:pt x="1233734" y="170281"/>
                  <a:pt x="1204546" y="158262"/>
                </a:cubicBezTo>
                <a:cubicBezTo>
                  <a:pt x="1183907" y="149764"/>
                  <a:pt x="1162139" y="143369"/>
                  <a:pt x="1143000" y="131885"/>
                </a:cubicBezTo>
                <a:cubicBezTo>
                  <a:pt x="1113692" y="114300"/>
                  <a:pt x="1087502" y="89939"/>
                  <a:pt x="1055077" y="79131"/>
                </a:cubicBezTo>
                <a:cubicBezTo>
                  <a:pt x="995206" y="59175"/>
                  <a:pt x="1068845" y="84294"/>
                  <a:pt x="984739" y="52754"/>
                </a:cubicBezTo>
                <a:cubicBezTo>
                  <a:pt x="976061" y="49500"/>
                  <a:pt x="967154" y="46893"/>
                  <a:pt x="958362" y="43962"/>
                </a:cubicBezTo>
                <a:lnTo>
                  <a:pt x="940777" y="0"/>
                </a:lnTo>
                <a:close/>
              </a:path>
            </a:pathLst>
          </a:custGeom>
          <a:noFill/>
          <a:ln w="19050">
            <a:solidFill>
              <a:srgbClr val="ED88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06A805D9-17B1-44A9-86F2-A26730BF3C65}"/>
              </a:ext>
            </a:extLst>
          </p:cNvPr>
          <p:cNvSpPr/>
          <p:nvPr/>
        </p:nvSpPr>
        <p:spPr>
          <a:xfrm>
            <a:off x="3640015" y="3077308"/>
            <a:ext cx="1732085" cy="325315"/>
          </a:xfrm>
          <a:prstGeom prst="roundRect">
            <a:avLst/>
          </a:prstGeom>
          <a:noFill/>
          <a:ln w="28575">
            <a:solidFill>
              <a:srgbClr val="C9002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333939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Testing and validation platforms - Requirements management in MATLAB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Requirements</a:t>
            </a:r>
            <a:r>
              <a:rPr lang="es-ES" dirty="0"/>
              <a:t> tracking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Requirements toolbox enables tracking the implementation and validation of requirements.</a:t>
            </a: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  <p:pic>
        <p:nvPicPr>
          <p:cNvPr id="10" name="Picture 2" descr="Requirements Toolbox - MATLAB &amp; Simulink">
            <a:extLst>
              <a:ext uri="{FF2B5EF4-FFF2-40B4-BE49-F238E27FC236}">
                <a16:creationId xmlns:a16="http://schemas.microsoft.com/office/drawing/2014/main" id="{C8937F02-1B24-4257-B2A7-D6A6BF7C65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98" b="10771"/>
          <a:stretch/>
        </p:blipFill>
        <p:spPr bwMode="auto">
          <a:xfrm>
            <a:off x="422032" y="2173824"/>
            <a:ext cx="7248752" cy="301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AB431BF1-8267-4A7E-9ABE-306E44A55A2C}"/>
              </a:ext>
            </a:extLst>
          </p:cNvPr>
          <p:cNvSpPr txBox="1"/>
          <p:nvPr/>
        </p:nvSpPr>
        <p:spPr>
          <a:xfrm>
            <a:off x="7357217" y="2857444"/>
            <a:ext cx="18903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 Nova Light" panose="020B0304020202020204" pitchFamily="34" charset="0"/>
              </a:rPr>
              <a:t>Implementation</a:t>
            </a:r>
            <a:endParaRPr lang="es-ES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854120B-4FB3-49FB-9ADC-F174F966FBF0}"/>
              </a:ext>
            </a:extLst>
          </p:cNvPr>
          <p:cNvSpPr txBox="1"/>
          <p:nvPr/>
        </p:nvSpPr>
        <p:spPr>
          <a:xfrm>
            <a:off x="7357217" y="3910396"/>
            <a:ext cx="18903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 Nova Light" panose="020B0304020202020204" pitchFamily="34" charset="0"/>
              </a:rPr>
              <a:t>Verification</a:t>
            </a:r>
            <a:endParaRPr lang="es-ES" dirty="0"/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F75CDA5C-97CF-4F97-BB83-4E3A4E521E9B}"/>
              </a:ext>
            </a:extLst>
          </p:cNvPr>
          <p:cNvGrpSpPr/>
          <p:nvPr/>
        </p:nvGrpSpPr>
        <p:grpSpPr>
          <a:xfrm>
            <a:off x="211016" y="5273640"/>
            <a:ext cx="8721968" cy="730369"/>
            <a:chOff x="422032" y="3459450"/>
            <a:chExt cx="8721968" cy="730369"/>
          </a:xfrm>
        </p:grpSpPr>
        <p:pic>
          <p:nvPicPr>
            <p:cNvPr id="16" name="Imagen 15">
              <a:extLst>
                <a:ext uri="{FF2B5EF4-FFF2-40B4-BE49-F238E27FC236}">
                  <a16:creationId xmlns:a16="http://schemas.microsoft.com/office/drawing/2014/main" id="{AB7D85D3-E74F-42B6-98C3-59E5B32E8E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35385" b="92036"/>
            <a:stretch/>
          </p:blipFill>
          <p:spPr>
            <a:xfrm>
              <a:off x="422032" y="3820985"/>
              <a:ext cx="8721968" cy="368834"/>
            </a:xfrm>
            <a:prstGeom prst="rect">
              <a:avLst/>
            </a:prstGeom>
          </p:spPr>
        </p:pic>
        <p:pic>
          <p:nvPicPr>
            <p:cNvPr id="17" name="Imagen 16">
              <a:extLst>
                <a:ext uri="{FF2B5EF4-FFF2-40B4-BE49-F238E27FC236}">
                  <a16:creationId xmlns:a16="http://schemas.microsoft.com/office/drawing/2014/main" id="{9C796281-49D6-4FE4-BADF-017CF40D67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17640" b="20388"/>
            <a:stretch/>
          </p:blipFill>
          <p:spPr>
            <a:xfrm>
              <a:off x="423503" y="3459450"/>
              <a:ext cx="8632800" cy="3440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380371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Testing and validation platforms - Requirements management in MATLAB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Tracking </a:t>
            </a:r>
            <a:r>
              <a:rPr lang="es-ES" dirty="0" err="1"/>
              <a:t>implementation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Requirements can be linked to design components.</a:t>
            </a:r>
          </a:p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Simulink shows the links with the requirements perspective.</a:t>
            </a: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DCF35C05-4765-4FCE-A282-D4BE9CA71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816" y="2776944"/>
            <a:ext cx="7754815" cy="3311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0064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Testing and validation platforms - Requirements management in MATLAB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Tracking </a:t>
            </a:r>
            <a:r>
              <a:rPr lang="es-ES" dirty="0" err="1"/>
              <a:t>implementation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Requirements can be linked to design components.</a:t>
            </a: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619DFDF7-C80B-4449-8637-E4C3ACF0C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399" y="1846407"/>
            <a:ext cx="8469202" cy="4413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4687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Testing and validation platforms - Requirements management in MATLAB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Tracking </a:t>
            </a:r>
            <a:r>
              <a:rPr lang="es-ES" dirty="0" err="1"/>
              <a:t>implementation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If the requirements are linked to a component, implementation status changes.</a:t>
            </a: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0A9DC34-D157-4419-A25F-CE1136ADE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032" y="2958443"/>
            <a:ext cx="3930357" cy="415544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CB5342DB-DF87-4D12-83AB-8547AACAE5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475" y="3584505"/>
            <a:ext cx="3819525" cy="207645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3ECD4E41-CA03-4EDE-A5F4-967C5AC37F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3910" y="3353244"/>
            <a:ext cx="4028301" cy="2307711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9815315C-B961-4676-950A-A9E7EC45F5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5891" y="2921688"/>
            <a:ext cx="3766078" cy="452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9368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Testing and validation platforms - Requirements management in MATLAB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Tracking </a:t>
            </a:r>
            <a:r>
              <a:rPr lang="es-ES" dirty="0" err="1"/>
              <a:t>validation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A component can be linked to requirements and validation tests.</a:t>
            </a:r>
          </a:p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Simulink Test validates the design against requirements.</a:t>
            </a: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448CEF88-3750-498D-B037-6830672AB3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381"/>
          <a:stretch/>
        </p:blipFill>
        <p:spPr>
          <a:xfrm>
            <a:off x="720970" y="2475902"/>
            <a:ext cx="8001000" cy="3984626"/>
          </a:xfrm>
          <a:prstGeom prst="rect">
            <a:avLst/>
          </a:prstGeom>
        </p:spPr>
      </p:pic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9FAB9E71-AA90-4212-9CDD-ED4B16166DDE}"/>
              </a:ext>
            </a:extLst>
          </p:cNvPr>
          <p:cNvCxnSpPr/>
          <p:nvPr/>
        </p:nvCxnSpPr>
        <p:spPr>
          <a:xfrm>
            <a:off x="1531620" y="3535680"/>
            <a:ext cx="937260" cy="10896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0D22DDEE-2AA2-4BB4-A9B8-0100E69931E4}"/>
              </a:ext>
            </a:extLst>
          </p:cNvPr>
          <p:cNvCxnSpPr>
            <a:cxnSpLocks/>
          </p:cNvCxnSpPr>
          <p:nvPr/>
        </p:nvCxnSpPr>
        <p:spPr>
          <a:xfrm flipH="1" flipV="1">
            <a:off x="3055620" y="4183380"/>
            <a:ext cx="579120" cy="4191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70946A7D-D5CB-4B7C-8D73-B31D87D3668A}"/>
              </a:ext>
            </a:extLst>
          </p:cNvPr>
          <p:cNvSpPr txBox="1"/>
          <p:nvPr/>
        </p:nvSpPr>
        <p:spPr>
          <a:xfrm>
            <a:off x="365760" y="368170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Tests</a:t>
            </a:r>
            <a:endParaRPr lang="es-ES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1825EABA-0181-4446-BBA9-7559A7708AF8}"/>
              </a:ext>
            </a:extLst>
          </p:cNvPr>
          <p:cNvSpPr txBox="1"/>
          <p:nvPr/>
        </p:nvSpPr>
        <p:spPr>
          <a:xfrm>
            <a:off x="3785946" y="4602480"/>
            <a:ext cx="2188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Simulink designs</a:t>
            </a:r>
            <a:endParaRPr lang="es-ES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7C3616C9-DF24-4DF3-B84B-977BFD7ED5DF}"/>
              </a:ext>
            </a:extLst>
          </p:cNvPr>
          <p:cNvSpPr txBox="1"/>
          <p:nvPr/>
        </p:nvSpPr>
        <p:spPr>
          <a:xfrm>
            <a:off x="3321129" y="3957426"/>
            <a:ext cx="2188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Requirements</a:t>
            </a:r>
            <a:endParaRPr lang="es-ES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284B6EA9-5A47-4CAF-9E37-E62A869B7DE4}"/>
              </a:ext>
            </a:extLst>
          </p:cNvPr>
          <p:cNvSpPr txBox="1"/>
          <p:nvPr/>
        </p:nvSpPr>
        <p:spPr>
          <a:xfrm>
            <a:off x="6283518" y="5326158"/>
            <a:ext cx="2139512" cy="646331"/>
          </a:xfrm>
          <a:prstGeom prst="rect">
            <a:avLst/>
          </a:prstGeom>
          <a:solidFill>
            <a:srgbClr val="ED8800"/>
          </a:solidFill>
        </p:spPr>
        <p:txBody>
          <a:bodyPr wrap="square">
            <a:spAutoFit/>
          </a:bodyPr>
          <a:lstStyle/>
          <a:p>
            <a:pPr marL="0" lvl="1"/>
            <a:r>
              <a:rPr lang="en-US" dirty="0">
                <a:solidFill>
                  <a:schemeClr val="bg1"/>
                </a:solidFill>
                <a:latin typeface="Arial Nova Light" panose="020B0304020202020204" pitchFamily="34" charset="0"/>
              </a:rPr>
              <a:t>to be continued in 4</a:t>
            </a:r>
            <a:r>
              <a:rPr lang="en-US" baseline="30000" dirty="0">
                <a:solidFill>
                  <a:schemeClr val="bg1"/>
                </a:solidFill>
                <a:latin typeface="Arial Nova Light" panose="020B0304020202020204" pitchFamily="34" charset="0"/>
              </a:rPr>
              <a:t>th</a:t>
            </a:r>
            <a:r>
              <a:rPr lang="en-US" dirty="0">
                <a:solidFill>
                  <a:schemeClr val="bg1"/>
                </a:solidFill>
                <a:latin typeface="Arial Nova Light" panose="020B0304020202020204" pitchFamily="34" charset="0"/>
              </a:rPr>
              <a:t> module</a:t>
            </a:r>
          </a:p>
        </p:txBody>
      </p:sp>
    </p:spTree>
    <p:extLst>
      <p:ext uri="{BB962C8B-B14F-4D97-AF65-F5344CB8AC3E}">
        <p14:creationId xmlns:p14="http://schemas.microsoft.com/office/powerpoint/2010/main" val="22521966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9798FBA5-0061-4764-A8D7-E7F1F5CB2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err="1"/>
              <a:t>Requirements</a:t>
            </a:r>
            <a:r>
              <a:rPr lang="es-ES" dirty="0"/>
              <a:t> </a:t>
            </a:r>
            <a:r>
              <a:rPr lang="es-ES" dirty="0" err="1"/>
              <a:t>analysis</a:t>
            </a:r>
            <a:endParaRPr lang="es-ES" dirty="0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27B57371-B4C3-486A-AF86-0E7C3ACCC1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3BF1A640-AD27-40C6-B0DA-22922EE89C9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s-ES" dirty="0"/>
              <a:t>4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1D30FFF-3D8D-4110-AE39-35D54D652C1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032750" y="6461125"/>
            <a:ext cx="1111250" cy="365125"/>
          </a:xfrm>
        </p:spPr>
        <p:txBody>
          <a:bodyPr/>
          <a:lstStyle/>
          <a:p>
            <a:fld id="{F7356FEA-1119-414E-9BDA-0F3F06B9EA58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352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9798FBA5-0061-4764-A8D7-E7F1F5CB2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Introduction</a:t>
            </a:r>
            <a:endParaRPr lang="es-ES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2EAF316-C3A3-0CA3-5191-4E87777B95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3BF1A640-AD27-40C6-B0DA-22922EE89C9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s-ES" dirty="0"/>
              <a:t>1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1D30FFF-3D8D-4110-AE39-35D54D652C1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032750" y="6461125"/>
            <a:ext cx="1111250" cy="365125"/>
          </a:xfrm>
        </p:spPr>
        <p:txBody>
          <a:bodyPr/>
          <a:lstStyle/>
          <a:p>
            <a:fld id="{F7356FEA-1119-414E-9BDA-0F3F06B9EA5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677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Testing and validation platforms - Requirements management in MATLAB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Requirements</a:t>
            </a:r>
            <a:r>
              <a:rPr lang="es-ES" dirty="0"/>
              <a:t> </a:t>
            </a:r>
            <a:r>
              <a:rPr lang="es-ES" dirty="0" err="1"/>
              <a:t>analysis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2" y="1275347"/>
            <a:ext cx="5759694" cy="48127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During the life cycle, a lot of information is generated.</a:t>
            </a:r>
          </a:p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Formally, all the tools/information are called artifacts.</a:t>
            </a: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09931F6-59BD-4C20-8EF1-51EA69A17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030" y="3269662"/>
            <a:ext cx="6721706" cy="256835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FCFFEB51-5EC2-4BC9-96CC-7A898774D9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489" y="1452013"/>
            <a:ext cx="2543175" cy="4933950"/>
          </a:xfrm>
          <a:prstGeom prst="rect">
            <a:avLst/>
          </a:prstGeom>
        </p:spPr>
      </p:pic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1997144F-208D-4CC2-9D7A-82F8FD13817F}"/>
              </a:ext>
            </a:extLst>
          </p:cNvPr>
          <p:cNvCxnSpPr>
            <a:cxnSpLocks/>
          </p:cNvCxnSpPr>
          <p:nvPr/>
        </p:nvCxnSpPr>
        <p:spPr>
          <a:xfrm flipH="1">
            <a:off x="1990725" y="2266491"/>
            <a:ext cx="4662489" cy="17816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5956A5EB-463A-417C-9D33-CC56181B7577}"/>
              </a:ext>
            </a:extLst>
          </p:cNvPr>
          <p:cNvCxnSpPr>
            <a:cxnSpLocks/>
          </p:cNvCxnSpPr>
          <p:nvPr/>
        </p:nvCxnSpPr>
        <p:spPr>
          <a:xfrm flipH="1">
            <a:off x="2805513" y="3019613"/>
            <a:ext cx="3738162" cy="15803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5748DC16-1A09-4B31-8950-901BD93ED3F4}"/>
              </a:ext>
            </a:extLst>
          </p:cNvPr>
          <p:cNvCxnSpPr>
            <a:cxnSpLocks/>
          </p:cNvCxnSpPr>
          <p:nvPr/>
        </p:nvCxnSpPr>
        <p:spPr>
          <a:xfrm flipH="1">
            <a:off x="5067300" y="3918988"/>
            <a:ext cx="1528740" cy="6348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11E1A6BF-E764-4EB3-8587-065146D17D5B}"/>
              </a:ext>
            </a:extLst>
          </p:cNvPr>
          <p:cNvCxnSpPr>
            <a:cxnSpLocks/>
          </p:cNvCxnSpPr>
          <p:nvPr/>
        </p:nvCxnSpPr>
        <p:spPr>
          <a:xfrm flipH="1" flipV="1">
            <a:off x="2876550" y="4670640"/>
            <a:ext cx="3666911" cy="2910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05442A7C-9961-4CC4-B69B-CFEA46EC3EBE}"/>
              </a:ext>
            </a:extLst>
          </p:cNvPr>
          <p:cNvCxnSpPr>
            <a:cxnSpLocks/>
          </p:cNvCxnSpPr>
          <p:nvPr/>
        </p:nvCxnSpPr>
        <p:spPr>
          <a:xfrm flipH="1" flipV="1">
            <a:off x="3876675" y="5465801"/>
            <a:ext cx="2571750" cy="3517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72917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Testing and validation platforms - Requirements management in MATLAB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Traceability</a:t>
            </a:r>
            <a:r>
              <a:rPr lang="es-ES" dirty="0"/>
              <a:t> </a:t>
            </a:r>
            <a:r>
              <a:rPr lang="es-ES" dirty="0" err="1"/>
              <a:t>analysis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140943" cy="48127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Requirements Editor enables traceability analysis.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How are sets of requirements related?</a:t>
            </a:r>
          </a:p>
          <a:p>
            <a:pPr lvl="1"/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457188" lvl="1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lvl="1"/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9455BA5A-9FB2-45DD-B20E-E3A2C6856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650" y="2244415"/>
            <a:ext cx="6614406" cy="3948423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41193EF0-C4E2-4DDB-A7DD-285015BD5FDC}"/>
              </a:ext>
            </a:extLst>
          </p:cNvPr>
          <p:cNvSpPr txBox="1"/>
          <p:nvPr/>
        </p:nvSpPr>
        <p:spPr>
          <a:xfrm>
            <a:off x="711444" y="3525423"/>
            <a:ext cx="15569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90026"/>
                </a:solidFill>
                <a:latin typeface="Arial Nova Light" panose="020B0304020202020204" pitchFamily="34" charset="0"/>
              </a:rPr>
              <a:t>Requirements</a:t>
            </a:r>
            <a:endParaRPr lang="es-ES" dirty="0">
              <a:solidFill>
                <a:srgbClr val="C90026"/>
              </a:solidFill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3E96CFB5-467E-4E6F-A918-5C314F00F1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9675" y="312826"/>
            <a:ext cx="704850" cy="828675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369AF91D-5225-43E8-B459-37F0592FBCD2}"/>
              </a:ext>
            </a:extLst>
          </p:cNvPr>
          <p:cNvSpPr txBox="1"/>
          <p:nvPr/>
        </p:nvSpPr>
        <p:spPr>
          <a:xfrm rot="16200000">
            <a:off x="1585667" y="2991216"/>
            <a:ext cx="15393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90026"/>
                </a:solidFill>
                <a:latin typeface="Arial Nova Light" panose="020B0304020202020204" pitchFamily="34" charset="0"/>
              </a:rPr>
              <a:t>Requirements</a:t>
            </a:r>
            <a:endParaRPr lang="es-ES" dirty="0">
              <a:solidFill>
                <a:srgbClr val="C900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2975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Testing and validation platforms - Requirements management in MATLAB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Traceability</a:t>
            </a:r>
            <a:r>
              <a:rPr lang="es-ES" dirty="0"/>
              <a:t> </a:t>
            </a:r>
            <a:r>
              <a:rPr lang="es-ES" dirty="0" err="1"/>
              <a:t>analysis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140943" cy="48127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Requirements Editor enables traceability analysis.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Where are requirements implemented?</a:t>
            </a:r>
          </a:p>
          <a:p>
            <a:pPr lvl="1"/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7245D2A-585E-4E60-A91B-94189F32C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887" y="2135815"/>
            <a:ext cx="6372225" cy="4250148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3C612405-CDE4-4C61-9EE2-678717FF3329}"/>
              </a:ext>
            </a:extLst>
          </p:cNvPr>
          <p:cNvSpPr txBox="1"/>
          <p:nvPr/>
        </p:nvSpPr>
        <p:spPr>
          <a:xfrm>
            <a:off x="707574" y="3681705"/>
            <a:ext cx="1790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C90026"/>
                </a:solidFill>
                <a:latin typeface="Arial Nova Light" panose="020B0304020202020204" pitchFamily="34" charset="0"/>
              </a:rPr>
              <a:t>Requirements</a:t>
            </a:r>
            <a:endParaRPr lang="es-ES" dirty="0">
              <a:solidFill>
                <a:srgbClr val="C90026"/>
              </a:solidFill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C6249F09-65A2-4894-BF5F-4D80ED31C0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9675" y="312826"/>
            <a:ext cx="704850" cy="828675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1BBF7DE1-88D6-4147-8A3E-66CB511A702C}"/>
              </a:ext>
            </a:extLst>
          </p:cNvPr>
          <p:cNvSpPr txBox="1"/>
          <p:nvPr/>
        </p:nvSpPr>
        <p:spPr>
          <a:xfrm rot="16200000">
            <a:off x="1652170" y="2933635"/>
            <a:ext cx="1790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90026"/>
                </a:solidFill>
                <a:latin typeface="Arial Nova Light" panose="020B0304020202020204" pitchFamily="34" charset="0"/>
              </a:rPr>
              <a:t>Simulink models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8665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Testing and validation platforms - Requirements management in MATLAB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Traceability</a:t>
            </a:r>
            <a:r>
              <a:rPr lang="es-ES" dirty="0"/>
              <a:t> </a:t>
            </a:r>
            <a:r>
              <a:rPr lang="es-ES" dirty="0" err="1"/>
              <a:t>analysis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140943" cy="48127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Requirements Editor enables traceability analysis.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How are components validated against requirements?</a:t>
            </a:r>
          </a:p>
          <a:p>
            <a:pPr lvl="1"/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9702E9D8-2D7F-4363-8B75-9B037A95C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2127" y="2158356"/>
            <a:ext cx="3333848" cy="4385464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3C612405-CDE4-4C61-9EE2-678717FF3329}"/>
              </a:ext>
            </a:extLst>
          </p:cNvPr>
          <p:cNvSpPr txBox="1"/>
          <p:nvPr/>
        </p:nvSpPr>
        <p:spPr>
          <a:xfrm>
            <a:off x="1943051" y="3559391"/>
            <a:ext cx="1565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90026"/>
                </a:solidFill>
                <a:latin typeface="Arial Nova Light" panose="020B0304020202020204" pitchFamily="34" charset="0"/>
              </a:rPr>
              <a:t>Requirements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1F7930FB-C9F1-4384-A7BC-EAEB23C422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9675" y="312826"/>
            <a:ext cx="704850" cy="828675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F6621710-870B-4F0D-89C0-4D352CC95DF9}"/>
              </a:ext>
            </a:extLst>
          </p:cNvPr>
          <p:cNvSpPr txBox="1"/>
          <p:nvPr/>
        </p:nvSpPr>
        <p:spPr>
          <a:xfrm rot="16200000">
            <a:off x="3295593" y="3113943"/>
            <a:ext cx="7737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90026"/>
                </a:solidFill>
                <a:latin typeface="Arial Nova Light" panose="020B0304020202020204" pitchFamily="34" charset="0"/>
              </a:rPr>
              <a:t>Tests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331701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Testing and validation platforms - Requirements management in MATLAB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Traceability</a:t>
            </a:r>
            <a:r>
              <a:rPr lang="es-ES" dirty="0"/>
              <a:t> </a:t>
            </a:r>
            <a:r>
              <a:rPr lang="es-ES" dirty="0" err="1"/>
              <a:t>diagram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388594" cy="48127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Traceability diagrams show the link between requirements, components and tests.</a:t>
            </a:r>
          </a:p>
          <a:p>
            <a:pPr lvl="1"/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08D8879-F8B0-4CE5-9398-538CD5ECE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309" y="2181024"/>
            <a:ext cx="5951768" cy="4204939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A3BD28B5-98E7-4910-B7D0-DBB8C89DDE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1075" y="297195"/>
            <a:ext cx="781050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8100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1"/>
          <p:cNvSpPr txBox="1">
            <a:spLocks/>
          </p:cNvSpPr>
          <p:nvPr/>
        </p:nvSpPr>
        <p:spPr>
          <a:xfrm>
            <a:off x="3255254" y="2648673"/>
            <a:ext cx="2895602" cy="11506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None/>
              <a:tabLst/>
              <a:defRPr lang="es-ES_tradnl" sz="1400" b="0" i="0" kern="1200" noProof="0">
                <a:solidFill>
                  <a:srgbClr val="FFFFFF"/>
                </a:solidFill>
                <a:latin typeface="Arial Nova Light" charset="0"/>
                <a:ea typeface="Arial Nova Light" charset="0"/>
                <a:cs typeface="Arial Nova Light" charset="0"/>
              </a:defRPr>
            </a:lvl1pPr>
            <a:lvl2pPr marL="457188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None/>
              <a:tabLst/>
              <a:defRPr lang="es-ES_tradnl" sz="1200" b="0" i="0" kern="1200" noProof="0">
                <a:solidFill>
                  <a:srgbClr val="FFFFFF"/>
                </a:solidFill>
                <a:latin typeface="Arial Nova Light" charset="0"/>
                <a:ea typeface="Arial Nova Light" charset="0"/>
                <a:cs typeface="Arial Nova Light" charset="0"/>
              </a:defRPr>
            </a:lvl2pPr>
            <a:lvl3pPr marL="914377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None/>
              <a:tabLst/>
              <a:defRPr lang="es-ES_tradnl" sz="1100" b="0" i="0" kern="1200" noProof="0">
                <a:solidFill>
                  <a:srgbClr val="FFFFFF"/>
                </a:solidFill>
                <a:latin typeface="Arial Nova Light" charset="0"/>
                <a:ea typeface="Arial Nova Light" charset="0"/>
                <a:cs typeface="Arial Nova Light" charset="0"/>
              </a:defRPr>
            </a:lvl3pPr>
            <a:lvl4pPr marL="1371566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None/>
              <a:tabLst/>
              <a:defRPr lang="es-ES_tradnl" sz="1050" b="0" i="0" kern="1200" noProof="0">
                <a:solidFill>
                  <a:srgbClr val="FFFFFF"/>
                </a:solidFill>
                <a:latin typeface="Arial Nova Light" charset="0"/>
                <a:ea typeface="Arial Nova Light" charset="0"/>
                <a:cs typeface="Arial Nova Light" charset="0"/>
              </a:defRPr>
            </a:lvl4pPr>
            <a:lvl5pPr marL="1828755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None/>
              <a:tabLst/>
              <a:defRPr lang="en-US" sz="1050" b="0" i="0" kern="1200" noProof="0">
                <a:solidFill>
                  <a:srgbClr val="FFFFFF"/>
                </a:solidFill>
                <a:latin typeface="Arial Nova Light" charset="0"/>
                <a:ea typeface="Arial Nova Light" charset="0"/>
                <a:cs typeface="Arial Nova Light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2400" b="1" dirty="0" err="1"/>
              <a:t>Eskerrik</a:t>
            </a:r>
            <a:r>
              <a:rPr lang="es-ES" sz="2400" b="1" dirty="0"/>
              <a:t> </a:t>
            </a:r>
            <a:r>
              <a:rPr lang="es-ES" sz="2400" b="1" dirty="0" err="1"/>
              <a:t>asko</a:t>
            </a:r>
            <a:endParaRPr lang="es-ES" sz="2400" b="1" dirty="0"/>
          </a:p>
          <a:p>
            <a:pPr algn="ctr"/>
            <a:r>
              <a:rPr lang="es-ES" sz="2400" b="1" dirty="0"/>
              <a:t>Muchas gracias</a:t>
            </a:r>
          </a:p>
          <a:p>
            <a:pPr algn="ctr"/>
            <a:r>
              <a:rPr lang="es-ES" sz="2400" b="1" dirty="0" err="1"/>
              <a:t>Thank</a:t>
            </a:r>
            <a:r>
              <a:rPr lang="es-ES" sz="2400" b="1" dirty="0"/>
              <a:t> </a:t>
            </a:r>
            <a:r>
              <a:rPr lang="es-ES" sz="2400" b="1" dirty="0" err="1"/>
              <a:t>you</a:t>
            </a:r>
            <a:endParaRPr lang="es-ES" sz="2400" b="1" dirty="0"/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415783" y="4374679"/>
            <a:ext cx="3712873" cy="17581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None/>
              <a:tabLst/>
              <a:defRPr lang="es-ES_tradnl" sz="1400" b="0" i="0" kern="1200" noProof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8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None/>
              <a:tabLst/>
              <a:defRPr lang="es-ES_tradnl" sz="1200" b="0" i="0" kern="1200" noProof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914377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None/>
              <a:tabLst/>
              <a:defRPr lang="es-ES_tradnl" sz="1100" b="0" i="0" kern="1200" noProof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371566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None/>
              <a:tabLst/>
              <a:defRPr lang="es-ES_tradnl" sz="1050" b="0" i="0" kern="1200" noProof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828755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ppleSymbols" panose="02000000000000000000" pitchFamily="2" charset="-79"/>
              <a:buNone/>
              <a:tabLst/>
              <a:defRPr lang="en-US" sz="1050" b="0" i="0" kern="1200" noProof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dirty="0"/>
              <a:t>Jon del Olmo Larrañaga</a:t>
            </a:r>
          </a:p>
          <a:p>
            <a:r>
              <a:rPr lang="es-ES" sz="1100" dirty="0">
                <a:hlinkClick r:id="rId2"/>
              </a:rPr>
              <a:t>jdelolmo@mondragon.edu</a:t>
            </a:r>
            <a:endParaRPr lang="es-ES" sz="1100" dirty="0"/>
          </a:p>
          <a:p>
            <a:r>
              <a:rPr lang="es-ES" sz="1400" b="1" dirty="0" err="1"/>
              <a:t>Iosu</a:t>
            </a:r>
            <a:r>
              <a:rPr lang="es-ES" sz="1400" b="1" dirty="0"/>
              <a:t> Aizpuru</a:t>
            </a:r>
          </a:p>
          <a:p>
            <a:r>
              <a:rPr lang="es-ES" sz="1100" dirty="0">
                <a:hlinkClick r:id="rId3"/>
              </a:rPr>
              <a:t>iaizpuru@mondragon.edu</a:t>
            </a:r>
            <a:endParaRPr lang="es-ES" sz="1100" dirty="0"/>
          </a:p>
          <a:p>
            <a:r>
              <a:rPr lang="es-ES" sz="1400" b="1" dirty="0"/>
              <a:t>Paul </a:t>
            </a:r>
            <a:r>
              <a:rPr lang="es-ES" sz="1400" b="1" dirty="0" err="1"/>
              <a:t>Aretxederreta</a:t>
            </a:r>
            <a:endParaRPr lang="es-ES" sz="1400" b="1" dirty="0"/>
          </a:p>
          <a:p>
            <a:r>
              <a:rPr lang="es-ES" sz="1100" dirty="0">
                <a:hlinkClick r:id="rId4"/>
              </a:rPr>
              <a:t>x.paretxederreta@mondragon.edu</a:t>
            </a:r>
            <a:endParaRPr lang="es-ES" sz="1100" dirty="0"/>
          </a:p>
          <a:p>
            <a:r>
              <a:rPr lang="es-ES" sz="1100" dirty="0"/>
              <a:t>Galarreta Campus</a:t>
            </a:r>
          </a:p>
          <a:p>
            <a:r>
              <a:rPr lang="es-ES" sz="1100" dirty="0" err="1"/>
              <a:t>Jauregi</a:t>
            </a:r>
            <a:r>
              <a:rPr lang="es-ES" sz="1100" dirty="0"/>
              <a:t> Bailara, </a:t>
            </a:r>
            <a:r>
              <a:rPr lang="es-ES" sz="1100" dirty="0" err="1"/>
              <a:t>z.g</a:t>
            </a:r>
            <a:r>
              <a:rPr lang="es-ES" sz="1100" dirty="0"/>
              <a:t>.</a:t>
            </a:r>
          </a:p>
          <a:p>
            <a:r>
              <a:rPr lang="es-ES" sz="1100" dirty="0"/>
              <a:t>20120 Hernani (</a:t>
            </a:r>
            <a:r>
              <a:rPr lang="es-ES" sz="1100" dirty="0" err="1"/>
              <a:t>Gipuzkoa</a:t>
            </a:r>
            <a:r>
              <a:rPr lang="es-ES" sz="1100" dirty="0"/>
              <a:t>)</a:t>
            </a:r>
          </a:p>
          <a:p>
            <a:r>
              <a:rPr lang="es-ES" sz="1100" dirty="0"/>
              <a:t>Tel. : +(34) 943 739765</a:t>
            </a:r>
          </a:p>
          <a:p>
            <a:r>
              <a:rPr lang="es-ES" sz="1100" dirty="0"/>
              <a:t>www.mondragon.edu 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997440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Testing and validation platforms - Requirements management in MATLAB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Introduction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In energy systems, we usually use MATLAB &amp; Simulink for design and validation.</a:t>
            </a:r>
          </a:p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MATLAB Requirements Toolbox enables you to author, organize and edit requirements.</a:t>
            </a:r>
          </a:p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Requirements can be linked to Simulink components, which makes the work of validation easier. Everything is in the same place.</a:t>
            </a:r>
          </a:p>
          <a:p>
            <a:pPr>
              <a:buFont typeface="+mj-lt"/>
              <a:buAutoNum type="arabicPeriod"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  <p:pic>
        <p:nvPicPr>
          <p:cNvPr id="1028" name="Picture 4" descr="Introduction to Requirements Toolbox - MATLAB &amp; Simulink">
            <a:extLst>
              <a:ext uri="{FF2B5EF4-FFF2-40B4-BE49-F238E27FC236}">
                <a16:creationId xmlns:a16="http://schemas.microsoft.com/office/drawing/2014/main" id="{715E568B-5996-420E-A06D-74E275E93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227" y="4400820"/>
            <a:ext cx="7734300" cy="141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50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Testing and validation platforms - Requirements management in MATLAB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Introduction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Requirements Toolbox has three main tools:</a:t>
            </a:r>
          </a:p>
          <a:p>
            <a:pPr lvl="1"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  <a:latin typeface="Arial Nova Light" panose="020B0304020202020204" pitchFamily="34" charset="0"/>
              </a:rPr>
              <a:t>Requirements Editor</a:t>
            </a:r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: author, organize, import and edit requirements.</a:t>
            </a:r>
          </a:p>
          <a:p>
            <a:pPr lvl="1">
              <a:buFont typeface="+mj-lt"/>
              <a:buAutoNum type="arabicPeriod"/>
            </a:pPr>
            <a:r>
              <a:rPr lang="en-US" b="1" i="0" dirty="0">
                <a:solidFill>
                  <a:schemeClr val="tx1"/>
                </a:solidFill>
                <a:effectLst/>
                <a:latin typeface="Arial Nova Light" panose="020B0304020202020204" pitchFamily="34" charset="0"/>
              </a:rPr>
              <a:t>Requirements manager</a:t>
            </a:r>
            <a:r>
              <a:rPr lang="en-US" i="0" dirty="0">
                <a:solidFill>
                  <a:schemeClr val="tx1"/>
                </a:solidFill>
                <a:effectLst/>
                <a:latin typeface="Arial Nova Light" panose="020B0304020202020204" pitchFamily="34" charset="0"/>
              </a:rPr>
              <a:t>: </a:t>
            </a:r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link requirements to Simulink Models.</a:t>
            </a:r>
          </a:p>
          <a:p>
            <a:pPr lvl="1">
              <a:buFont typeface="+mj-lt"/>
              <a:buAutoNum type="arabicPeriod"/>
            </a:pPr>
            <a:r>
              <a:rPr lang="en-US" b="1" i="0" dirty="0">
                <a:solidFill>
                  <a:schemeClr val="tx1"/>
                </a:solidFill>
                <a:effectLst/>
                <a:latin typeface="Arial Nova Light" panose="020B0304020202020204" pitchFamily="34" charset="0"/>
              </a:rPr>
              <a:t>Requirements viewer</a:t>
            </a:r>
            <a:r>
              <a:rPr lang="en-US" i="0" dirty="0">
                <a:solidFill>
                  <a:schemeClr val="tx1"/>
                </a:solidFill>
                <a:effectLst/>
                <a:latin typeface="Arial Nova Light" panose="020B0304020202020204" pitchFamily="34" charset="0"/>
              </a:rPr>
              <a:t>: customize requirements views in Simulink.</a:t>
            </a: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7178454-C0F0-4FB0-B2F7-B532236FB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371" y="3702034"/>
            <a:ext cx="3508664" cy="2765058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6E55D6D4-8BCC-4155-AB59-D187B0091E29}"/>
              </a:ext>
            </a:extLst>
          </p:cNvPr>
          <p:cNvSpPr txBox="1"/>
          <p:nvPr/>
        </p:nvSpPr>
        <p:spPr>
          <a:xfrm>
            <a:off x="1004124" y="3311886"/>
            <a:ext cx="24794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>
                <a:latin typeface="Arial Nova Light" panose="020B0304020202020204" pitchFamily="34" charset="0"/>
              </a:rPr>
              <a:t>In MATLAB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48E007F3-E223-4202-ACC2-B227755F8264}"/>
              </a:ext>
            </a:extLst>
          </p:cNvPr>
          <p:cNvSpPr txBox="1"/>
          <p:nvPr/>
        </p:nvSpPr>
        <p:spPr>
          <a:xfrm>
            <a:off x="5260732" y="3278490"/>
            <a:ext cx="24794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>
                <a:latin typeface="Arial Nova Light" panose="020B0304020202020204" pitchFamily="34" charset="0"/>
              </a:rPr>
              <a:t>In Simulink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BF1BF688-0CFB-4D47-A781-5F6855F317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101"/>
          <a:stretch/>
        </p:blipFill>
        <p:spPr>
          <a:xfrm>
            <a:off x="4465362" y="3649214"/>
            <a:ext cx="4273815" cy="290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876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Testing and validation platforms - Requirements management in MATLAB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Example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Let’s see an example of requirements management in MATLAB &amp; Simulink.</a:t>
            </a: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Check:</a:t>
            </a:r>
          </a:p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Requirements Editor.</a:t>
            </a:r>
          </a:p>
          <a:p>
            <a:r>
              <a:rPr lang="en-US" i="0" dirty="0">
                <a:solidFill>
                  <a:schemeClr val="tx1"/>
                </a:solidFill>
                <a:effectLst/>
                <a:latin typeface="Arial Nova Light" panose="020B0304020202020204" pitchFamily="34" charset="0"/>
              </a:rPr>
              <a:t>Requirements in Simulink.</a:t>
            </a: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74643A8E-B1CA-463C-8675-8F7E99F90A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030" y="3040787"/>
            <a:ext cx="8299939" cy="1006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8252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3600" b="0" i="0" u="none" strike="noStrike" cap="none" normalizeH="0" baseline="0" dirty="0" err="1">
                <a:ln>
                  <a:noFill/>
                </a:ln>
                <a:solidFill>
                  <a:srgbClr val="C05708"/>
                </a:solidFill>
                <a:effectLst/>
                <a:latin typeface="Roboto" panose="02000000000000000000" pitchFamily="2" charset="0"/>
              </a:rPr>
              <a:t>Cruise</a:t>
            </a:r>
            <a:r>
              <a:rPr kumimoji="0" lang="es-ES" altLang="es-ES" sz="3600" b="0" i="0" u="none" strike="noStrike" cap="none" normalizeH="0" baseline="0" dirty="0">
                <a:ln>
                  <a:noFill/>
                </a:ln>
                <a:solidFill>
                  <a:srgbClr val="C05708"/>
                </a:solidFill>
                <a:effectLst/>
                <a:latin typeface="Roboto" panose="02000000000000000000" pitchFamily="2" charset="0"/>
              </a:rPr>
              <a:t> Control </a:t>
            </a:r>
            <a:r>
              <a:rPr kumimoji="0" lang="es-ES" altLang="es-ES" sz="3600" b="0" i="0" u="none" strike="noStrike" cap="none" normalizeH="0" baseline="0" dirty="0" err="1">
                <a:ln>
                  <a:noFill/>
                </a:ln>
                <a:solidFill>
                  <a:srgbClr val="C05708"/>
                </a:solidFill>
                <a:effectLst/>
                <a:latin typeface="Roboto" panose="02000000000000000000" pitchFamily="2" charset="0"/>
              </a:rPr>
              <a:t>requirements</a:t>
            </a:r>
            <a:endParaRPr kumimoji="0" lang="es-ES" altLang="es-ES" sz="3600" b="0" i="0" u="none" strike="noStrike" cap="none" normalizeH="0" baseline="0" dirty="0">
              <a:ln>
                <a:noFill/>
              </a:ln>
              <a:solidFill>
                <a:srgbClr val="C05708"/>
              </a:solidFill>
              <a:effectLst/>
              <a:latin typeface="Roboto" panose="02000000000000000000" pitchFamily="2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s-ES" sz="2400" dirty="0">
                <a:solidFill>
                  <a:srgbClr val="C05708"/>
                </a:solidFill>
                <a:latin typeface="Roboto" panose="02000000000000000000" pitchFamily="2" charset="0"/>
              </a:rPr>
              <a:t>(</a:t>
            </a:r>
            <a:r>
              <a:rPr lang="es-ES" altLang="es-ES" sz="2400" dirty="0" err="1">
                <a:solidFill>
                  <a:srgbClr val="C05708"/>
                </a:solidFill>
                <a:latin typeface="Roboto" panose="02000000000000000000" pitchFamily="2" charset="0"/>
              </a:rPr>
              <a:t>execute</a:t>
            </a:r>
            <a:r>
              <a:rPr lang="es-ES" altLang="es-ES" sz="2400" dirty="0">
                <a:solidFill>
                  <a:srgbClr val="C05708"/>
                </a:solidFill>
                <a:latin typeface="Roboto" panose="02000000000000000000" pitchFamily="2" charset="0"/>
              </a:rPr>
              <a:t> </a:t>
            </a:r>
            <a:r>
              <a:rPr lang="es-ES" altLang="es-ES" sz="2400" dirty="0" err="1">
                <a:solidFill>
                  <a:srgbClr val="C05708"/>
                </a:solidFill>
                <a:latin typeface="Roboto" panose="02000000000000000000" pitchFamily="2" charset="0"/>
              </a:rPr>
              <a:t>slreqCCProjectStart</a:t>
            </a:r>
            <a:r>
              <a:rPr lang="es-ES" altLang="es-ES" sz="2400" dirty="0">
                <a:solidFill>
                  <a:srgbClr val="C05708"/>
                </a:solidFill>
                <a:latin typeface="Roboto" panose="02000000000000000000" pitchFamily="2" charset="0"/>
              </a:rPr>
              <a:t> in Matlab)</a:t>
            </a:r>
            <a:endParaRPr kumimoji="0" lang="es-ES" altLang="es-ES" sz="2400" b="0" i="0" u="none" strike="noStrike" cap="none" normalizeH="0" baseline="0" dirty="0">
              <a:ln>
                <a:noFill/>
              </a:ln>
              <a:solidFill>
                <a:srgbClr val="C05708"/>
              </a:solidFill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5998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9798FBA5-0061-4764-A8D7-E7F1F5CB2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Requirements</a:t>
            </a:r>
            <a:r>
              <a:rPr lang="es-ES" dirty="0"/>
              <a:t> editor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27B57371-B4C3-486A-AF86-0E7C3ACCC1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3BF1A640-AD27-40C6-B0DA-22922EE89C9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s-ES" dirty="0"/>
              <a:t>2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1D30FFF-3D8D-4110-AE39-35D54D652C1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032750" y="6461125"/>
            <a:ext cx="1111250" cy="365125"/>
          </a:xfrm>
        </p:spPr>
        <p:txBody>
          <a:bodyPr/>
          <a:lstStyle/>
          <a:p>
            <a:fld id="{F7356FEA-1119-414E-9BDA-0F3F06B9EA5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26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Testing and validation platforms - Requirements management in MATLAB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Requirements</a:t>
            </a:r>
            <a:r>
              <a:rPr lang="es-ES" dirty="0"/>
              <a:t> editor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Requirements Editor is the main tool to author, organize and edit requirements.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 </a:t>
            </a:r>
          </a:p>
          <a:p>
            <a:pPr>
              <a:buFont typeface="+mj-lt"/>
              <a:buAutoNum type="arabicPeriod"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710BBF2-2081-4090-8B12-142F40FDE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030" y="2078398"/>
            <a:ext cx="8086725" cy="4307565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80CB0C8F-3F37-4B65-8A4C-AA0F5A221680}"/>
              </a:ext>
            </a:extLst>
          </p:cNvPr>
          <p:cNvSpPr txBox="1"/>
          <p:nvPr/>
        </p:nvSpPr>
        <p:spPr>
          <a:xfrm>
            <a:off x="800100" y="5416062"/>
            <a:ext cx="3244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solidFill>
                  <a:srgbClr val="FF0000"/>
                </a:solidFill>
                <a:latin typeface="Arial Nova Light" panose="020B0304020202020204" pitchFamily="34" charset="0"/>
              </a:rPr>
              <a:t>Requirement</a:t>
            </a:r>
            <a:r>
              <a:rPr lang="es-ES" dirty="0">
                <a:solidFill>
                  <a:srgbClr val="FF0000"/>
                </a:solidFill>
                <a:latin typeface="Arial Nova Light" panose="020B0304020202020204" pitchFamily="34" charset="0"/>
              </a:rPr>
              <a:t> set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D20432C-0DAC-486C-81CF-A8EBAB37B1E7}"/>
              </a:ext>
            </a:extLst>
          </p:cNvPr>
          <p:cNvSpPr txBox="1"/>
          <p:nvPr/>
        </p:nvSpPr>
        <p:spPr>
          <a:xfrm>
            <a:off x="5893777" y="3036277"/>
            <a:ext cx="2368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solidFill>
                  <a:srgbClr val="FF0000"/>
                </a:solidFill>
                <a:latin typeface="Arial Nova Light" panose="020B0304020202020204" pitchFamily="34" charset="0"/>
              </a:rPr>
              <a:t>Requirement</a:t>
            </a:r>
            <a:r>
              <a:rPr lang="es-ES" dirty="0">
                <a:solidFill>
                  <a:srgbClr val="FF0000"/>
                </a:solidFill>
                <a:latin typeface="Arial Nova Light" panose="020B0304020202020204" pitchFamily="34" charset="0"/>
              </a:rPr>
              <a:t> </a:t>
            </a:r>
            <a:r>
              <a:rPr lang="es-ES" dirty="0" err="1">
                <a:solidFill>
                  <a:srgbClr val="FF0000"/>
                </a:solidFill>
                <a:latin typeface="Arial Nova Light" panose="020B0304020202020204" pitchFamily="34" charset="0"/>
              </a:rPr>
              <a:t>details</a:t>
            </a:r>
            <a:endParaRPr lang="es-ES" dirty="0">
              <a:solidFill>
                <a:srgbClr val="FF0000"/>
              </a:solidFill>
              <a:latin typeface="Arial Nova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722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37D71A-0A95-48B6-91F7-6A96CCC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MSIE 2022-2023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5FDD1F-A088-42E9-99D0-10EDE0E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Testing and validation platforms - Requirements management in MATLAB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6CFB1-B273-46C4-A51D-9E7A8C2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01EA1E0-7A88-4E73-848C-16262141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Requirements</a:t>
            </a:r>
            <a:r>
              <a:rPr lang="es-ES" dirty="0"/>
              <a:t> editor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3591743-E0F0-4145-AE42-5AB255F302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A requirement is specified by the following attributes:</a:t>
            </a:r>
          </a:p>
          <a:p>
            <a:pPr lvl="2"/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Arial Nova Light" panose="020B0304020202020204" pitchFamily="34" charset="0"/>
              </a:rPr>
              <a:t> </a:t>
            </a:r>
          </a:p>
          <a:p>
            <a:pPr>
              <a:buFont typeface="+mj-lt"/>
              <a:buAutoNum type="arabicPeriod"/>
            </a:pPr>
            <a:endParaRPr lang="en-US" i="0" dirty="0">
              <a:solidFill>
                <a:schemeClr val="tx1"/>
              </a:solidFill>
              <a:effectLst/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454545"/>
              </a:solidFill>
              <a:effectLst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C4FEEBB-9212-459F-9149-F6D1FE5F7E19}"/>
              </a:ext>
            </a:extLst>
          </p:cNvPr>
          <p:cNvSpPr txBox="1"/>
          <p:nvPr/>
        </p:nvSpPr>
        <p:spPr>
          <a:xfrm>
            <a:off x="-212922" y="2154894"/>
            <a:ext cx="4572000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32" marR="0" lvl="1" indent="-28574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Index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: Index number, reflects structure of requirements set.</a:t>
            </a:r>
          </a:p>
          <a:p>
            <a:pPr marL="742932" marR="0" lvl="1" indent="-28574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SID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: Single identifier. Unique identifier created by MATLAB.</a:t>
            </a:r>
          </a:p>
          <a:p>
            <a:pPr marL="742932" marR="0" lvl="1" indent="-28574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Custom ID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: Custom identifier specified by user.</a:t>
            </a:r>
          </a:p>
          <a:p>
            <a:pPr marL="742932" marR="0" lvl="1" indent="-28574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Summary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: Summary of the description.</a:t>
            </a:r>
          </a:p>
          <a:p>
            <a:pPr marL="742932" marR="0" lvl="1" indent="-28574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Implementation status: </a:t>
            </a: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 panose="020B0304020202020204" pitchFamily="34" charset="0"/>
                <a:cs typeface="Arial" panose="020B0604020202020204" pitchFamily="34" charset="0"/>
              </a:rPr>
              <a:t>Shows progress of implementation.</a:t>
            </a:r>
          </a:p>
          <a:p>
            <a:pPr marL="742932" marR="0" lvl="1" indent="-28574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b="1" dirty="0">
                <a:solidFill>
                  <a:srgbClr val="004851"/>
                </a:solidFill>
                <a:latin typeface="Arial Nova Light" panose="020B0304020202020204" pitchFamily="34" charset="0"/>
                <a:cs typeface="Arial" panose="020B0604020202020204" pitchFamily="34" charset="0"/>
              </a:rPr>
              <a:t>Verification status: </a:t>
            </a:r>
            <a:r>
              <a:rPr lang="en-US" sz="2000" dirty="0">
                <a:solidFill>
                  <a:srgbClr val="004851"/>
                </a:solidFill>
                <a:latin typeface="Arial Nova Light" panose="020B0304020202020204" pitchFamily="34" charset="0"/>
                <a:cs typeface="Arial" panose="020B0604020202020204" pitchFamily="34" charset="0"/>
              </a:rPr>
              <a:t>Shows progress of verification.</a:t>
            </a:r>
            <a:endParaRPr kumimoji="0" lang="en-US" sz="2000" i="0" u="none" strike="noStrike" kern="1200" cap="none" spc="0" normalizeH="0" baseline="0" noProof="0" dirty="0">
              <a:ln>
                <a:noFill/>
              </a:ln>
              <a:solidFill>
                <a:srgbClr val="004851"/>
              </a:solidFill>
              <a:effectLst/>
              <a:uLnTx/>
              <a:uFillTx/>
              <a:latin typeface="Arial Nova Light" panose="020B03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284C96FD-363C-4FFD-B333-AF38D634F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825" y="2378591"/>
            <a:ext cx="5027538" cy="3582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278473"/>
      </p:ext>
    </p:extLst>
  </p:cSld>
  <p:clrMapOvr>
    <a:masterClrMapping/>
  </p:clrMapOvr>
</p:sld>
</file>

<file path=ppt/theme/theme1.xml><?xml version="1.0" encoding="utf-8"?>
<a:theme xmlns:a="http://schemas.openxmlformats.org/drawingml/2006/main" name="MU Theme">
  <a:themeElements>
    <a:clrScheme name="Goi Eskola Politeknikoa">
      <a:dk1>
        <a:srgbClr val="004851"/>
      </a:dk1>
      <a:lt1>
        <a:srgbClr val="FFFFFF"/>
      </a:lt1>
      <a:dk2>
        <a:srgbClr val="000000"/>
      </a:dk2>
      <a:lt2>
        <a:srgbClr val="FFC72C"/>
      </a:lt2>
      <a:accent1>
        <a:srgbClr val="004851"/>
      </a:accent1>
      <a:accent2>
        <a:srgbClr val="00A3AD"/>
      </a:accent2>
      <a:accent3>
        <a:srgbClr val="B33D26"/>
      </a:accent3>
      <a:accent4>
        <a:srgbClr val="DC6B2F"/>
      </a:accent4>
      <a:accent5>
        <a:srgbClr val="ED8B00"/>
      </a:accent5>
      <a:accent6>
        <a:srgbClr val="F6C580"/>
      </a:accent6>
      <a:hlink>
        <a:srgbClr val="FFC72C"/>
      </a:hlink>
      <a:folHlink>
        <a:srgbClr val="00485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A3AD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oloVerde_MGEP" id="{912D819A-F009-0D4F-A6F2-06FA7B853B4A}" vid="{A10D757F-8599-0D45-BE73-313E7C3AB00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21434</TotalTime>
  <Words>1427</Words>
  <Application>Microsoft Office PowerPoint</Application>
  <PresentationFormat>Presentación en pantalla (4:3)</PresentationFormat>
  <Paragraphs>601</Paragraphs>
  <Slides>35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35</vt:i4>
      </vt:variant>
    </vt:vector>
  </HeadingPairs>
  <TitlesOfParts>
    <vt:vector size="42" baseType="lpstr">
      <vt:lpstr>AppleSymbols</vt:lpstr>
      <vt:lpstr>Arial</vt:lpstr>
      <vt:lpstr>Arial Black</vt:lpstr>
      <vt:lpstr>Arial Nova Light</vt:lpstr>
      <vt:lpstr>Calibri</vt:lpstr>
      <vt:lpstr>Roboto</vt:lpstr>
      <vt:lpstr>MU Theme</vt:lpstr>
      <vt:lpstr>Requirements management in MATLAB</vt:lpstr>
      <vt:lpstr>Content</vt:lpstr>
      <vt:lpstr>Introduction</vt:lpstr>
      <vt:lpstr>Introduction</vt:lpstr>
      <vt:lpstr>Introduction</vt:lpstr>
      <vt:lpstr>Example</vt:lpstr>
      <vt:lpstr>Requirements editor</vt:lpstr>
      <vt:lpstr>Requirements editor</vt:lpstr>
      <vt:lpstr>Requirements editor</vt:lpstr>
      <vt:lpstr>Requirements editor</vt:lpstr>
      <vt:lpstr>Requirements editor</vt:lpstr>
      <vt:lpstr>Requirements editor</vt:lpstr>
      <vt:lpstr>Requirements editor</vt:lpstr>
      <vt:lpstr>Exercise. Scooter motor requirements</vt:lpstr>
      <vt:lpstr>Importing requirements from sheets</vt:lpstr>
      <vt:lpstr>Importing requirements from sheets</vt:lpstr>
      <vt:lpstr>Importing requirements from sheets</vt:lpstr>
      <vt:lpstr>Importing requirements from sheets</vt:lpstr>
      <vt:lpstr>Importing requirements from sheets</vt:lpstr>
      <vt:lpstr>Importing requirements from sheets</vt:lpstr>
      <vt:lpstr>Importing requirements from sheets</vt:lpstr>
      <vt:lpstr>Requirements tracking</vt:lpstr>
      <vt:lpstr>Requirements tracking</vt:lpstr>
      <vt:lpstr>Requirements tracking</vt:lpstr>
      <vt:lpstr>Tracking implementation</vt:lpstr>
      <vt:lpstr>Tracking implementation</vt:lpstr>
      <vt:lpstr>Tracking implementation</vt:lpstr>
      <vt:lpstr>Tracking validation</vt:lpstr>
      <vt:lpstr>Requirements analysis</vt:lpstr>
      <vt:lpstr>Requirements analysis</vt:lpstr>
      <vt:lpstr>Traceability analysis</vt:lpstr>
      <vt:lpstr>Traceability analysis</vt:lpstr>
      <vt:lpstr>Traceability analysis</vt:lpstr>
      <vt:lpstr>Traceability diagram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and knowledge transfer</dc:title>
  <dc:creator>Uribeetxeberria, Roberto</dc:creator>
  <cp:lastModifiedBy>Jon Del Olmo</cp:lastModifiedBy>
  <cp:revision>363</cp:revision>
  <cp:lastPrinted>2018-07-13T13:37:53Z</cp:lastPrinted>
  <dcterms:created xsi:type="dcterms:W3CDTF">2017-11-28T21:27:45Z</dcterms:created>
  <dcterms:modified xsi:type="dcterms:W3CDTF">2023-07-11T17:42:44Z</dcterms:modified>
</cp:coreProperties>
</file>