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92" r:id="rId2"/>
    <p:sldId id="494" r:id="rId3"/>
    <p:sldId id="521" r:id="rId4"/>
    <p:sldId id="515" r:id="rId5"/>
    <p:sldId id="517" r:id="rId6"/>
    <p:sldId id="518" r:id="rId7"/>
    <p:sldId id="520" r:id="rId8"/>
    <p:sldId id="519" r:id="rId9"/>
    <p:sldId id="460" r:id="rId10"/>
    <p:sldId id="495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498" r:id="rId21"/>
    <p:sldId id="499" r:id="rId22"/>
    <p:sldId id="509" r:id="rId23"/>
    <p:sldId id="510" r:id="rId24"/>
    <p:sldId id="511" r:id="rId25"/>
    <p:sldId id="514" r:id="rId26"/>
    <p:sldId id="512" r:id="rId27"/>
    <p:sldId id="513" r:id="rId28"/>
    <p:sldId id="476" r:id="rId29"/>
    <p:sldId id="497" r:id="rId30"/>
    <p:sldId id="319" r:id="rId3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</p14:sldIdLst>
        </p14:section>
        <p14:section name="Interface editor" id="{AAFD4533-3E54-41B7-9940-9B2410B6D25D}">
          <p14:sldIdLst>
            <p14:sldId id="513"/>
          </p14:sldIdLst>
        </p14:section>
        <p14:section name="References" id="{BDC51375-3CB0-4FBA-86B4-BF2E9E8CADA3}">
          <p14:sldIdLst>
            <p14:sldId id="476"/>
            <p14:sldId id="49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62" y="12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24/02/2023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24/02/2023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24.02.23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in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and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plaforms</a:t>
            </a:r>
            <a:endParaRPr lang="es-ES" dirty="0"/>
          </a:p>
          <a:p>
            <a:r>
              <a:rPr lang="es-ES" dirty="0"/>
              <a:t>Master </a:t>
            </a:r>
            <a:r>
              <a:rPr lang="es-ES" dirty="0" err="1"/>
              <a:t>Degree</a:t>
            </a:r>
            <a:r>
              <a:rPr lang="es-ES" dirty="0"/>
              <a:t> in Smart Energy </a:t>
            </a:r>
            <a:r>
              <a:rPr lang="es-ES" dirty="0" err="1"/>
              <a:t>Systems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When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defined</a:t>
            </a:r>
            <a:r>
              <a:rPr lang="es-ES" sz="2000" dirty="0">
                <a:latin typeface="+mj-lt"/>
              </a:rPr>
              <a:t> in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you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additional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information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components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You can </a:t>
            </a:r>
            <a:r>
              <a:rPr lang="es-ES" sz="2000" dirty="0" err="1">
                <a:latin typeface="+mj-lt"/>
              </a:rPr>
              <a:t>see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here</a:t>
            </a:r>
            <a:r>
              <a:rPr lang="es-ES" sz="2000" dirty="0">
                <a:latin typeface="+mj-lt"/>
              </a:rPr>
              <a:t> a hardware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example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 err="1">
                <a:latin typeface="+mj-lt"/>
              </a:rPr>
              <a:t>We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classify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components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or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signals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to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make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the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architecture</a:t>
            </a:r>
            <a:r>
              <a:rPr lang="es-ES" sz="2000" b="1" dirty="0">
                <a:latin typeface="+mj-lt"/>
              </a:rPr>
              <a:t> more </a:t>
            </a:r>
            <a:r>
              <a:rPr lang="es-ES" sz="2000" b="1" dirty="0" err="1">
                <a:latin typeface="+mj-lt"/>
              </a:rPr>
              <a:t>readable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help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managing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additional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information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/</a:t>
            </a:r>
            <a:r>
              <a:rPr lang="es-ES" sz="1800" dirty="0" err="1">
                <a:latin typeface="+mj-lt"/>
              </a:rPr>
              <a:t>signal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types</a:t>
            </a:r>
            <a:r>
              <a:rPr lang="es-ES" sz="1800" dirty="0">
                <a:latin typeface="+mj-lt"/>
              </a:rPr>
              <a:t> can be </a:t>
            </a:r>
            <a:r>
              <a:rPr lang="es-ES" sz="1800" dirty="0" err="1">
                <a:latin typeface="+mj-lt"/>
              </a:rPr>
              <a:t>customized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with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Without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steps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work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 are:</a:t>
            </a:r>
          </a:p>
          <a:p>
            <a:pPr lvl="1"/>
            <a:r>
              <a:rPr lang="es-ES" b="1" dirty="0" err="1">
                <a:latin typeface="+mj-lt"/>
              </a:rPr>
              <a:t>Create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a </a:t>
            </a:r>
            <a:r>
              <a:rPr lang="es-ES" dirty="0" err="1">
                <a:latin typeface="+mj-lt"/>
              </a:rPr>
              <a:t>group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definitions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choose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which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kind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signals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heave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define </a:t>
            </a:r>
            <a:r>
              <a:rPr lang="es-ES" dirty="0" err="1">
                <a:latin typeface="+mj-lt"/>
              </a:rPr>
              <a:t>their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properties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styles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endParaRPr lang="es-ES" dirty="0">
              <a:latin typeface="+mj-lt"/>
            </a:endParaRPr>
          </a:p>
          <a:p>
            <a:pPr lvl="1"/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lvl="1"/>
            <a:r>
              <a:rPr lang="es-ES" b="1" dirty="0" err="1">
                <a:latin typeface="+mj-lt"/>
              </a:rPr>
              <a:t>Import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use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in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architectures</a:t>
            </a:r>
            <a:r>
              <a:rPr lang="es-ES" dirty="0">
                <a:latin typeface="+mj-lt"/>
              </a:rPr>
              <a:t>, so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need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import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one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ours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r>
              <a:rPr lang="es-ES" b="1" dirty="0" err="1">
                <a:latin typeface="+mj-lt"/>
              </a:rPr>
              <a:t>Assign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Assign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each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component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signal</a:t>
            </a:r>
            <a:r>
              <a:rPr lang="es-ES" dirty="0">
                <a:latin typeface="+mj-lt"/>
              </a:rPr>
              <a:t>. 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created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managed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editor.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saved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 in a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 file.</a:t>
            </a:r>
          </a:p>
          <a:p>
            <a:r>
              <a:rPr lang="es-ES" dirty="0" err="1">
                <a:latin typeface="+mj-lt"/>
              </a:rPr>
              <a:t>Inside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several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 err="1">
                <a:latin typeface="+mj-lt"/>
              </a:rPr>
              <a:t>This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example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a hardware </a:t>
            </a:r>
            <a:r>
              <a:rPr lang="es-ES" dirty="0" err="1">
                <a:latin typeface="+mj-lt"/>
              </a:rPr>
              <a:t>architecture</a:t>
            </a:r>
            <a:r>
              <a:rPr lang="es-ES" dirty="0">
                <a:latin typeface="+mj-lt"/>
              </a:rPr>
              <a:t>, so defines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hardware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actuators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controllers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processors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sensors</a:t>
            </a:r>
            <a:r>
              <a:rPr lang="es-ES" dirty="0">
                <a:latin typeface="+mj-lt"/>
              </a:rPr>
              <a:t>,… As </a:t>
            </a:r>
            <a:r>
              <a:rPr lang="es-ES" dirty="0" err="1">
                <a:latin typeface="+mj-lt"/>
              </a:rPr>
              <a:t>well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connectors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power</a:t>
            </a:r>
            <a:r>
              <a:rPr lang="es-ES" dirty="0">
                <a:latin typeface="+mj-lt"/>
              </a:rPr>
              <a:t>, data,…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information linked to a stereotype is specified using properties.</a:t>
            </a:r>
          </a:p>
          <a:p>
            <a:r>
              <a:rPr lang="en-US" dirty="0">
                <a:latin typeface="+mj-lt"/>
              </a:rPr>
              <a:t>For example, the </a:t>
            </a:r>
            <a:r>
              <a:rPr lang="en-US" dirty="0" err="1">
                <a:latin typeface="+mj-lt"/>
              </a:rPr>
              <a:t>DataConnector</a:t>
            </a:r>
            <a:r>
              <a:rPr lang="en-US" dirty="0">
                <a:latin typeface="+mj-lt"/>
              </a:rPr>
              <a:t> stereotype has a field to specify the connector type.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information linked to a stereotype is specified using properties.</a:t>
            </a:r>
          </a:p>
          <a:p>
            <a:r>
              <a:rPr lang="en-US" dirty="0">
                <a:latin typeface="+mj-lt"/>
              </a:rPr>
              <a:t>For example, the </a:t>
            </a:r>
            <a:r>
              <a:rPr lang="en-US" dirty="0" err="1">
                <a:latin typeface="+mj-lt"/>
              </a:rPr>
              <a:t>DataConnector</a:t>
            </a:r>
            <a:r>
              <a:rPr lang="en-US" dirty="0">
                <a:latin typeface="+mj-lt"/>
              </a:rPr>
              <a:t> stereotype has a field to specify the connector type.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3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 Base stereotype can also be used. </a:t>
            </a:r>
          </a:p>
          <a:p>
            <a:r>
              <a:rPr lang="en-US" sz="2000" dirty="0">
                <a:latin typeface="+mj-lt"/>
              </a:rPr>
              <a:t>Instead of defining properties in all stereotypes one by one, we can create a base that all will share.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has </a:t>
            </a:r>
            <a:r>
              <a:rPr lang="es-ES" dirty="0" err="1">
                <a:latin typeface="Arial Nova Light" panose="020B0304020202020204" pitchFamily="34" charset="0"/>
              </a:rPr>
              <a:t>its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properties</a:t>
            </a:r>
            <a:r>
              <a:rPr lang="es-ES" dirty="0">
                <a:latin typeface="Arial Nova Light" panose="020B0304020202020204" pitchFamily="34" charset="0"/>
              </a:rPr>
              <a:t> + </a:t>
            </a:r>
            <a:r>
              <a:rPr lang="es-ES" dirty="0" err="1">
                <a:latin typeface="Arial Nova Light" panose="020B0304020202020204" pitchFamily="34" charset="0"/>
              </a:rPr>
              <a:t>all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defined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base </a:t>
            </a:r>
            <a:r>
              <a:rPr lang="es-ES" dirty="0" err="1">
                <a:latin typeface="Arial Nova Light" panose="020B0304020202020204" pitchFamily="34" charset="0"/>
              </a:rPr>
              <a:t>stereotype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After creating a profile, it must be imported to the architecture.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a profile is created, it is saved as a .xml file. That file must be imported using the import button.</a:t>
            </a:r>
          </a:p>
          <a:p>
            <a:r>
              <a:rPr lang="en-US" sz="2000" dirty="0">
                <a:latin typeface="+mj-lt"/>
              </a:rPr>
              <a:t>Once imported, stereotypes will be available.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Stereotypes are assigned right-clicking the component/signal.</a:t>
            </a:r>
          </a:p>
          <a:p>
            <a:r>
              <a:rPr lang="en-US" sz="2000" dirty="0">
                <a:latin typeface="+mj-lt"/>
              </a:rPr>
              <a:t>The properties linked to the stereotype are shown in the property inspector.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172476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final result is an architecture with stereotypes defined.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Properties</a:t>
            </a:r>
            <a:r>
              <a:rPr lang="es-ES" dirty="0">
                <a:highlight>
                  <a:srgbClr val="FFFF00"/>
                </a:highlight>
                <a:latin typeface="Arial Nova Light" panose="020B0304020202020204" pitchFamily="34" charset="0"/>
              </a:rPr>
              <a:t> </a:t>
            </a:r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of</a:t>
            </a:r>
            <a:r>
              <a:rPr lang="es-ES" dirty="0">
                <a:highlight>
                  <a:srgbClr val="FFFF00"/>
                </a:highlight>
                <a:latin typeface="Arial Nova Light" panose="020B0304020202020204" pitchFamily="34" charset="0"/>
              </a:rPr>
              <a:t> </a:t>
            </a:r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requirements</a:t>
            </a:r>
            <a:endParaRPr lang="es-ES" dirty="0">
              <a:highlight>
                <a:srgbClr val="FFFF00"/>
              </a:highlight>
              <a:latin typeface="Arial Nova Light" panose="020B0304020202020204" pitchFamily="34" charset="0"/>
            </a:endParaRPr>
          </a:p>
          <a:p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Language</a:t>
            </a:r>
            <a:r>
              <a:rPr lang="es-ES" dirty="0">
                <a:highlight>
                  <a:srgbClr val="FFFF00"/>
                </a:highlight>
                <a:latin typeface="Arial Nova Light" panose="020B0304020202020204" pitchFamily="34" charset="0"/>
              </a:rPr>
              <a:t> </a:t>
            </a:r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of</a:t>
            </a:r>
            <a:r>
              <a:rPr lang="es-ES" dirty="0">
                <a:highlight>
                  <a:srgbClr val="FFFF00"/>
                </a:highlight>
                <a:latin typeface="Arial Nova Light" panose="020B0304020202020204" pitchFamily="34" charset="0"/>
              </a:rPr>
              <a:t> </a:t>
            </a:r>
            <a:r>
              <a:rPr lang="es-ES" dirty="0" err="1">
                <a:highlight>
                  <a:srgbClr val="FFFF00"/>
                </a:highlight>
                <a:latin typeface="Arial Nova Light" panose="020B0304020202020204" pitchFamily="34" charset="0"/>
              </a:rPr>
              <a:t>requirements</a:t>
            </a:r>
            <a:endParaRPr lang="es-ES" dirty="0">
              <a:highlight>
                <a:srgbClr val="FFFF00"/>
              </a:highlight>
              <a:latin typeface="Arial Nova Light" panose="020B03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1" y="288775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021612" y="4289394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Once we have our architecture defined, we can link each component to requirements (drag and drop).</a:t>
            </a:r>
          </a:p>
          <a:p>
            <a:r>
              <a:rPr lang="en-US" dirty="0">
                <a:latin typeface="+mj-lt"/>
              </a:rPr>
              <a:t>Requirements are available in Simulink.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Previously created requirements can be loaded to Simulink.</a:t>
            </a:r>
          </a:p>
          <a:p>
            <a:r>
              <a:rPr lang="en-US" dirty="0">
                <a:latin typeface="+mj-lt"/>
              </a:rPr>
              <a:t>Requirements can directly be created in Simulink also.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Requirements can be linked to a particular component or the whole architecture.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/>
          <p:nvPr/>
        </p:nvCxnSpPr>
        <p:spPr>
          <a:xfrm>
            <a:off x="5726097" y="1704513"/>
            <a:ext cx="506027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/>
          <p:nvPr/>
        </p:nvCxnSpPr>
        <p:spPr>
          <a:xfrm>
            <a:off x="2272683" y="2015231"/>
            <a:ext cx="1242874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traceability matrix shows the link to different artifacts (other requirements, architectures,…).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architecture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requirements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397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C38B27-B5D2-4878-9FDE-1309B3A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F6EDFB-409A-45A2-88C9-462B58D3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289E42-4DD6-4DFD-A882-9EB73E5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FDF76CE-01E3-49D7-9942-A8E517BB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6D7239-5A95-4CE6-A732-3A7578AE3A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Holt, J., Perry, S. A., &amp;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Brownsword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M. (2012). Model Based Requirements Engineering (Institution of Engineering and Technology, Ed.).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Hull, E., Jackson, K., &amp; Dick, J. (2011). Requirements Engineering. Springer London. https://doi.org/10.1007/978-1-84996-405-0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IEEE Standards Association. (2021). 2021 IEEE SA Standards Style Manual. https://mentor.ieee.org/myproject/Public/mytools/draft/styleman.pdf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0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tutorial </a:t>
            </a:r>
            <a:r>
              <a:rPr lang="es-ES" dirty="0" err="1">
                <a:latin typeface="Arial Nova Light" panose="020B0304020202020204" pitchFamily="34" charset="0"/>
              </a:rPr>
              <a:t>follow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</a:t>
            </a:r>
            <a:r>
              <a:rPr lang="es-ES" dirty="0">
                <a:latin typeface="Arial Nova Light" panose="020B0304020202020204" pitchFamily="34" charset="0"/>
              </a:rPr>
              <a:t>:</a:t>
            </a:r>
          </a:p>
          <a:p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https://www.mathworks.com/help/systemcomposer/ug/mobile-robot-workflow.html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fundamental block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Component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103893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Ports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279289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Signals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ports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other</a:t>
            </a:r>
            <a:r>
              <a:rPr lang="es-ES" sz="2000" dirty="0">
                <a:latin typeface="+mj-lt"/>
              </a:rPr>
              <a:t> files:</a:t>
            </a:r>
          </a:p>
          <a:p>
            <a:pPr lvl="1" algn="just"/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architectures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Simulink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Classic</a:t>
            </a:r>
            <a:r>
              <a:rPr lang="es-ES" sz="1600" dirty="0">
                <a:latin typeface="+mj-lt"/>
              </a:rPr>
              <a:t> Simulink file.</a:t>
            </a:r>
          </a:p>
          <a:p>
            <a:pPr lvl="1" algn="just"/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 Chart </a:t>
            </a:r>
            <a:r>
              <a:rPr lang="es-ES" sz="1600" dirty="0" err="1">
                <a:latin typeface="+mj-lt"/>
              </a:rPr>
              <a:t>Behaviour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existing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endParaRPr lang="es-ES" sz="16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68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Stereotypes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13210</TotalTime>
  <Words>1051</Words>
  <Application>Microsoft Office PowerPoint</Application>
  <PresentationFormat>Presentación en pantalla (4:3)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AppleSymbols</vt:lpstr>
      <vt:lpstr>Arial</vt:lpstr>
      <vt:lpstr>Arial Black</vt:lpstr>
      <vt:lpstr>Arial Nova Light</vt:lpstr>
      <vt:lpstr>Calibri</vt:lpstr>
      <vt:lpstr>MU Theme</vt:lpstr>
      <vt:lpstr>Architecture management in MATLAB</vt:lpstr>
      <vt:lpstr>Contents</vt:lpstr>
      <vt:lpstr>Contents</vt:lpstr>
      <vt:lpstr>Creating architectures</vt:lpstr>
      <vt:lpstr>Fundamental components</vt:lpstr>
      <vt:lpstr>Fundamental components</vt:lpstr>
      <vt:lpstr>Fundamental components</vt:lpstr>
      <vt:lpstr>Fundamental components</vt:lpstr>
      <vt:lpstr>Stereotypes</vt:lpstr>
      <vt:lpstr>Stereotypes</vt:lpstr>
      <vt:lpstr>Stereotypes</vt:lpstr>
      <vt:lpstr>Stereotypes</vt:lpstr>
      <vt:lpstr>Stereotypes</vt:lpstr>
      <vt:lpstr>Stereotypes – create profile</vt:lpstr>
      <vt:lpstr>Stereotypes – create profile</vt:lpstr>
      <vt:lpstr>Stereotypes – create profile</vt:lpstr>
      <vt:lpstr>Stereotypes – import profile</vt:lpstr>
      <vt:lpstr>Stereotypes – assign stereotypes</vt:lpstr>
      <vt:lpstr>Stereotypes – assign stereotypes</vt:lpstr>
      <vt:lpstr>Link to requirements</vt:lpstr>
      <vt:lpstr>Requirements in system composer</vt:lpstr>
      <vt:lpstr>Requirements in system composer</vt:lpstr>
      <vt:lpstr>Requirements in system composer</vt:lpstr>
      <vt:lpstr>Requirements in system composer</vt:lpstr>
      <vt:lpstr>Presentación de PowerPoint</vt:lpstr>
      <vt:lpstr>Presentación de PowerPoint</vt:lpstr>
      <vt:lpstr>Presentación de PowerPoint</vt:lpstr>
      <vt:lpstr>References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337</cp:revision>
  <cp:lastPrinted>2018-07-13T13:37:53Z</cp:lastPrinted>
  <dcterms:created xsi:type="dcterms:W3CDTF">2017-11-28T21:27:45Z</dcterms:created>
  <dcterms:modified xsi:type="dcterms:W3CDTF">2023-02-24T12:52:02Z</dcterms:modified>
</cp:coreProperties>
</file>