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7" r:id="rId2"/>
    <p:sldId id="491" r:id="rId3"/>
    <p:sldId id="460" r:id="rId4"/>
    <p:sldId id="464" r:id="rId5"/>
    <p:sldId id="475" r:id="rId6"/>
    <p:sldId id="478" r:id="rId7"/>
    <p:sldId id="471" r:id="rId8"/>
    <p:sldId id="470" r:id="rId9"/>
    <p:sldId id="479" r:id="rId10"/>
    <p:sldId id="480" r:id="rId11"/>
    <p:sldId id="481" r:id="rId12"/>
    <p:sldId id="482" r:id="rId13"/>
    <p:sldId id="483" r:id="rId14"/>
    <p:sldId id="484" r:id="rId15"/>
    <p:sldId id="465" r:id="rId16"/>
    <p:sldId id="466" r:id="rId17"/>
    <p:sldId id="486" r:id="rId18"/>
    <p:sldId id="489" r:id="rId19"/>
    <p:sldId id="487" r:id="rId20"/>
    <p:sldId id="476" r:id="rId21"/>
    <p:sldId id="477" r:id="rId22"/>
    <p:sldId id="319" r:id="rId2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AD"/>
    <a:srgbClr val="FFFFFF"/>
    <a:srgbClr val="ED8800"/>
    <a:srgbClr val="F650DE"/>
    <a:srgbClr val="030A4F"/>
    <a:srgbClr val="4E0443"/>
    <a:srgbClr val="004851"/>
    <a:srgbClr val="053139"/>
    <a:srgbClr val="C90026"/>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9" autoAdjust="0"/>
    <p:restoredTop sz="95802" autoAdjust="0"/>
  </p:normalViewPr>
  <p:slideViewPr>
    <p:cSldViewPr snapToGrid="0" snapToObjects="1" showGuides="1">
      <p:cViewPr varScale="1">
        <p:scale>
          <a:sx n="109" d="100"/>
          <a:sy n="109" d="100"/>
        </p:scale>
        <p:origin x="1272" y="10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err="1"/>
            <a:t>Requriments</a:t>
          </a:r>
          <a:r>
            <a:rPr lang="es-ES" sz="1200" dirty="0"/>
            <a:t> </a:t>
          </a:r>
          <a:r>
            <a:rPr lang="es-ES" sz="1200" dirty="0" err="1"/>
            <a:t>characteristics</a:t>
          </a:r>
          <a:endParaRPr lang="es-ES" sz="1200" dirty="0"/>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err="1"/>
            <a:t>Feasible</a:t>
          </a:r>
          <a:endParaRPr lang="es-ES" sz="1200" dirty="0"/>
        </a:p>
      </dgm:t>
    </dgm:pt>
    <dgm:pt modelId="{65F889DA-76B4-44CF-898C-78F0AE6AA950}" type="parTrans" cxnId="{3678D277-0500-4D6F-B924-3A6AE9240B32}">
      <dgm:prSet custT="1"/>
      <dgm:spPr/>
      <dgm:t>
        <a:bodyPr/>
        <a:lstStyle/>
        <a:p>
          <a:endParaRPr lang="es-ES" sz="70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err="1"/>
            <a:t>Verifiable</a:t>
          </a:r>
          <a:endParaRPr lang="es-ES" sz="1200" dirty="0"/>
        </a:p>
      </dgm:t>
    </dgm:pt>
    <dgm:pt modelId="{D1841D88-8267-4ADE-9EEA-BD7ECADF23F8}" type="parTrans" cxnId="{BE959710-B36A-4EE2-9467-2E721A1C3CF0}">
      <dgm:prSet custT="1"/>
      <dgm:spPr/>
      <dgm:t>
        <a:bodyPr/>
        <a:lstStyle/>
        <a:p>
          <a:endParaRPr lang="es-ES" sz="50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err="1"/>
            <a:t>Unambigous</a:t>
          </a:r>
          <a:endParaRPr lang="es-ES" sz="1200" dirty="0"/>
        </a:p>
      </dgm:t>
    </dgm:pt>
    <dgm:pt modelId="{4F666902-616E-46E4-A98E-56575914AFB2}" type="parTrans" cxnId="{4CA34E97-784D-4B30-B2EE-E80D6BAE1CD9}">
      <dgm:prSet custT="1"/>
      <dgm:spPr/>
      <dgm:t>
        <a:bodyPr/>
        <a:lstStyle/>
        <a:p>
          <a:endParaRPr lang="es-ES" sz="50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Clear</a:t>
          </a:r>
        </a:p>
      </dgm:t>
    </dgm:pt>
    <dgm:pt modelId="{AD1A8CE5-3D05-428C-8C01-BA9CDED56E15}" type="parTrans" cxnId="{0627804A-F093-46C5-BCB3-2B9FC69248FA}">
      <dgm:prSet custT="1"/>
      <dgm:spPr/>
      <dgm:t>
        <a:bodyPr/>
        <a:lstStyle/>
        <a:p>
          <a:endParaRPr lang="es-ES" sz="50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Complete</a:t>
          </a:r>
        </a:p>
      </dgm:t>
    </dgm:pt>
    <dgm:pt modelId="{31702F9C-DE56-46B6-A54A-036BFFE00155}" type="parTrans" cxnId="{84118B64-4F90-45CF-A70C-3D947177BDF8}">
      <dgm:prSet custT="1"/>
      <dgm:spPr/>
      <dgm:t>
        <a:bodyPr/>
        <a:lstStyle/>
        <a:p>
          <a:endParaRPr lang="es-ES" sz="70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err="1"/>
            <a:t>Atomic</a:t>
          </a:r>
          <a:endParaRPr lang="es-ES" sz="1200" dirty="0"/>
        </a:p>
      </dgm:t>
    </dgm:pt>
    <dgm:pt modelId="{CAFF7941-4325-4E6E-B6F2-197D1197D619}" type="parTrans" cxnId="{76B7C781-04E3-49E2-9FCE-5285BCB9A71E}">
      <dgm:prSet custT="1"/>
      <dgm:spPr/>
      <dgm:t>
        <a:bodyPr/>
        <a:lstStyle/>
        <a:p>
          <a:endParaRPr lang="es-ES" sz="50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err="1"/>
            <a:t>Abstract</a:t>
          </a:r>
          <a:endParaRPr lang="es-ES" sz="1200" dirty="0"/>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213991"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Requriments</a:t>
          </a:r>
          <a:r>
            <a:rPr lang="es-ES" sz="1200" kern="1200" dirty="0"/>
            <a:t> </a:t>
          </a:r>
          <a:r>
            <a:rPr lang="es-ES" sz="1200" kern="1200" dirty="0" err="1"/>
            <a:t>characteristics</a:t>
          </a:r>
          <a:endParaRPr lang="es-ES" sz="1200" kern="1200" dirty="0"/>
        </a:p>
      </dsp:txBody>
      <dsp:txXfrm>
        <a:off x="229565" y="2156352"/>
        <a:ext cx="1032337" cy="500594"/>
      </dsp:txXfrm>
    </dsp:sp>
    <dsp:sp modelId="{09F05A61-C7AB-4864-B101-FA12047048C8}">
      <dsp:nvSpPr>
        <dsp:cNvPr id="0" name=""/>
        <dsp:cNvSpPr/>
      </dsp:nvSpPr>
      <dsp:spPr>
        <a:xfrm rot="16874489">
          <a:off x="399108"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1281964"/>
        <a:ext cx="109106" cy="109106"/>
      </dsp:txXfrm>
    </dsp:sp>
    <dsp:sp modelId="{D3565CF7-21D4-44F2-831A-3363FF332594}">
      <dsp:nvSpPr>
        <dsp:cNvPr id="0" name=""/>
        <dsp:cNvSpPr/>
      </dsp:nvSpPr>
      <dsp:spPr>
        <a:xfrm>
          <a:off x="1702871"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Feasible</a:t>
          </a:r>
          <a:endParaRPr lang="es-ES" sz="1200" kern="1200" dirty="0"/>
        </a:p>
      </dsp:txBody>
      <dsp:txXfrm>
        <a:off x="1718445" y="16088"/>
        <a:ext cx="1032337" cy="500594"/>
      </dsp:txXfrm>
    </dsp:sp>
    <dsp:sp modelId="{D3936CBB-E04B-4A82-94C2-F6CB392D73F7}">
      <dsp:nvSpPr>
        <dsp:cNvPr id="0" name=""/>
        <dsp:cNvSpPr/>
      </dsp:nvSpPr>
      <dsp:spPr>
        <a:xfrm rot="17132988">
          <a:off x="696752"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1602598"/>
        <a:ext cx="79342" cy="79342"/>
      </dsp:txXfrm>
    </dsp:sp>
    <dsp:sp modelId="{7844D7E5-A580-45A4-BB3A-2A23D030CB36}">
      <dsp:nvSpPr>
        <dsp:cNvPr id="0" name=""/>
        <dsp:cNvSpPr/>
      </dsp:nvSpPr>
      <dsp:spPr>
        <a:xfrm>
          <a:off x="1702871"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Verifiable</a:t>
          </a:r>
          <a:endParaRPr lang="es-ES" sz="1200" kern="1200" dirty="0"/>
        </a:p>
      </dsp:txBody>
      <dsp:txXfrm>
        <a:off x="1718445" y="627592"/>
        <a:ext cx="1032337" cy="500594"/>
      </dsp:txXfrm>
    </dsp:sp>
    <dsp:sp modelId="{1113F11E-BDB4-498C-BC36-E73E44CA2D36}">
      <dsp:nvSpPr>
        <dsp:cNvPr id="0" name=""/>
        <dsp:cNvSpPr/>
      </dsp:nvSpPr>
      <dsp:spPr>
        <a:xfrm rot="17692822">
          <a:off x="984624"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1922744"/>
        <a:ext cx="50554" cy="50554"/>
      </dsp:txXfrm>
    </dsp:sp>
    <dsp:sp modelId="{B5398E35-707F-4C6D-AA60-42031484F630}">
      <dsp:nvSpPr>
        <dsp:cNvPr id="0" name=""/>
        <dsp:cNvSpPr/>
      </dsp:nvSpPr>
      <dsp:spPr>
        <a:xfrm>
          <a:off x="1702871"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Unambigous</a:t>
          </a:r>
          <a:endParaRPr lang="es-ES" sz="1200" kern="1200" dirty="0"/>
        </a:p>
      </dsp:txBody>
      <dsp:txXfrm>
        <a:off x="1718445" y="1239096"/>
        <a:ext cx="1032337" cy="500594"/>
      </dsp:txXfrm>
    </dsp:sp>
    <dsp:sp modelId="{56D8F8C1-C6A2-41B8-A153-24DD2DC1C7E6}">
      <dsp:nvSpPr>
        <dsp:cNvPr id="0" name=""/>
        <dsp:cNvSpPr/>
      </dsp:nvSpPr>
      <dsp:spPr>
        <a:xfrm rot="19457599">
          <a:off x="1228236"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240677"/>
        <a:ext cx="26193" cy="26193"/>
      </dsp:txXfrm>
    </dsp:sp>
    <dsp:sp modelId="{8472A317-E592-4227-AB5B-41885DBCBC01}">
      <dsp:nvSpPr>
        <dsp:cNvPr id="0" name=""/>
        <dsp:cNvSpPr/>
      </dsp:nvSpPr>
      <dsp:spPr>
        <a:xfrm>
          <a:off x="1702871"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Clear</a:t>
          </a:r>
        </a:p>
      </dsp:txBody>
      <dsp:txXfrm>
        <a:off x="1718445" y="1850600"/>
        <a:ext cx="1032337" cy="500594"/>
      </dsp:txXfrm>
    </dsp:sp>
    <dsp:sp modelId="{6DA764CA-8638-408B-A9A2-98CE2CDE32C8}">
      <dsp:nvSpPr>
        <dsp:cNvPr id="0" name=""/>
        <dsp:cNvSpPr/>
      </dsp:nvSpPr>
      <dsp:spPr>
        <a:xfrm rot="2142401">
          <a:off x="1228236"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546429"/>
        <a:ext cx="26193" cy="26193"/>
      </dsp:txXfrm>
    </dsp:sp>
    <dsp:sp modelId="{8341AA07-4700-4D71-8FE0-157CAB729A4C}">
      <dsp:nvSpPr>
        <dsp:cNvPr id="0" name=""/>
        <dsp:cNvSpPr/>
      </dsp:nvSpPr>
      <dsp:spPr>
        <a:xfrm>
          <a:off x="1702871"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Atomic</a:t>
          </a:r>
          <a:endParaRPr lang="es-ES" sz="1200" kern="1200" dirty="0"/>
        </a:p>
      </dsp:txBody>
      <dsp:txXfrm>
        <a:off x="1718445" y="2462104"/>
        <a:ext cx="1032337" cy="500594"/>
      </dsp:txXfrm>
    </dsp:sp>
    <dsp:sp modelId="{AEF53D08-843C-40FF-B23B-F53C1AF52249}">
      <dsp:nvSpPr>
        <dsp:cNvPr id="0" name=""/>
        <dsp:cNvSpPr/>
      </dsp:nvSpPr>
      <dsp:spPr>
        <a:xfrm rot="3907178">
          <a:off x="984624"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2840000"/>
        <a:ext cx="50554" cy="50554"/>
      </dsp:txXfrm>
    </dsp:sp>
    <dsp:sp modelId="{22F87F5B-57CF-4258-A6E7-CFD54A212859}">
      <dsp:nvSpPr>
        <dsp:cNvPr id="0" name=""/>
        <dsp:cNvSpPr/>
      </dsp:nvSpPr>
      <dsp:spPr>
        <a:xfrm>
          <a:off x="1702871"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718445" y="3073608"/>
        <a:ext cx="1032337" cy="500594"/>
      </dsp:txXfrm>
    </dsp:sp>
    <dsp:sp modelId="{171ED912-CAE2-429E-8349-111317A56253}">
      <dsp:nvSpPr>
        <dsp:cNvPr id="0" name=""/>
        <dsp:cNvSpPr/>
      </dsp:nvSpPr>
      <dsp:spPr>
        <a:xfrm rot="4467012">
          <a:off x="696752"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3131359"/>
        <a:ext cx="79342" cy="79342"/>
      </dsp:txXfrm>
    </dsp:sp>
    <dsp:sp modelId="{3896F957-00C2-4A69-AE40-09FC9EF25FDF}">
      <dsp:nvSpPr>
        <dsp:cNvPr id="0" name=""/>
        <dsp:cNvSpPr/>
      </dsp:nvSpPr>
      <dsp:spPr>
        <a:xfrm>
          <a:off x="1702871"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Abstract</a:t>
          </a:r>
          <a:endParaRPr lang="es-ES" sz="1200" kern="1200" dirty="0"/>
        </a:p>
      </dsp:txBody>
      <dsp:txXfrm>
        <a:off x="1718445" y="3685112"/>
        <a:ext cx="1032337" cy="500594"/>
      </dsp:txXfrm>
    </dsp:sp>
    <dsp:sp modelId="{2D2A45E0-4D6B-4454-BE5D-93E894E0E756}">
      <dsp:nvSpPr>
        <dsp:cNvPr id="0" name=""/>
        <dsp:cNvSpPr/>
      </dsp:nvSpPr>
      <dsp:spPr>
        <a:xfrm rot="4725511">
          <a:off x="399108"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3422229"/>
        <a:ext cx="109106" cy="109106"/>
      </dsp:txXfrm>
    </dsp:sp>
    <dsp:sp modelId="{A9D43119-C94C-48BB-B527-CC37510B5417}">
      <dsp:nvSpPr>
        <dsp:cNvPr id="0" name=""/>
        <dsp:cNvSpPr/>
      </dsp:nvSpPr>
      <dsp:spPr>
        <a:xfrm>
          <a:off x="1702871"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Complete</a:t>
          </a:r>
        </a:p>
      </dsp:txBody>
      <dsp:txXfrm>
        <a:off x="1718445"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02/01/2023</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02/01/2023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19077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1327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341968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104971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201482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14</a:t>
            </a:fld>
            <a:endParaRPr lang="en-US"/>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02.01.23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02.01.23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02.01.23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02.01.23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02.01.23</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02.01.23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02.01.23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02.01.23</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02.01.23</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02.01.23</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02.01.23</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mailto:aalijostes@mondragon.edu" TargetMode="Externa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a:t>Writing</a:t>
            </a:r>
            <a:br>
              <a:rPr lang="en-US" dirty="0"/>
            </a:br>
            <a:r>
              <a:rPr lang="en-US" dirty="0"/>
              <a:t>requirements</a:t>
            </a:r>
            <a:endParaRPr lang="en-US" sz="1800" dirty="0"/>
          </a:p>
        </p:txBody>
      </p:sp>
      <p:sp>
        <p:nvSpPr>
          <p:cNvPr id="2" name="Text Placeholder 1"/>
          <p:cNvSpPr>
            <a:spLocks noGrp="1"/>
          </p:cNvSpPr>
          <p:nvPr>
            <p:ph type="body" idx="1"/>
          </p:nvPr>
        </p:nvSpPr>
        <p:spPr/>
        <p:txBody>
          <a:bodyPr/>
          <a:lstStyle/>
          <a:p>
            <a:endParaRPr lang="en-US" dirty="0"/>
          </a:p>
          <a:p>
            <a:endParaRPr lang="en-US" dirty="0"/>
          </a:p>
        </p:txBody>
      </p:sp>
      <p:sp>
        <p:nvSpPr>
          <p:cNvPr id="4" name="Title 20"/>
          <p:cNvSpPr txBox="1">
            <a:spLocks/>
          </p:cNvSpPr>
          <p:nvPr/>
        </p:nvSpPr>
        <p:spPr>
          <a:xfrm>
            <a:off x="101275" y="5705312"/>
            <a:ext cx="2891307" cy="1152688"/>
          </a:xfrm>
          <a:prstGeom prst="rect">
            <a:avLst/>
          </a:prstGeom>
          <a:noFill/>
          <a:ln>
            <a:noFill/>
          </a:ln>
        </p:spPr>
        <p:txBody>
          <a:bodyPr vert="horz" lIns="91440" tIns="45720" rIns="91440" bIns="45720" rtlCol="0" anchor="b">
            <a:normAutofit/>
          </a:bodyPr>
          <a:lstStyle>
            <a:lvl1pPr marL="0" indent="0" algn="l" defTabSz="457200" rtl="0" eaLnBrk="1" latinLnBrk="0" hangingPunct="1">
              <a:spcBef>
                <a:spcPct val="0"/>
              </a:spcBef>
              <a:buNone/>
              <a:defRPr sz="3200" b="0" i="0" kern="1200" cap="none">
                <a:solidFill>
                  <a:srgbClr val="FFFFFF"/>
                </a:solidFill>
                <a:latin typeface="Arial Black" charset="0"/>
                <a:ea typeface="Arial Black" charset="0"/>
                <a:cs typeface="Arial Black" charset="0"/>
              </a:defRPr>
            </a:lvl1pPr>
          </a:lstStyle>
          <a:p>
            <a:r>
              <a:rPr lang="en-US" sz="1800" dirty="0"/>
              <a:t>TESTING AND</a:t>
            </a:r>
          </a:p>
          <a:p>
            <a:r>
              <a:rPr lang="en-US" sz="1800" dirty="0"/>
              <a:t>VALIDATION</a:t>
            </a:r>
          </a:p>
          <a:p>
            <a:r>
              <a:rPr lang="en-US" sz="1800" dirty="0"/>
              <a:t>PLATFORMS</a:t>
            </a:r>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10</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Unambiguous</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is precise, there are no ambiguities. There is only one interpretation. </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461661" y="2958414"/>
            <a:ext cx="4572000" cy="369332"/>
          </a:xfrm>
          <a:prstGeom prst="rect">
            <a:avLst/>
          </a:prstGeom>
          <a:noFill/>
        </p:spPr>
        <p:txBody>
          <a:bodyPr wrap="square">
            <a:spAutoFit/>
          </a:bodyPr>
          <a:lstStyle/>
          <a:p>
            <a:r>
              <a:rPr lang="en-US" dirty="0">
                <a:latin typeface="Arial Nova Light" panose="020B0304020202020204" pitchFamily="34" charset="0"/>
              </a:rPr>
              <a:t>The</a:t>
            </a:r>
            <a:r>
              <a:rPr lang="en-US" dirty="0"/>
              <a:t> </a:t>
            </a:r>
            <a:r>
              <a:rPr lang="en-US" dirty="0">
                <a:latin typeface="Arial Nova Light" panose="020B0304020202020204" pitchFamily="34" charset="0"/>
              </a:rPr>
              <a:t>converter must minimize losses</a:t>
            </a:r>
          </a:p>
        </p:txBody>
      </p:sp>
      <p:sp>
        <p:nvSpPr>
          <p:cNvPr id="23" name="CuadroTexto 22">
            <a:extLst>
              <a:ext uri="{FF2B5EF4-FFF2-40B4-BE49-F238E27FC236}">
                <a16:creationId xmlns:a16="http://schemas.microsoft.com/office/drawing/2014/main" id="{EEB4F30C-DA78-4051-9D65-D7E469466C0A}"/>
              </a:ext>
            </a:extLst>
          </p:cNvPr>
          <p:cNvSpPr txBox="1"/>
          <p:nvPr/>
        </p:nvSpPr>
        <p:spPr>
          <a:xfrm>
            <a:off x="1461662" y="3915273"/>
            <a:ext cx="3813724" cy="1200329"/>
          </a:xfrm>
          <a:prstGeom prst="rect">
            <a:avLst/>
          </a:prstGeom>
          <a:noFill/>
        </p:spPr>
        <p:txBody>
          <a:bodyPr wrap="square">
            <a:spAutoFit/>
          </a:bodyPr>
          <a:lstStyle/>
          <a:p>
            <a:r>
              <a:rPr lang="en-US" dirty="0">
                <a:latin typeface="Arial Nova Light" panose="020B0304020202020204" pitchFamily="34" charset="0"/>
              </a:rPr>
              <a:t>When the converter is working at its output nominal power, the power losses shall be smaller or equal to a 5 % of the nominal output power.</a:t>
            </a:r>
          </a:p>
        </p:txBody>
      </p:sp>
    </p:spTree>
    <p:extLst>
      <p:ext uri="{BB962C8B-B14F-4D97-AF65-F5344CB8AC3E}">
        <p14:creationId xmlns:p14="http://schemas.microsoft.com/office/powerpoint/2010/main" val="398481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11</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Clear</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can be understood. There are not spelling or other kind of mistakes.</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n-US" dirty="0">
                <a:latin typeface="Arial Nova Light" panose="020B0304020202020204" pitchFamily="34" charset="0"/>
              </a:rPr>
              <a:t>The range of an analogue port needs to have a maximum tension of 5 A</a:t>
            </a:r>
            <a:endParaRPr lang="en-US" b="1" dirty="0">
              <a:latin typeface="Arial Nova Light" panose="020B0304020202020204" pitchFamily="34" charset="0"/>
            </a:endParaRPr>
          </a:p>
        </p:txBody>
      </p:sp>
      <p:sp>
        <p:nvSpPr>
          <p:cNvPr id="23" name="CuadroTexto 22">
            <a:extLst>
              <a:ext uri="{FF2B5EF4-FFF2-40B4-BE49-F238E27FC236}">
                <a16:creationId xmlns:a16="http://schemas.microsoft.com/office/drawing/2014/main" id="{EEB4F30C-DA78-4051-9D65-D7E469466C0A}"/>
              </a:ext>
            </a:extLst>
          </p:cNvPr>
          <p:cNvSpPr txBox="1"/>
          <p:nvPr/>
        </p:nvSpPr>
        <p:spPr>
          <a:xfrm>
            <a:off x="1550651" y="4049935"/>
            <a:ext cx="3813724" cy="923330"/>
          </a:xfrm>
          <a:prstGeom prst="rect">
            <a:avLst/>
          </a:prstGeom>
          <a:noFill/>
        </p:spPr>
        <p:txBody>
          <a:bodyPr wrap="square">
            <a:spAutoFit/>
          </a:bodyPr>
          <a:lstStyle/>
          <a:p>
            <a:r>
              <a:rPr lang="en-US" dirty="0">
                <a:latin typeface="Arial Nova Light" panose="020B0304020202020204" pitchFamily="34" charset="0"/>
              </a:rPr>
              <a:t>The voltage range of all analogue input channels shall be between 0 V and 5 V.</a:t>
            </a:r>
          </a:p>
        </p:txBody>
      </p:sp>
    </p:spTree>
    <p:extLst>
      <p:ext uri="{BB962C8B-B14F-4D97-AF65-F5344CB8AC3E}">
        <p14:creationId xmlns:p14="http://schemas.microsoft.com/office/powerpoint/2010/main" val="223342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12</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Atomic</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defines a single traceable element.</a:t>
            </a:r>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The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smallest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piece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information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you</a:t>
            </a:r>
            <a:r>
              <a:rPr lang="es-ES" sz="1800" dirty="0">
                <a:solidFill>
                  <a:schemeClr val="tx1"/>
                </a:solidFill>
                <a:latin typeface="Arial Nova Light" panose="020B0304020202020204" pitchFamily="34" charset="0"/>
                <a:ea typeface="+mn-ea"/>
                <a:cs typeface="+mn-cs"/>
              </a:rPr>
              <a:t> can </a:t>
            </a:r>
            <a:r>
              <a:rPr lang="es-ES" sz="1800" dirty="0" err="1">
                <a:solidFill>
                  <a:schemeClr val="tx1"/>
                </a:solidFill>
                <a:latin typeface="Arial Nova Light" panose="020B0304020202020204" pitchFamily="34" charset="0"/>
                <a:ea typeface="+mn-ea"/>
                <a:cs typeface="+mn-cs"/>
              </a:rPr>
              <a:t>give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that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its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own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verifiable</a:t>
            </a:r>
            <a:r>
              <a:rPr lang="es-ES" sz="1800" dirty="0">
                <a:solidFill>
                  <a:schemeClr val="tx1"/>
                </a:solidFill>
                <a:latin typeface="Arial Nova Light" panose="020B0304020202020204" pitchFamily="34" charset="0"/>
                <a:ea typeface="+mn-ea"/>
                <a:cs typeface="+mn-cs"/>
              </a:rPr>
              <a:t> and complete.</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0800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sp>
        <p:nvSpPr>
          <p:cNvPr id="23" name="CuadroTexto 22">
            <a:extLst>
              <a:ext uri="{FF2B5EF4-FFF2-40B4-BE49-F238E27FC236}">
                <a16:creationId xmlns:a16="http://schemas.microsoft.com/office/drawing/2014/main" id="{EEB4F30C-DA78-4051-9D65-D7E469466C0A}"/>
              </a:ext>
            </a:extLst>
          </p:cNvPr>
          <p:cNvSpPr txBox="1"/>
          <p:nvPr/>
        </p:nvSpPr>
        <p:spPr>
          <a:xfrm>
            <a:off x="1383719" y="4198018"/>
            <a:ext cx="4120265" cy="646331"/>
          </a:xfrm>
          <a:prstGeom prst="rect">
            <a:avLst/>
          </a:prstGeom>
          <a:noFill/>
        </p:spPr>
        <p:txBody>
          <a:bodyPr wrap="square">
            <a:spAutoFit/>
          </a:bodyPr>
          <a:lstStyle/>
          <a:p>
            <a:r>
              <a:rPr lang="en-US" dirty="0">
                <a:latin typeface="Arial Nova Light" panose="020B0304020202020204" pitchFamily="34" charset="0"/>
              </a:rPr>
              <a:t>The maximum input voltage for analogue input channels shall be 5 V.</a:t>
            </a: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5" name="CuadroTexto 24">
            <a:extLst>
              <a:ext uri="{FF2B5EF4-FFF2-40B4-BE49-F238E27FC236}">
                <a16:creationId xmlns:a16="http://schemas.microsoft.com/office/drawing/2014/main" id="{94109E54-F730-493C-9F02-6DB727765497}"/>
              </a:ext>
            </a:extLst>
          </p:cNvPr>
          <p:cNvSpPr txBox="1"/>
          <p:nvPr/>
        </p:nvSpPr>
        <p:spPr>
          <a:xfrm>
            <a:off x="1383719" y="5236795"/>
            <a:ext cx="4226963" cy="646331"/>
          </a:xfrm>
          <a:prstGeom prst="rect">
            <a:avLst/>
          </a:prstGeom>
          <a:noFill/>
        </p:spPr>
        <p:txBody>
          <a:bodyPr wrap="square">
            <a:spAutoFit/>
          </a:bodyPr>
          <a:lstStyle/>
          <a:p>
            <a:r>
              <a:rPr lang="en-US" dirty="0">
                <a:latin typeface="Arial Nova Light" panose="020B0304020202020204" pitchFamily="34" charset="0"/>
              </a:rPr>
              <a:t>The maximum input current for analogue input channels shall be 200 mA.</a:t>
            </a:r>
          </a:p>
        </p:txBody>
      </p:sp>
    </p:spTree>
    <p:extLst>
      <p:ext uri="{BB962C8B-B14F-4D97-AF65-F5344CB8AC3E}">
        <p14:creationId xmlns:p14="http://schemas.microsoft.com/office/powerpoint/2010/main" val="18664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13</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Abstract</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does not specify a certain solution. It may difficult in projects where a solution was already developed.</a:t>
            </a:r>
            <a:endParaRPr lang="es-ES" sz="2400" dirty="0">
              <a:latin typeface="Arial Nova Light" panose="020B0304020202020204" pitchFamily="34" charset="0"/>
            </a:endParaRPr>
          </a:p>
          <a:p>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Since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engineers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may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already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have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built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something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like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requirements</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asking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for</a:t>
            </a:r>
            <a:r>
              <a:rPr lang="es-ES" sz="1800" dirty="0">
                <a:solidFill>
                  <a:schemeClr val="tx1"/>
                </a:solidFill>
                <a:latin typeface="Arial Nova Light" panose="020B0304020202020204" pitchFamily="34" charset="0"/>
                <a:ea typeface="+mn-ea"/>
                <a:cs typeface="+mn-cs"/>
              </a:rPr>
              <a:t>. </a:t>
            </a:r>
          </a:p>
          <a:p>
            <a:r>
              <a:rPr lang="es-ES" sz="1800" dirty="0" err="1">
                <a:solidFill>
                  <a:schemeClr val="tx1"/>
                </a:solidFill>
                <a:latin typeface="Arial Nova Light" panose="020B0304020202020204" pitchFamily="34" charset="0"/>
                <a:ea typeface="+mn-ea"/>
                <a:cs typeface="+mn-cs"/>
              </a:rPr>
              <a:t>Even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known</a:t>
            </a:r>
            <a:r>
              <a:rPr lang="es-ES" sz="1800" dirty="0">
                <a:solidFill>
                  <a:schemeClr val="tx1"/>
                </a:solidFill>
                <a:latin typeface="Arial Nova Light" panose="020B0304020202020204" pitchFamily="34" charset="0"/>
                <a:ea typeface="+mn-ea"/>
                <a:cs typeface="+mn-cs"/>
              </a:rPr>
              <a:t> HOW </a:t>
            </a:r>
            <a:r>
              <a:rPr lang="es-ES" sz="1800" dirty="0" err="1">
                <a:solidFill>
                  <a:schemeClr val="tx1"/>
                </a:solidFill>
                <a:latin typeface="Arial Nova Light" panose="020B0304020202020204" pitchFamily="34" charset="0"/>
                <a:ea typeface="+mn-ea"/>
                <a:cs typeface="+mn-cs"/>
              </a:rPr>
              <a:t>to</a:t>
            </a:r>
            <a:r>
              <a:rPr lang="es-ES" sz="1800" dirty="0">
                <a:solidFill>
                  <a:schemeClr val="tx1"/>
                </a:solidFill>
                <a:latin typeface="Arial Nova Light" panose="020B0304020202020204" pitchFamily="34" charset="0"/>
                <a:ea typeface="+mn-ea"/>
                <a:cs typeface="+mn-cs"/>
              </a:rPr>
              <a:t> do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write</a:t>
            </a:r>
            <a:r>
              <a:rPr lang="es-ES" sz="1800" dirty="0">
                <a:solidFill>
                  <a:schemeClr val="tx1"/>
                </a:solidFill>
                <a:latin typeface="Arial Nova Light" panose="020B0304020202020204" pitchFamily="34" charset="0"/>
                <a:ea typeface="+mn-ea"/>
                <a:cs typeface="+mn-cs"/>
              </a:rPr>
              <a:t> WHAT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should</a:t>
            </a:r>
            <a:r>
              <a:rPr lang="es-ES" sz="1800" dirty="0">
                <a:solidFill>
                  <a:schemeClr val="tx1"/>
                </a:solidFill>
                <a:latin typeface="Arial Nova Light" panose="020B0304020202020204" pitchFamily="34" charset="0"/>
                <a:ea typeface="+mn-ea"/>
                <a:cs typeface="+mn-cs"/>
              </a:rPr>
              <a:t> do. </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951510"/>
            <a:ext cx="4226963" cy="646331"/>
          </a:xfrm>
          <a:prstGeom prst="rect">
            <a:avLst/>
          </a:prstGeom>
          <a:noFill/>
        </p:spPr>
        <p:txBody>
          <a:bodyPr wrap="square">
            <a:spAutoFit/>
          </a:bodyPr>
          <a:lstStyle/>
          <a:p>
            <a:pPr algn="just"/>
            <a:r>
              <a:rPr lang="en-US" dirty="0">
                <a:latin typeface="Arial Nova Light" panose="020B0304020202020204" pitchFamily="34" charset="0"/>
              </a:rPr>
              <a:t>An amplifier stage shall amplify the input voltage by a factor of 2.</a:t>
            </a:r>
          </a:p>
        </p:txBody>
      </p:sp>
      <p:sp>
        <p:nvSpPr>
          <p:cNvPr id="23" name="CuadroTexto 22">
            <a:extLst>
              <a:ext uri="{FF2B5EF4-FFF2-40B4-BE49-F238E27FC236}">
                <a16:creationId xmlns:a16="http://schemas.microsoft.com/office/drawing/2014/main" id="{EEB4F30C-DA78-4051-9D65-D7E469466C0A}"/>
              </a:ext>
            </a:extLst>
          </p:cNvPr>
          <p:cNvSpPr txBox="1"/>
          <p:nvPr/>
        </p:nvSpPr>
        <p:spPr>
          <a:xfrm>
            <a:off x="1383720" y="5265285"/>
            <a:ext cx="4120265" cy="646331"/>
          </a:xfrm>
          <a:prstGeom prst="rect">
            <a:avLst/>
          </a:prstGeom>
          <a:noFill/>
        </p:spPr>
        <p:txBody>
          <a:bodyPr wrap="square">
            <a:spAutoFit/>
          </a:bodyPr>
          <a:lstStyle/>
          <a:p>
            <a:r>
              <a:rPr lang="en-US" dirty="0">
                <a:latin typeface="Arial Nova Light" panose="020B0304020202020204" pitchFamily="34" charset="0"/>
              </a:rPr>
              <a:t>The input voltage shall be amplified by a factor of 2. </a:t>
            </a:r>
          </a:p>
        </p:txBody>
      </p:sp>
    </p:spTree>
    <p:extLst>
      <p:ext uri="{BB962C8B-B14F-4D97-AF65-F5344CB8AC3E}">
        <p14:creationId xmlns:p14="http://schemas.microsoft.com/office/powerpoint/2010/main" val="121506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14</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It contains all the information to understand it. It has all the characteristics mentioned before.</a:t>
            </a:r>
          </a:p>
          <a:p>
            <a:r>
              <a:rPr lang="en-US" sz="1800" dirty="0">
                <a:latin typeface="Arial Nova Light" panose="020B0304020202020204" pitchFamily="34" charset="0"/>
              </a:rPr>
              <a:t>Inclusion of all significant requirements, whether relating to functionality, performance, design constraints, attributes or external interfaces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57587" y="3566226"/>
            <a:ext cx="4226963" cy="646331"/>
          </a:xfrm>
          <a:prstGeom prst="rect">
            <a:avLst/>
          </a:prstGeom>
          <a:noFill/>
        </p:spPr>
        <p:txBody>
          <a:bodyPr wrap="square">
            <a:spAutoFit/>
          </a:bodyPr>
          <a:lstStyle/>
          <a:p>
            <a:pPr algn="just"/>
            <a:r>
              <a:rPr lang="en-US" dirty="0">
                <a:latin typeface="Arial Nova Light" panose="020B0304020202020204" pitchFamily="34" charset="0"/>
              </a:rPr>
              <a:t>The BMS shall indicate the SoC of the battery.</a:t>
            </a:r>
          </a:p>
        </p:txBody>
      </p:sp>
      <p:sp>
        <p:nvSpPr>
          <p:cNvPr id="23" name="CuadroTexto 22">
            <a:extLst>
              <a:ext uri="{FF2B5EF4-FFF2-40B4-BE49-F238E27FC236}">
                <a16:creationId xmlns:a16="http://schemas.microsoft.com/office/drawing/2014/main" id="{EEB4F30C-DA78-4051-9D65-D7E469466C0A}"/>
              </a:ext>
            </a:extLst>
          </p:cNvPr>
          <p:cNvSpPr txBox="1"/>
          <p:nvPr/>
        </p:nvSpPr>
        <p:spPr>
          <a:xfrm>
            <a:off x="1357587" y="4849409"/>
            <a:ext cx="4120265" cy="1200329"/>
          </a:xfrm>
          <a:prstGeom prst="rect">
            <a:avLst/>
          </a:prstGeom>
          <a:noFill/>
        </p:spPr>
        <p:txBody>
          <a:bodyPr wrap="square">
            <a:spAutoFit/>
          </a:bodyPr>
          <a:lstStyle/>
          <a:p>
            <a:r>
              <a:rPr lang="en-US" dirty="0">
                <a:latin typeface="Arial Nova Light" panose="020B0304020202020204" pitchFamily="34" charset="0"/>
              </a:rPr>
              <a:t>The Battery Management System shall indicate the state of charge of the battery numerically, with maximum jumps of 5%.</a:t>
            </a:r>
          </a:p>
        </p:txBody>
      </p:sp>
    </p:spTree>
    <p:extLst>
      <p:ext uri="{BB962C8B-B14F-4D97-AF65-F5344CB8AC3E}">
        <p14:creationId xmlns:p14="http://schemas.microsoft.com/office/powerpoint/2010/main" val="48460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Language of requirements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7" name="Marcador de contenido 5"/>
          <p:cNvSpPr>
            <a:spLocks noGrp="1"/>
          </p:cNvSpPr>
          <p:nvPr>
            <p:ph sz="quarter" idx="13"/>
          </p:nvPr>
        </p:nvSpPr>
        <p:spPr>
          <a:xfrm>
            <a:off x="422031" y="1275347"/>
            <a:ext cx="8299939" cy="4812716"/>
          </a:xfrm>
        </p:spPr>
        <p:txBody>
          <a:bodyPr/>
          <a:lstStyle/>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standards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help</a:t>
            </a:r>
            <a:r>
              <a:rPr lang="es-ES" dirty="0">
                <a:latin typeface="Arial Nova Light" panose="020B0304020202020204" pitchFamily="34" charset="0"/>
              </a:rPr>
              <a:t> </a:t>
            </a:r>
            <a:r>
              <a:rPr lang="es-ES" dirty="0" err="1">
                <a:latin typeface="Arial Nova Light" panose="020B0304020202020204" pitchFamily="34" charset="0"/>
              </a:rPr>
              <a:t>us</a:t>
            </a:r>
            <a:r>
              <a:rPr lang="es-ES" dirty="0">
                <a:latin typeface="Arial Nova Light" panose="020B0304020202020204" pitchFamily="34" charset="0"/>
              </a:rPr>
              <a:t> </a:t>
            </a:r>
            <a:r>
              <a:rPr lang="es-ES" dirty="0" err="1">
                <a:latin typeface="Arial Nova Light" panose="020B0304020202020204" pitchFamily="34" charset="0"/>
              </a:rPr>
              <a:t>using</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correct</a:t>
            </a:r>
            <a:r>
              <a:rPr lang="es-ES" dirty="0">
                <a:latin typeface="Arial Nova Light" panose="020B0304020202020204" pitchFamily="34" charset="0"/>
              </a:rPr>
              <a:t> </a:t>
            </a:r>
            <a:r>
              <a:rPr lang="es-ES" dirty="0" err="1">
                <a:latin typeface="Arial Nova Light" panose="020B0304020202020204" pitchFamily="34" charset="0"/>
              </a:rPr>
              <a:t>language</a:t>
            </a:r>
            <a:r>
              <a:rPr lang="es-ES" dirty="0">
                <a:latin typeface="Arial Nova Light" panose="020B0304020202020204" pitchFamily="34" charset="0"/>
              </a:rPr>
              <a:t>.</a:t>
            </a:r>
          </a:p>
          <a:p>
            <a:r>
              <a:rPr lang="es-ES" dirty="0" err="1">
                <a:latin typeface="Arial Nova Light" panose="020B0304020202020204" pitchFamily="34" charset="0"/>
              </a:rPr>
              <a:t>We</a:t>
            </a:r>
            <a:r>
              <a:rPr lang="es-ES" dirty="0">
                <a:latin typeface="Arial Nova Light" panose="020B0304020202020204" pitchFamily="34" charset="0"/>
              </a:rPr>
              <a:t> </a:t>
            </a:r>
            <a:r>
              <a:rPr lang="es-ES" dirty="0" err="1">
                <a:latin typeface="Arial Nova Light" panose="020B0304020202020204" pitchFamily="34" charset="0"/>
              </a:rPr>
              <a:t>will</a:t>
            </a:r>
            <a:r>
              <a:rPr lang="es-ES" dirty="0">
                <a:latin typeface="Arial Nova Light" panose="020B0304020202020204" pitchFamily="34" charset="0"/>
              </a:rPr>
              <a:t> </a:t>
            </a:r>
            <a:r>
              <a:rPr lang="es-ES" dirty="0" err="1">
                <a:latin typeface="Arial Nova Light" panose="020B0304020202020204" pitchFamily="34" charset="0"/>
              </a:rPr>
              <a:t>take</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IEEE </a:t>
            </a:r>
            <a:r>
              <a:rPr lang="es-ES" dirty="0" err="1">
                <a:latin typeface="Arial Nova Light" panose="020B0304020202020204" pitchFamily="34" charset="0"/>
              </a:rPr>
              <a:t>Standards</a:t>
            </a:r>
            <a:r>
              <a:rPr lang="es-ES" dirty="0">
                <a:latin typeface="Arial Nova Light" panose="020B0304020202020204" pitchFamily="34" charset="0"/>
              </a:rPr>
              <a:t> Style Manual as a </a:t>
            </a:r>
            <a:r>
              <a:rPr lang="es-ES" dirty="0" err="1">
                <a:latin typeface="Arial Nova Light" panose="020B0304020202020204" pitchFamily="34" charset="0"/>
              </a:rPr>
              <a:t>reference</a:t>
            </a:r>
            <a:r>
              <a:rPr lang="es-ES" dirty="0">
                <a:latin typeface="Arial Nova Light" panose="020B0304020202020204" pitchFamily="34" charset="0"/>
              </a:rPr>
              <a:t>.</a:t>
            </a:r>
          </a:p>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key</a:t>
            </a:r>
            <a:r>
              <a:rPr lang="es-ES" dirty="0">
                <a:latin typeface="Arial Nova Light" panose="020B0304020202020204" pitchFamily="34" charset="0"/>
              </a:rPr>
              <a:t> </a:t>
            </a:r>
            <a:r>
              <a:rPr lang="es-ES" dirty="0" err="1">
                <a:latin typeface="Arial Nova Light" panose="020B0304020202020204" pitchFamily="34" charset="0"/>
              </a:rPr>
              <a:t>words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appear</a:t>
            </a:r>
            <a:r>
              <a:rPr lang="es-ES" dirty="0">
                <a:latin typeface="Arial Nova Light" panose="020B0304020202020204" pitchFamily="34" charset="0"/>
              </a:rPr>
              <a:t> in </a:t>
            </a:r>
            <a:r>
              <a:rPr lang="es-ES" dirty="0" err="1">
                <a:latin typeface="Arial Nova Light" panose="020B0304020202020204" pitchFamily="34" charset="0"/>
              </a:rPr>
              <a:t>requirements</a:t>
            </a:r>
            <a:r>
              <a:rPr lang="es-ES" dirty="0">
                <a:latin typeface="Arial Nova Light" panose="020B0304020202020204" pitchFamily="34" charset="0"/>
              </a:rPr>
              <a:t> </a:t>
            </a:r>
            <a:r>
              <a:rPr lang="es-ES" dirty="0" err="1">
                <a:latin typeface="Arial Nova Light" panose="020B0304020202020204" pitchFamily="34" charset="0"/>
              </a:rPr>
              <a:t>but</a:t>
            </a:r>
            <a:r>
              <a:rPr lang="es-ES" dirty="0">
                <a:latin typeface="Arial Nova Light" panose="020B0304020202020204" pitchFamily="34" charset="0"/>
              </a:rPr>
              <a:t> are </a:t>
            </a:r>
            <a:r>
              <a:rPr lang="es-ES" dirty="0" err="1">
                <a:latin typeface="Arial Nova Light" panose="020B0304020202020204" pitchFamily="34" charset="0"/>
              </a:rPr>
              <a:t>not</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same</a:t>
            </a:r>
            <a:r>
              <a:rPr lang="es-ES" dirty="0">
                <a:latin typeface="Arial Nova Light" panose="020B0304020202020204" pitchFamily="34" charset="0"/>
              </a:rPr>
              <a:t>:</a:t>
            </a:r>
          </a:p>
          <a:p>
            <a:pPr lvl="1"/>
            <a:r>
              <a:rPr lang="es-ES" dirty="0" err="1">
                <a:latin typeface="Arial Nova Light" panose="020B0304020202020204" pitchFamily="34" charset="0"/>
              </a:rPr>
              <a:t>Shall</a:t>
            </a:r>
            <a:endParaRPr lang="es-ES" dirty="0">
              <a:latin typeface="Arial Nova Light" panose="020B0304020202020204" pitchFamily="34" charset="0"/>
            </a:endParaRPr>
          </a:p>
          <a:p>
            <a:pPr lvl="1"/>
            <a:r>
              <a:rPr lang="es-ES" dirty="0" err="1">
                <a:latin typeface="Arial Nova Light" panose="020B0304020202020204" pitchFamily="34" charset="0"/>
              </a:rPr>
              <a:t>Should</a:t>
            </a:r>
            <a:endParaRPr lang="es-ES" dirty="0">
              <a:latin typeface="Arial Nova Light" panose="020B0304020202020204" pitchFamily="34" charset="0"/>
            </a:endParaRPr>
          </a:p>
          <a:p>
            <a:pPr lvl="1"/>
            <a:r>
              <a:rPr lang="es-ES" dirty="0">
                <a:latin typeface="Arial Nova Light" panose="020B0304020202020204" pitchFamily="34" charset="0"/>
              </a:rPr>
              <a:t>May</a:t>
            </a:r>
          </a:p>
          <a:p>
            <a:pPr lvl="1"/>
            <a:r>
              <a:rPr lang="es-ES" dirty="0" err="1">
                <a:latin typeface="Arial Nova Light" panose="020B0304020202020204" pitchFamily="34" charset="0"/>
              </a:rPr>
              <a:t>Must</a:t>
            </a:r>
            <a:endParaRPr lang="es-ES" dirty="0">
              <a:latin typeface="Arial Nova Light" panose="020B0304020202020204" pitchFamily="34" charset="0"/>
            </a:endParaRPr>
          </a:p>
          <a:p>
            <a:pPr lvl="1"/>
            <a:r>
              <a:rPr lang="es-ES" dirty="0">
                <a:latin typeface="Arial Nova Light" panose="020B0304020202020204" pitchFamily="34" charset="0"/>
              </a:rPr>
              <a:t>Can</a:t>
            </a:r>
          </a:p>
        </p:txBody>
      </p:sp>
    </p:spTree>
    <p:extLst>
      <p:ext uri="{BB962C8B-B14F-4D97-AF65-F5344CB8AC3E}">
        <p14:creationId xmlns:p14="http://schemas.microsoft.com/office/powerpoint/2010/main" val="64789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1601390188"/>
              </p:ext>
            </p:extLst>
          </p:nvPr>
        </p:nvGraphicFramePr>
        <p:xfrm>
          <a:off x="661453" y="1643185"/>
          <a:ext cx="7795848" cy="382029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t>Word</a:t>
                      </a:r>
                    </a:p>
                  </a:txBody>
                  <a:tcPr/>
                </a:tc>
                <a:tc>
                  <a:txBody>
                    <a:bodyPr/>
                    <a:lstStyle/>
                    <a:p>
                      <a:r>
                        <a:rPr lang="es-ES" dirty="0" err="1"/>
                        <a:t>Description</a:t>
                      </a:r>
                      <a:endParaRPr lang="es-ES" dirty="0"/>
                    </a:p>
                  </a:txBody>
                  <a:tcPr/>
                </a:tc>
                <a:extLst>
                  <a:ext uri="{0D108BD9-81ED-4DB2-BD59-A6C34878D82A}">
                    <a16:rowId xmlns:a16="http://schemas.microsoft.com/office/drawing/2014/main" val="951368790"/>
                  </a:ext>
                </a:extLst>
              </a:tr>
              <a:tr h="437010">
                <a:tc>
                  <a:txBody>
                    <a:bodyPr/>
                    <a:lstStyle/>
                    <a:p>
                      <a:r>
                        <a:rPr lang="es-ES" dirty="0" err="1"/>
                        <a:t>shall</a:t>
                      </a:r>
                      <a:endParaRPr lang="es-ES" dirty="0"/>
                    </a:p>
                  </a:txBody>
                  <a:tcPr/>
                </a:tc>
                <a:tc>
                  <a:txBody>
                    <a:bodyPr/>
                    <a:lstStyle/>
                    <a:p>
                      <a:r>
                        <a:rPr lang="en-US" sz="1800" b="0" i="0" u="none" strike="noStrike" kern="1200" baseline="0" dirty="0">
                          <a:solidFill>
                            <a:schemeClr val="dk1"/>
                          </a:solidFill>
                          <a:latin typeface="+mn-lt"/>
                          <a:ea typeface="+mn-ea"/>
                          <a:cs typeface="+mn-cs"/>
                        </a:rPr>
                        <a:t>indicates </a:t>
                      </a:r>
                      <a:r>
                        <a:rPr lang="en-US" sz="1800" b="1" i="0" u="none" strike="noStrike" kern="1200" baseline="0" dirty="0">
                          <a:solidFill>
                            <a:schemeClr val="dk1"/>
                          </a:solidFill>
                          <a:latin typeface="+mn-lt"/>
                          <a:ea typeface="+mn-ea"/>
                          <a:cs typeface="+mn-cs"/>
                        </a:rPr>
                        <a:t>mandatory requirements </a:t>
                      </a:r>
                      <a:r>
                        <a:rPr lang="en-US" sz="1800" b="0" i="0" u="none" strike="noStrike" kern="1200" baseline="0" dirty="0">
                          <a:solidFill>
                            <a:schemeClr val="dk1"/>
                          </a:solidFill>
                          <a:latin typeface="+mn-lt"/>
                          <a:ea typeface="+mn-ea"/>
                          <a:cs typeface="+mn-cs"/>
                        </a:rPr>
                        <a:t>strictly to be followed in order to conform to the standard and from which no deviation is permitted (</a:t>
                      </a:r>
                      <a:r>
                        <a:rPr lang="en-US" sz="1800" b="0" i="1" u="none" strike="noStrike" kern="1200" baseline="0" dirty="0">
                          <a:solidFill>
                            <a:schemeClr val="dk1"/>
                          </a:solidFill>
                          <a:latin typeface="+mn-lt"/>
                          <a:ea typeface="+mn-ea"/>
                          <a:cs typeface="+mn-cs"/>
                        </a:rPr>
                        <a:t>shall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required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113406808"/>
                  </a:ext>
                </a:extLst>
              </a:tr>
              <a:tr h="437010">
                <a:tc>
                  <a:txBody>
                    <a:bodyPr/>
                    <a:lstStyle/>
                    <a:p>
                      <a:r>
                        <a:rPr lang="es-ES" dirty="0" err="1"/>
                        <a:t>should</a:t>
                      </a:r>
                      <a:endParaRPr lang="es-ES" dirty="0"/>
                    </a:p>
                  </a:txBody>
                  <a:tcPr/>
                </a:tc>
                <a:tc>
                  <a:txBody>
                    <a:bodyPr/>
                    <a:lstStyle/>
                    <a:p>
                      <a:r>
                        <a:rPr lang="en-US" sz="1800" b="0" i="0" u="none" strike="noStrike" kern="1200" baseline="0" dirty="0">
                          <a:solidFill>
                            <a:schemeClr val="dk1"/>
                          </a:solidFill>
                          <a:latin typeface="+mn-lt"/>
                          <a:ea typeface="+mn-ea"/>
                          <a:cs typeface="+mn-cs"/>
                        </a:rPr>
                        <a:t>indicates that </a:t>
                      </a:r>
                      <a:r>
                        <a:rPr lang="en-US" sz="1800" b="1" i="0" u="none" strike="noStrike" kern="1200" baseline="0" dirty="0">
                          <a:solidFill>
                            <a:schemeClr val="dk1"/>
                          </a:solidFill>
                          <a:latin typeface="+mn-lt"/>
                          <a:ea typeface="+mn-ea"/>
                          <a:cs typeface="+mn-cs"/>
                        </a:rPr>
                        <a:t>among several possibilities, one is recommended </a:t>
                      </a:r>
                      <a:r>
                        <a:rPr lang="en-US" sz="1800" b="0" i="0" u="none" strike="noStrike" kern="1200" baseline="0" dirty="0">
                          <a:solidFill>
                            <a:schemeClr val="dk1"/>
                          </a:solidFill>
                          <a:latin typeface="+mn-lt"/>
                          <a:ea typeface="+mn-ea"/>
                          <a:cs typeface="+mn-cs"/>
                        </a:rPr>
                        <a:t>as particularly suitable without mentioning or excluding others; or that a certain course of action is preferred but not necessarily required (</a:t>
                      </a:r>
                      <a:r>
                        <a:rPr lang="en-US" sz="1800" b="0" i="1" u="none" strike="noStrike" kern="1200" baseline="0" dirty="0">
                          <a:solidFill>
                            <a:schemeClr val="dk1"/>
                          </a:solidFill>
                          <a:latin typeface="+mn-lt"/>
                          <a:ea typeface="+mn-ea"/>
                          <a:cs typeface="+mn-cs"/>
                        </a:rPr>
                        <a:t>should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recommended that</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342062322"/>
                  </a:ext>
                </a:extLst>
              </a:tr>
              <a:tr h="437010">
                <a:tc>
                  <a:txBody>
                    <a:bodyPr/>
                    <a:lstStyle/>
                    <a:p>
                      <a:r>
                        <a:rPr lang="es-ES" dirty="0" err="1"/>
                        <a:t>may</a:t>
                      </a:r>
                      <a:endParaRPr lang="es-ES" dirty="0"/>
                    </a:p>
                  </a:txBody>
                  <a:tcPr/>
                </a:tc>
                <a:tc>
                  <a:txBody>
                    <a:bodyPr/>
                    <a:lstStyle/>
                    <a:p>
                      <a:r>
                        <a:rPr lang="en-US" sz="1800" b="0" i="0" u="none" strike="noStrike" kern="1200" baseline="0" dirty="0">
                          <a:solidFill>
                            <a:schemeClr val="dk1"/>
                          </a:solidFill>
                          <a:latin typeface="+mn-lt"/>
                          <a:ea typeface="+mn-ea"/>
                          <a:cs typeface="+mn-cs"/>
                        </a:rPr>
                        <a:t>The word </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is used to indicate </a:t>
                      </a:r>
                      <a:r>
                        <a:rPr lang="en-US" sz="1800" b="1" i="0" u="none" strike="noStrike" kern="1200" baseline="0" dirty="0">
                          <a:solidFill>
                            <a:schemeClr val="dk1"/>
                          </a:solidFill>
                          <a:latin typeface="+mn-lt"/>
                          <a:ea typeface="+mn-ea"/>
                          <a:cs typeface="+mn-cs"/>
                        </a:rPr>
                        <a:t>a course of action permissible within the limits of the standard </a:t>
                      </a:r>
                      <a:r>
                        <a:rPr lang="en-US" sz="1800" b="0" i="0" u="none" strike="noStrike" kern="1200" baseline="0" dirty="0">
                          <a:solidFill>
                            <a:schemeClr val="dk1"/>
                          </a:solidFill>
                          <a:latin typeface="+mn-lt"/>
                          <a:ea typeface="+mn-ea"/>
                          <a:cs typeface="+mn-cs"/>
                        </a:rPr>
                        <a:t>(</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permitted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1675771566"/>
                  </a:ext>
                </a:extLst>
              </a:tr>
              <a:tr h="437010">
                <a:tc>
                  <a:txBody>
                    <a:bodyPr/>
                    <a:lstStyle/>
                    <a:p>
                      <a:r>
                        <a:rPr lang="es-ES" dirty="0"/>
                        <a:t>Can</a:t>
                      </a:r>
                    </a:p>
                  </a:txBody>
                  <a:tcPr/>
                </a:tc>
                <a:tc>
                  <a:txBody>
                    <a:bodyPr/>
                    <a:lstStyle/>
                    <a:p>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is used for statements of </a:t>
                      </a:r>
                      <a:r>
                        <a:rPr lang="en-US" sz="1800" b="1" i="0" u="none" strike="noStrike" kern="1200" baseline="0" dirty="0">
                          <a:solidFill>
                            <a:schemeClr val="dk1"/>
                          </a:solidFill>
                          <a:latin typeface="+mn-lt"/>
                          <a:ea typeface="+mn-ea"/>
                          <a:cs typeface="+mn-cs"/>
                        </a:rPr>
                        <a:t>possibility and capability</a:t>
                      </a:r>
                      <a:r>
                        <a:rPr lang="en-US" sz="1800" b="0" i="0" u="none" strike="noStrike" kern="1200" baseline="0" dirty="0">
                          <a:solidFill>
                            <a:schemeClr val="dk1"/>
                          </a:solidFill>
                          <a:latin typeface="+mn-lt"/>
                          <a:ea typeface="+mn-ea"/>
                          <a:cs typeface="+mn-cs"/>
                        </a:rPr>
                        <a:t>, whether material, physical, or causal (</a:t>
                      </a:r>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able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err="1">
                <a:latin typeface="Arial Nova Light" panose="020B0304020202020204" pitchFamily="34" charset="0"/>
              </a:rPr>
              <a:t>Bateriak</a:t>
            </a:r>
            <a:r>
              <a:rPr lang="en-US" dirty="0">
                <a:latin typeface="Arial Nova Light" panose="020B0304020202020204" pitchFamily="34" charset="0"/>
              </a:rPr>
              <a:t> </a:t>
            </a:r>
            <a:r>
              <a:rPr lang="en-US" dirty="0" err="1">
                <a:latin typeface="Arial Nova Light" panose="020B0304020202020204" pitchFamily="34" charset="0"/>
              </a:rPr>
              <a:t>kudeatzeko</a:t>
            </a:r>
            <a:r>
              <a:rPr lang="en-US" dirty="0">
                <a:latin typeface="Arial Nova Light" panose="020B0304020202020204" pitchFamily="34" charset="0"/>
              </a:rPr>
              <a:t> </a:t>
            </a:r>
            <a:r>
              <a:rPr lang="en-US" dirty="0" err="1">
                <a:latin typeface="Arial Nova Light" panose="020B0304020202020204" pitchFamily="34" charset="0"/>
              </a:rPr>
              <a:t>sistemak</a:t>
            </a:r>
            <a:r>
              <a:rPr lang="en-US" dirty="0">
                <a:latin typeface="Arial Nova Light" panose="020B0304020202020204" pitchFamily="34" charset="0"/>
              </a:rPr>
              <a:t> </a:t>
            </a:r>
            <a:r>
              <a:rPr lang="en-US" dirty="0" err="1">
                <a:latin typeface="Arial Nova Light" panose="020B0304020202020204" pitchFamily="34" charset="0"/>
              </a:rPr>
              <a:t>zenbakiz</a:t>
            </a:r>
            <a:r>
              <a:rPr lang="en-US" dirty="0">
                <a:latin typeface="Arial Nova Light" panose="020B0304020202020204" pitchFamily="34" charset="0"/>
              </a:rPr>
              <a:t> </a:t>
            </a:r>
            <a:r>
              <a:rPr lang="en-US" b="1" dirty="0" err="1">
                <a:latin typeface="Arial Nova Light" panose="020B0304020202020204" pitchFamily="34" charset="0"/>
              </a:rPr>
              <a:t>adieraziko</a:t>
            </a:r>
            <a:r>
              <a:rPr lang="en-US" b="1" dirty="0">
                <a:latin typeface="Arial Nova Light" panose="020B0304020202020204" pitchFamily="34" charset="0"/>
              </a:rPr>
              <a:t> du </a:t>
            </a:r>
            <a:r>
              <a:rPr lang="en-US" dirty="0" err="1">
                <a:latin typeface="Arial Nova Light" panose="020B0304020202020204" pitchFamily="34" charset="0"/>
              </a:rPr>
              <a:t>bateriaren</a:t>
            </a:r>
            <a:r>
              <a:rPr lang="en-US" dirty="0">
                <a:latin typeface="Arial Nova Light" panose="020B0304020202020204" pitchFamily="34" charset="0"/>
              </a:rPr>
              <a:t> </a:t>
            </a:r>
            <a:r>
              <a:rPr lang="en-US" dirty="0" err="1">
                <a:latin typeface="Arial Nova Light" panose="020B0304020202020204" pitchFamily="34" charset="0"/>
              </a:rPr>
              <a:t>karga-egoera</a:t>
            </a:r>
            <a:r>
              <a:rPr lang="en-US" dirty="0">
                <a:latin typeface="Arial Nova Light" panose="020B0304020202020204" pitchFamily="34" charset="0"/>
              </a:rPr>
              <a:t>, %5eko </a:t>
            </a:r>
            <a:r>
              <a:rPr lang="en-US" dirty="0" err="1">
                <a:latin typeface="Arial Nova Light" panose="020B0304020202020204" pitchFamily="34" charset="0"/>
              </a:rPr>
              <a:t>gehienezko</a:t>
            </a:r>
            <a:r>
              <a:rPr lang="en-US" dirty="0">
                <a:latin typeface="Arial Nova Light" panose="020B0304020202020204" pitchFamily="34" charset="0"/>
              </a:rPr>
              <a:t> </a:t>
            </a:r>
            <a:r>
              <a:rPr lang="en-US" dirty="0" err="1">
                <a:latin typeface="Arial Nova Light" panose="020B0304020202020204" pitchFamily="34" charset="0"/>
              </a:rPr>
              <a:t>jauziekin</a:t>
            </a:r>
            <a:r>
              <a:rPr lang="en-US" dirty="0">
                <a:latin typeface="Arial Nova Light" panose="020B0304020202020204" pitchFamily="34" charset="0"/>
              </a:rPr>
              <a:t>.</a:t>
            </a:r>
          </a:p>
        </p:txBody>
      </p:sp>
    </p:spTree>
    <p:extLst>
      <p:ext uri="{BB962C8B-B14F-4D97-AF65-F5344CB8AC3E}">
        <p14:creationId xmlns:p14="http://schemas.microsoft.com/office/powerpoint/2010/main" val="259384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Typical</a:t>
            </a:r>
            <a:r>
              <a:rPr lang="es-ES" dirty="0"/>
              <a:t> </a:t>
            </a:r>
            <a:r>
              <a:rPr lang="es-ES" dirty="0" err="1"/>
              <a:t>requirements</a:t>
            </a:r>
            <a:r>
              <a:rPr lang="es-ES" dirty="0"/>
              <a:t> </a:t>
            </a:r>
            <a:r>
              <a:rPr lang="es-ES" dirty="0" err="1"/>
              <a:t>structures</a:t>
            </a:r>
            <a:endParaRPr lang="es-ES" dirty="0"/>
          </a:p>
        </p:txBody>
      </p:sp>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err="1">
                <a:latin typeface="Arial Nova Light" panose="020B0304020202020204" pitchFamily="34" charset="0"/>
              </a:rPr>
              <a:t>Capability</a:t>
            </a:r>
            <a:r>
              <a:rPr lang="es-ES" dirty="0">
                <a:latin typeface="Arial Nova Light" panose="020B0304020202020204" pitchFamily="34" charset="0"/>
              </a:rPr>
              <a:t> </a:t>
            </a:r>
            <a:r>
              <a:rPr lang="es-ES" dirty="0" err="1">
                <a:latin typeface="Arial Nova Light" panose="020B0304020202020204" pitchFamily="34" charset="0"/>
              </a:rPr>
              <a:t>requirement</a:t>
            </a:r>
            <a:endParaRPr lang="es-ES" dirty="0">
              <a:latin typeface="Arial Nova Light" panose="020B0304020202020204" pitchFamily="34" charset="0"/>
            </a:endParaRP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n-US" dirty="0">
                <a:latin typeface="Arial Nova Light" panose="020B0304020202020204" pitchFamily="34" charset="0"/>
              </a:rPr>
              <a:t>Capability requirement with constraints</a:t>
            </a: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Tree>
    <p:extLst>
      <p:ext uri="{BB962C8B-B14F-4D97-AF65-F5344CB8AC3E}">
        <p14:creationId xmlns:p14="http://schemas.microsoft.com/office/powerpoint/2010/main" val="89820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Contents</a:t>
            </a:r>
            <a:endParaRPr lang="es-ES" dirty="0"/>
          </a:p>
        </p:txBody>
      </p:sp>
      <p:sp>
        <p:nvSpPr>
          <p:cNvPr id="8" name="Marcador de contenido 7">
            <a:extLst>
              <a:ext uri="{FF2B5EF4-FFF2-40B4-BE49-F238E27FC236}">
                <a16:creationId xmlns:a16="http://schemas.microsoft.com/office/drawing/2014/main" id="{D3591743-E0F0-4145-AE42-5AB255F302E7}"/>
              </a:ext>
            </a:extLst>
          </p:cNvPr>
          <p:cNvSpPr>
            <a:spLocks noGrp="1"/>
          </p:cNvSpPr>
          <p:nvPr>
            <p:ph sz="quarter" idx="13"/>
          </p:nvPr>
        </p:nvSpPr>
        <p:spPr/>
        <p:txBody>
          <a:bodyPr/>
          <a:lstStyle/>
          <a:p>
            <a:r>
              <a:rPr lang="es-ES" dirty="0" err="1">
                <a:latin typeface="Arial Nova Light" panose="020B0304020202020204" pitchFamily="34" charset="0"/>
              </a:rPr>
              <a:t>Properties</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r>
              <a:rPr lang="es-ES" dirty="0" err="1">
                <a:latin typeface="Arial Nova Light" panose="020B0304020202020204" pitchFamily="34" charset="0"/>
              </a:rPr>
              <a:t>Language</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pPr>
              <a:buFont typeface="+mj-lt"/>
              <a:buAutoNum type="arabicPeriod"/>
            </a:pPr>
            <a:endParaRPr lang="en-US" i="0" dirty="0">
              <a:solidFill>
                <a:schemeClr val="tx1"/>
              </a:solidFill>
              <a:effectLst/>
              <a:latin typeface="Arial Nova Light" panose="020B0304020202020204" pitchFamily="34" charset="0"/>
            </a:endParaRPr>
          </a:p>
          <a:p>
            <a:pPr marL="0" indent="0">
              <a:buNone/>
            </a:pPr>
            <a:endParaRPr lang="en-US" i="0" dirty="0">
              <a:solidFill>
                <a:srgbClr val="454545"/>
              </a:solidFill>
              <a:effectLst/>
            </a:endParaRPr>
          </a:p>
        </p:txBody>
      </p:sp>
    </p:spTree>
    <p:extLst>
      <p:ext uri="{BB962C8B-B14F-4D97-AF65-F5344CB8AC3E}">
        <p14:creationId xmlns:p14="http://schemas.microsoft.com/office/powerpoint/2010/main" val="29493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References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21</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References</a:t>
            </a:r>
            <a:endParaRPr lang="es-ES" dirty="0"/>
          </a:p>
        </p:txBody>
      </p:sp>
      <p:sp>
        <p:nvSpPr>
          <p:cNvPr id="8" name="Marcador de contenido 7">
            <a:extLst>
              <a:ext uri="{FF2B5EF4-FFF2-40B4-BE49-F238E27FC236}">
                <a16:creationId xmlns:a16="http://schemas.microsoft.com/office/drawing/2014/main" id="{D3591743-E0F0-4145-AE42-5AB255F302E7}"/>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a:t>
            </a:r>
            <a:r>
              <a:rPr lang="en-US" dirty="0" err="1">
                <a:solidFill>
                  <a:schemeClr val="tx1"/>
                </a:solidFill>
                <a:latin typeface="Arial Nova Light" panose="020B0304020202020204" pitchFamily="34" charset="0"/>
              </a:rPr>
              <a:t>Brownsword</a:t>
            </a:r>
            <a:r>
              <a:rPr lang="en-US" dirty="0">
                <a:solidFill>
                  <a:schemeClr val="tx1"/>
                </a:solidFill>
                <a:latin typeface="Arial Nova Light" panose="020B0304020202020204" pitchFamily="34" charset="0"/>
              </a:rPr>
              <a:t>,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n-US" i="0" dirty="0">
              <a:solidFill>
                <a:srgbClr val="454545"/>
              </a:solidFill>
              <a:effectLst/>
            </a:endParaRPr>
          </a:p>
        </p:txBody>
      </p:sp>
    </p:spTree>
    <p:extLst>
      <p:ext uri="{BB962C8B-B14F-4D97-AF65-F5344CB8AC3E}">
        <p14:creationId xmlns:p14="http://schemas.microsoft.com/office/powerpoint/2010/main" val="53362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5" name="Content Placeholder 1"/>
          <p:cNvSpPr txBox="1">
            <a:spLocks/>
          </p:cNvSpPr>
          <p:nvPr/>
        </p:nvSpPr>
        <p:spPr>
          <a:xfrm>
            <a:off x="415783" y="4784254"/>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a:t>
            </a:r>
            <a:r>
              <a:rPr lang="es-ES" b="1"/>
              <a:t>Olmo Larrañaga</a:t>
            </a:r>
            <a:endParaRPr lang="es-ES" b="1" dirty="0"/>
          </a:p>
          <a:p>
            <a:r>
              <a:rPr lang="es-ES" sz="1100" dirty="0">
                <a:hlinkClick r:id="rId2"/>
              </a:rPr>
              <a:t>jdelolmo@mondragon.edu</a:t>
            </a:r>
            <a:endParaRPr lang="es-ES" sz="1100" dirty="0"/>
          </a:p>
          <a:p>
            <a:endParaRPr lang="es-ES" sz="1100" dirty="0"/>
          </a:p>
          <a:p>
            <a:r>
              <a:rPr lang="es-ES" sz="1100" dirty="0" err="1"/>
              <a:t>Orona</a:t>
            </a:r>
            <a:r>
              <a:rPr lang="es-ES" sz="1100" dirty="0"/>
              <a:t> Ideo - </a:t>
            </a:r>
            <a:r>
              <a:rPr lang="es-ES" sz="1100" dirty="0" err="1"/>
              <a:t>Fundazioa</a:t>
            </a:r>
            <a:r>
              <a:rPr lang="es-ES" sz="1100" dirty="0"/>
              <a:t> </a:t>
            </a:r>
            <a:r>
              <a:rPr lang="es-ES" sz="1100" dirty="0" err="1"/>
              <a:t>eraikuntza</a:t>
            </a:r>
            <a:endParaRPr lang="es-ES" sz="1100" dirty="0"/>
          </a:p>
          <a:p>
            <a:r>
              <a:rPr lang="es-ES" sz="1100" dirty="0" err="1"/>
              <a:t>Jauregi</a:t>
            </a:r>
            <a:r>
              <a:rPr lang="es-ES" sz="1100" dirty="0"/>
              <a:t> Bailara, </a:t>
            </a:r>
            <a:r>
              <a:rPr lang="es-ES" sz="1100" dirty="0" err="1"/>
              <a:t>z.g</a:t>
            </a:r>
            <a:r>
              <a:rPr lang="es-ES" sz="1100" dirty="0"/>
              <a:t>.</a:t>
            </a:r>
          </a:p>
          <a:p>
            <a:r>
              <a:rPr lang="es-ES" sz="1100" dirty="0"/>
              <a:t>20120 Hernani (</a:t>
            </a:r>
            <a:r>
              <a:rPr lang="es-ES" sz="1100" dirty="0" err="1"/>
              <a:t>Gipuzkoa</a:t>
            </a:r>
            <a:r>
              <a:rPr lang="es-ES" sz="1100" dirty="0"/>
              <a:t>)</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Properties of requirements</a:t>
            </a:r>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4</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Requirement</a:t>
            </a:r>
            <a:r>
              <a:rPr lang="es-ES" dirty="0"/>
              <a:t> </a:t>
            </a:r>
            <a:r>
              <a:rPr lang="es-ES" dirty="0" err="1"/>
              <a:t>examples</a:t>
            </a:r>
            <a:endParaRPr lang="es-ES" dirty="0"/>
          </a:p>
        </p:txBody>
      </p:sp>
      <p:sp>
        <p:nvSpPr>
          <p:cNvPr id="8" name="Marcador de contenido 7">
            <a:extLst>
              <a:ext uri="{FF2B5EF4-FFF2-40B4-BE49-F238E27FC236}">
                <a16:creationId xmlns:a16="http://schemas.microsoft.com/office/drawing/2014/main" id="{D3591743-E0F0-4145-AE42-5AB255F302E7}"/>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Let’s see some requirements and discuss what do you understand:</a:t>
            </a:r>
          </a:p>
          <a:p>
            <a:pPr>
              <a:buFont typeface="+mj-lt"/>
              <a:buAutoNum type="arabicPeriod"/>
            </a:pPr>
            <a:r>
              <a:rPr lang="en-US" i="0" dirty="0">
                <a:solidFill>
                  <a:schemeClr val="tx1"/>
                </a:solidFill>
                <a:effectLst/>
                <a:latin typeface="Arial Nova Light" panose="020B0304020202020204" pitchFamily="34" charset="0"/>
              </a:rPr>
              <a:t>Response time should be less than 2 seconds.</a:t>
            </a:r>
          </a:p>
          <a:p>
            <a:pPr>
              <a:buFont typeface="+mj-lt"/>
              <a:buAutoNum type="arabicPeriod"/>
            </a:pPr>
            <a:r>
              <a:rPr lang="en-US" dirty="0">
                <a:solidFill>
                  <a:schemeClr val="tx1"/>
                </a:solidFill>
                <a:latin typeface="Arial Nova Light" panose="020B0304020202020204" pitchFamily="34" charset="0"/>
              </a:rPr>
              <a:t>The system may perform at the maximum rating at all times, except when battery SoC is below 20 %, when it should provide 75 % of the maximum rating.</a:t>
            </a:r>
          </a:p>
          <a:p>
            <a:pPr>
              <a:buFont typeface="+mj-lt"/>
              <a:buAutoNum type="arabicPeriod"/>
            </a:pPr>
            <a:r>
              <a:rPr lang="en-US" dirty="0">
                <a:solidFill>
                  <a:schemeClr val="tx1"/>
                </a:solidFill>
                <a:latin typeface="Arial Nova Light" panose="020B0304020202020204" pitchFamily="34" charset="0"/>
              </a:rPr>
              <a:t>The converter must minimize losses.</a:t>
            </a:r>
          </a:p>
          <a:p>
            <a:pPr>
              <a:buFont typeface="+mj-lt"/>
              <a:buAutoNum type="arabicPeriod"/>
            </a:pPr>
            <a:r>
              <a:rPr lang="en-US" dirty="0">
                <a:solidFill>
                  <a:schemeClr val="tx1"/>
                </a:solidFill>
                <a:latin typeface="Arial Nova Light" panose="020B0304020202020204" pitchFamily="34" charset="0"/>
              </a:rPr>
              <a:t>The input range of an analogue input needs to have a maximum voltage of 5 V.</a:t>
            </a:r>
          </a:p>
          <a:p>
            <a:pPr>
              <a:buFont typeface="+mj-lt"/>
              <a:buAutoNum type="arabicPeriod"/>
            </a:pPr>
            <a:endParaRPr lang="en-US" i="0" dirty="0">
              <a:solidFill>
                <a:schemeClr val="tx1"/>
              </a:solidFill>
              <a:effectLst/>
              <a:latin typeface="Arial Nova Light" panose="020B0304020202020204" pitchFamily="34" charset="0"/>
            </a:endParaRPr>
          </a:p>
          <a:p>
            <a:pPr marL="0" indent="0">
              <a:buNone/>
            </a:pPr>
            <a:endParaRPr lang="en-US" i="0" dirty="0">
              <a:solidFill>
                <a:srgbClr val="454545"/>
              </a:solidFill>
              <a:effectLst/>
            </a:endParaRPr>
          </a:p>
        </p:txBody>
      </p:sp>
    </p:spTree>
    <p:extLst>
      <p:ext uri="{BB962C8B-B14F-4D97-AF65-F5344CB8AC3E}">
        <p14:creationId xmlns:p14="http://schemas.microsoft.com/office/powerpoint/2010/main" val="183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5</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8" name="Marcador de contenido 7">
            <a:extLst>
              <a:ext uri="{FF2B5EF4-FFF2-40B4-BE49-F238E27FC236}">
                <a16:creationId xmlns:a16="http://schemas.microsoft.com/office/drawing/2014/main" id="{D3591743-E0F0-4145-AE42-5AB255F302E7}"/>
              </a:ext>
            </a:extLst>
          </p:cNvPr>
          <p:cNvSpPr>
            <a:spLocks noGrp="1"/>
          </p:cNvSpPr>
          <p:nvPr>
            <p:ph sz="quarter" idx="13"/>
          </p:nvPr>
        </p:nvSpPr>
        <p:spPr/>
        <p:txBody>
          <a:bodyPr>
            <a:normAutofit/>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b="1" i="0" dirty="0">
                <a:solidFill>
                  <a:schemeClr val="tx1"/>
                </a:solidFill>
                <a:effectLst/>
                <a:latin typeface="Arial Nova Light" panose="020B0304020202020204" pitchFamily="34" charset="0"/>
              </a:rPr>
              <a:t>Very long sentences</a:t>
            </a:r>
            <a:r>
              <a:rPr lang="en-US" i="0" dirty="0">
                <a:solidFill>
                  <a:schemeClr val="tx1"/>
                </a:solidFill>
                <a:effectLst/>
                <a:latin typeface="Arial Nova Light" panose="020B0304020202020204" pitchFamily="34" charset="0"/>
              </a:rPr>
              <a:t>, requirements look like a novel.</a:t>
            </a:r>
          </a:p>
          <a:p>
            <a:r>
              <a:rPr lang="en-US" b="1" dirty="0">
                <a:solidFill>
                  <a:schemeClr val="tx1"/>
                </a:solidFill>
                <a:latin typeface="Arial Nova Light" panose="020B0304020202020204" pitchFamily="34" charset="0"/>
              </a:rPr>
              <a:t>One paragraphs contains more than one requirement</a:t>
            </a:r>
            <a:r>
              <a:rPr lang="en-US" dirty="0">
                <a:solidFill>
                  <a:schemeClr val="tx1"/>
                </a:solidFill>
                <a:latin typeface="Arial Nova Light" panose="020B0304020202020204" pitchFamily="34" charset="0"/>
              </a:rPr>
              <a:t>. Avoid using conjunctions (</a:t>
            </a:r>
            <a:r>
              <a:rPr lang="en-US" i="1" dirty="0">
                <a:solidFill>
                  <a:schemeClr val="tx1"/>
                </a:solidFill>
                <a:latin typeface="Arial Nova Light" panose="020B0304020202020204" pitchFamily="34" charset="0"/>
              </a:rPr>
              <a:t>and, or, but…)</a:t>
            </a:r>
            <a:r>
              <a:rPr lang="en-US" dirty="0">
                <a:solidFill>
                  <a:schemeClr val="tx1"/>
                </a:solidFill>
                <a:latin typeface="Arial Nova Light" panose="020B0304020202020204" pitchFamily="34" charset="0"/>
              </a:rPr>
              <a:t>.</a:t>
            </a:r>
          </a:p>
          <a:p>
            <a:r>
              <a:rPr lang="en-US" b="1" dirty="0">
                <a:solidFill>
                  <a:schemeClr val="tx1"/>
                </a:solidFill>
                <a:latin typeface="Arial Nova Light" panose="020B0304020202020204" pitchFamily="34" charset="0"/>
              </a:rPr>
              <a:t>Avoid subjective words </a:t>
            </a:r>
            <a:r>
              <a:rPr lang="en-US" dirty="0">
                <a:solidFill>
                  <a:schemeClr val="tx1"/>
                </a:solidFill>
                <a:latin typeface="Arial Nova Light" panose="020B0304020202020204" pitchFamily="34" charset="0"/>
              </a:rPr>
              <a:t>like big, small, minimize, flexible maximize, user-friendly, easy, sufficient, adequate, quick… </a:t>
            </a:r>
          </a:p>
          <a:p>
            <a:r>
              <a:rPr lang="en-US" b="1" dirty="0">
                <a:solidFill>
                  <a:schemeClr val="tx1"/>
                </a:solidFill>
                <a:latin typeface="Arial Nova Light" panose="020B0304020202020204" pitchFamily="34" charset="0"/>
              </a:rPr>
              <a:t>Avoid writing conditionals</a:t>
            </a:r>
            <a:r>
              <a:rPr lang="en-US" dirty="0">
                <a:solidFill>
                  <a:schemeClr val="tx1"/>
                </a:solidFill>
                <a:latin typeface="Arial Nova Light" panose="020B0304020202020204" pitchFamily="34" charset="0"/>
              </a:rPr>
              <a:t>: </a:t>
            </a:r>
            <a:r>
              <a:rPr lang="en-US" i="1" dirty="0">
                <a:solidFill>
                  <a:schemeClr val="tx1"/>
                </a:solidFill>
                <a:latin typeface="Arial Nova Light" panose="020B0304020202020204" pitchFamily="34" charset="0"/>
              </a:rPr>
              <a:t>if it is necessary, in case of,…</a:t>
            </a:r>
          </a:p>
          <a:p>
            <a:r>
              <a:rPr lang="en-US" b="1" dirty="0">
                <a:solidFill>
                  <a:schemeClr val="tx1"/>
                </a:solidFill>
                <a:latin typeface="Arial Nova Light" panose="020B0304020202020204" pitchFamily="34" charset="0"/>
              </a:rPr>
              <a:t>Avoid writing implementation </a:t>
            </a:r>
            <a:r>
              <a:rPr lang="en-US" dirty="0">
                <a:solidFill>
                  <a:schemeClr val="tx1"/>
                </a:solidFill>
                <a:latin typeface="Arial Nova Light" panose="020B0304020202020204" pitchFamily="34" charset="0"/>
              </a:rPr>
              <a:t>(HOW) and write requirements (WHAT).</a:t>
            </a:r>
          </a:p>
          <a:p>
            <a:r>
              <a:rPr lang="en-US" dirty="0">
                <a:solidFill>
                  <a:schemeClr val="tx1"/>
                </a:solidFill>
                <a:latin typeface="Arial Nova Light" panose="020B0304020202020204" pitchFamily="34" charset="0"/>
              </a:rPr>
              <a:t>If you are used to design and implement things, you will tend to write HOW things should be done.</a:t>
            </a:r>
          </a:p>
          <a:p>
            <a:endParaRPr lang="en-US" dirty="0">
              <a:solidFill>
                <a:schemeClr val="tx1"/>
              </a:solidFill>
              <a:latin typeface="Arial Nova Light" panose="020B0304020202020204" pitchFamily="34" charset="0"/>
            </a:endParaRPr>
          </a:p>
          <a:p>
            <a:pPr>
              <a:buFont typeface="+mj-lt"/>
              <a:buAutoNum type="arabicPeriod"/>
            </a:pPr>
            <a:endParaRPr lang="en-US" i="0" dirty="0">
              <a:solidFill>
                <a:schemeClr val="tx1"/>
              </a:solidFill>
              <a:effectLst/>
              <a:latin typeface="Arial Nova Light" panose="020B0304020202020204" pitchFamily="34" charset="0"/>
            </a:endParaRPr>
          </a:p>
          <a:p>
            <a:pPr marL="0" indent="0">
              <a:buNone/>
            </a:pPr>
            <a:endParaRPr lang="en-US" i="0" dirty="0">
              <a:solidFill>
                <a:srgbClr val="454545"/>
              </a:solidFill>
              <a:effectLst/>
            </a:endParaRPr>
          </a:p>
        </p:txBody>
      </p:sp>
    </p:spTree>
    <p:extLst>
      <p:ext uri="{BB962C8B-B14F-4D97-AF65-F5344CB8AC3E}">
        <p14:creationId xmlns:p14="http://schemas.microsoft.com/office/powerpoint/2010/main" val="217174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8" name="Marcador de contenido 7">
            <a:extLst>
              <a:ext uri="{FF2B5EF4-FFF2-40B4-BE49-F238E27FC236}">
                <a16:creationId xmlns:a16="http://schemas.microsoft.com/office/drawing/2014/main" id="{D3591743-E0F0-4145-AE42-5AB255F302E7}"/>
              </a:ext>
            </a:extLst>
          </p:cNvPr>
          <p:cNvSpPr>
            <a:spLocks noGrp="1"/>
          </p:cNvSpPr>
          <p:nvPr>
            <p:ph sz="quarter" idx="13"/>
          </p:nvPr>
        </p:nvSpPr>
        <p:spPr/>
        <p:txBody>
          <a:bodyPr>
            <a:normAutofit/>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i="0" dirty="0">
                <a:solidFill>
                  <a:schemeClr val="tx1"/>
                </a:solidFill>
                <a:effectLst/>
                <a:latin typeface="Arial Nova Light" panose="020B0304020202020204" pitchFamily="34" charset="0"/>
              </a:rPr>
              <a:t>Very demanding requirements:</a:t>
            </a:r>
          </a:p>
          <a:p>
            <a:pPr lvl="1"/>
            <a:r>
              <a:rPr lang="en-US" dirty="0">
                <a:solidFill>
                  <a:schemeClr val="tx1"/>
                </a:solidFill>
                <a:latin typeface="Arial Nova Light" panose="020B0304020202020204" pitchFamily="34" charset="0"/>
              </a:rPr>
              <a:t>Write numbers but also tolerances. The maximum voltage shall be 10 V ± 2 %.</a:t>
            </a:r>
          </a:p>
          <a:p>
            <a:r>
              <a:rPr lang="en-US" dirty="0">
                <a:solidFill>
                  <a:schemeClr val="tx1"/>
                </a:solidFill>
                <a:latin typeface="Arial Nova Light" panose="020B0304020202020204" pitchFamily="34" charset="0"/>
              </a:rPr>
              <a:t>Example</a:t>
            </a:r>
          </a:p>
          <a:p>
            <a:endParaRPr lang="en-US" dirty="0">
              <a:solidFill>
                <a:schemeClr val="tx1"/>
              </a:solidFill>
              <a:latin typeface="Arial Nova Light" panose="020B0304020202020204" pitchFamily="34" charset="0"/>
            </a:endParaRPr>
          </a:p>
          <a:p>
            <a:pPr>
              <a:buFont typeface="+mj-lt"/>
              <a:buAutoNum type="arabicPeriod"/>
            </a:pPr>
            <a:endParaRPr lang="en-US" i="0" dirty="0">
              <a:solidFill>
                <a:schemeClr val="tx1"/>
              </a:solidFill>
              <a:effectLst/>
              <a:latin typeface="Arial Nova Light" panose="020B0304020202020204" pitchFamily="34" charset="0"/>
            </a:endParaRPr>
          </a:p>
          <a:p>
            <a:pPr marL="0" indent="0">
              <a:buNone/>
            </a:pPr>
            <a:endParaRPr lang="en-US" i="0" dirty="0">
              <a:solidFill>
                <a:srgbClr val="454545"/>
              </a:solidFill>
              <a:effectLst/>
            </a:endParaRPr>
          </a:p>
        </p:txBody>
      </p:sp>
      <p:sp>
        <p:nvSpPr>
          <p:cNvPr id="9" name="CuadroTexto 8">
            <a:extLst>
              <a:ext uri="{FF2B5EF4-FFF2-40B4-BE49-F238E27FC236}">
                <a16:creationId xmlns:a16="http://schemas.microsoft.com/office/drawing/2014/main" id="{F8C716B0-166C-469D-8C08-78D785DC7FA7}"/>
              </a:ext>
            </a:extLst>
          </p:cNvPr>
          <p:cNvSpPr txBox="1"/>
          <p:nvPr/>
        </p:nvSpPr>
        <p:spPr>
          <a:xfrm>
            <a:off x="913301" y="3432591"/>
            <a:ext cx="7050332" cy="1754326"/>
          </a:xfrm>
          <a:prstGeom prst="rect">
            <a:avLst/>
          </a:prstGeom>
          <a:noFill/>
        </p:spPr>
        <p:txBody>
          <a:bodyPr wrap="square">
            <a:spAutoFit/>
          </a:bodyPr>
          <a:lstStyle/>
          <a:p>
            <a:pPr marL="0" indent="0" algn="ctr">
              <a:buNone/>
            </a:pPr>
            <a:r>
              <a:rPr lang="en-US" sz="1800" i="1" dirty="0"/>
              <a:t>Some of the major horror stories of the aerospace industry deal with overly-stringent requirements. One contractor was severely criticized for charging $25,000 per coffee pot in airplanes built for the government. But the requirements for the coffee pot were so stringent, that the plane could have crashed and yet no coffee could spill. It cost a great deal to develop the coffee pot and to verify that it met its requirements. </a:t>
            </a:r>
          </a:p>
        </p:txBody>
      </p:sp>
    </p:spTree>
    <p:extLst>
      <p:ext uri="{BB962C8B-B14F-4D97-AF65-F5344CB8AC3E}">
        <p14:creationId xmlns:p14="http://schemas.microsoft.com/office/powerpoint/2010/main" val="225065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7</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Characteristics</a:t>
            </a:r>
            <a:endParaRPr lang="es-ES" dirty="0"/>
          </a:p>
        </p:txBody>
      </p:sp>
      <p:graphicFrame>
        <p:nvGraphicFramePr>
          <p:cNvPr id="6" name="Marcador de contenido 5"/>
          <p:cNvGraphicFramePr>
            <a:graphicFrameLocks noGrp="1"/>
          </p:cNvGraphicFramePr>
          <p:nvPr>
            <p:ph sz="quarter" idx="13"/>
            <p:extLst>
              <p:ext uri="{D42A27DB-BD31-4B8C-83A1-F6EECF244321}">
                <p14:modId xmlns:p14="http://schemas.microsoft.com/office/powerpoint/2010/main" val="469689430"/>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8225E371-0101-4B14-AD63-1E3286C26483}"/>
              </a:ext>
            </a:extLst>
          </p:cNvPr>
          <p:cNvSpPr txBox="1"/>
          <p:nvPr/>
        </p:nvSpPr>
        <p:spPr>
          <a:xfrm>
            <a:off x="3253154" y="1380364"/>
            <a:ext cx="5099538" cy="307777"/>
          </a:xfrm>
          <a:prstGeom prst="rect">
            <a:avLst/>
          </a:prstGeom>
          <a:noFill/>
        </p:spPr>
        <p:txBody>
          <a:bodyPr wrap="square">
            <a:spAutoFit/>
          </a:bodyPr>
          <a:lstStyle/>
          <a:p>
            <a:r>
              <a:rPr lang="en-US" sz="1400" dirty="0">
                <a:latin typeface="Arial Nova Light" panose="020B0304020202020204" pitchFamily="34" charset="0"/>
              </a:rPr>
              <a:t>T</a:t>
            </a:r>
            <a:r>
              <a:rPr lang="en-US" sz="1400" b="0" i="0" u="none" strike="noStrike" baseline="0" dirty="0">
                <a:latin typeface="Arial Nova Light" panose="020B0304020202020204" pitchFamily="34" charset="0"/>
              </a:rPr>
              <a:t>echnically possible (cost and schedule).</a:t>
            </a:r>
            <a:endParaRPr lang="es-ES" sz="1400" dirty="0">
              <a:latin typeface="Arial Nova Light" panose="020B0304020202020204" pitchFamily="34" charset="0"/>
            </a:endParaRPr>
          </a:p>
        </p:txBody>
      </p:sp>
      <p:sp>
        <p:nvSpPr>
          <p:cNvPr id="9" name="CuadroTexto 8">
            <a:extLst>
              <a:ext uri="{FF2B5EF4-FFF2-40B4-BE49-F238E27FC236}">
                <a16:creationId xmlns:a16="http://schemas.microsoft.com/office/drawing/2014/main" id="{D1D369E9-D6BD-4D20-86FA-91A6EF79AA01}"/>
              </a:ext>
            </a:extLst>
          </p:cNvPr>
          <p:cNvSpPr txBox="1"/>
          <p:nvPr/>
        </p:nvSpPr>
        <p:spPr>
          <a:xfrm>
            <a:off x="3253154" y="1896725"/>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tested. There is a feasible procedure to do so.</a:t>
            </a:r>
            <a:endParaRPr lang="es-ES" sz="1400" dirty="0">
              <a:latin typeface="Arial Nova Light" panose="020B0304020202020204" pitchFamily="34" charset="0"/>
            </a:endParaRPr>
          </a:p>
        </p:txBody>
      </p:sp>
      <p:sp>
        <p:nvSpPr>
          <p:cNvPr id="10" name="CuadroTexto 9">
            <a:extLst>
              <a:ext uri="{FF2B5EF4-FFF2-40B4-BE49-F238E27FC236}">
                <a16:creationId xmlns:a16="http://schemas.microsoft.com/office/drawing/2014/main" id="{7D9F30C6-9E16-4CB0-B7B4-2F41CEA20EDF}"/>
              </a:ext>
            </a:extLst>
          </p:cNvPr>
          <p:cNvSpPr txBox="1"/>
          <p:nvPr/>
        </p:nvSpPr>
        <p:spPr>
          <a:xfrm>
            <a:off x="3253154" y="2607229"/>
            <a:ext cx="5890846" cy="523220"/>
          </a:xfrm>
          <a:prstGeom prst="rect">
            <a:avLst/>
          </a:prstGeom>
          <a:noFill/>
        </p:spPr>
        <p:txBody>
          <a:bodyPr wrap="square">
            <a:spAutoFit/>
          </a:bodyPr>
          <a:lstStyle/>
          <a:p>
            <a:r>
              <a:rPr lang="en-US" sz="1400" dirty="0">
                <a:latin typeface="Arial Nova Light" panose="020B0304020202020204" pitchFamily="34" charset="0"/>
              </a:rPr>
              <a:t>Each statement is precise, there are no ambiguities. There is only one interpretation.</a:t>
            </a:r>
            <a:endParaRPr lang="es-ES" sz="1400" dirty="0">
              <a:latin typeface="Arial Nova Light" panose="020B0304020202020204" pitchFamily="34" charset="0"/>
            </a:endParaRPr>
          </a:p>
        </p:txBody>
      </p:sp>
      <p:sp>
        <p:nvSpPr>
          <p:cNvPr id="11" name="CuadroTexto 10">
            <a:extLst>
              <a:ext uri="{FF2B5EF4-FFF2-40B4-BE49-F238E27FC236}">
                <a16:creationId xmlns:a16="http://schemas.microsoft.com/office/drawing/2014/main" id="{91E83EEB-C537-4099-BFA5-FE9D9BA5F4A0}"/>
              </a:ext>
            </a:extLst>
          </p:cNvPr>
          <p:cNvSpPr txBox="1"/>
          <p:nvPr/>
        </p:nvSpPr>
        <p:spPr>
          <a:xfrm>
            <a:off x="3253154" y="3132222"/>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understood. There are not spelling or other kind of mistakes.</a:t>
            </a:r>
            <a:endParaRPr lang="es-ES" sz="1400" dirty="0">
              <a:latin typeface="Arial Nova Light" panose="020B0304020202020204" pitchFamily="34" charset="0"/>
            </a:endParaRPr>
          </a:p>
        </p:txBody>
      </p:sp>
      <p:sp>
        <p:nvSpPr>
          <p:cNvPr id="12" name="CuadroTexto 11">
            <a:extLst>
              <a:ext uri="{FF2B5EF4-FFF2-40B4-BE49-F238E27FC236}">
                <a16:creationId xmlns:a16="http://schemas.microsoft.com/office/drawing/2014/main" id="{7DE0CD39-C40C-4551-8B0F-3DA045181A52}"/>
              </a:ext>
            </a:extLst>
          </p:cNvPr>
          <p:cNvSpPr txBox="1"/>
          <p:nvPr/>
        </p:nvSpPr>
        <p:spPr>
          <a:xfrm>
            <a:off x="3253154" y="3855883"/>
            <a:ext cx="5099538" cy="307777"/>
          </a:xfrm>
          <a:prstGeom prst="rect">
            <a:avLst/>
          </a:prstGeom>
          <a:noFill/>
        </p:spPr>
        <p:txBody>
          <a:bodyPr wrap="square">
            <a:spAutoFit/>
          </a:bodyPr>
          <a:lstStyle/>
          <a:p>
            <a:r>
              <a:rPr lang="en-US" sz="1400" dirty="0">
                <a:latin typeface="Arial Nova Light" panose="020B0304020202020204" pitchFamily="34" charset="0"/>
              </a:rPr>
              <a:t>The requirement defines a single traceable element.</a:t>
            </a:r>
            <a:endParaRPr lang="es-ES" sz="1400" dirty="0">
              <a:latin typeface="Arial Nova Light" panose="020B0304020202020204" pitchFamily="34" charset="0"/>
            </a:endParaRPr>
          </a:p>
        </p:txBody>
      </p:sp>
      <p:sp>
        <p:nvSpPr>
          <p:cNvPr id="13" name="CuadroTexto 12">
            <a:extLst>
              <a:ext uri="{FF2B5EF4-FFF2-40B4-BE49-F238E27FC236}">
                <a16:creationId xmlns:a16="http://schemas.microsoft.com/office/drawing/2014/main" id="{79F4D517-B622-460F-A2F1-E162FAE4DD5A}"/>
              </a:ext>
            </a:extLst>
          </p:cNvPr>
          <p:cNvSpPr txBox="1"/>
          <p:nvPr/>
        </p:nvSpPr>
        <p:spPr>
          <a:xfrm>
            <a:off x="3253154" y="4442430"/>
            <a:ext cx="5099538" cy="307777"/>
          </a:xfrm>
          <a:prstGeom prst="rect">
            <a:avLst/>
          </a:prstGeom>
          <a:noFill/>
        </p:spPr>
        <p:txBody>
          <a:bodyPr wrap="square">
            <a:spAutoFit/>
          </a:bodyPr>
          <a:lstStyle/>
          <a:p>
            <a:r>
              <a:rPr lang="en-US" sz="1400" dirty="0">
                <a:latin typeface="Arial Nova Light" panose="020B0304020202020204" pitchFamily="34" charset="0"/>
              </a:rPr>
              <a:t>Does not make you break any law.</a:t>
            </a:r>
            <a:endParaRPr lang="es-ES" sz="1400" dirty="0">
              <a:latin typeface="Arial Nova Light" panose="020B0304020202020204" pitchFamily="34" charset="0"/>
            </a:endParaRPr>
          </a:p>
        </p:txBody>
      </p:sp>
      <p:sp>
        <p:nvSpPr>
          <p:cNvPr id="15" name="CuadroTexto 14">
            <a:extLst>
              <a:ext uri="{FF2B5EF4-FFF2-40B4-BE49-F238E27FC236}">
                <a16:creationId xmlns:a16="http://schemas.microsoft.com/office/drawing/2014/main" id="{1D49D1F3-5309-492B-8A41-CEC19B9DF620}"/>
              </a:ext>
            </a:extLst>
          </p:cNvPr>
          <p:cNvSpPr txBox="1"/>
          <p:nvPr/>
        </p:nvSpPr>
        <p:spPr>
          <a:xfrm>
            <a:off x="3253154" y="4954416"/>
            <a:ext cx="5099538" cy="523220"/>
          </a:xfrm>
          <a:prstGeom prst="rect">
            <a:avLst/>
          </a:prstGeom>
          <a:noFill/>
        </p:spPr>
        <p:txBody>
          <a:bodyPr wrap="square">
            <a:spAutoFit/>
          </a:bodyPr>
          <a:lstStyle/>
          <a:p>
            <a:r>
              <a:rPr lang="en-US" sz="1400" dirty="0">
                <a:latin typeface="Arial Nova Light" panose="020B0304020202020204" pitchFamily="34" charset="0"/>
              </a:rPr>
              <a:t>The requirement does not specify a certain solution. It may be difficult in projects where a solution was already developed.</a:t>
            </a:r>
            <a:endParaRPr lang="es-ES" sz="1400" dirty="0">
              <a:latin typeface="Arial Nova Light" panose="020B0304020202020204" pitchFamily="34" charset="0"/>
            </a:endParaRPr>
          </a:p>
        </p:txBody>
      </p:sp>
      <p:sp>
        <p:nvSpPr>
          <p:cNvPr id="16" name="CuadroTexto 15">
            <a:extLst>
              <a:ext uri="{FF2B5EF4-FFF2-40B4-BE49-F238E27FC236}">
                <a16:creationId xmlns:a16="http://schemas.microsoft.com/office/drawing/2014/main" id="{3C693037-B6F0-461A-ABC2-190164FEB67C}"/>
              </a:ext>
            </a:extLst>
          </p:cNvPr>
          <p:cNvSpPr txBox="1"/>
          <p:nvPr/>
        </p:nvSpPr>
        <p:spPr>
          <a:xfrm>
            <a:off x="3253154" y="5628961"/>
            <a:ext cx="5099538" cy="307777"/>
          </a:xfrm>
          <a:prstGeom prst="rect">
            <a:avLst/>
          </a:prstGeom>
          <a:noFill/>
        </p:spPr>
        <p:txBody>
          <a:bodyPr wrap="square">
            <a:spAutoFit/>
          </a:bodyPr>
          <a:lstStyle/>
          <a:p>
            <a:r>
              <a:rPr lang="en-US" sz="1400" dirty="0">
                <a:latin typeface="Arial Nova Light" panose="020B0304020202020204" pitchFamily="34" charset="0"/>
              </a:rPr>
              <a:t>It contains all the information to understand it.</a:t>
            </a:r>
            <a:endParaRPr lang="es-ES" sz="1400" dirty="0">
              <a:latin typeface="Arial Nova Light" panose="020B0304020202020204" pitchFamily="34" charset="0"/>
            </a:endParaRPr>
          </a:p>
        </p:txBody>
      </p:sp>
    </p:spTree>
    <p:extLst>
      <p:ext uri="{BB962C8B-B14F-4D97-AF65-F5344CB8AC3E}">
        <p14:creationId xmlns:p14="http://schemas.microsoft.com/office/powerpoint/2010/main" val="218725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Feasible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a:t>
            </a:r>
            <a:r>
              <a:rPr lang="en-US" sz="2400" b="0" i="0" u="none" strike="noStrike" baseline="0" dirty="0">
                <a:latin typeface="Arial Nova Light" panose="020B0304020202020204" pitchFamily="34" charset="0"/>
              </a:rPr>
              <a:t>echnically possible (cost and schedule)</a:t>
            </a:r>
            <a:endParaRPr lang="es-ES" sz="2400" dirty="0">
              <a:latin typeface="Arial Nova Light" panose="020B0304020202020204" pitchFamily="34" charset="0"/>
            </a:endParaRP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implementation of a requirement must be </a:t>
            </a:r>
            <a:r>
              <a:rPr lang="en-US" b="1" dirty="0">
                <a:latin typeface="Arial Nova Light" panose="020B0304020202020204" pitchFamily="34" charset="0"/>
              </a:rPr>
              <a:t>finite and cost-effective.</a:t>
            </a: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system shall give full power at any speed.</a:t>
            </a:r>
            <a:endParaRPr lang="es-ES" dirty="0">
              <a:latin typeface="Arial Nova Light" panose="020B0304020202020204" pitchFamily="34" charset="0"/>
            </a:endParaRP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5" name="CuadroTexto 14">
            <a:extLst>
              <a:ext uri="{FF2B5EF4-FFF2-40B4-BE49-F238E27FC236}">
                <a16:creationId xmlns:a16="http://schemas.microsoft.com/office/drawing/2014/main" id="{3FA48D20-1697-4D42-B6BE-F4E2AD269E5A}"/>
              </a:ext>
            </a:extLst>
          </p:cNvPr>
          <p:cNvSpPr txBox="1"/>
          <p:nvPr/>
        </p:nvSpPr>
        <p:spPr>
          <a:xfrm>
            <a:off x="1378253" y="4795596"/>
            <a:ext cx="4281854" cy="646331"/>
          </a:xfrm>
          <a:prstGeom prst="rect">
            <a:avLst/>
          </a:prstGeom>
          <a:noFill/>
        </p:spPr>
        <p:txBody>
          <a:bodyPr wrap="square">
            <a:spAutoFit/>
          </a:bodyPr>
          <a:lstStyle/>
          <a:p>
            <a:r>
              <a:rPr lang="en-US" dirty="0">
                <a:latin typeface="Arial Nova Light" panose="020B0304020202020204" pitchFamily="34" charset="0"/>
              </a:rPr>
              <a:t>The system shall give full power up to 2000 rpm. </a:t>
            </a:r>
            <a:endParaRPr lang="es-ES" i="1" dirty="0">
              <a:latin typeface="Arial Nova Light" panose="020B0304020202020204" pitchFamily="34" charset="0"/>
            </a:endParaRPr>
          </a:p>
        </p:txBody>
      </p:sp>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20351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fld id="{2D72A43D-7419-4C41-A920-C6E38643746D}" type="datetime3">
              <a:rPr lang="es-ES_tradnl" smtClean="0"/>
              <a:pPr/>
              <a:t>02.01.23</a:t>
            </a:fld>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US" dirty="0"/>
              <a:t>Requirements</a:t>
            </a:r>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Verifiable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a:latin typeface="Arial Nova Light" panose="020B0304020202020204" pitchFamily="34" charset="0"/>
              </a:rPr>
              <a:t>Each statement can be tested. There is a feasible procedure to do so.</a:t>
            </a:r>
            <a:endParaRPr lang="es-ES" sz="2400">
              <a:latin typeface="Arial Nova Light" panose="020B0304020202020204" pitchFamily="34" charset="0"/>
            </a:endParaRP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process with which a person or machine can check that the system product meets the requirement must be </a:t>
            </a:r>
            <a:r>
              <a:rPr lang="en-US" b="1" dirty="0">
                <a:latin typeface="Arial Nova Light" panose="020B0304020202020204" pitchFamily="34" charset="0"/>
              </a:rPr>
              <a:t>finite and cost-effective.</a:t>
            </a: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output of the program shall usually be given within 10 s. </a:t>
            </a:r>
            <a:endParaRPr lang="es-ES" dirty="0">
              <a:latin typeface="Arial Nova Light" panose="020B0304020202020204" pitchFamily="34" charset="0"/>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19" name="CuadroTexto 18">
            <a:extLst>
              <a:ext uri="{FF2B5EF4-FFF2-40B4-BE49-F238E27FC236}">
                <a16:creationId xmlns:a16="http://schemas.microsoft.com/office/drawing/2014/main" id="{24F12F2C-3C6E-46F4-8A01-B9BE7AF49CB0}"/>
              </a:ext>
            </a:extLst>
          </p:cNvPr>
          <p:cNvSpPr txBox="1"/>
          <p:nvPr/>
        </p:nvSpPr>
        <p:spPr>
          <a:xfrm>
            <a:off x="1327639" y="4498399"/>
            <a:ext cx="4281854" cy="1200329"/>
          </a:xfrm>
          <a:prstGeom prst="rect">
            <a:avLst/>
          </a:prstGeom>
          <a:noFill/>
        </p:spPr>
        <p:txBody>
          <a:bodyPr wrap="square">
            <a:spAutoFit/>
          </a:bodyPr>
          <a:lstStyle/>
          <a:p>
            <a:r>
              <a:rPr lang="en-US" dirty="0">
                <a:latin typeface="Arial Nova Light" panose="020B0304020202020204" pitchFamily="34" charset="0"/>
              </a:rPr>
              <a:t>The output of the program shall be given within 20 s of event X, 60% of the time; and shall be given within 30 s of event X, 100% of the time. </a:t>
            </a:r>
            <a:endParaRPr lang="es-ES" i="1" dirty="0">
              <a:latin typeface="Arial Nova Light" panose="020B0304020202020204" pitchFamily="34" charset="0"/>
            </a:endParaRPr>
          </a:p>
        </p:txBody>
      </p:sp>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n-US" i="1" dirty="0">
                <a:latin typeface="Arial Nova Light" panose="020B0304020202020204" pitchFamily="34" charset="0"/>
              </a:rPr>
              <a:t>This statement can be verified because it uses concrete terms and measurable quantities.</a:t>
            </a:r>
            <a:endParaRPr lang="es-ES" dirty="0"/>
          </a:p>
        </p:txBody>
      </p:sp>
    </p:spTree>
    <p:extLst>
      <p:ext uri="{BB962C8B-B14F-4D97-AF65-F5344CB8AC3E}">
        <p14:creationId xmlns:p14="http://schemas.microsoft.com/office/powerpoint/2010/main" val="70962267"/>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12450</TotalTime>
  <Words>1399</Words>
  <Application>Microsoft Office PowerPoint</Application>
  <PresentationFormat>Presentación en pantalla (4:3)</PresentationFormat>
  <Paragraphs>216</Paragraphs>
  <Slides>22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AppleSymbols</vt:lpstr>
      <vt:lpstr>Arial</vt:lpstr>
      <vt:lpstr>Arial Black</vt:lpstr>
      <vt:lpstr>Arial Nova Light</vt:lpstr>
      <vt:lpstr>Calibri</vt:lpstr>
      <vt:lpstr>MU Theme</vt:lpstr>
      <vt:lpstr>Writing requirements</vt:lpstr>
      <vt:lpstr>Contents</vt:lpstr>
      <vt:lpstr>Properties of requirements</vt:lpstr>
      <vt:lpstr>Requirement examples</vt:lpstr>
      <vt:lpstr>Common mistakes</vt:lpstr>
      <vt:lpstr>Common mistakes</vt:lpstr>
      <vt:lpstr>Characteristics</vt:lpstr>
      <vt:lpstr>Feasible</vt:lpstr>
      <vt:lpstr>Verifiable</vt:lpstr>
      <vt:lpstr>Unambiguous</vt:lpstr>
      <vt:lpstr>Clear</vt:lpstr>
      <vt:lpstr>Atomic</vt:lpstr>
      <vt:lpstr>Abstract</vt:lpstr>
      <vt:lpstr>Complete</vt:lpstr>
      <vt:lpstr>Language of requirements</vt:lpstr>
      <vt:lpstr>The language of requirements</vt:lpstr>
      <vt:lpstr>The language of requirements</vt:lpstr>
      <vt:lpstr>The language of requirements</vt:lpstr>
      <vt:lpstr>Typical requirements structures</vt:lpstr>
      <vt:lpstr>References</vt:lpstr>
      <vt:lpstr>References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314</cp:revision>
  <cp:lastPrinted>2018-07-13T13:37:53Z</cp:lastPrinted>
  <dcterms:created xsi:type="dcterms:W3CDTF">2017-11-28T21:27:45Z</dcterms:created>
  <dcterms:modified xsi:type="dcterms:W3CDTF">2023-01-02T09:57:49Z</dcterms:modified>
</cp:coreProperties>
</file>