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488" r:id="rId3"/>
    <p:sldId id="491" r:id="rId4"/>
    <p:sldId id="464" r:id="rId5"/>
    <p:sldId id="489" r:id="rId6"/>
    <p:sldId id="490" r:id="rId7"/>
    <p:sldId id="492" r:id="rId8"/>
    <p:sldId id="493" r:id="rId9"/>
    <p:sldId id="495" r:id="rId10"/>
    <p:sldId id="497" r:id="rId11"/>
    <p:sldId id="498" r:id="rId12"/>
    <p:sldId id="499" r:id="rId13"/>
    <p:sldId id="494" r:id="rId14"/>
    <p:sldId id="500" r:id="rId15"/>
    <p:sldId id="501" r:id="rId16"/>
    <p:sldId id="504" r:id="rId17"/>
    <p:sldId id="502" r:id="rId18"/>
    <p:sldId id="505" r:id="rId19"/>
    <p:sldId id="503" r:id="rId20"/>
    <p:sldId id="506" r:id="rId21"/>
    <p:sldId id="507" r:id="rId22"/>
    <p:sldId id="508" r:id="rId23"/>
    <p:sldId id="509" r:id="rId24"/>
    <p:sldId id="510" r:id="rId25"/>
    <p:sldId id="511" r:id="rId26"/>
    <p:sldId id="514" r:id="rId27"/>
    <p:sldId id="512" r:id="rId28"/>
    <p:sldId id="513" r:id="rId29"/>
    <p:sldId id="515" r:id="rId30"/>
    <p:sldId id="517" r:id="rId31"/>
    <p:sldId id="518" r:id="rId32"/>
    <p:sldId id="519" r:id="rId33"/>
    <p:sldId id="520" r:id="rId34"/>
    <p:sldId id="521" r:id="rId35"/>
    <p:sldId id="319" r:id="rId3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939454F-A41D-4547-9CD9-D5D67F5EAB5B}">
          <p14:sldIdLst>
            <p14:sldId id="257"/>
            <p14:sldId id="488"/>
          </p14:sldIdLst>
        </p14:section>
        <p14:section name="Introduction" id="{799FF56B-CB51-4569-9FC0-3F4D3E16D381}">
          <p14:sldIdLst>
            <p14:sldId id="491"/>
            <p14:sldId id="464"/>
            <p14:sldId id="489"/>
            <p14:sldId id="490"/>
          </p14:sldIdLst>
        </p14:section>
        <p14:section name="Requirements editor" id="{232E2E54-2581-41D2-8D0D-1E28A9F43CC5}">
          <p14:sldIdLst>
            <p14:sldId id="492"/>
            <p14:sldId id="493"/>
            <p14:sldId id="495"/>
            <p14:sldId id="497"/>
            <p14:sldId id="498"/>
            <p14:sldId id="499"/>
            <p14:sldId id="494"/>
            <p14:sldId id="500"/>
            <p14:sldId id="501"/>
            <p14:sldId id="504"/>
            <p14:sldId id="502"/>
            <p14:sldId id="505"/>
            <p14:sldId id="503"/>
            <p14:sldId id="506"/>
            <p14:sldId id="507"/>
          </p14:sldIdLst>
        </p14:section>
        <p14:section name="Requirements tracking" id="{771A55CF-DAA6-4EE4-B4B8-9D54E24F10DC}">
          <p14:sldIdLst>
            <p14:sldId id="508"/>
            <p14:sldId id="509"/>
            <p14:sldId id="510"/>
            <p14:sldId id="511"/>
            <p14:sldId id="514"/>
            <p14:sldId id="512"/>
            <p14:sldId id="513"/>
          </p14:sldIdLst>
        </p14:section>
        <p14:section name="Requirements analysis" id="{CDEC108B-8636-47C5-9F68-4E8E9BCA4D27}">
          <p14:sldIdLst>
            <p14:sldId id="515"/>
            <p14:sldId id="517"/>
            <p14:sldId id="518"/>
            <p14:sldId id="519"/>
            <p14:sldId id="520"/>
            <p14:sldId id="52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Del Olmo" initials="JDO" lastIdx="1" clrIdx="0">
    <p:extLst>
      <p:ext uri="{19B8F6BF-5375-455C-9EA6-DF929625EA0E}">
        <p15:presenceInfo xmlns:p15="http://schemas.microsoft.com/office/powerpoint/2012/main" userId="S::jdelolmo@mondragon.edu::db163948-39ef-48d1-a345-628463029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ED8800"/>
    <a:srgbClr val="00A3AD"/>
    <a:srgbClr val="FFFFFF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5770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1350" y="10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14/02/2023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14/02/2023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14.02.23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14.02.23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14.02.23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14.02.23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14.02.23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14.02.23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14.02.23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iaizpuru@mondragon.edu" TargetMode="External"/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management in MATLAB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D170F6-FCD7-4D76-BE7F-39DDA9D6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01" y="1736700"/>
            <a:ext cx="4051283" cy="47238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377F986-96D8-463E-91FF-59B9E057731B}"/>
              </a:ext>
            </a:extLst>
          </p:cNvPr>
          <p:cNvSpPr txBox="1"/>
          <p:nvPr/>
        </p:nvSpPr>
        <p:spPr>
          <a:xfrm>
            <a:off x="195401" y="1880870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Description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text and image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Rationale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Justification of the existence of the requirement.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Keywords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enable filtering.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Revision information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ModifiedBy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SynchronizedOn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ModiifiedOn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Links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links to other requirements, Simulink components…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20871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Type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341625-9087-4CE0-BA61-7410EDDF31D9}"/>
              </a:ext>
            </a:extLst>
          </p:cNvPr>
          <p:cNvSpPr txBox="1"/>
          <p:nvPr/>
        </p:nvSpPr>
        <p:spPr>
          <a:xfrm>
            <a:off x="307729" y="2212328"/>
            <a:ext cx="8062548" cy="362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Functional: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Capture required functional behavior for the design.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Toolbox™ calculates the implementation and verification status for functional requirements based on the requirement links.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Container: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Organize requirements in groups and create a hierarchy. Requirements Toolbox does not include container requirements when calculating the implementation and verification status of the requirement set. However, any functional requirements under a container requirement contribute to the calculation of the statuses.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Informational: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lang="en-US" sz="1400" dirty="0">
                <a:solidFill>
                  <a:srgbClr val="004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apture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non-functional behavior or other supplemental information.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 does not include informational requirements or any requirements under them when calculating the implementation and verification status of the requirement set.</a:t>
            </a:r>
          </a:p>
        </p:txBody>
      </p:sp>
    </p:spTree>
    <p:extLst>
      <p:ext uri="{BB962C8B-B14F-4D97-AF65-F5344CB8AC3E}">
        <p14:creationId xmlns:p14="http://schemas.microsoft.com/office/powerpoint/2010/main" val="28186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Implementation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shows the progress of implementation based on the implementation links.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Verification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status: shows the progress of implementation based on the verification links and Simulink Test.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90F9BB8-CB38-4B93-9783-997823D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8" t="62494" b="4041"/>
          <a:stretch/>
        </p:blipFill>
        <p:spPr>
          <a:xfrm>
            <a:off x="3393829" y="4896855"/>
            <a:ext cx="2672862" cy="146415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F4AEF8EA-AE0F-470F-82D1-B084DDAA276B}"/>
              </a:ext>
            </a:extLst>
          </p:cNvPr>
          <p:cNvGrpSpPr/>
          <p:nvPr/>
        </p:nvGrpSpPr>
        <p:grpSpPr>
          <a:xfrm>
            <a:off x="105509" y="3877881"/>
            <a:ext cx="8721968" cy="730369"/>
            <a:chOff x="422032" y="3459450"/>
            <a:chExt cx="8721968" cy="73036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A5B9788-287E-4183-966B-8DD7E3547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80B39AAF-4A0E-48F4-B0BF-9EAB46D45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3137795-29EA-48FD-82C3-978A1E415BDD}"/>
              </a:ext>
            </a:extLst>
          </p:cNvPr>
          <p:cNvCxnSpPr/>
          <p:nvPr/>
        </p:nvCxnSpPr>
        <p:spPr>
          <a:xfrm rot="10800000" flipV="1">
            <a:off x="4730260" y="4608249"/>
            <a:ext cx="1828802" cy="1203465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6F96CF7-94F2-426D-9E07-12424684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8476" y="4707768"/>
            <a:ext cx="2455987" cy="1518467"/>
          </a:xfrm>
          <a:prstGeom prst="bentConnector3">
            <a:avLst>
              <a:gd name="adj1" fmla="val -1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81EB019-F95B-4EF0-9839-9D1C855471AE}"/>
              </a:ext>
            </a:extLst>
          </p:cNvPr>
          <p:cNvSpPr txBox="1"/>
          <p:nvPr/>
        </p:nvSpPr>
        <p:spPr>
          <a:xfrm>
            <a:off x="4853579" y="5492143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model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49AC03-02CC-4D50-8AE8-BE90F3AF9DC9}"/>
              </a:ext>
            </a:extLst>
          </p:cNvPr>
          <p:cNvSpPr txBox="1"/>
          <p:nvPr/>
        </p:nvSpPr>
        <p:spPr>
          <a:xfrm>
            <a:off x="5794243" y="5864608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31BE1A-6FB5-4AAD-9B79-4C03E2D862D3}"/>
              </a:ext>
            </a:extLst>
          </p:cNvPr>
          <p:cNvSpPr txBox="1"/>
          <p:nvPr/>
        </p:nvSpPr>
        <p:spPr>
          <a:xfrm>
            <a:off x="1511934" y="5141141"/>
            <a:ext cx="252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Another requirement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64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There are two ways of creating requirements: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Manually in Requirements Editor.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Importing from: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Word Document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Excel Spreadsheet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 (*.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or 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reqifz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IBM DOORS Next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4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This exercise is available on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Mudle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and GitHub.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Tasks: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Download motor customer requirements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two system requirements for the motor.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Create requirement set and requirements in Requirement Editor.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attributes.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Finish the whole requirements set.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r>
              <a:rPr lang="es-ES" dirty="0"/>
              <a:t>. Scooter motor </a:t>
            </a:r>
            <a:r>
              <a:rPr lang="es-ES" dirty="0" err="1"/>
              <a:t>requirements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19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imported from Excel spreadsheets.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5122" name="Picture 2" descr="Requirements Toolbox - MATLAB &amp; Simulink">
            <a:extLst>
              <a:ext uri="{FF2B5EF4-FFF2-40B4-BE49-F238E27FC236}">
                <a16:creationId xmlns:a16="http://schemas.microsoft.com/office/drawing/2014/main" id="{64EA4E4B-A3E9-494C-970D-3B2D98FA9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1012477" y="2400301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formatting in spreadsheets: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must have a specific format in the spreadsheets.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Attributes are columns.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C5CCA2-A6CC-4489-B0D5-B90C082A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595062"/>
            <a:ext cx="8086725" cy="70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1. Open Requirements editor and click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Import.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2. Specify source document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3. Configure columns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basics</a:t>
            </a:r>
            <a:r>
              <a:rPr lang="es-ES" dirty="0"/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074DB7-8E8C-4EB5-B8E4-1C021C99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583" y="1074708"/>
            <a:ext cx="1111893" cy="993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4031117-1586-4F2D-87E6-9BA93E4A0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61"/>
          <a:stretch/>
        </p:blipFill>
        <p:spPr>
          <a:xfrm>
            <a:off x="537194" y="2242719"/>
            <a:ext cx="8184776" cy="11685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2475E2-0916-46C2-A3BD-ACF5F2B9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61" y="4011131"/>
            <a:ext cx="6895032" cy="189661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C99D183-F57E-47E1-A26F-1F754B49D9CC}"/>
              </a:ext>
            </a:extLst>
          </p:cNvPr>
          <p:cNvSpPr txBox="1"/>
          <p:nvPr/>
        </p:nvSpPr>
        <p:spPr>
          <a:xfrm>
            <a:off x="6693211" y="5002993"/>
            <a:ext cx="2139512" cy="923330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</p:txBody>
      </p:sp>
    </p:spTree>
    <p:extLst>
      <p:ext uri="{BB962C8B-B14F-4D97-AF65-F5344CB8AC3E}">
        <p14:creationId xmlns:p14="http://schemas.microsoft.com/office/powerpoint/2010/main" val="34018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4. Specify destination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in MATLAB are saved in a </a:t>
            </a:r>
            <a:r>
              <a:rPr lang="en-US" i="1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slreqx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5. Specify update configuration.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Editable: import from requirements and update and modify in MATLAB (document is not updated).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Read-only: changes can only be made in the source document and Requirements Editor is updated.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6. Import requirements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basics</a:t>
            </a:r>
            <a:r>
              <a:rPr lang="es-ES" dirty="0"/>
              <a:t>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2ABA25-9CFF-4B15-96CC-76071065F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5" b="15499"/>
          <a:stretch/>
        </p:blipFill>
        <p:spPr>
          <a:xfrm>
            <a:off x="466989" y="2259621"/>
            <a:ext cx="8184776" cy="650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9228E5-8FE5-47B0-A52C-9BD51925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57" b="-4453"/>
          <a:stretch/>
        </p:blipFill>
        <p:spPr>
          <a:xfrm>
            <a:off x="257348" y="4952203"/>
            <a:ext cx="8464621" cy="4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advanced</a:t>
            </a:r>
            <a:r>
              <a:rPr lang="es-ES" dirty="0"/>
              <a:t>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Additional operations when importing requirements can be programmed in MATLAB functions (callbacks).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850E7C-BC83-4C33-ABDC-BBA6E1BF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2" b="-907"/>
          <a:stretch/>
        </p:blipFill>
        <p:spPr>
          <a:xfrm>
            <a:off x="479612" y="2505807"/>
            <a:ext cx="8184776" cy="24090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3C69A2A-BD09-405A-B4B1-EDFF2AAB16F7}"/>
              </a:ext>
            </a:extLst>
          </p:cNvPr>
          <p:cNvSpPr txBox="1"/>
          <p:nvPr/>
        </p:nvSpPr>
        <p:spPr>
          <a:xfrm>
            <a:off x="2650450" y="2620105"/>
            <a:ext cx="5565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Example</a:t>
            </a:r>
            <a:r>
              <a:rPr lang="es-ES" dirty="0"/>
              <a:t>: https://www.mathworks.com/help/slrequirements/ug/import-requirements-from-microsoft-excel.html</a:t>
            </a:r>
          </a:p>
        </p:txBody>
      </p:sp>
    </p:spTree>
    <p:extLst>
      <p:ext uri="{BB962C8B-B14F-4D97-AF65-F5344CB8AC3E}">
        <p14:creationId xmlns:p14="http://schemas.microsoft.com/office/powerpoint/2010/main" val="29755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Introduction to MATLAB 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tracking.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analysis.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9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advanced</a:t>
            </a:r>
            <a:r>
              <a:rPr lang="es-ES" dirty="0"/>
              <a:t>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 sets can be customized with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Custom Attributes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and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Callbacks.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4D835E-0C68-48BF-BD38-A48E1C14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9" y="2497288"/>
            <a:ext cx="6959202" cy="38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5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advanced</a:t>
            </a:r>
            <a:r>
              <a:rPr lang="es-ES" dirty="0"/>
              <a:t>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requirements are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, changes must be made in the original file. The requirements set is updated in the requirement Interchange tab.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 mapping can be configured in the Attribute Mapping tab. 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A593A5-4038-4F9E-870B-A4D584344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54"/>
          <a:stretch/>
        </p:blipFill>
        <p:spPr>
          <a:xfrm>
            <a:off x="2345171" y="3126242"/>
            <a:ext cx="4522659" cy="34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rgbClr val="ED8800"/>
                </a:solidFill>
                <a:latin typeface="Arial Nova Light" panose="020B0304020202020204" pitchFamily="34" charset="0"/>
              </a:rPr>
              <a:t>Tracks how requirements are mapped to a design.</a:t>
            </a:r>
          </a:p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Tracks how the design fulfills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2201559"/>
            <a:ext cx="7747461" cy="2960291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E822380-55CF-4651-BECE-269F169CD85B}"/>
              </a:ext>
            </a:extLst>
          </p:cNvPr>
          <p:cNvSpPr/>
          <p:nvPr/>
        </p:nvSpPr>
        <p:spPr>
          <a:xfrm>
            <a:off x="1608992" y="2954215"/>
            <a:ext cx="3050931" cy="1995854"/>
          </a:xfrm>
          <a:custGeom>
            <a:avLst/>
            <a:gdLst>
              <a:gd name="connsiteX0" fmla="*/ 940777 w 3050931"/>
              <a:gd name="connsiteY0" fmla="*/ 0 h 1995854"/>
              <a:gd name="connsiteX1" fmla="*/ 940777 w 3050931"/>
              <a:gd name="connsiteY1" fmla="*/ 0 h 1995854"/>
              <a:gd name="connsiteX2" fmla="*/ 650631 w 3050931"/>
              <a:gd name="connsiteY2" fmla="*/ 35170 h 1995854"/>
              <a:gd name="connsiteX3" fmla="*/ 571500 w 3050931"/>
              <a:gd name="connsiteY3" fmla="*/ 43962 h 1995854"/>
              <a:gd name="connsiteX4" fmla="*/ 298939 w 3050931"/>
              <a:gd name="connsiteY4" fmla="*/ 61547 h 1995854"/>
              <a:gd name="connsiteX5" fmla="*/ 61546 w 3050931"/>
              <a:gd name="connsiteY5" fmla="*/ 123093 h 1995854"/>
              <a:gd name="connsiteX6" fmla="*/ 26377 w 3050931"/>
              <a:gd name="connsiteY6" fmla="*/ 158262 h 1995854"/>
              <a:gd name="connsiteX7" fmla="*/ 0 w 3050931"/>
              <a:gd name="connsiteY7" fmla="*/ 193431 h 1995854"/>
              <a:gd name="connsiteX8" fmla="*/ 8793 w 3050931"/>
              <a:gd name="connsiteY8" fmla="*/ 334108 h 1995854"/>
              <a:gd name="connsiteX9" fmla="*/ 35170 w 3050931"/>
              <a:gd name="connsiteY9" fmla="*/ 378070 h 1995854"/>
              <a:gd name="connsiteX10" fmla="*/ 87923 w 3050931"/>
              <a:gd name="connsiteY10" fmla="*/ 474785 h 1995854"/>
              <a:gd name="connsiteX11" fmla="*/ 123093 w 3050931"/>
              <a:gd name="connsiteY11" fmla="*/ 518747 h 1995854"/>
              <a:gd name="connsiteX12" fmla="*/ 140677 w 3050931"/>
              <a:gd name="connsiteY12" fmla="*/ 562708 h 1995854"/>
              <a:gd name="connsiteX13" fmla="*/ 316523 w 3050931"/>
              <a:gd name="connsiteY13" fmla="*/ 782516 h 1995854"/>
              <a:gd name="connsiteX14" fmla="*/ 404446 w 3050931"/>
              <a:gd name="connsiteY14" fmla="*/ 870439 h 1995854"/>
              <a:gd name="connsiteX15" fmla="*/ 465993 w 3050931"/>
              <a:gd name="connsiteY15" fmla="*/ 914400 h 1995854"/>
              <a:gd name="connsiteX16" fmla="*/ 509954 w 3050931"/>
              <a:gd name="connsiteY16" fmla="*/ 949570 h 1995854"/>
              <a:gd name="connsiteX17" fmla="*/ 712177 w 3050931"/>
              <a:gd name="connsiteY17" fmla="*/ 1072662 h 1995854"/>
              <a:gd name="connsiteX18" fmla="*/ 808893 w 3050931"/>
              <a:gd name="connsiteY18" fmla="*/ 1143000 h 1995854"/>
              <a:gd name="connsiteX19" fmla="*/ 896816 w 3050931"/>
              <a:gd name="connsiteY19" fmla="*/ 1195754 h 1995854"/>
              <a:gd name="connsiteX20" fmla="*/ 923193 w 3050931"/>
              <a:gd name="connsiteY20" fmla="*/ 1222131 h 1995854"/>
              <a:gd name="connsiteX21" fmla="*/ 1046285 w 3050931"/>
              <a:gd name="connsiteY21" fmla="*/ 1345223 h 1995854"/>
              <a:gd name="connsiteX22" fmla="*/ 1248508 w 3050931"/>
              <a:gd name="connsiteY22" fmla="*/ 1512277 h 1995854"/>
              <a:gd name="connsiteX23" fmla="*/ 1494693 w 3050931"/>
              <a:gd name="connsiteY23" fmla="*/ 1635370 h 1995854"/>
              <a:gd name="connsiteX24" fmla="*/ 1635370 w 3050931"/>
              <a:gd name="connsiteY24" fmla="*/ 1696916 h 1995854"/>
              <a:gd name="connsiteX25" fmla="*/ 1696916 w 3050931"/>
              <a:gd name="connsiteY25" fmla="*/ 1714500 h 1995854"/>
              <a:gd name="connsiteX26" fmla="*/ 1749670 w 3050931"/>
              <a:gd name="connsiteY26" fmla="*/ 1732085 h 1995854"/>
              <a:gd name="connsiteX27" fmla="*/ 2022231 w 3050931"/>
              <a:gd name="connsiteY27" fmla="*/ 1784839 h 1995854"/>
              <a:gd name="connsiteX28" fmla="*/ 2145323 w 3050931"/>
              <a:gd name="connsiteY28" fmla="*/ 1802423 h 1995854"/>
              <a:gd name="connsiteX29" fmla="*/ 2198077 w 3050931"/>
              <a:gd name="connsiteY29" fmla="*/ 1820008 h 1995854"/>
              <a:gd name="connsiteX30" fmla="*/ 2268416 w 3050931"/>
              <a:gd name="connsiteY30" fmla="*/ 1837593 h 1995854"/>
              <a:gd name="connsiteX31" fmla="*/ 2373923 w 3050931"/>
              <a:gd name="connsiteY31" fmla="*/ 1881554 h 1995854"/>
              <a:gd name="connsiteX32" fmla="*/ 2435470 w 3050931"/>
              <a:gd name="connsiteY32" fmla="*/ 1899139 h 1995854"/>
              <a:gd name="connsiteX33" fmla="*/ 2497016 w 3050931"/>
              <a:gd name="connsiteY33" fmla="*/ 1925516 h 1995854"/>
              <a:gd name="connsiteX34" fmla="*/ 2760785 w 3050931"/>
              <a:gd name="connsiteY34" fmla="*/ 1960685 h 1995854"/>
              <a:gd name="connsiteX35" fmla="*/ 2866293 w 3050931"/>
              <a:gd name="connsiteY35" fmla="*/ 1978270 h 1995854"/>
              <a:gd name="connsiteX36" fmla="*/ 2936631 w 3050931"/>
              <a:gd name="connsiteY36" fmla="*/ 1995854 h 1995854"/>
              <a:gd name="connsiteX37" fmla="*/ 3024554 w 3050931"/>
              <a:gd name="connsiteY37" fmla="*/ 1978270 h 1995854"/>
              <a:gd name="connsiteX38" fmla="*/ 3050931 w 3050931"/>
              <a:gd name="connsiteY38" fmla="*/ 1828800 h 1995854"/>
              <a:gd name="connsiteX39" fmla="*/ 3033346 w 3050931"/>
              <a:gd name="connsiteY39" fmla="*/ 1670539 h 1995854"/>
              <a:gd name="connsiteX40" fmla="*/ 3006970 w 3050931"/>
              <a:gd name="connsiteY40" fmla="*/ 1617785 h 1995854"/>
              <a:gd name="connsiteX41" fmla="*/ 2963008 w 3050931"/>
              <a:gd name="connsiteY41" fmla="*/ 1503485 h 1995854"/>
              <a:gd name="connsiteX42" fmla="*/ 2936631 w 3050931"/>
              <a:gd name="connsiteY42" fmla="*/ 1477108 h 1995854"/>
              <a:gd name="connsiteX43" fmla="*/ 2857500 w 3050931"/>
              <a:gd name="connsiteY43" fmla="*/ 1371600 h 1995854"/>
              <a:gd name="connsiteX44" fmla="*/ 2751993 w 3050931"/>
              <a:gd name="connsiteY44" fmla="*/ 1283677 h 1995854"/>
              <a:gd name="connsiteX45" fmla="*/ 2681654 w 3050931"/>
              <a:gd name="connsiteY45" fmla="*/ 1222131 h 1995854"/>
              <a:gd name="connsiteX46" fmla="*/ 2514600 w 3050931"/>
              <a:gd name="connsiteY46" fmla="*/ 1107831 h 1995854"/>
              <a:gd name="connsiteX47" fmla="*/ 2171700 w 3050931"/>
              <a:gd name="connsiteY47" fmla="*/ 747347 h 1995854"/>
              <a:gd name="connsiteX48" fmla="*/ 1951893 w 3050931"/>
              <a:gd name="connsiteY48" fmla="*/ 527539 h 1995854"/>
              <a:gd name="connsiteX49" fmla="*/ 1573823 w 3050931"/>
              <a:gd name="connsiteY49" fmla="*/ 316523 h 1995854"/>
              <a:gd name="connsiteX50" fmla="*/ 1441939 w 3050931"/>
              <a:gd name="connsiteY50" fmla="*/ 263770 h 1995854"/>
              <a:gd name="connsiteX51" fmla="*/ 1371600 w 3050931"/>
              <a:gd name="connsiteY51" fmla="*/ 228600 h 1995854"/>
              <a:gd name="connsiteX52" fmla="*/ 1327639 w 3050931"/>
              <a:gd name="connsiteY52" fmla="*/ 211016 h 1995854"/>
              <a:gd name="connsiteX53" fmla="*/ 1292470 w 3050931"/>
              <a:gd name="connsiteY53" fmla="*/ 193431 h 1995854"/>
              <a:gd name="connsiteX54" fmla="*/ 1204546 w 3050931"/>
              <a:gd name="connsiteY54" fmla="*/ 158262 h 1995854"/>
              <a:gd name="connsiteX55" fmla="*/ 1143000 w 3050931"/>
              <a:gd name="connsiteY55" fmla="*/ 131885 h 1995854"/>
              <a:gd name="connsiteX56" fmla="*/ 1055077 w 3050931"/>
              <a:gd name="connsiteY56" fmla="*/ 79131 h 1995854"/>
              <a:gd name="connsiteX57" fmla="*/ 984739 w 3050931"/>
              <a:gd name="connsiteY57" fmla="*/ 52754 h 1995854"/>
              <a:gd name="connsiteX58" fmla="*/ 958362 w 3050931"/>
              <a:gd name="connsiteY58" fmla="*/ 43962 h 1995854"/>
              <a:gd name="connsiteX59" fmla="*/ 940777 w 3050931"/>
              <a:gd name="connsiteY59" fmla="*/ 0 h 199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050931" h="1995854">
                <a:moveTo>
                  <a:pt x="940777" y="0"/>
                </a:moveTo>
                <a:lnTo>
                  <a:pt x="940777" y="0"/>
                </a:lnTo>
                <a:cubicBezTo>
                  <a:pt x="653242" y="15135"/>
                  <a:pt x="887378" y="-6003"/>
                  <a:pt x="650631" y="35170"/>
                </a:cubicBezTo>
                <a:cubicBezTo>
                  <a:pt x="624484" y="39717"/>
                  <a:pt x="597965" y="41977"/>
                  <a:pt x="571500" y="43962"/>
                </a:cubicBezTo>
                <a:cubicBezTo>
                  <a:pt x="480712" y="50771"/>
                  <a:pt x="389793" y="55685"/>
                  <a:pt x="298939" y="61547"/>
                </a:cubicBezTo>
                <a:cubicBezTo>
                  <a:pt x="203269" y="78941"/>
                  <a:pt x="131826" y="68431"/>
                  <a:pt x="61546" y="123093"/>
                </a:cubicBezTo>
                <a:cubicBezTo>
                  <a:pt x="48459" y="133271"/>
                  <a:pt x="37294" y="145785"/>
                  <a:pt x="26377" y="158262"/>
                </a:cubicBezTo>
                <a:cubicBezTo>
                  <a:pt x="16727" y="169290"/>
                  <a:pt x="8792" y="181708"/>
                  <a:pt x="0" y="193431"/>
                </a:cubicBezTo>
                <a:cubicBezTo>
                  <a:pt x="2931" y="240323"/>
                  <a:pt x="2" y="287954"/>
                  <a:pt x="8793" y="334108"/>
                </a:cubicBezTo>
                <a:cubicBezTo>
                  <a:pt x="11991" y="350895"/>
                  <a:pt x="26987" y="363067"/>
                  <a:pt x="35170" y="378070"/>
                </a:cubicBezTo>
                <a:cubicBezTo>
                  <a:pt x="58502" y="420845"/>
                  <a:pt x="60721" y="435925"/>
                  <a:pt x="87923" y="474785"/>
                </a:cubicBezTo>
                <a:cubicBezTo>
                  <a:pt x="98685" y="490159"/>
                  <a:pt x="111370" y="504093"/>
                  <a:pt x="123093" y="518747"/>
                </a:cubicBezTo>
                <a:cubicBezTo>
                  <a:pt x="128954" y="533401"/>
                  <a:pt x="133195" y="548812"/>
                  <a:pt x="140677" y="562708"/>
                </a:cubicBezTo>
                <a:cubicBezTo>
                  <a:pt x="186380" y="647585"/>
                  <a:pt x="246792" y="712785"/>
                  <a:pt x="316523" y="782516"/>
                </a:cubicBezTo>
                <a:cubicBezTo>
                  <a:pt x="345831" y="811824"/>
                  <a:pt x="370719" y="846349"/>
                  <a:pt x="404446" y="870439"/>
                </a:cubicBezTo>
                <a:cubicBezTo>
                  <a:pt x="424962" y="885093"/>
                  <a:pt x="445824" y="899273"/>
                  <a:pt x="465993" y="914400"/>
                </a:cubicBezTo>
                <a:cubicBezTo>
                  <a:pt x="481006" y="925660"/>
                  <a:pt x="494168" y="939422"/>
                  <a:pt x="509954" y="949570"/>
                </a:cubicBezTo>
                <a:cubicBezTo>
                  <a:pt x="576334" y="992243"/>
                  <a:pt x="648357" y="1026248"/>
                  <a:pt x="712177" y="1072662"/>
                </a:cubicBezTo>
                <a:cubicBezTo>
                  <a:pt x="744416" y="1096108"/>
                  <a:pt x="775725" y="1120888"/>
                  <a:pt x="808893" y="1143000"/>
                </a:cubicBezTo>
                <a:cubicBezTo>
                  <a:pt x="837331" y="1161959"/>
                  <a:pt x="868715" y="1176299"/>
                  <a:pt x="896816" y="1195754"/>
                </a:cubicBezTo>
                <a:cubicBezTo>
                  <a:pt x="907039" y="1202832"/>
                  <a:pt x="913951" y="1213813"/>
                  <a:pt x="923193" y="1222131"/>
                </a:cubicBezTo>
                <a:cubicBezTo>
                  <a:pt x="1143197" y="1420135"/>
                  <a:pt x="811518" y="1110454"/>
                  <a:pt x="1046285" y="1345223"/>
                </a:cubicBezTo>
                <a:cubicBezTo>
                  <a:pt x="1088237" y="1387176"/>
                  <a:pt x="1196222" y="1483229"/>
                  <a:pt x="1248508" y="1512277"/>
                </a:cubicBezTo>
                <a:cubicBezTo>
                  <a:pt x="1544448" y="1676687"/>
                  <a:pt x="1293158" y="1545798"/>
                  <a:pt x="1494693" y="1635370"/>
                </a:cubicBezTo>
                <a:cubicBezTo>
                  <a:pt x="1596540" y="1680636"/>
                  <a:pt x="1531782" y="1662387"/>
                  <a:pt x="1635370" y="1696916"/>
                </a:cubicBezTo>
                <a:cubicBezTo>
                  <a:pt x="1655611" y="1703663"/>
                  <a:pt x="1676523" y="1708225"/>
                  <a:pt x="1696916" y="1714500"/>
                </a:cubicBezTo>
                <a:cubicBezTo>
                  <a:pt x="1714632" y="1719951"/>
                  <a:pt x="1731688" y="1727589"/>
                  <a:pt x="1749670" y="1732085"/>
                </a:cubicBezTo>
                <a:cubicBezTo>
                  <a:pt x="1873416" y="1763022"/>
                  <a:pt x="1890294" y="1758453"/>
                  <a:pt x="2022231" y="1784839"/>
                </a:cubicBezTo>
                <a:cubicBezTo>
                  <a:pt x="2092217" y="1798835"/>
                  <a:pt x="2051340" y="1791981"/>
                  <a:pt x="2145323" y="1802423"/>
                </a:cubicBezTo>
                <a:cubicBezTo>
                  <a:pt x="2162908" y="1808285"/>
                  <a:pt x="2180254" y="1814916"/>
                  <a:pt x="2198077" y="1820008"/>
                </a:cubicBezTo>
                <a:cubicBezTo>
                  <a:pt x="2221315" y="1826648"/>
                  <a:pt x="2245605" y="1829609"/>
                  <a:pt x="2268416" y="1837593"/>
                </a:cubicBezTo>
                <a:cubicBezTo>
                  <a:pt x="2304377" y="1850179"/>
                  <a:pt x="2337289" y="1871087"/>
                  <a:pt x="2373923" y="1881554"/>
                </a:cubicBezTo>
                <a:cubicBezTo>
                  <a:pt x="2394439" y="1887416"/>
                  <a:pt x="2415376" y="1891963"/>
                  <a:pt x="2435470" y="1899139"/>
                </a:cubicBezTo>
                <a:cubicBezTo>
                  <a:pt x="2456490" y="1906646"/>
                  <a:pt x="2475419" y="1919882"/>
                  <a:pt x="2497016" y="1925516"/>
                </a:cubicBezTo>
                <a:cubicBezTo>
                  <a:pt x="2626355" y="1959257"/>
                  <a:pt x="2634740" y="1948681"/>
                  <a:pt x="2760785" y="1960685"/>
                </a:cubicBezTo>
                <a:cubicBezTo>
                  <a:pt x="2790076" y="1963474"/>
                  <a:pt x="2835938" y="1971265"/>
                  <a:pt x="2866293" y="1978270"/>
                </a:cubicBezTo>
                <a:cubicBezTo>
                  <a:pt x="2889842" y="1983704"/>
                  <a:pt x="2913185" y="1989993"/>
                  <a:pt x="2936631" y="1995854"/>
                </a:cubicBezTo>
                <a:cubicBezTo>
                  <a:pt x="2965939" y="1989993"/>
                  <a:pt x="3000644" y="1996203"/>
                  <a:pt x="3024554" y="1978270"/>
                </a:cubicBezTo>
                <a:cubicBezTo>
                  <a:pt x="3042597" y="1964737"/>
                  <a:pt x="3050553" y="1832578"/>
                  <a:pt x="3050931" y="1828800"/>
                </a:cubicBezTo>
                <a:cubicBezTo>
                  <a:pt x="3045069" y="1776046"/>
                  <a:pt x="3044171" y="1722502"/>
                  <a:pt x="3033346" y="1670539"/>
                </a:cubicBezTo>
                <a:cubicBezTo>
                  <a:pt x="3029336" y="1651292"/>
                  <a:pt x="3014531" y="1635933"/>
                  <a:pt x="3006970" y="1617785"/>
                </a:cubicBezTo>
                <a:cubicBezTo>
                  <a:pt x="2987593" y="1571279"/>
                  <a:pt x="2990346" y="1549047"/>
                  <a:pt x="2963008" y="1503485"/>
                </a:cubicBezTo>
                <a:cubicBezTo>
                  <a:pt x="2956611" y="1492823"/>
                  <a:pt x="2944265" y="1486923"/>
                  <a:pt x="2936631" y="1477108"/>
                </a:cubicBezTo>
                <a:cubicBezTo>
                  <a:pt x="2890019" y="1417178"/>
                  <a:pt x="2913633" y="1427733"/>
                  <a:pt x="2857500" y="1371600"/>
                </a:cubicBezTo>
                <a:cubicBezTo>
                  <a:pt x="2773286" y="1287386"/>
                  <a:pt x="2813425" y="1334870"/>
                  <a:pt x="2751993" y="1283677"/>
                </a:cubicBezTo>
                <a:cubicBezTo>
                  <a:pt x="2728059" y="1263732"/>
                  <a:pt x="2706777" y="1240555"/>
                  <a:pt x="2681654" y="1222131"/>
                </a:cubicBezTo>
                <a:cubicBezTo>
                  <a:pt x="2555814" y="1129849"/>
                  <a:pt x="2687617" y="1266820"/>
                  <a:pt x="2514600" y="1107831"/>
                </a:cubicBezTo>
                <a:cubicBezTo>
                  <a:pt x="2351428" y="957889"/>
                  <a:pt x="2302476" y="897497"/>
                  <a:pt x="2171700" y="747347"/>
                </a:cubicBezTo>
                <a:cubicBezTo>
                  <a:pt x="2095723" y="660115"/>
                  <a:pt x="2048338" y="590340"/>
                  <a:pt x="1951893" y="527539"/>
                </a:cubicBezTo>
                <a:cubicBezTo>
                  <a:pt x="1841403" y="455592"/>
                  <a:pt x="1699914" y="376566"/>
                  <a:pt x="1573823" y="316523"/>
                </a:cubicBezTo>
                <a:cubicBezTo>
                  <a:pt x="1292192" y="182413"/>
                  <a:pt x="1641238" y="349184"/>
                  <a:pt x="1441939" y="263770"/>
                </a:cubicBezTo>
                <a:cubicBezTo>
                  <a:pt x="1417845" y="253444"/>
                  <a:pt x="1395401" y="239585"/>
                  <a:pt x="1371600" y="228600"/>
                </a:cubicBezTo>
                <a:cubicBezTo>
                  <a:pt x="1357270" y="221986"/>
                  <a:pt x="1342061" y="217426"/>
                  <a:pt x="1327639" y="211016"/>
                </a:cubicBezTo>
                <a:cubicBezTo>
                  <a:pt x="1315662" y="205693"/>
                  <a:pt x="1304517" y="198594"/>
                  <a:pt x="1292470" y="193431"/>
                </a:cubicBezTo>
                <a:cubicBezTo>
                  <a:pt x="1263457" y="180997"/>
                  <a:pt x="1233734" y="170281"/>
                  <a:pt x="1204546" y="158262"/>
                </a:cubicBezTo>
                <a:cubicBezTo>
                  <a:pt x="1183907" y="149764"/>
                  <a:pt x="1162139" y="143369"/>
                  <a:pt x="1143000" y="131885"/>
                </a:cubicBezTo>
                <a:cubicBezTo>
                  <a:pt x="1113692" y="114300"/>
                  <a:pt x="1087502" y="89939"/>
                  <a:pt x="1055077" y="79131"/>
                </a:cubicBezTo>
                <a:cubicBezTo>
                  <a:pt x="995206" y="59175"/>
                  <a:pt x="1068845" y="84294"/>
                  <a:pt x="984739" y="52754"/>
                </a:cubicBezTo>
                <a:cubicBezTo>
                  <a:pt x="976061" y="49500"/>
                  <a:pt x="967154" y="46893"/>
                  <a:pt x="958362" y="43962"/>
                </a:cubicBezTo>
                <a:lnTo>
                  <a:pt x="940777" y="0"/>
                </a:lnTo>
                <a:close/>
              </a:path>
            </a:pathLst>
          </a:custGeom>
          <a:noFill/>
          <a:ln w="19050">
            <a:solidFill>
              <a:srgbClr val="ED8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A805D9-17B1-44A9-86F2-A26730BF3C65}"/>
              </a:ext>
            </a:extLst>
          </p:cNvPr>
          <p:cNvSpPr/>
          <p:nvPr/>
        </p:nvSpPr>
        <p:spPr>
          <a:xfrm>
            <a:off x="3640015" y="3077308"/>
            <a:ext cx="1732085" cy="325315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39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Picture 2" descr="Requirements Toolbox - MATLAB &amp; Simulink">
            <a:extLst>
              <a:ext uri="{FF2B5EF4-FFF2-40B4-BE49-F238E27FC236}">
                <a16:creationId xmlns:a16="http://schemas.microsoft.com/office/drawing/2014/main" id="{C8937F02-1B24-4257-B2A7-D6A6BF7C6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422032" y="2173824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B431BF1-8267-4A7E-9ABE-306E44A55A2C}"/>
              </a:ext>
            </a:extLst>
          </p:cNvPr>
          <p:cNvSpPr txBox="1"/>
          <p:nvPr/>
        </p:nvSpPr>
        <p:spPr>
          <a:xfrm>
            <a:off x="7357217" y="2857444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Implementation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4120B-4FB3-49FB-9ADC-F174F966FBF0}"/>
              </a:ext>
            </a:extLst>
          </p:cNvPr>
          <p:cNvSpPr txBox="1"/>
          <p:nvPr/>
        </p:nvSpPr>
        <p:spPr>
          <a:xfrm>
            <a:off x="7357217" y="3910396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Verification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5CDA5C-97CF-4F97-BB83-4E3A4E521E9B}"/>
              </a:ext>
            </a:extLst>
          </p:cNvPr>
          <p:cNvGrpSpPr/>
          <p:nvPr/>
        </p:nvGrpSpPr>
        <p:grpSpPr>
          <a:xfrm>
            <a:off x="211016" y="5273640"/>
            <a:ext cx="8721968" cy="730369"/>
            <a:chOff x="422032" y="3459450"/>
            <a:chExt cx="8721968" cy="73036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B7D85D3-E74F-42B6-98C3-59E5B32E8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C796281-49D6-4FE4-BADF-017CF40D6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803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shows the links with the requirements perspective.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CF35C05-4765-4FCE-A282-D4BE9CA7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2776944"/>
            <a:ext cx="7754815" cy="331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19DFDF7-C80B-4449-8637-E4C3ACF0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9" y="1846407"/>
            <a:ext cx="8469202" cy="4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the requirements are linked to a component, implementation status changes.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A9DC34-D157-4419-A25F-CE1136AD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958443"/>
            <a:ext cx="3930357" cy="4155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5342DB-DF87-4D12-83AB-8547AACA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584505"/>
            <a:ext cx="3819525" cy="2076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CD4E41-CA03-4EDE-A5F4-967C5AC37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10" y="3353244"/>
            <a:ext cx="4028301" cy="23077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15315C-B961-4676-950A-A9E7EC45F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891" y="2921688"/>
            <a:ext cx="3766078" cy="4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validation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component can be linked to requirements and validation tests.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 validates the design against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8CEF88-3750-498D-B037-6830672AB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1"/>
          <a:stretch/>
        </p:blipFill>
        <p:spPr>
          <a:xfrm>
            <a:off x="720970" y="2475902"/>
            <a:ext cx="8001000" cy="3984626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FAB9E71-AA90-4212-9CDD-ED4B16166DDE}"/>
              </a:ext>
            </a:extLst>
          </p:cNvPr>
          <p:cNvCxnSpPr/>
          <p:nvPr/>
        </p:nvCxnSpPr>
        <p:spPr>
          <a:xfrm>
            <a:off x="1531620" y="3535680"/>
            <a:ext cx="937260" cy="1089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22DDEE-2AA2-4BB4-A9B8-0100E69931E4}"/>
              </a:ext>
            </a:extLst>
          </p:cNvPr>
          <p:cNvCxnSpPr>
            <a:cxnSpLocks/>
          </p:cNvCxnSpPr>
          <p:nvPr/>
        </p:nvCxnSpPr>
        <p:spPr>
          <a:xfrm flipH="1" flipV="1">
            <a:off x="3055620" y="4183380"/>
            <a:ext cx="579120" cy="41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946A7D-D5CB-4B7C-8D73-B31D87D3668A}"/>
              </a:ext>
            </a:extLst>
          </p:cNvPr>
          <p:cNvSpPr txBox="1"/>
          <p:nvPr/>
        </p:nvSpPr>
        <p:spPr>
          <a:xfrm>
            <a:off x="365760" y="36817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25EABA-0181-4446-BBA9-7559A7708AF8}"/>
              </a:ext>
            </a:extLst>
          </p:cNvPr>
          <p:cNvSpPr txBox="1"/>
          <p:nvPr/>
        </p:nvSpPr>
        <p:spPr>
          <a:xfrm>
            <a:off x="3785946" y="4602480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designs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3616C9-DF24-4DF3-B84B-977BFD7ED5DF}"/>
              </a:ext>
            </a:extLst>
          </p:cNvPr>
          <p:cNvSpPr txBox="1"/>
          <p:nvPr/>
        </p:nvSpPr>
        <p:spPr>
          <a:xfrm>
            <a:off x="3321129" y="3957426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4B6EA9-5A47-4CAF-9E37-E62A869B7DE4}"/>
              </a:ext>
            </a:extLst>
          </p:cNvPr>
          <p:cNvSpPr txBox="1"/>
          <p:nvPr/>
        </p:nvSpPr>
        <p:spPr>
          <a:xfrm>
            <a:off x="6283518" y="5326158"/>
            <a:ext cx="2139512" cy="646331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to be continued in 4</a:t>
            </a:r>
            <a:r>
              <a:rPr lang="en-US" baseline="30000" dirty="0">
                <a:solidFill>
                  <a:schemeClr val="bg1"/>
                </a:solidFill>
                <a:latin typeface="Arial Nova Light" panose="020B030402020202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25219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7596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During the life cycle, a lot of information is generated.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Formally, all the tools/information are called artifacts.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3269662"/>
            <a:ext cx="6721706" cy="25683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FFEB51-5EC2-4BC9-96CC-7A898774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89" y="1452013"/>
            <a:ext cx="2543175" cy="493395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997144F-208D-4CC2-9D7A-82F8FD13817F}"/>
              </a:ext>
            </a:extLst>
          </p:cNvPr>
          <p:cNvCxnSpPr>
            <a:cxnSpLocks/>
          </p:cNvCxnSpPr>
          <p:nvPr/>
        </p:nvCxnSpPr>
        <p:spPr>
          <a:xfrm flipH="1">
            <a:off x="1990725" y="2266491"/>
            <a:ext cx="4662489" cy="178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56A5EB-463A-417C-9D33-CC56181B7577}"/>
              </a:ext>
            </a:extLst>
          </p:cNvPr>
          <p:cNvCxnSpPr>
            <a:cxnSpLocks/>
          </p:cNvCxnSpPr>
          <p:nvPr/>
        </p:nvCxnSpPr>
        <p:spPr>
          <a:xfrm flipH="1">
            <a:off x="2805513" y="3019613"/>
            <a:ext cx="3738162" cy="158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748DC16-1A09-4B31-8950-901BD93ED3F4}"/>
              </a:ext>
            </a:extLst>
          </p:cNvPr>
          <p:cNvCxnSpPr>
            <a:cxnSpLocks/>
          </p:cNvCxnSpPr>
          <p:nvPr/>
        </p:nvCxnSpPr>
        <p:spPr>
          <a:xfrm flipH="1">
            <a:off x="5067300" y="3918988"/>
            <a:ext cx="1528740" cy="634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1A6BF-E764-4EB3-8587-065146D17D5B}"/>
              </a:ext>
            </a:extLst>
          </p:cNvPr>
          <p:cNvCxnSpPr>
            <a:cxnSpLocks/>
          </p:cNvCxnSpPr>
          <p:nvPr/>
        </p:nvCxnSpPr>
        <p:spPr>
          <a:xfrm flipH="1" flipV="1">
            <a:off x="2876550" y="4670640"/>
            <a:ext cx="3666911" cy="29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5442A7C-9961-4CC4-B69B-CFEA46EC3EBE}"/>
              </a:ext>
            </a:extLst>
          </p:cNvPr>
          <p:cNvCxnSpPr>
            <a:cxnSpLocks/>
          </p:cNvCxnSpPr>
          <p:nvPr/>
        </p:nvCxnSpPr>
        <p:spPr>
          <a:xfrm flipH="1" flipV="1">
            <a:off x="3876675" y="5465801"/>
            <a:ext cx="2571750" cy="35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91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How are sets of requirements related?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457188" lvl="1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55BA5A-9FB2-45DD-B20E-E3A2C685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244415"/>
            <a:ext cx="6614406" cy="394842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1193EF0-C4E2-4DDB-A7DD-285015BD5FDC}"/>
              </a:ext>
            </a:extLst>
          </p:cNvPr>
          <p:cNvSpPr txBox="1"/>
          <p:nvPr/>
        </p:nvSpPr>
        <p:spPr>
          <a:xfrm>
            <a:off x="711444" y="3525423"/>
            <a:ext cx="155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E96CFB5-467E-4E6F-A918-5C314F00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69AF91D-5225-43E8-B459-37F0592FBCD2}"/>
              </a:ext>
            </a:extLst>
          </p:cNvPr>
          <p:cNvSpPr txBox="1"/>
          <p:nvPr/>
        </p:nvSpPr>
        <p:spPr>
          <a:xfrm rot="16200000">
            <a:off x="1585667" y="2991216"/>
            <a:ext cx="153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9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Where are requirements implemented?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245D2A-585E-4E60-A91B-94189F32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135815"/>
            <a:ext cx="6372225" cy="42501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707574" y="368170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6249F09-65A2-4894-BF5F-4D80ED31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BBF7DE1-88D6-4147-8A3E-66CB511A702C}"/>
              </a:ext>
            </a:extLst>
          </p:cNvPr>
          <p:cNvSpPr txBox="1"/>
          <p:nvPr/>
        </p:nvSpPr>
        <p:spPr>
          <a:xfrm rot="16200000">
            <a:off x="1652170" y="293363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Simulink models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6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How are components validated against requirements?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02E9D8-2D7F-4363-8B75-9B037A95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27" y="2158356"/>
            <a:ext cx="3333848" cy="43854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1943051" y="3559391"/>
            <a:ext cx="156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7930FB-C9F1-4384-A7BC-EAEB23C4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621710-870B-4F0D-89C0-4D352CC95DF9}"/>
              </a:ext>
            </a:extLst>
          </p:cNvPr>
          <p:cNvSpPr txBox="1"/>
          <p:nvPr/>
        </p:nvSpPr>
        <p:spPr>
          <a:xfrm rot="16200000">
            <a:off x="3295593" y="3113943"/>
            <a:ext cx="77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170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3885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Traceability diagrams show the link between requirements, components and tests.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8D8879-F8B0-4CE5-9398-538CD5EC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09" y="2181024"/>
            <a:ext cx="5951768" cy="42049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3BD28B5-98E7-4910-B7D0-DBB8C89D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97195"/>
            <a:ext cx="781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0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098454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 Larrañaga</a:t>
            </a:r>
          </a:p>
          <a:p>
            <a:r>
              <a:rPr lang="es-ES" sz="800" dirty="0">
                <a:hlinkClick r:id="rId3"/>
              </a:rPr>
              <a:t>iaizpuru@mondragon.edu</a:t>
            </a:r>
            <a:endParaRPr lang="es-ES" sz="800" dirty="0"/>
          </a:p>
          <a:p>
            <a:endParaRPr lang="es-ES" sz="1100" dirty="0"/>
          </a:p>
          <a:p>
            <a:endParaRPr lang="es-ES" sz="1100" dirty="0"/>
          </a:p>
          <a:p>
            <a:r>
              <a:rPr lang="es-ES" sz="1100" dirty="0" err="1"/>
              <a:t>Orona</a:t>
            </a:r>
            <a:r>
              <a:rPr lang="es-ES" sz="1100" dirty="0"/>
              <a:t> Ideo - </a:t>
            </a:r>
            <a:r>
              <a:rPr lang="es-ES" sz="1100" dirty="0" err="1"/>
              <a:t>Fundazioa</a:t>
            </a:r>
            <a:r>
              <a:rPr lang="es-ES" sz="1100" dirty="0"/>
              <a:t> </a:t>
            </a:r>
            <a:r>
              <a:rPr lang="es-ES" sz="1100" dirty="0" err="1"/>
              <a:t>eraikuntza</a:t>
            </a:r>
            <a:endParaRPr lang="es-ES" sz="1100" dirty="0"/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 energy systems, we usually use MATLAB &amp; Simulink for design and validation.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MATLAB Requirements Toolbox enables you to author, organize and edit requirements.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Simulink components, which makes the work of validation easier. Everything is in the same place.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28" name="Picture 4" descr="Introduction to Requirements Toolbox - MATLAB &amp; Simulink">
            <a:extLst>
              <a:ext uri="{FF2B5EF4-FFF2-40B4-BE49-F238E27FC236}">
                <a16:creationId xmlns:a16="http://schemas.microsoft.com/office/drawing/2014/main" id="{715E568B-5996-420E-A06D-74E275E9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7" y="4400820"/>
            <a:ext cx="7734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has three main tools:</a:t>
            </a:r>
          </a:p>
          <a:p>
            <a:pPr lvl="1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author, organize, import and edit requirements.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manager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link requirements to Simulink Models.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viewer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customize requirements views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178454-C0F0-4FB0-B2F7-B532236F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1" y="3702034"/>
            <a:ext cx="3508664" cy="27650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55D6D4-8BCC-4155-AB59-D187B0091E29}"/>
              </a:ext>
            </a:extLst>
          </p:cNvPr>
          <p:cNvSpPr txBox="1"/>
          <p:nvPr/>
        </p:nvSpPr>
        <p:spPr>
          <a:xfrm>
            <a:off x="1004124" y="3311886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MATLAB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E007F3-E223-4202-ACC2-B227755F8264}"/>
              </a:ext>
            </a:extLst>
          </p:cNvPr>
          <p:cNvSpPr txBox="1"/>
          <p:nvPr/>
        </p:nvSpPr>
        <p:spPr>
          <a:xfrm>
            <a:off x="5260732" y="3278490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Simulink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F1BF688-0CFB-4D47-A781-5F6855F31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1"/>
          <a:stretch/>
        </p:blipFill>
        <p:spPr>
          <a:xfrm>
            <a:off x="4465362" y="3649214"/>
            <a:ext cx="4273815" cy="2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Let’s see an example of requirements management in MATLAB &amp; Simulink.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Check: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Editor.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643A8E-B1CA-463C-8675-8F7E99F9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3040787"/>
            <a:ext cx="8299939" cy="100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Cruise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Control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requirements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execute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slreqCCProjectStart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in Matlab)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is the main tool to author, organize and edit requirements.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0BBF2-2081-4090-8B12-142F40FD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078398"/>
            <a:ext cx="8086725" cy="43075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CB0C8F-3F37-4B65-8A4C-AA0F5A221680}"/>
              </a:ext>
            </a:extLst>
          </p:cNvPr>
          <p:cNvSpPr txBox="1"/>
          <p:nvPr/>
        </p:nvSpPr>
        <p:spPr>
          <a:xfrm>
            <a:off x="800100" y="5416062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set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0432C-0DAC-486C-81CF-A8EBAB37B1E7}"/>
              </a:ext>
            </a:extLst>
          </p:cNvPr>
          <p:cNvSpPr txBox="1"/>
          <p:nvPr/>
        </p:nvSpPr>
        <p:spPr>
          <a:xfrm>
            <a:off x="5893777" y="3036277"/>
            <a:ext cx="236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details</a:t>
            </a:r>
            <a:endParaRPr lang="es-ES" dirty="0">
              <a:solidFill>
                <a:srgbClr val="FF0000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14.02.23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FEEBB-9212-459F-9149-F6D1FE5F7E19}"/>
              </a:ext>
            </a:extLst>
          </p:cNvPr>
          <p:cNvSpPr txBox="1"/>
          <p:nvPr/>
        </p:nvSpPr>
        <p:spPr>
          <a:xfrm>
            <a:off x="-212922" y="2154894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Index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Index number, reflects structure of requirements set.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Single identifier. Unique identifier created by MATLAB.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Custom 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Custom identifier specified by user.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Summary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Summary of the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Implementation status: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Shows progress of implementation.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Verification status: </a:t>
            </a:r>
            <a:r>
              <a:rPr lang="en-US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Shows progress of verification.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4C96FD-363C-4FFD-B333-AF38D634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25" y="2378591"/>
            <a:ext cx="5027538" cy="35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8473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21423</TotalTime>
  <Words>1178</Words>
  <Application>Microsoft Office PowerPoint</Application>
  <PresentationFormat>Presentación en pantalla (4:3)</PresentationFormat>
  <Paragraphs>605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AppleSymbols</vt:lpstr>
      <vt:lpstr>Arial</vt:lpstr>
      <vt:lpstr>Arial Black</vt:lpstr>
      <vt:lpstr>Arial Nova Light</vt:lpstr>
      <vt:lpstr>Calibri</vt:lpstr>
      <vt:lpstr>Roboto</vt:lpstr>
      <vt:lpstr>MU Theme</vt:lpstr>
      <vt:lpstr>Requirements management in MATLAB</vt:lpstr>
      <vt:lpstr>Content</vt:lpstr>
      <vt:lpstr>Introduction</vt:lpstr>
      <vt:lpstr>Introduction</vt:lpstr>
      <vt:lpstr>Introduction</vt:lpstr>
      <vt:lpstr>Example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Exercise. Scooter motor requirements</vt:lpstr>
      <vt:lpstr>Importing requirements from spreadshets</vt:lpstr>
      <vt:lpstr>Importing requirements from spreadshets</vt:lpstr>
      <vt:lpstr>Importing requirements from spreadshets (basics)</vt:lpstr>
      <vt:lpstr>Importing requirements from spreadshets (basics)</vt:lpstr>
      <vt:lpstr>Importing requirements from spreadshets (advanced)</vt:lpstr>
      <vt:lpstr>Importing requirements from spreadshets (advanced)</vt:lpstr>
      <vt:lpstr>Importing requirements from spreadshets (advanced)</vt:lpstr>
      <vt:lpstr>Requirements tracking</vt:lpstr>
      <vt:lpstr>Requirements tracking</vt:lpstr>
      <vt:lpstr>Requirements tracking</vt:lpstr>
      <vt:lpstr>Tracking implementation</vt:lpstr>
      <vt:lpstr>Tracking implementation</vt:lpstr>
      <vt:lpstr>Tracking implementation</vt:lpstr>
      <vt:lpstr>Tracking validation</vt:lpstr>
      <vt:lpstr>Requirements analysis</vt:lpstr>
      <vt:lpstr>Requirements analysis</vt:lpstr>
      <vt:lpstr>Traceability analysis</vt:lpstr>
      <vt:lpstr>Traceability analysis</vt:lpstr>
      <vt:lpstr>Traceability analysis</vt:lpstr>
      <vt:lpstr>Traceability diagram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355</cp:revision>
  <cp:lastPrinted>2018-07-13T13:37:53Z</cp:lastPrinted>
  <dcterms:created xsi:type="dcterms:W3CDTF">2017-11-28T21:27:45Z</dcterms:created>
  <dcterms:modified xsi:type="dcterms:W3CDTF">2023-02-14T08:31:23Z</dcterms:modified>
</cp:coreProperties>
</file>