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314" r:id="rId20"/>
    <p:sldId id="278" r:id="rId21"/>
    <p:sldId id="275" r:id="rId22"/>
    <p:sldId id="27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5" r:id="rId45"/>
    <p:sldId id="301" r:id="rId46"/>
    <p:sldId id="306" r:id="rId47"/>
    <p:sldId id="303" r:id="rId48"/>
    <p:sldId id="307" r:id="rId49"/>
    <p:sldId id="308" r:id="rId50"/>
    <p:sldId id="309" r:id="rId51"/>
    <p:sldId id="310" r:id="rId52"/>
    <p:sldId id="311" r:id="rId53"/>
    <p:sldId id="312" r:id="rId54"/>
    <p:sldId id="313" r:id="rId55"/>
  </p:sldIdLst>
  <p:sldSz cx="12192000" cy="6858000"/>
  <p:notesSz cx="6858000" cy="9144000"/>
  <p:embeddedFontLst>
    <p:embeddedFont>
      <p:font typeface="Candara Light" panose="020E0502030303020204" pitchFamily="34" charset="0"/>
      <p:regular r:id="rId56"/>
      <p:italic r:id="rId57"/>
    </p:embeddedFont>
    <p:embeddedFont>
      <p:font typeface="Algerian" panose="04020705040A02060702" pitchFamily="82" charset="0"/>
      <p:regular r:id="rId58"/>
    </p:embeddedFont>
    <p:embeddedFont>
      <p:font typeface="等线" panose="02010600030101010101" pitchFamily="2" charset="-122"/>
      <p:regular r:id="rId59"/>
      <p:bold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Franklin Gothic Book" panose="020B0503020102020204" pitchFamily="34" charset="0"/>
      <p:regular r:id="rId65"/>
      <p:italic r:id="rId66"/>
    </p:embeddedFont>
    <p:embeddedFont>
      <p:font typeface="微软雅黑 Light" panose="020B0502040204020203" pitchFamily="34" charset="-122"/>
      <p:regular r:id="rId67"/>
    </p:embeddedFont>
    <p:embeddedFont>
      <p:font typeface="华文楷体" panose="02010600040101010101" pitchFamily="2" charset="-122"/>
      <p:regular r:id="rId6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8.fntdata"/><Relationship Id="rId68" Type="http://schemas.openxmlformats.org/officeDocument/2006/relationships/font" Target="fonts/font13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报告人：许博、欧琳琳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7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冲突区间的计算过程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713411" y="3168204"/>
            <a:ext cx="2519680" cy="645160"/>
            <a:chOff x="4476" y="4892"/>
            <a:chExt cx="3968" cy="1016"/>
          </a:xfrm>
        </p:grpSpPr>
        <p:sp>
          <p:nvSpPr>
            <p:cNvPr id="4" name="文本框 3"/>
            <p:cNvSpPr txBox="1"/>
            <p:nvPr/>
          </p:nvSpPr>
          <p:spPr>
            <a:xfrm>
              <a:off x="4476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3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B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C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77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D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44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E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878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G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11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F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2801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H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805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I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4810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J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0814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K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6819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L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8828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02823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M</a:t>
            </a:r>
          </a:p>
        </p:txBody>
      </p:sp>
      <p:cxnSp>
        <p:nvCxnSpPr>
          <p:cNvPr id="18" name="直接连接符 17"/>
          <p:cNvCxnSpPr>
            <a:stCxn id="4" idx="2"/>
            <a:endCxn id="9" idx="2"/>
          </p:cNvCxnSpPr>
          <p:nvPr/>
        </p:nvCxnSpPr>
        <p:spPr>
          <a:xfrm>
            <a:off x="3893751" y="3813364"/>
            <a:ext cx="2160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2"/>
            <a:endCxn id="10" idx="2"/>
          </p:cNvCxnSpPr>
          <p:nvPr/>
        </p:nvCxnSpPr>
        <p:spPr>
          <a:xfrm>
            <a:off x="3893751" y="3813364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693976" y="3934014"/>
            <a:ext cx="21545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93976" y="3934014"/>
            <a:ext cx="179451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6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通过统计词频，我们可以根据词语出现的频率计算得到每个词语的</a:t>
            </a:r>
            <a:r>
              <a:rPr lang="zh-CN" altLang="en-US" dirty="0" smtClean="0"/>
              <a:t>信息量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信息量越低，则表示该词语越接近通常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通过选出总信息量最低的词语组合来完成分词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9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以</a:t>
            </a:r>
            <a:r>
              <a:rPr lang="zh-CN" altLang="en-US" dirty="0"/>
              <a:t>冲突区间为单元，根据词频字典找出区间中存在的所有可能词语</a:t>
            </a:r>
            <a:r>
              <a:rPr lang="en-US" altLang="zh-CN" dirty="0"/>
              <a:t>, </a:t>
            </a:r>
            <a:r>
              <a:rPr lang="zh-CN" altLang="en-US" dirty="0"/>
              <a:t>记录其位置以及</a:t>
            </a:r>
            <a:r>
              <a:rPr lang="zh-CN" altLang="en-US" dirty="0" smtClean="0"/>
              <a:t>长度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遍历</a:t>
            </a:r>
            <a:r>
              <a:rPr lang="zh-CN" altLang="en-US" dirty="0"/>
              <a:t>词语的组合，并且每个组合中不存在冲突区间，填充上单个</a:t>
            </a:r>
            <a:r>
              <a:rPr lang="zh-CN" altLang="en-US" dirty="0" smtClean="0"/>
              <a:t>字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找出</a:t>
            </a:r>
            <a:r>
              <a:rPr lang="zh-CN" altLang="en-US" dirty="0"/>
              <a:t>信息量最小的组合，可以认为该组合是最接近语义的分词形式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531247" y="227244"/>
            <a:ext cx="8639175" cy="6483350"/>
            <a:chOff x="1826912" y="109855"/>
            <a:chExt cx="8639175" cy="6483350"/>
          </a:xfrm>
          <a:noFill/>
        </p:grpSpPr>
        <p:sp>
          <p:nvSpPr>
            <p:cNvPr id="4" name="流程图: 过程 3"/>
            <p:cNvSpPr/>
            <p:nvPr/>
          </p:nvSpPr>
          <p:spPr>
            <a:xfrm>
              <a:off x="4572652" y="109855"/>
              <a:ext cx="1440180" cy="5759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字符序列</a:t>
              </a: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4081797" y="2016125"/>
              <a:ext cx="2421890" cy="5759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枚举出所有可能的词语，记录位置和长度</a:t>
              </a: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4572652" y="2825115"/>
              <a:ext cx="1440180" cy="64833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获取集合的下一个组合</a:t>
              </a:r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4226577" y="3766185"/>
              <a:ext cx="2132330" cy="943610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无可用组合？</a:t>
              </a: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7839727" y="1250315"/>
              <a:ext cx="2167890" cy="8547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填充单字，计算该组合信息量</a:t>
              </a: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3743342" y="960120"/>
              <a:ext cx="3098800" cy="73914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初始化当前最小信息量为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DBL_MAX</a:t>
              </a:r>
              <a:r>
                <a:rPr lang="zh-CN" altLang="en-US">
                  <a:latin typeface="+mn-ea"/>
                  <a:cs typeface="微软雅黑 Light" panose="020B0502040204020203" charset="-122"/>
                </a:rPr>
                <a:t>，初始化最佳组合</a:t>
              </a:r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7367922" y="2451735"/>
              <a:ext cx="3098165" cy="139509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比当前最小信息量小？</a:t>
              </a:r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8009272" y="4709795"/>
              <a:ext cx="1815465" cy="72580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更新当前最小信息量和最佳组合</a:t>
              </a:r>
            </a:p>
          </p:txBody>
        </p:sp>
        <p:sp>
          <p:nvSpPr>
            <p:cNvPr id="12" name="流程图: 终止 11"/>
            <p:cNvSpPr/>
            <p:nvPr/>
          </p:nvSpPr>
          <p:spPr>
            <a:xfrm>
              <a:off x="1826912" y="5325110"/>
              <a:ext cx="1916430" cy="575945"/>
            </a:xfrm>
            <a:prstGeom prst="flowChartTermina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返回最佳组合</a:t>
              </a:r>
            </a:p>
          </p:txBody>
        </p:sp>
        <p:sp>
          <p:nvSpPr>
            <p:cNvPr id="13" name="流程图: 决策 12"/>
            <p:cNvSpPr/>
            <p:nvPr/>
          </p:nvSpPr>
          <p:spPr>
            <a:xfrm>
              <a:off x="4003057" y="5001260"/>
              <a:ext cx="2580005" cy="122364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该组合是否存在冲突区间？</a:t>
              </a:r>
            </a:p>
          </p:txBody>
        </p:sp>
        <p:cxnSp>
          <p:nvCxnSpPr>
            <p:cNvPr id="14" name="直接箭头连接符 13"/>
            <p:cNvCxnSpPr>
              <a:stCxn id="4" idx="2"/>
              <a:endCxn id="9" idx="0"/>
            </p:cNvCxnSpPr>
            <p:nvPr/>
          </p:nvCxnSpPr>
          <p:spPr>
            <a:xfrm>
              <a:off x="5292742" y="685800"/>
              <a:ext cx="0" cy="27432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5" idx="0"/>
            </p:cNvCxnSpPr>
            <p:nvPr/>
          </p:nvCxnSpPr>
          <p:spPr>
            <a:xfrm>
              <a:off x="5292742" y="1699260"/>
              <a:ext cx="0" cy="31686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13" idx="2"/>
              <a:endCxn id="8" idx="0"/>
            </p:cNvCxnSpPr>
            <p:nvPr/>
          </p:nvCxnSpPr>
          <p:spPr>
            <a:xfrm rot="5400000" flipH="1" flipV="1">
              <a:off x="4621230" y="1922463"/>
              <a:ext cx="4974590" cy="3630295"/>
            </a:xfrm>
            <a:prstGeom prst="bentConnector5">
              <a:avLst>
                <a:gd name="adj1" fmla="val -4780"/>
                <a:gd name="adj2" fmla="val 150673"/>
                <a:gd name="adj3" fmla="val 104793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10" idx="0"/>
            </p:cNvCxnSpPr>
            <p:nvPr/>
          </p:nvCxnSpPr>
          <p:spPr>
            <a:xfrm flipH="1">
              <a:off x="8917322" y="2105025"/>
              <a:ext cx="6350" cy="34671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2"/>
              <a:endCxn id="11" idx="0"/>
            </p:cNvCxnSpPr>
            <p:nvPr/>
          </p:nvCxnSpPr>
          <p:spPr>
            <a:xfrm>
              <a:off x="8917322" y="3846830"/>
              <a:ext cx="0" cy="86296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2"/>
              <a:endCxn id="6" idx="0"/>
            </p:cNvCxnSpPr>
            <p:nvPr/>
          </p:nvCxnSpPr>
          <p:spPr>
            <a:xfrm>
              <a:off x="5292742" y="2592070"/>
              <a:ext cx="0" cy="23304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2"/>
              <a:endCxn id="7" idx="0"/>
            </p:cNvCxnSpPr>
            <p:nvPr/>
          </p:nvCxnSpPr>
          <p:spPr>
            <a:xfrm>
              <a:off x="5292742" y="3473450"/>
              <a:ext cx="0" cy="29273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2"/>
              <a:endCxn id="13" idx="0"/>
            </p:cNvCxnSpPr>
            <p:nvPr/>
          </p:nvCxnSpPr>
          <p:spPr>
            <a:xfrm>
              <a:off x="5292742" y="4709795"/>
              <a:ext cx="635" cy="29146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7" idx="1"/>
              <a:endCxn id="12" idx="0"/>
            </p:cNvCxnSpPr>
            <p:nvPr/>
          </p:nvCxnSpPr>
          <p:spPr>
            <a:xfrm rot="10800000" flipV="1">
              <a:off x="2785127" y="4237990"/>
              <a:ext cx="1441450" cy="1087120"/>
            </a:xfrm>
            <a:prstGeom prst="bentConnector2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0" idx="1"/>
              <a:endCxn id="6" idx="3"/>
            </p:cNvCxnSpPr>
            <p:nvPr/>
          </p:nvCxnSpPr>
          <p:spPr>
            <a:xfrm rot="10800000">
              <a:off x="6012832" y="3149600"/>
              <a:ext cx="1355090" cy="3175"/>
            </a:xfrm>
            <a:prstGeom prst="bentConnector2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1" idx="1"/>
              <a:endCxn id="6" idx="3"/>
            </p:cNvCxnSpPr>
            <p:nvPr/>
          </p:nvCxnSpPr>
          <p:spPr>
            <a:xfrm rot="10800000">
              <a:off x="6012832" y="3149600"/>
              <a:ext cx="1996440" cy="1923415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3" idx="3"/>
              <a:endCxn id="6" idx="3"/>
            </p:cNvCxnSpPr>
            <p:nvPr/>
          </p:nvCxnSpPr>
          <p:spPr>
            <a:xfrm flipH="1" flipV="1">
              <a:off x="6012832" y="3149600"/>
              <a:ext cx="570230" cy="2463800"/>
            </a:xfrm>
            <a:prstGeom prst="bentConnector3">
              <a:avLst>
                <a:gd name="adj1" fmla="val -75167"/>
              </a:avLst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121042" y="3875405"/>
              <a:ext cx="675640" cy="3683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92742" y="467106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83062" y="524510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15222" y="622490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17322" y="405384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56442" y="278447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为什么需要冲突区间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枚举输入字符序列的所有词语组合可能太</a:t>
            </a:r>
            <a:r>
              <a:rPr lang="zh-CN" altLang="en-US" dirty="0" smtClean="0"/>
              <a:t>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使用冲突区间的方式类似于取局部最优</a:t>
            </a:r>
            <a:r>
              <a:rPr lang="zh-CN" altLang="en-US" dirty="0" smtClean="0"/>
              <a:t>解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可减少运算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3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倒排索引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8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索引的建立</a:t>
            </a:r>
            <a:endParaRPr lang="en-US" altLang="zh-CN" dirty="0" smtClean="0"/>
          </a:p>
          <a:p>
            <a:r>
              <a:rPr lang="zh-CN" altLang="en-US" dirty="0" smtClean="0"/>
              <a:t>关键词的检索</a:t>
            </a:r>
            <a:endParaRPr lang="en-US" altLang="zh-CN" dirty="0" smtClean="0"/>
          </a:p>
          <a:p>
            <a:r>
              <a:rPr lang="zh-CN" altLang="en-US" dirty="0" smtClean="0"/>
              <a:t>序列化与反序列化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7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索引的建立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3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章节次序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为了保存章节的次序，则首先需要获得次序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order("1.2.1 </a:t>
            </a:r>
            <a:r>
              <a:rPr lang="zh-CN" altLang="en-US" dirty="0"/>
              <a:t>有理数</a:t>
            </a:r>
            <a:r>
              <a:rPr lang="en-US" altLang="zh-CN" dirty="0"/>
              <a:t>.txt")</a:t>
            </a:r>
          </a:p>
          <a:p>
            <a:pPr marL="0" indent="0">
              <a:buNone/>
            </a:pPr>
            <a:r>
              <a:rPr lang="en-US" altLang="zh-CN" dirty="0"/>
              <a:t>= 1 </a:t>
            </a:r>
            <a:r>
              <a:rPr lang="en-US" altLang="zh-CN" dirty="0" smtClean="0"/>
              <a:t>* </a:t>
            </a:r>
            <a:r>
              <a:rPr lang="en-US" altLang="zh-CN" dirty="0"/>
              <a:t>10000 + 2 </a:t>
            </a:r>
            <a:r>
              <a:rPr lang="en-US" altLang="zh-CN" dirty="0" smtClean="0"/>
              <a:t>* </a:t>
            </a:r>
            <a:r>
              <a:rPr lang="en-US" altLang="zh-CN" dirty="0"/>
              <a:t>100 + 1</a:t>
            </a:r>
          </a:p>
          <a:p>
            <a:pPr marL="0" indent="0">
              <a:buNone/>
            </a:pPr>
            <a:r>
              <a:rPr lang="en-US" altLang="zh-CN" dirty="0"/>
              <a:t>= 10201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所有的文章名都会被标准化成这种形式</a:t>
            </a:r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"</a:t>
            </a:r>
            <a:r>
              <a:rPr lang="zh-CN" altLang="en-US" dirty="0"/>
              <a:t>第一章小结</a:t>
            </a:r>
            <a:r>
              <a:rPr lang="en-US" altLang="zh-CN" dirty="0"/>
              <a:t>.txt"</a:t>
            </a:r>
            <a:r>
              <a:rPr lang="zh-CN" altLang="en-US" dirty="0"/>
              <a:t>也被修改为</a:t>
            </a:r>
            <a:r>
              <a:rPr lang="en-US" altLang="zh-CN" dirty="0"/>
              <a:t>"1.N.0 </a:t>
            </a:r>
            <a:r>
              <a:rPr lang="zh-CN" altLang="en-US" dirty="0"/>
              <a:t>第一章小结</a:t>
            </a:r>
            <a:r>
              <a:rPr lang="en-US" altLang="zh-CN" dirty="0"/>
              <a:t>.txt"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1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记录章节顺序</a:t>
            </a:r>
            <a:r>
              <a:rPr lang="zh-CN" altLang="en-US" dirty="0" smtClean="0"/>
              <a:t>，并</a:t>
            </a:r>
            <a:r>
              <a:rPr lang="zh-CN" altLang="en-US" dirty="0"/>
              <a:t>按照章节顺序逐个建立</a:t>
            </a:r>
            <a:r>
              <a:rPr lang="zh-CN" altLang="en-US" dirty="0" smtClean="0"/>
              <a:t>索引</a:t>
            </a:r>
            <a:endParaRPr lang="en-US" altLang="zh-CN" dirty="0" smtClean="0"/>
          </a:p>
          <a:p>
            <a:r>
              <a:rPr lang="zh-CN" altLang="en-US" dirty="0"/>
              <a:t>对每个文章，将分词结果作为关键词列表，并将每个关键词在文章中的信息记录</a:t>
            </a:r>
            <a:r>
              <a:rPr lang="zh-CN" altLang="en-US" dirty="0" smtClean="0"/>
              <a:t>下来</a:t>
            </a:r>
            <a:endParaRPr lang="en-US" altLang="zh-CN" dirty="0" smtClean="0"/>
          </a:p>
          <a:p>
            <a:r>
              <a:rPr lang="zh-CN" altLang="en-US" dirty="0"/>
              <a:t>将计算结果保存为关键词映射文件信息列表的键值对容器中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建立的步骤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74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组部分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报告人：许博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关键词的检索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9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检索</a:t>
            </a:r>
            <a:r>
              <a:rPr lang="zh-CN" altLang="en-US" dirty="0"/>
              <a:t>关键词时，取所有关键词所映射的文件信息列表的</a:t>
            </a:r>
            <a:r>
              <a:rPr lang="zh-CN" altLang="en-US" dirty="0" smtClean="0"/>
              <a:t>交集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对</a:t>
            </a:r>
            <a:r>
              <a:rPr lang="zh-CN" altLang="en-US" dirty="0"/>
              <a:t>所获得到的文件信息列表进行打分</a:t>
            </a:r>
            <a:r>
              <a:rPr lang="zh-CN" altLang="en-US" dirty="0" smtClean="0"/>
              <a:t>排序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返回</a:t>
            </a:r>
            <a:r>
              <a:rPr lang="zh-CN" altLang="en-US" dirty="0"/>
              <a:t>排序之后的文件路径列表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7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3391432" y="159900"/>
            <a:ext cx="8021320" cy="6247130"/>
            <a:chOff x="4027805" y="178435"/>
            <a:chExt cx="8021320" cy="6247130"/>
          </a:xfrm>
          <a:noFill/>
        </p:grpSpPr>
        <p:sp>
          <p:nvSpPr>
            <p:cNvPr id="33" name="流程图: 过程 32"/>
            <p:cNvSpPr/>
            <p:nvPr/>
          </p:nvSpPr>
          <p:spPr>
            <a:xfrm>
              <a:off x="6334125" y="178435"/>
              <a:ext cx="2396490" cy="7912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遍历每个关键词、文章信息列表的键值对</a:t>
              </a:r>
            </a:p>
          </p:txBody>
        </p:sp>
        <p:sp>
          <p:nvSpPr>
            <p:cNvPr id="34" name="流程图: 过程 33"/>
            <p:cNvSpPr/>
            <p:nvPr/>
          </p:nvSpPr>
          <p:spPr>
            <a:xfrm>
              <a:off x="6950075" y="2152015"/>
              <a:ext cx="1165860" cy="6134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遍历每个文章信息</a:t>
              </a:r>
            </a:p>
          </p:txBody>
        </p:sp>
        <p:sp>
          <p:nvSpPr>
            <p:cNvPr id="35" name="流程图: 决策 34"/>
            <p:cNvSpPr/>
            <p:nvPr/>
          </p:nvSpPr>
          <p:spPr>
            <a:xfrm>
              <a:off x="6373495" y="4964430"/>
              <a:ext cx="2319655" cy="121094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关键词是否在标题中出现</a:t>
              </a:r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4027805" y="5046980"/>
              <a:ext cx="1849755" cy="10458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文章得分增加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1000</a:t>
              </a:r>
              <a:r>
                <a:rPr lang="zh-CN" altLang="en-US">
                  <a:latin typeface="+mn-ea"/>
                  <a:cs typeface="微软雅黑 Light" panose="020B0502040204020203" charset="-122"/>
                </a:rPr>
                <a:t>，标记主概念文章章节</a:t>
              </a: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46920" y="3693795"/>
              <a:ext cx="2256790" cy="1506220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是否标记过主概念文章章节？</a:t>
              </a:r>
            </a:p>
          </p:txBody>
        </p:sp>
        <p:sp>
          <p:nvSpPr>
            <p:cNvPr id="38" name="流程图: 过程 37"/>
            <p:cNvSpPr/>
            <p:nvPr/>
          </p:nvSpPr>
          <p:spPr>
            <a:xfrm>
              <a:off x="9501505" y="5685155"/>
              <a:ext cx="2547620" cy="7404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文章得分减少其与主概念文章章节距离 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* 100</a:t>
              </a:r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6249670" y="3983355"/>
              <a:ext cx="2567305" cy="7029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文章得分增加该关键词出现的次数 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* </a:t>
              </a:r>
              <a:r>
                <a:rPr lang="zh-CN" altLang="en-US">
                  <a:latin typeface="+mn-ea"/>
                  <a:cs typeface="微软雅黑 Light" panose="020B0502040204020203" charset="-122"/>
                </a:rPr>
                <a:t>其信息量</a:t>
              </a:r>
            </a:p>
          </p:txBody>
        </p:sp>
        <p:cxnSp>
          <p:nvCxnSpPr>
            <p:cNvPr id="40" name="直接箭头连接符 39"/>
            <p:cNvCxnSpPr>
              <a:stCxn id="48" idx="2"/>
              <a:endCxn id="34" idx="0"/>
            </p:cNvCxnSpPr>
            <p:nvPr/>
          </p:nvCxnSpPr>
          <p:spPr>
            <a:xfrm flipH="1">
              <a:off x="7533005" y="1779905"/>
              <a:ext cx="1270" cy="37211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4" idx="2"/>
              <a:endCxn id="45" idx="0"/>
            </p:cNvCxnSpPr>
            <p:nvPr/>
          </p:nvCxnSpPr>
          <p:spPr>
            <a:xfrm>
              <a:off x="7533005" y="2765425"/>
              <a:ext cx="635" cy="20129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2"/>
              <a:endCxn id="35" idx="0"/>
            </p:cNvCxnSpPr>
            <p:nvPr/>
          </p:nvCxnSpPr>
          <p:spPr>
            <a:xfrm>
              <a:off x="7533640" y="4686300"/>
              <a:ext cx="0" cy="27813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35" idx="3"/>
              <a:endCxn id="37" idx="1"/>
            </p:cNvCxnSpPr>
            <p:nvPr/>
          </p:nvCxnSpPr>
          <p:spPr>
            <a:xfrm flipV="1">
              <a:off x="8693150" y="4446905"/>
              <a:ext cx="953770" cy="1123315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7" idx="2"/>
              <a:endCxn id="38" idx="0"/>
            </p:cNvCxnSpPr>
            <p:nvPr/>
          </p:nvCxnSpPr>
          <p:spPr>
            <a:xfrm>
              <a:off x="10775315" y="5200015"/>
              <a:ext cx="0" cy="48514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流程图: 决策 44"/>
            <p:cNvSpPr/>
            <p:nvPr/>
          </p:nvSpPr>
          <p:spPr>
            <a:xfrm>
              <a:off x="6306185" y="2966720"/>
              <a:ext cx="2454275" cy="65087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遍历结束？</a:t>
              </a:r>
            </a:p>
          </p:txBody>
        </p:sp>
        <p:cxnSp>
          <p:nvCxnSpPr>
            <p:cNvPr id="46" name="直接箭头连接符 45"/>
            <p:cNvCxnSpPr>
              <a:stCxn id="45" idx="2"/>
              <a:endCxn id="39" idx="0"/>
            </p:cNvCxnSpPr>
            <p:nvPr/>
          </p:nvCxnSpPr>
          <p:spPr>
            <a:xfrm>
              <a:off x="7533640" y="3617595"/>
              <a:ext cx="0" cy="36576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45" idx="1"/>
              <a:endCxn id="33" idx="1"/>
            </p:cNvCxnSpPr>
            <p:nvPr/>
          </p:nvCxnSpPr>
          <p:spPr>
            <a:xfrm rot="10800000" flipH="1">
              <a:off x="6306185" y="574040"/>
              <a:ext cx="27940" cy="2718435"/>
            </a:xfrm>
            <a:prstGeom prst="bentConnector3">
              <a:avLst>
                <a:gd name="adj1" fmla="val -3488636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流程图: 决策 47"/>
            <p:cNvSpPr/>
            <p:nvPr/>
          </p:nvSpPr>
          <p:spPr>
            <a:xfrm>
              <a:off x="6306820" y="1129030"/>
              <a:ext cx="2454275" cy="65087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遍历结束？</a:t>
              </a:r>
            </a:p>
          </p:txBody>
        </p:sp>
        <p:cxnSp>
          <p:nvCxnSpPr>
            <p:cNvPr id="49" name="直接箭头连接符 48"/>
            <p:cNvCxnSpPr>
              <a:stCxn id="33" idx="2"/>
              <a:endCxn id="48" idx="0"/>
            </p:cNvCxnSpPr>
            <p:nvPr/>
          </p:nvCxnSpPr>
          <p:spPr>
            <a:xfrm>
              <a:off x="7532370" y="969645"/>
              <a:ext cx="1905" cy="15938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流程图: 终止 49"/>
            <p:cNvSpPr/>
            <p:nvPr/>
          </p:nvSpPr>
          <p:spPr>
            <a:xfrm>
              <a:off x="9947275" y="1163955"/>
              <a:ext cx="1656080" cy="580390"/>
            </a:xfrm>
            <a:prstGeom prst="flowChartTermina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打分结束</a:t>
              </a:r>
            </a:p>
          </p:txBody>
        </p:sp>
        <p:cxnSp>
          <p:nvCxnSpPr>
            <p:cNvPr id="51" name="肘形连接符 50"/>
            <p:cNvCxnSpPr>
              <a:stCxn id="48" idx="3"/>
              <a:endCxn id="50" idx="1"/>
            </p:cNvCxnSpPr>
            <p:nvPr/>
          </p:nvCxnSpPr>
          <p:spPr>
            <a:xfrm flipV="1">
              <a:off x="8761095" y="1454150"/>
              <a:ext cx="1186180" cy="635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5" idx="1"/>
              <a:endCxn id="36" idx="3"/>
            </p:cNvCxnSpPr>
            <p:nvPr/>
          </p:nvCxnSpPr>
          <p:spPr>
            <a:xfrm flipH="1">
              <a:off x="5877560" y="5570220"/>
              <a:ext cx="495935" cy="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36" idx="1"/>
              <a:endCxn id="34" idx="1"/>
            </p:cNvCxnSpPr>
            <p:nvPr/>
          </p:nvCxnSpPr>
          <p:spPr>
            <a:xfrm rot="10800000" flipH="1">
              <a:off x="4027805" y="2458720"/>
              <a:ext cx="2922270" cy="3111500"/>
            </a:xfrm>
            <a:prstGeom prst="bentConnector3">
              <a:avLst>
                <a:gd name="adj1" fmla="val -8149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38" idx="2"/>
              <a:endCxn id="34" idx="1"/>
            </p:cNvCxnSpPr>
            <p:nvPr/>
          </p:nvCxnSpPr>
          <p:spPr>
            <a:xfrm rot="5400000" flipH="1">
              <a:off x="6879590" y="2529205"/>
              <a:ext cx="3966845" cy="3825240"/>
            </a:xfrm>
            <a:prstGeom prst="bentConnector4">
              <a:avLst>
                <a:gd name="adj1" fmla="val -5995"/>
                <a:gd name="adj2" fmla="val 182578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37" idx="0"/>
              <a:endCxn id="34" idx="3"/>
            </p:cNvCxnSpPr>
            <p:nvPr/>
          </p:nvCxnSpPr>
          <p:spPr>
            <a:xfrm rot="16200000" flipV="1">
              <a:off x="8828088" y="1746568"/>
              <a:ext cx="1235075" cy="2659380"/>
            </a:xfrm>
            <a:prstGeom prst="bentConnector2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7532370" y="178371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816975" y="108585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532370" y="361759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38190" y="292417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962015" y="520192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693150" y="520001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775315" y="520192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0775950" y="332549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0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序列化与反序列化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1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通过将建立好的倒排索引对象序列化到文件中</a:t>
            </a:r>
          </a:p>
          <a:p>
            <a:endParaRPr lang="zh-CN" altLang="en-US" dirty="0"/>
          </a:p>
          <a:p>
            <a:r>
              <a:rPr lang="zh-CN" altLang="en-US" dirty="0"/>
              <a:t>实现从文件反序列化，可以有效减少构建倒排索引对象时所需要的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7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序列化文件格式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关键词</a:t>
            </a:r>
          </a:p>
          <a:p>
            <a:pPr marL="0" indent="0">
              <a:buNone/>
            </a:pPr>
            <a:r>
              <a:rPr lang="zh-CN" altLang="en-US" dirty="0"/>
              <a:t>文章路径</a:t>
            </a:r>
          </a:p>
          <a:p>
            <a:pPr marL="0" indent="0">
              <a:buNone/>
            </a:pPr>
            <a:r>
              <a:rPr lang="zh-CN" altLang="en-US" dirty="0"/>
              <a:t>关键词出现的次数 频率 是否在标题中出现</a:t>
            </a:r>
          </a:p>
          <a:p>
            <a:pPr marL="0" indent="0">
              <a:buNone/>
            </a:pPr>
            <a:r>
              <a:rPr lang="zh-CN" altLang="en-US" dirty="0"/>
              <a:t>文章路径</a:t>
            </a:r>
          </a:p>
          <a:p>
            <a:pPr marL="0" indent="0">
              <a:buNone/>
            </a:pPr>
            <a:r>
              <a:rPr lang="zh-CN" altLang="en-US" dirty="0"/>
              <a:t>关键词出现的次数 频率 是否在标题中出现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关键词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524983"/>
            <a:ext cx="4448175" cy="26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1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检索服务器处理哪些任务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监听同一台服务器上其它进程的请求</a:t>
            </a:r>
          </a:p>
          <a:p>
            <a:endParaRPr lang="zh-CN" altLang="en-US" dirty="0"/>
          </a:p>
          <a:p>
            <a:r>
              <a:rPr lang="zh-CN" altLang="en-US" dirty="0"/>
              <a:t>通过倒排索引进行检索并返回给相应的进程检索的结果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14661" y="1347436"/>
            <a:ext cx="5493385" cy="4348480"/>
            <a:chOff x="5483" y="2216"/>
            <a:chExt cx="8651" cy="6848"/>
          </a:xfrm>
          <a:noFill/>
        </p:grpSpPr>
        <p:sp>
          <p:nvSpPr>
            <p:cNvPr id="3" name="矩形 2"/>
            <p:cNvSpPr/>
            <p:nvPr/>
          </p:nvSpPr>
          <p:spPr>
            <a:xfrm>
              <a:off x="5483" y="267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检索服务器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483" y="413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初始化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483" y="555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监听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483" y="705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接收到</a:t>
              </a:r>
              <a:r>
                <a:rPr lang="en-US" altLang="zh-CN">
                  <a:latin typeface="+mn-ea"/>
                </a:rPr>
                <a:t>PHP</a:t>
              </a:r>
              <a:r>
                <a:rPr lang="zh-CN" altLang="en-US">
                  <a:latin typeface="+mn-ea"/>
                </a:rPr>
                <a:t>进程的请求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613" y="2216"/>
              <a:ext cx="3112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创建一个新线程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102" y="3585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解析请求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425" y="5096"/>
              <a:ext cx="3487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进行检索获取结果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202" y="6596"/>
              <a:ext cx="39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将结果返回给</a:t>
              </a:r>
              <a:r>
                <a:rPr lang="en-US" altLang="zh-CN">
                  <a:latin typeface="+mn-ea"/>
                </a:rPr>
                <a:t>PHP</a:t>
              </a:r>
              <a:r>
                <a:rPr lang="zh-CN" altLang="en-US">
                  <a:latin typeface="+mn-ea"/>
                </a:rPr>
                <a:t>进程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1102" y="8156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线程结束</a:t>
              </a:r>
            </a:p>
          </p:txBody>
        </p:sp>
        <p:cxnSp>
          <p:nvCxnSpPr>
            <p:cNvPr id="12" name="直接箭头连接符 11"/>
            <p:cNvCxnSpPr>
              <a:stCxn id="3" idx="2"/>
              <a:endCxn id="4" idx="0"/>
            </p:cNvCxnSpPr>
            <p:nvPr/>
          </p:nvCxnSpPr>
          <p:spPr>
            <a:xfrm>
              <a:off x="6550" y="3585"/>
              <a:ext cx="0" cy="55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2"/>
              <a:endCxn id="5" idx="0"/>
            </p:cNvCxnSpPr>
            <p:nvPr/>
          </p:nvCxnSpPr>
          <p:spPr>
            <a:xfrm>
              <a:off x="6550" y="5045"/>
              <a:ext cx="0" cy="51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>
              <a:off x="6550" y="6465"/>
              <a:ext cx="0" cy="59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6" idx="3"/>
              <a:endCxn id="5" idx="3"/>
            </p:cNvCxnSpPr>
            <p:nvPr/>
          </p:nvCxnSpPr>
          <p:spPr>
            <a:xfrm flipV="1">
              <a:off x="7616" y="6011"/>
              <a:ext cx="5" cy="1500"/>
            </a:xfrm>
            <a:prstGeom prst="bentConnector3">
              <a:avLst>
                <a:gd name="adj1" fmla="val 7500000"/>
              </a:avLst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12169" y="3124"/>
              <a:ext cx="0" cy="461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>
            <a:xfrm>
              <a:off x="12169" y="4493"/>
              <a:ext cx="0" cy="603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0" idx="0"/>
            </p:cNvCxnSpPr>
            <p:nvPr/>
          </p:nvCxnSpPr>
          <p:spPr>
            <a:xfrm>
              <a:off x="12169" y="6004"/>
              <a:ext cx="0" cy="59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2"/>
              <a:endCxn id="11" idx="0"/>
            </p:cNvCxnSpPr>
            <p:nvPr/>
          </p:nvCxnSpPr>
          <p:spPr>
            <a:xfrm>
              <a:off x="12169" y="7504"/>
              <a:ext cx="0" cy="65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6" idx="2"/>
              <a:endCxn id="7" idx="0"/>
            </p:cNvCxnSpPr>
            <p:nvPr/>
          </p:nvCxnSpPr>
          <p:spPr>
            <a:xfrm rot="5400000" flipH="1" flipV="1">
              <a:off x="6485" y="2281"/>
              <a:ext cx="5749" cy="5619"/>
            </a:xfrm>
            <a:prstGeom prst="bentConnector5">
              <a:avLst>
                <a:gd name="adj1" fmla="val -6523"/>
                <a:gd name="adj2" fmla="val 45649"/>
                <a:gd name="adj3" fmla="val 106523"/>
              </a:avLst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7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组部分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报告人：欧琳琳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9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我们做了什么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中文分词</a:t>
            </a:r>
            <a:endParaRPr lang="en-US" altLang="zh-CN" sz="2800" dirty="0" smtClean="0"/>
          </a:p>
          <a:p>
            <a:r>
              <a:rPr lang="zh-CN" altLang="en-US" sz="2800" dirty="0" smtClean="0"/>
              <a:t>倒排索引</a:t>
            </a:r>
            <a:endParaRPr lang="en-US" altLang="zh-CN" sz="2800" dirty="0" smtClean="0"/>
          </a:p>
          <a:p>
            <a:r>
              <a:rPr lang="zh-CN" altLang="en-US" sz="2800" dirty="0" smtClean="0"/>
              <a:t>检索服务器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47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将原始文本整理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18" y="88601"/>
            <a:ext cx="4451190" cy="668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标准化公式解析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9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文本中的</a:t>
            </a:r>
            <a:r>
              <a:rPr lang="en-US" altLang="zh-CN" dirty="0" err="1" smtClean="0"/>
              <a:t>LaTex</a:t>
            </a:r>
            <a:r>
              <a:rPr lang="zh-CN" altLang="en-US" dirty="0"/>
              <a:t>表达式（两个‘</a:t>
            </a:r>
            <a:r>
              <a:rPr lang="en-US" altLang="zh-CN" dirty="0"/>
              <a:t>$’</a:t>
            </a:r>
            <a:r>
              <a:rPr lang="zh-CN" altLang="en-US" dirty="0"/>
              <a:t>内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i="0" dirty="0" smtClean="0"/>
              <a:t>提取处理，并分解其所有的子式</a:t>
            </a:r>
            <a:endParaRPr lang="en-US" altLang="zh-CN" i="0" dirty="0" smtClean="0"/>
          </a:p>
          <a:p>
            <a:r>
              <a:rPr lang="zh-CN" altLang="en-US" dirty="0" smtClean="0"/>
              <a:t>用户在搜索框输入的表达式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34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原始表达式→后缀表达式→二叉树</a:t>
            </a:r>
          </a:p>
          <a:p>
            <a:r>
              <a:rPr lang="zh-CN" altLang="en-US" dirty="0"/>
              <a:t>遍历二叉树，将变量替换为标识符，并将每个子节点排序</a:t>
            </a:r>
          </a:p>
          <a:p>
            <a:pPr lvl="1"/>
            <a:r>
              <a:rPr lang="zh-CN" altLang="en-US" i="0" dirty="0"/>
              <a:t>操作符：按算数优先级</a:t>
            </a:r>
          </a:p>
          <a:p>
            <a:pPr lvl="1"/>
            <a:r>
              <a:rPr lang="zh-CN" altLang="en-US" i="0" dirty="0"/>
              <a:t>变量：按替换顺序</a:t>
            </a:r>
          </a:p>
          <a:p>
            <a:pPr lvl="1"/>
            <a:r>
              <a:rPr lang="zh-CN" altLang="en-US" i="0" dirty="0" smtClean="0"/>
              <a:t>操作符 </a:t>
            </a:r>
            <a:r>
              <a:rPr lang="en-US" altLang="zh-CN" i="0" dirty="0" smtClean="0"/>
              <a:t>&gt; </a:t>
            </a:r>
            <a:r>
              <a:rPr lang="zh-CN" altLang="en-US" i="0" dirty="0" smtClean="0"/>
              <a:t>变量</a:t>
            </a:r>
            <a:endParaRPr lang="zh-CN" altLang="en-US" i="0" dirty="0"/>
          </a:p>
          <a:p>
            <a:r>
              <a:rPr lang="zh-CN" altLang="en-US" dirty="0"/>
              <a:t>得到所有子树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3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将原始表达式转为后缀表达式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22622"/>
            <a:ext cx="9601200" cy="44731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创建</a:t>
            </a:r>
            <a:r>
              <a:rPr lang="en-US" altLang="zh-CN" dirty="0"/>
              <a:t>3</a:t>
            </a:r>
            <a:r>
              <a:rPr lang="zh-CN" altLang="en-US" dirty="0"/>
              <a:t>个栈，一个符号栈用来存各种运算符，一个数字栈用来存各种常量，变量，一个表达式栈用来存后缀表达式。遍历字符串，对变量和运算符进行判断，如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的认为是变量，其余认为是运算符，对于</a:t>
            </a:r>
            <a:r>
              <a:rPr lang="en-US" altLang="zh-CN" dirty="0"/>
              <a:t>latex</a:t>
            </a:r>
            <a:r>
              <a:rPr lang="zh-CN" altLang="en-US" dirty="0"/>
              <a:t>公式中的运算符都会</a:t>
            </a:r>
            <a:r>
              <a:rPr lang="zh-CN" altLang="en-US" dirty="0" smtClean="0"/>
              <a:t>以“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”开头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对一些特殊字符的判断，如一些歧义</a:t>
            </a:r>
            <a:r>
              <a:rPr lang="zh-CN" altLang="en-US" dirty="0" smtClean="0"/>
              <a:t>符号“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”既</a:t>
            </a:r>
            <a:r>
              <a:rPr lang="zh-CN" altLang="en-US" dirty="0"/>
              <a:t>可以是中缀运算符又可以是前缀运算符</a:t>
            </a:r>
            <a:r>
              <a:rPr lang="zh-CN" altLang="en-US" dirty="0" smtClean="0"/>
              <a:t>，“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”也</a:t>
            </a:r>
            <a:r>
              <a:rPr lang="zh-CN" altLang="en-US" dirty="0"/>
              <a:t>是。对</a:t>
            </a:r>
            <a:r>
              <a:rPr lang="en-US" altLang="zh-CN" dirty="0"/>
              <a:t>\</a:t>
            </a:r>
            <a:r>
              <a:rPr lang="en-US" altLang="zh-CN" dirty="0" err="1"/>
              <a:t>vert</a:t>
            </a:r>
            <a:r>
              <a:rPr lang="zh-CN" altLang="en-US" dirty="0"/>
              <a:t>绝对值符号，使用时在子公式前后加上此符号，如</a:t>
            </a:r>
            <a:r>
              <a:rPr lang="en-US" altLang="zh-CN" dirty="0"/>
              <a:t>\</a:t>
            </a:r>
            <a:r>
              <a:rPr lang="en-US" altLang="zh-CN" dirty="0" err="1"/>
              <a:t>vert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)\</a:t>
            </a:r>
            <a:r>
              <a:rPr lang="en-US" altLang="zh-CN" dirty="0" err="1"/>
              <a:t>vert</a:t>
            </a:r>
            <a:r>
              <a:rPr lang="zh-CN" altLang="en-US" dirty="0"/>
              <a:t>，类似与括号，将他认为是前缀运算符，转为后缀为 </a:t>
            </a:r>
            <a:r>
              <a:rPr lang="en-US" altLang="zh-CN" dirty="0"/>
              <a:t>a b + \</a:t>
            </a:r>
            <a:r>
              <a:rPr lang="en-US" altLang="zh-CN" dirty="0" err="1" smtClean="0"/>
              <a:t>vert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每一轮遍历比较当前符号与栈顶符号的优先级，每个符号的优先级存在一个</a:t>
            </a:r>
            <a:r>
              <a:rPr lang="en-US" altLang="zh-CN" dirty="0"/>
              <a:t>priority</a:t>
            </a:r>
            <a:r>
              <a:rPr lang="zh-CN" altLang="en-US" dirty="0"/>
              <a:t>文件里面，事先会将文件中的符号与其对应的优先级值存到一个</a:t>
            </a:r>
            <a:r>
              <a:rPr lang="en-US" altLang="zh-CN" dirty="0"/>
              <a:t>map</a:t>
            </a:r>
            <a:r>
              <a:rPr lang="zh-CN" altLang="en-US" dirty="0"/>
              <a:t>结构中。方便比较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对于比较结果，若当前符号优先级大于栈顶符号优先级，则将当前符号压入栈。若小于等于，则开始向表达式栈中压（遇到数字直接压），对于括号，中括号，大括号，以及</a:t>
            </a:r>
            <a:r>
              <a:rPr lang="en-US" altLang="zh-CN" dirty="0"/>
              <a:t>\</a:t>
            </a:r>
            <a:r>
              <a:rPr lang="en-US" altLang="zh-CN" dirty="0" err="1"/>
              <a:t>vert</a:t>
            </a:r>
            <a:r>
              <a:rPr lang="zh-CN" altLang="en-US" dirty="0"/>
              <a:t>做特殊处理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91" y="462402"/>
            <a:ext cx="8274983" cy="59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zh-CN" dirty="0"/>
              <a:t>(1+2)+(3*(2+4))</a:t>
            </a:r>
          </a:p>
          <a:p>
            <a:pPr marL="0" indent="0" algn="ctr">
              <a:buNone/>
            </a:pPr>
            <a:endParaRPr lang="pt-BR" altLang="zh-CN" dirty="0" smtClean="0"/>
          </a:p>
          <a:p>
            <a:pPr marL="0" indent="0" algn="ctr">
              <a:buNone/>
            </a:pPr>
            <a:endParaRPr lang="pt-BR" altLang="zh-CN" dirty="0"/>
          </a:p>
          <a:p>
            <a:pPr marL="0" indent="0" algn="ctr">
              <a:buNone/>
            </a:pPr>
            <a:r>
              <a:rPr lang="pt-BR" altLang="zh-CN" dirty="0"/>
              <a:t>((( A ) + ( B )) + ((( B ) + ( D )) * ( C )))</a:t>
            </a:r>
          </a:p>
          <a:p>
            <a:pPr marL="0" indent="0" algn="ctr">
              <a:buNone/>
            </a:pPr>
            <a:r>
              <a:rPr lang="pt-BR" altLang="zh-CN" dirty="0" smtClean="0"/>
              <a:t>(( </a:t>
            </a:r>
            <a:r>
              <a:rPr lang="pt-BR" altLang="zh-CN" dirty="0"/>
              <a:t>A ) + ( B </a:t>
            </a:r>
            <a:r>
              <a:rPr lang="pt-BR" altLang="zh-CN" dirty="0" smtClean="0"/>
              <a:t>))</a:t>
            </a:r>
            <a:endParaRPr lang="pt-BR" altLang="zh-CN" dirty="0"/>
          </a:p>
          <a:p>
            <a:pPr marL="0" indent="0" algn="ctr">
              <a:buNone/>
            </a:pPr>
            <a:r>
              <a:rPr lang="pt-BR" altLang="zh-CN" dirty="0" smtClean="0"/>
              <a:t>((( </a:t>
            </a:r>
            <a:r>
              <a:rPr lang="pt-BR" altLang="zh-CN" dirty="0"/>
              <a:t>A ) + ( B)) * ( C ))</a:t>
            </a:r>
          </a:p>
          <a:p>
            <a:pPr marL="0" indent="0" algn="ctr">
              <a:buNone/>
            </a:pP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184557" y="2743200"/>
            <a:ext cx="12357" cy="7784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D3</a:t>
            </a:r>
            <a:r>
              <a:rPr lang="zh-CN" altLang="en-US" dirty="0" smtClean="0"/>
              <a:t>的知识图谱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2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573481"/>
          </a:xfrm>
        </p:spPr>
        <p:txBody>
          <a:bodyPr/>
          <a:lstStyle/>
          <a:p>
            <a:r>
              <a:rPr lang="zh-CN" altLang="en-US" sz="3200" dirty="0"/>
              <a:t>统计将课本中所有概念以及提到的相关概念，通过</a:t>
            </a:r>
            <a:r>
              <a:rPr lang="en-US" altLang="zh-CN" sz="3200" dirty="0"/>
              <a:t>D3</a:t>
            </a:r>
            <a:r>
              <a:rPr lang="zh-CN" altLang="en-US" sz="3200" dirty="0"/>
              <a:t>可视化，将各个概念联系起来，形成概念图谱。便于读者更加直观形象地理解概念之间的相关性，加深知识印象</a:t>
            </a:r>
          </a:p>
        </p:txBody>
      </p:sp>
    </p:spTree>
    <p:extLst>
      <p:ext uri="{BB962C8B-B14F-4D97-AF65-F5344CB8AC3E}">
        <p14:creationId xmlns:p14="http://schemas.microsoft.com/office/powerpoint/2010/main" val="25650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3742" y="1370042"/>
            <a:ext cx="3312368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微软雅黑 Light" panose="020B0502040204020203" charset="-122"/>
              </a:rPr>
              <a:t>{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"name":"</a:t>
            </a:r>
            <a:r>
              <a:rPr lang="zh-CN" altLang="en-US" sz="2400" dirty="0">
                <a:cs typeface="微软雅黑 Light" panose="020B0502040204020203" charset="-122"/>
              </a:rPr>
              <a:t>有理数</a:t>
            </a:r>
            <a:r>
              <a:rPr lang="en-US" altLang="zh-CN" sz="2400" dirty="0">
                <a:cs typeface="微软雅黑 Light" panose="020B0502040204020203" charset="-122"/>
              </a:rPr>
              <a:t>"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" </a:t>
            </a:r>
            <a:r>
              <a:rPr lang="en-US" altLang="zh-CN" sz="2400" dirty="0" err="1">
                <a:cs typeface="微软雅黑 Light" panose="020B0502040204020203" charset="-122"/>
              </a:rPr>
              <a:t>relat</a:t>
            </a:r>
            <a:r>
              <a:rPr lang="en-US" altLang="zh-CN" sz="2400" dirty="0">
                <a:cs typeface="微软雅黑 Light" panose="020B0502040204020203" charset="-122"/>
              </a:rPr>
              <a:t> " :[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{"name":"</a:t>
            </a:r>
            <a:r>
              <a:rPr lang="zh-CN" altLang="en-US" sz="2400" dirty="0">
                <a:cs typeface="微软雅黑 Light" panose="020B0502040204020203" charset="-122"/>
              </a:rPr>
              <a:t>整数</a:t>
            </a:r>
            <a:r>
              <a:rPr lang="en-US" altLang="zh-CN" sz="2400" dirty="0">
                <a:cs typeface="微软雅黑 Light" panose="020B0502040204020203" charset="-122"/>
              </a:rPr>
              <a:t>"},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{"name":"</a:t>
            </a:r>
            <a:r>
              <a:rPr lang="zh-CN" altLang="en-US" sz="2400" dirty="0">
                <a:cs typeface="微软雅黑 Light" panose="020B0502040204020203" charset="-122"/>
              </a:rPr>
              <a:t>分数</a:t>
            </a:r>
            <a:r>
              <a:rPr lang="en-US" altLang="zh-CN" sz="2400" dirty="0">
                <a:cs typeface="微软雅黑 Light" panose="020B0502040204020203" charset="-122"/>
              </a:rPr>
              <a:t>"},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{"name":"</a:t>
            </a:r>
            <a:r>
              <a:rPr lang="zh-CN" altLang="en-US" sz="2400" dirty="0">
                <a:cs typeface="微软雅黑 Light" panose="020B0502040204020203" charset="-122"/>
              </a:rPr>
              <a:t>正整数</a:t>
            </a:r>
            <a:r>
              <a:rPr lang="en-US" altLang="zh-CN" sz="2400" dirty="0">
                <a:cs typeface="微软雅黑 Light" panose="020B0502040204020203" charset="-122"/>
              </a:rPr>
              <a:t>"},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{“name”:“</a:t>
            </a:r>
            <a:r>
              <a:rPr lang="zh-CN" altLang="en-US" sz="2400" dirty="0">
                <a:cs typeface="微软雅黑 Light" panose="020B0502040204020203" charset="-122"/>
              </a:rPr>
              <a:t>相反数</a:t>
            </a:r>
            <a:r>
              <a:rPr lang="en-US" altLang="zh-CN" sz="2400" dirty="0">
                <a:cs typeface="微软雅黑 Light" panose="020B0502040204020203" charset="-122"/>
              </a:rPr>
              <a:t>”},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{“name”:“</a:t>
            </a:r>
            <a:r>
              <a:rPr lang="zh-CN" altLang="en-US" sz="2400" dirty="0">
                <a:cs typeface="微软雅黑 Light" panose="020B0502040204020203" charset="-122"/>
              </a:rPr>
              <a:t>数轴</a:t>
            </a:r>
            <a:r>
              <a:rPr lang="en-US" altLang="zh-CN" sz="2400" dirty="0">
                <a:cs typeface="微软雅黑 Light" panose="020B0502040204020203" charset="-122"/>
              </a:rPr>
              <a:t>”}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]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}</a:t>
            </a:r>
            <a:endParaRPr lang="zh-CN" altLang="en-US" sz="2400" dirty="0"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58" y="1678166"/>
            <a:ext cx="4692488" cy="31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中文分词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6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5084804"/>
            <a:ext cx="9372600" cy="1567249"/>
          </a:xfrm>
        </p:spPr>
        <p:txBody>
          <a:bodyPr/>
          <a:lstStyle/>
          <a:p>
            <a:r>
              <a:rPr lang="zh-CN" altLang="en-US" dirty="0"/>
              <a:t>显示所有概念及概念之间的联系</a:t>
            </a:r>
          </a:p>
          <a:p>
            <a:r>
              <a:rPr lang="zh-CN" altLang="en-US" dirty="0"/>
              <a:t>搜索关键词高亮显示</a:t>
            </a:r>
          </a:p>
          <a:p>
            <a:r>
              <a:rPr lang="zh-CN" altLang="en-US" dirty="0"/>
              <a:t>点击不同的圆圈，下方显示相关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7494"/>
            <a:ext cx="9144000" cy="44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设计与架构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6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代码规范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通用约定：</a:t>
            </a:r>
          </a:p>
          <a:p>
            <a:r>
              <a:rPr lang="zh-CN" altLang="en-US" dirty="0"/>
              <a:t>代码缩进全部用</a:t>
            </a:r>
            <a:r>
              <a:rPr lang="en-US" altLang="zh-CN" dirty="0"/>
              <a:t>tab</a:t>
            </a:r>
            <a:r>
              <a:rPr lang="zh-CN" altLang="en-US" dirty="0"/>
              <a:t>，在编辑器里面设置</a:t>
            </a:r>
            <a:r>
              <a:rPr lang="en-US" altLang="zh-CN" dirty="0"/>
              <a:t>tab</a:t>
            </a:r>
            <a:r>
              <a:rPr lang="zh-CN" altLang="en-US" dirty="0"/>
              <a:t>存为制表符，不要存为空格。不要打一堆空格来做缩进。</a:t>
            </a:r>
          </a:p>
          <a:p>
            <a:r>
              <a:rPr lang="en-US" altLang="zh-CN" dirty="0"/>
              <a:t>SVN /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中新建文件编码类型统一用</a:t>
            </a:r>
            <a:r>
              <a:rPr lang="en-US" altLang="zh-CN" dirty="0"/>
              <a:t>utf-8</a:t>
            </a:r>
            <a:r>
              <a:rPr lang="zh-CN" altLang="en-US" dirty="0"/>
              <a:t>编码（不带</a:t>
            </a:r>
            <a:r>
              <a:rPr lang="en-US" altLang="zh-CN" dirty="0"/>
              <a:t>BOM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Unix </a:t>
            </a:r>
            <a:r>
              <a:rPr lang="zh-CN" altLang="en-US" dirty="0"/>
              <a:t>风格的换行</a:t>
            </a:r>
            <a:r>
              <a:rPr lang="en-US" altLang="zh-CN" dirty="0"/>
              <a:t>: LF</a:t>
            </a:r>
          </a:p>
          <a:p>
            <a:r>
              <a:rPr lang="zh-CN" altLang="en-US" dirty="0"/>
              <a:t>所有可以直接访问的</a:t>
            </a:r>
            <a:r>
              <a:rPr lang="en-US" altLang="zh-CN" dirty="0" err="1"/>
              <a:t>url</a:t>
            </a:r>
            <a:r>
              <a:rPr lang="zh-CN" altLang="en-US" dirty="0"/>
              <a:t>中包含的文件名都是小写，如果是多个词组成，则用下划线连接。</a:t>
            </a:r>
          </a:p>
          <a:p>
            <a:r>
              <a:rPr lang="zh-CN" altLang="en-US" dirty="0"/>
              <a:t>行宽：</a:t>
            </a:r>
            <a:r>
              <a:rPr lang="en-US" altLang="zh-CN" dirty="0"/>
              <a:t>120 </a:t>
            </a:r>
            <a:r>
              <a:rPr lang="zh-CN" altLang="en-US" dirty="0" smtClean="0"/>
              <a:t>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传参方式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因为不涉及用户的账户、密码等私人信息</a:t>
            </a:r>
          </a:p>
          <a:p>
            <a:r>
              <a:rPr lang="zh-CN" altLang="en-US" dirty="0"/>
              <a:t>所以一律采用</a:t>
            </a:r>
            <a:r>
              <a:rPr lang="en-US" altLang="zh-CN" dirty="0"/>
              <a:t>GET</a:t>
            </a:r>
            <a:r>
              <a:rPr lang="zh-CN" altLang="en-US" dirty="0"/>
              <a:t>明文传参</a:t>
            </a:r>
          </a:p>
          <a:p>
            <a:r>
              <a:rPr lang="zh-CN" altLang="en-US" dirty="0"/>
              <a:t>但是也保留了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COOKIE</a:t>
            </a:r>
            <a:r>
              <a:rPr lang="zh-CN" altLang="en-US" dirty="0"/>
              <a:t>、</a:t>
            </a:r>
            <a:r>
              <a:rPr lang="en-US" altLang="zh-CN" dirty="0"/>
              <a:t>SESSION</a:t>
            </a:r>
            <a:r>
              <a:rPr lang="zh-CN" altLang="en-US" dirty="0"/>
              <a:t>传参方式的接口，方便以后版本</a:t>
            </a:r>
            <a:r>
              <a:rPr lang="zh-CN" altLang="en-US" dirty="0" smtClean="0"/>
              <a:t>升级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0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主页（入口）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Index.php</a:t>
            </a:r>
            <a:endParaRPr lang="en-US" altLang="zh-CN" dirty="0"/>
          </a:p>
          <a:p>
            <a:r>
              <a:rPr lang="en-US" altLang="zh-CN" dirty="0"/>
              <a:t>Nginx</a:t>
            </a:r>
            <a:r>
              <a:rPr lang="zh-CN" altLang="en-US" dirty="0"/>
              <a:t>服务入口，搜索页面，主页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404968"/>
            <a:ext cx="4448175" cy="33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3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通信模块</a:t>
            </a:r>
          </a:p>
          <a:p>
            <a:r>
              <a:rPr lang="en-US" altLang="zh-CN" dirty="0" err="1"/>
              <a:t>SearchEnter.php</a:t>
            </a:r>
            <a:r>
              <a:rPr lang="zh-CN" altLang="en-US" dirty="0"/>
              <a:t>（搜索传参根据参数调用不同模块入口）</a:t>
            </a:r>
          </a:p>
          <a:p>
            <a:r>
              <a:rPr lang="en-US" altLang="zh-CN" dirty="0" err="1"/>
              <a:t>UnixDomainSocket.php</a:t>
            </a:r>
            <a:r>
              <a:rPr lang="zh-CN" altLang="en-US" dirty="0"/>
              <a:t>（本地套接字）</a:t>
            </a:r>
          </a:p>
          <a:p>
            <a:r>
              <a:rPr lang="en-US" altLang="zh-CN" dirty="0" err="1"/>
              <a:t>EncapAndDecap.php</a:t>
            </a:r>
            <a:r>
              <a:rPr lang="zh-CN" altLang="en-US" dirty="0"/>
              <a:t>（传递报文的解析和封装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概念图谱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Index2ConceptMap.php</a:t>
            </a:r>
            <a:r>
              <a:rPr lang="zh-CN" altLang="en-US" dirty="0"/>
              <a:t>（展示概念）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/>
              <a:t>ConceptMap.php</a:t>
            </a:r>
            <a:r>
              <a:rPr lang="zh-CN" altLang="en-US" dirty="0"/>
              <a:t>（读取概念）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将概念通过</a:t>
            </a:r>
            <a:r>
              <a:rPr lang="en-US" altLang="zh-CN" dirty="0"/>
              <a:t>D3</a:t>
            </a:r>
            <a:r>
              <a:rPr lang="zh-CN" altLang="en-US" dirty="0"/>
              <a:t>变成概念图谱，便于读者理解概念之间的相关性，加深知识</a:t>
            </a:r>
            <a:r>
              <a:rPr lang="zh-CN" altLang="en-US" dirty="0" smtClean="0"/>
              <a:t>印象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406908"/>
            <a:ext cx="4448175" cy="333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4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GetResultList.php</a:t>
            </a:r>
            <a:r>
              <a:rPr lang="zh-CN" altLang="en-US" dirty="0"/>
              <a:t>（获取搜索结果）</a:t>
            </a:r>
          </a:p>
          <a:p>
            <a:r>
              <a:rPr lang="en-US" altLang="zh-CN" dirty="0" err="1"/>
              <a:t>LaTexTransfer.php</a:t>
            </a:r>
            <a:r>
              <a:rPr lang="zh-CN" altLang="en-US" dirty="0"/>
              <a:t>（搜索结果的</a:t>
            </a:r>
            <a:r>
              <a:rPr lang="en-US" altLang="zh-CN" dirty="0" err="1"/>
              <a:t>LaTex</a:t>
            </a:r>
            <a:r>
              <a:rPr lang="zh-CN" altLang="en-US" dirty="0"/>
              <a:t>公式</a:t>
            </a:r>
            <a:r>
              <a:rPr lang="en-US" altLang="zh-CN" dirty="0" err="1"/>
              <a:t>Mathjax</a:t>
            </a:r>
            <a:r>
              <a:rPr lang="zh-CN" altLang="en-US" dirty="0"/>
              <a:t>映射、关键词高亮、自动换行、部分字符转换）</a:t>
            </a:r>
          </a:p>
          <a:p>
            <a:r>
              <a:rPr lang="en-US" altLang="zh-CN" dirty="0"/>
              <a:t>Index2ResultList.php</a:t>
            </a:r>
            <a:r>
              <a:rPr lang="zh-CN" altLang="en-US" dirty="0"/>
              <a:t>（搜索结果封装与分类）</a:t>
            </a:r>
          </a:p>
          <a:p>
            <a:r>
              <a:rPr lang="en-US" altLang="zh-CN" dirty="0" err="1"/>
              <a:t>Page.php</a:t>
            </a:r>
            <a:r>
              <a:rPr lang="zh-CN" altLang="en-US" dirty="0"/>
              <a:t>（搜索结果展示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5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文本搜索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Article</a:t>
            </a:r>
            <a:r>
              <a:rPr lang="zh-CN" altLang="en-US" dirty="0"/>
              <a:t>、</a:t>
            </a:r>
            <a:r>
              <a:rPr lang="en-US" altLang="zh-CN" dirty="0"/>
              <a:t>Property</a:t>
            </a:r>
            <a:r>
              <a:rPr lang="zh-CN" altLang="en-US" dirty="0"/>
              <a:t>、</a:t>
            </a:r>
            <a:r>
              <a:rPr lang="en-US" altLang="zh-CN" dirty="0"/>
              <a:t>Definition</a:t>
            </a:r>
            <a:r>
              <a:rPr lang="zh-CN" altLang="en-US" dirty="0"/>
              <a:t>、</a:t>
            </a:r>
            <a:r>
              <a:rPr lang="en-US" altLang="zh-CN" dirty="0"/>
              <a:t>Example</a:t>
            </a:r>
            <a:r>
              <a:rPr lang="zh-CN" altLang="en-US" dirty="0"/>
              <a:t>、</a:t>
            </a:r>
            <a:r>
              <a:rPr lang="en-US" altLang="zh-CN" dirty="0"/>
              <a:t>Exercise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6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输入关键词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47" y="1814253"/>
            <a:ext cx="5944105" cy="444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4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同一句话</a:t>
            </a:r>
            <a:endParaRPr lang="en-US" altLang="zh-CN" dirty="0"/>
          </a:p>
          <a:p>
            <a:pPr lvl="1"/>
            <a:r>
              <a:rPr lang="zh-CN" altLang="en-US" i="0" dirty="0"/>
              <a:t>下雨天留客天留人不</a:t>
            </a:r>
            <a:r>
              <a:rPr lang="zh-CN" altLang="en-US" i="0" dirty="0" smtClean="0"/>
              <a:t>留</a:t>
            </a:r>
            <a:endParaRPr lang="en-US" altLang="zh-CN" dirty="0" smtClean="0"/>
          </a:p>
          <a:p>
            <a:r>
              <a:rPr lang="zh-CN" altLang="en-US" dirty="0" smtClean="0"/>
              <a:t>不同的分词</a:t>
            </a:r>
            <a:endParaRPr lang="en-US" altLang="zh-CN" dirty="0" smtClean="0"/>
          </a:p>
          <a:p>
            <a:pPr lvl="1"/>
            <a:r>
              <a:rPr lang="zh-CN" altLang="en-US" i="0" dirty="0" smtClean="0"/>
              <a:t>下雨，天留客，天留人不留</a:t>
            </a:r>
            <a:endParaRPr lang="en-US" altLang="zh-CN" i="0" dirty="0" smtClean="0"/>
          </a:p>
          <a:p>
            <a:pPr lvl="1"/>
            <a:r>
              <a:rPr lang="zh-CN" altLang="en-US" i="0" dirty="0" smtClean="0"/>
              <a:t>下雨天，留客天，留人不？留</a:t>
            </a:r>
            <a:endParaRPr lang="en-US" altLang="zh-CN" i="0" dirty="0" smtClean="0"/>
          </a:p>
        </p:txBody>
      </p:sp>
    </p:spTree>
    <p:extLst>
      <p:ext uri="{BB962C8B-B14F-4D97-AF65-F5344CB8AC3E}">
        <p14:creationId xmlns:p14="http://schemas.microsoft.com/office/powerpoint/2010/main" val="1608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输入公式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511" y="1519758"/>
            <a:ext cx="5153377" cy="520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/>
              <a:t>3.</a:t>
            </a:r>
            <a:r>
              <a:rPr lang="zh-CN" altLang="en-US" sz="4400" dirty="0"/>
              <a:t>同时输入公式和关键词、输入多个关键词自动分词等都</a:t>
            </a:r>
            <a:r>
              <a:rPr lang="zh-CN" altLang="en-US" sz="4400" dirty="0" smtClean="0"/>
              <a:t>支持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897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将</a:t>
            </a:r>
            <a:r>
              <a:rPr lang="zh-CN" altLang="en-US" dirty="0"/>
              <a:t>一篇文章按照分隔符分成若干个句子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统计</a:t>
            </a:r>
            <a:r>
              <a:rPr lang="zh-CN" altLang="en-US" dirty="0"/>
              <a:t>句子里面关键字出现的次数，和关键字总长度占句子总长度的比值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按</a:t>
            </a:r>
            <a:r>
              <a:rPr lang="zh-CN" altLang="en-US" dirty="0"/>
              <a:t>下列公式计算句子的优先级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句子</a:t>
            </a:r>
            <a:r>
              <a:rPr lang="zh-CN" altLang="en-US" dirty="0"/>
              <a:t>按优先级进入优先队列（排序规则重载为降序），选择</a:t>
            </a:r>
            <a:r>
              <a:rPr lang="en-US" altLang="zh-CN" dirty="0" err="1"/>
              <a:t>topN</a:t>
            </a:r>
            <a:r>
              <a:rPr lang="zh-CN" altLang="en-US" dirty="0"/>
              <a:t>拼接成为摘要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218813"/>
              </p:ext>
            </p:extLst>
          </p:nvPr>
        </p:nvGraphicFramePr>
        <p:xfrm>
          <a:off x="1959189" y="3547531"/>
          <a:ext cx="7457440" cy="162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4089400" imgH="889000" progId="Equation.KSEE3">
                  <p:embed/>
                </p:oleObj>
              </mc:Choice>
              <mc:Fallback>
                <p:oleObj r:id="rId3" imgW="4089400" imgH="8890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189" y="3547531"/>
                        <a:ext cx="7457440" cy="162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4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lgerian" panose="04020705040A02060702" pitchFamily="82" charset="0"/>
              </a:rPr>
              <a:t>THANKS</a:t>
            </a:r>
            <a:r>
              <a:rPr lang="en-US" altLang="zh-CN" dirty="0">
                <a:latin typeface="Algerian" panose="04020705040A02060702" pitchFamily="82" charset="0"/>
              </a:rPr>
              <a:t>!</a:t>
            </a:r>
            <a:endParaRPr lang="zh-CN" alt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为什么要进行中文分词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词是最小的能够独立活动的</a:t>
            </a:r>
            <a:r>
              <a:rPr lang="zh-CN" altLang="en-US" b="1" dirty="0"/>
              <a:t>有意义</a:t>
            </a:r>
            <a:r>
              <a:rPr lang="zh-CN" altLang="en-US" dirty="0"/>
              <a:t>的语言成分</a:t>
            </a:r>
          </a:p>
          <a:p>
            <a:r>
              <a:rPr lang="zh-CN" altLang="en-US" dirty="0"/>
              <a:t>英文单词之间是以</a:t>
            </a:r>
            <a:r>
              <a:rPr lang="zh-CN" altLang="en-US" b="1" dirty="0"/>
              <a:t>空格</a:t>
            </a:r>
            <a:r>
              <a:rPr lang="zh-CN" altLang="en-US" dirty="0"/>
              <a:t>作为自然分界符的</a:t>
            </a:r>
          </a:p>
          <a:p>
            <a:r>
              <a:rPr lang="zh-CN" altLang="en-US" dirty="0"/>
              <a:t>而汉语是以字为基本的书写单位，词语之间没有明显的区分标记</a:t>
            </a:r>
          </a:p>
          <a:p>
            <a:r>
              <a:rPr lang="zh-CN" altLang="en-US" dirty="0"/>
              <a:t>因此，中文词语分析是中文信息处理的</a:t>
            </a:r>
            <a:r>
              <a:rPr lang="zh-CN" altLang="en-US" b="1" dirty="0"/>
              <a:t>基础</a:t>
            </a:r>
            <a:r>
              <a:rPr lang="zh-CN" altLang="en-US" dirty="0"/>
              <a:t>与</a:t>
            </a:r>
            <a:r>
              <a:rPr lang="zh-CN" altLang="en-US" b="1" dirty="0"/>
              <a:t>关键</a:t>
            </a:r>
          </a:p>
        </p:txBody>
      </p:sp>
    </p:spTree>
    <p:extLst>
      <p:ext uri="{BB962C8B-B14F-4D97-AF65-F5344CB8AC3E}">
        <p14:creationId xmlns:p14="http://schemas.microsoft.com/office/powerpoint/2010/main" val="15486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我们是如何实现的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599" y="2860589"/>
            <a:ext cx="4744995" cy="30068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信息奠基人香</a:t>
            </a:r>
            <a:r>
              <a:rPr lang="zh-CN" altLang="en-US" dirty="0" smtClean="0"/>
              <a:t>农认为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zh-CN" altLang="en-US" dirty="0"/>
              <a:t>信息是用来消除随机不确定性的东西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5" name="TextShape 3"/>
          <p:cNvSpPr txBox="1">
            <a:spLocks noGrp="1"/>
          </p:cNvSpPr>
          <p:nvPr>
            <p:ph sz="half" idx="2"/>
          </p:nvPr>
        </p:nvSpPr>
        <p:spPr>
          <a:xfrm>
            <a:off x="6574830" y="2835875"/>
            <a:ext cx="4447786" cy="1093574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lstStyle/>
          <a:p>
            <a:pPr marL="635" indent="0"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zh-CN" sz="2800" b="0" strike="noStrike" spc="-1" dirty="0">
                <a:latin typeface="等线" panose="02010600030101010101" charset="-122"/>
              </a:rPr>
              <a:t> </a:t>
            </a:r>
            <a:endParaRPr lang="zh-CN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3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798805"/>
            <a:ext cx="9601200" cy="306859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将至少有两个词冲突的区间定义为冲突区间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 algn="ctr">
              <a:buNone/>
            </a:pPr>
            <a:r>
              <a:rPr lang="zh-CN" altLang="en-US" dirty="0"/>
              <a:t>如：天空洞</a:t>
            </a:r>
          </a:p>
          <a:p>
            <a:pPr marL="0" indent="0" algn="r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4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90</TotalTime>
  <Words>1603</Words>
  <Application>Microsoft Office PowerPoint</Application>
  <PresentationFormat>宽屏</PresentationFormat>
  <Paragraphs>238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Candara Light</vt:lpstr>
      <vt:lpstr>Algerian</vt:lpstr>
      <vt:lpstr>等线</vt:lpstr>
      <vt:lpstr>Calibri</vt:lpstr>
      <vt:lpstr>Franklin Gothic Book</vt:lpstr>
      <vt:lpstr>微软雅黑 Light</vt:lpstr>
      <vt:lpstr>华文楷体</vt:lpstr>
      <vt:lpstr>Arial</vt:lpstr>
      <vt:lpstr>Wingdings</vt:lpstr>
      <vt:lpstr>Crop</vt:lpstr>
      <vt:lpstr>WPS 公式 3.0</vt:lpstr>
      <vt:lpstr>数据结构报告</vt:lpstr>
      <vt:lpstr>A组部分</vt:lpstr>
      <vt:lpstr>我们做了什么</vt:lpstr>
      <vt:lpstr>中文分词</vt:lpstr>
      <vt:lpstr>一个例子</vt:lpstr>
      <vt:lpstr>为什么要进行中文分词</vt:lpstr>
      <vt:lpstr>我们是如何实现的</vt:lpstr>
      <vt:lpstr>信息量</vt:lpstr>
      <vt:lpstr>冲突区间</vt:lpstr>
      <vt:lpstr>冲突区间的计算过程</vt:lpstr>
      <vt:lpstr>分词</vt:lpstr>
      <vt:lpstr>算法</vt:lpstr>
      <vt:lpstr>流程图</vt:lpstr>
      <vt:lpstr>为什么需要冲突区间</vt:lpstr>
      <vt:lpstr>倒排索引</vt:lpstr>
      <vt:lpstr>三个部分</vt:lpstr>
      <vt:lpstr>索引的建立</vt:lpstr>
      <vt:lpstr>章节次序</vt:lpstr>
      <vt:lpstr>建立的步骤</vt:lpstr>
      <vt:lpstr>关键词的检索</vt:lpstr>
      <vt:lpstr>步骤</vt:lpstr>
      <vt:lpstr>打分 </vt:lpstr>
      <vt:lpstr>序列化与反序列化</vt:lpstr>
      <vt:lpstr>步骤</vt:lpstr>
      <vt:lpstr>序列化文件格式</vt:lpstr>
      <vt:lpstr>检索服务器</vt:lpstr>
      <vt:lpstr>检索服务器处理哪些任务</vt:lpstr>
      <vt:lpstr>PowerPoint 演示文稿</vt:lpstr>
      <vt:lpstr>B组部分</vt:lpstr>
      <vt:lpstr>将原始文本整理</vt:lpstr>
      <vt:lpstr>标准化公式解析</vt:lpstr>
      <vt:lpstr>两个部分</vt:lpstr>
      <vt:lpstr>算法</vt:lpstr>
      <vt:lpstr>将原始表达式转为后缀表达式</vt:lpstr>
      <vt:lpstr>PowerPoint 演示文稿</vt:lpstr>
      <vt:lpstr>例：</vt:lpstr>
      <vt:lpstr>基于D3的知识图谱</vt:lpstr>
      <vt:lpstr>统计将课本中所有概念以及提到的相关概念，通过D3可视化，将各个概念联系起来，形成概念图谱。便于读者更加直观形象地理解概念之间的相关性，加深知识印象</vt:lpstr>
      <vt:lpstr>PowerPoint 演示文稿</vt:lpstr>
      <vt:lpstr>PowerPoint 演示文稿</vt:lpstr>
      <vt:lpstr>PHP设计与架构</vt:lpstr>
      <vt:lpstr>PHP代码规范</vt:lpstr>
      <vt:lpstr>传参方式</vt:lpstr>
      <vt:lpstr>前端模块-主页（入口）</vt:lpstr>
      <vt:lpstr>前端模块-通信</vt:lpstr>
      <vt:lpstr>前端模块-概念图谱</vt:lpstr>
      <vt:lpstr>前端模块-结果输出</vt:lpstr>
      <vt:lpstr>文本搜索</vt:lpstr>
      <vt:lpstr>1. 输入关键词</vt:lpstr>
      <vt:lpstr>2. 输入公式</vt:lpstr>
      <vt:lpstr>3.同时输入公式和关键词、输入多个关键词自动分词等都支持</vt:lpstr>
      <vt:lpstr>摘要生成</vt:lpstr>
      <vt:lpstr>算法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数据结构报告</dc:title>
  <dc:creator>许先生</dc:creator>
  <cp:lastModifiedBy>许先生</cp:lastModifiedBy>
  <cp:revision>17</cp:revision>
  <dcterms:created xsi:type="dcterms:W3CDTF">2019-07-02T02:03:33Z</dcterms:created>
  <dcterms:modified xsi:type="dcterms:W3CDTF">2019-07-06T02:03:51Z</dcterms:modified>
</cp:coreProperties>
</file>