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77" r:id="rId10"/>
    <p:sldId id="278" r:id="rId11"/>
    <p:sldId id="262" r:id="rId12"/>
    <p:sldId id="263" r:id="rId13"/>
    <p:sldId id="264" r:id="rId14"/>
    <p:sldId id="279" r:id="rId15"/>
    <p:sldId id="265" r:id="rId16"/>
    <p:sldId id="266" r:id="rId17"/>
    <p:sldId id="267" r:id="rId18"/>
    <p:sldId id="280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6" r:id="rId27"/>
  </p:sldIdLst>
  <p:sldSz cx="12192000" cy="6858000"/>
  <p:notesSz cx="7772400" cy="10058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endParaRPr lang="zh-CN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endParaRPr lang="zh-CN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endParaRPr lang="zh-CN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endParaRPr lang="zh-CN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endParaRPr lang="zh-CN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endParaRPr lang="zh-CN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endParaRPr lang="zh-CN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endParaRPr lang="zh-CN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endParaRPr lang="zh-CN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endParaRPr lang="zh-CN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endParaRPr lang="zh-CN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endParaRPr lang="zh-CN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endParaRPr lang="zh-CN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endParaRPr lang="zh-CN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endParaRPr lang="zh-CN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endParaRPr lang="zh-CN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endParaRPr lang="zh-CN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endParaRPr lang="zh-CN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endParaRPr lang="zh-CN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p>
            <a:endParaRPr lang="zh-CN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lang="zh-CN" sz="6000" b="0" strike="noStrike" spc="-1">
                <a:solidFill>
                  <a:srgbClr val="000000"/>
                </a:solidFill>
                <a:latin typeface="Calibri Light" panose="020F0302020204030204"/>
              </a:rPr>
              <a:t>单击此处编辑母版标题样式</a:t>
            </a:r>
            <a:endParaRPr lang="zh-CN" sz="60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3D7BC07F-2B91-4C34-B55E-693707AD01FF}" type="datetime">
              <a:rPr lang="en-US" sz="1200" b="0" strike="noStrike" spc="-1">
                <a:solidFill>
                  <a:srgbClr val="8B8B8B"/>
                </a:solidFill>
                <a:latin typeface="Calibri" panose="020F0502020204030204"/>
              </a:rPr>
            </a:fld>
            <a:endParaRPr lang="en-US" sz="1200" b="0" strike="noStrike" spc="-1">
              <a:latin typeface="Times New Roman" panose="02020603050405020304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lang="en-US" sz="2400" b="0" strike="noStrike" spc="-1">
              <a:latin typeface="Times New Roman" panose="02020603050405020304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F0411CC-8F52-474C-B176-42452868D8A4}" type="slidenum">
              <a:rPr lang="en-US" sz="1200" b="0" strike="noStrike" spc="-1">
                <a:solidFill>
                  <a:srgbClr val="8B8B8B"/>
                </a:solidFill>
                <a:latin typeface="Calibri" panose="020F0502020204030204"/>
              </a:rPr>
            </a:fld>
            <a:endParaRPr lang="en-US" sz="1200" b="0" strike="noStrike" spc="-1">
              <a:latin typeface="Times New Roman" panose="02020603050405020304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latin typeface="Calibri" panose="020F0502020204030204"/>
              </a:rPr>
              <a:t>Click to edit the outline text format</a:t>
            </a:r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latin typeface="Calibri" panose="020F0502020204030204"/>
              </a:rPr>
              <a:t>Second Outline Level</a:t>
            </a:r>
            <a:endParaRPr lang="zh-CN" sz="20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latin typeface="Calibri" panose="020F0502020204030204"/>
              </a:rPr>
              <a:t>Third Outline Level</a:t>
            </a:r>
            <a:endParaRPr lang="zh-CN" sz="18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latin typeface="Calibri" panose="020F0502020204030204"/>
              </a:rPr>
              <a:t>Fourth Outline Level</a:t>
            </a:r>
            <a:endParaRPr lang="zh-CN" sz="18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Calibri" panose="020F0502020204030204"/>
              </a:rPr>
              <a:t>Fifth Outline Level</a:t>
            </a:r>
            <a:endParaRPr lang="zh-CN" sz="20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Calibri" panose="020F0502020204030204"/>
              </a:rPr>
              <a:t>Sixth Outline Level</a:t>
            </a:r>
            <a:endParaRPr lang="zh-CN" sz="20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Calibri" panose="020F0502020204030204"/>
              </a:rPr>
              <a:t>Seventh Outline Level</a:t>
            </a:r>
            <a:endParaRPr lang="zh-CN" sz="20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4C3BB54B-F0DA-493B-B0AF-0BCC4F589222}" type="datetime">
              <a:rPr lang="en-US" sz="1200" b="0" strike="noStrike" spc="-1">
                <a:solidFill>
                  <a:srgbClr val="8B8B8B"/>
                </a:solidFill>
                <a:latin typeface="Calibri" panose="020F0502020204030204"/>
              </a:rPr>
            </a:fld>
            <a:endParaRPr lang="en-US" sz="1200" b="0" strike="noStrike" spc="-1">
              <a:latin typeface="Times New Roman" panose="02020603050405020304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lang="en-US" sz="2400" b="0" strike="noStrike" spc="-1">
              <a:latin typeface="Times New Roman" panose="02020603050405020304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61A9BEA-A81A-46FC-B298-BADC86FC7FBF}" type="slidenum">
              <a:rPr lang="en-US" sz="1200" b="0" strike="noStrike" spc="-1">
                <a:solidFill>
                  <a:srgbClr val="8B8B8B"/>
                </a:solidFill>
                <a:latin typeface="Calibri" panose="020F0502020204030204"/>
              </a:rPr>
            </a:fld>
            <a:endParaRPr lang="en-US" sz="1200" b="0" strike="noStrike" spc="-1">
              <a:latin typeface="Times New Roman" panose="02020603050405020304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r>
              <a:rPr lang="zh-CN" sz="1800" b="0" strike="noStrike" spc="-1">
                <a:solidFill>
                  <a:srgbClr val="000000"/>
                </a:solidFill>
                <a:latin typeface="Calibri" panose="020F0502020204030204"/>
              </a:rPr>
              <a:t>Click to edit the title text format</a:t>
            </a:r>
            <a:endParaRPr lang="zh-CN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latin typeface="Calibri" panose="020F0502020204030204"/>
              </a:rPr>
              <a:t>Click to edit the outline text format</a:t>
            </a:r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latin typeface="Calibri" panose="020F0502020204030204"/>
              </a:rPr>
              <a:t>Second Outline Level</a:t>
            </a:r>
            <a:endParaRPr lang="zh-CN" sz="20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latin typeface="Calibri" panose="020F0502020204030204"/>
              </a:rPr>
              <a:t>Third Outline Level</a:t>
            </a:r>
            <a:endParaRPr lang="zh-CN" sz="18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latin typeface="Calibri" panose="020F0502020204030204"/>
              </a:rPr>
              <a:t>Fourth Outline Level</a:t>
            </a:r>
            <a:endParaRPr lang="zh-CN" sz="18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Calibri" panose="020F0502020204030204"/>
              </a:rPr>
              <a:t>Fifth Outline Level</a:t>
            </a:r>
            <a:endParaRPr lang="zh-CN" sz="20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Calibri" panose="020F0502020204030204"/>
              </a:rPr>
              <a:t>Sixth Outline Level</a:t>
            </a:r>
            <a:endParaRPr lang="zh-CN" sz="20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Calibri" panose="020F0502020204030204"/>
              </a:rPr>
              <a:t>Seventh Outline Level</a:t>
            </a:r>
            <a:endParaRPr lang="zh-CN" sz="20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516630" y="1308100"/>
            <a:ext cx="5158105" cy="919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>
            <a:spAutoFit/>
          </a:bodyPr>
          <a:p>
            <a:pPr algn="ctr">
              <a:lnSpc>
                <a:spcPct val="100000"/>
              </a:lnSpc>
            </a:pPr>
            <a:r>
              <a:rPr lang="en-US" sz="5400" b="0" strike="noStrike" spc="-1">
                <a:solidFill>
                  <a:schemeClr val="tx1"/>
                </a:solidFill>
                <a:effectLst/>
                <a:latin typeface="微软雅黑 Light" panose="020B0502040204020203" charset="-122"/>
                <a:ea typeface="微软雅黑 Light" panose="020B0502040204020203" charset="-122"/>
              </a:rPr>
              <a:t>我们做了什么</a:t>
            </a:r>
            <a:endParaRPr lang="en-US" sz="5400" b="0" strike="noStrike" spc="-1">
              <a:solidFill>
                <a:schemeClr val="tx1"/>
              </a:solidFill>
              <a:effectLst/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007745" y="3717925"/>
            <a:ext cx="2508885" cy="64262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>
            <a:spAutoFit/>
          </a:bodyPr>
          <a:p>
            <a:pPr algn="r"/>
            <a:r>
              <a:rPr lang="en-US" sz="36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中文分词</a:t>
            </a:r>
            <a:endParaRPr lang="en-US" sz="3600" b="0" strike="noStrike" spc="-1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84" name="TextShape 3"/>
          <p:cNvSpPr txBox="1"/>
          <p:nvPr/>
        </p:nvSpPr>
        <p:spPr>
          <a:xfrm>
            <a:off x="5010785" y="3717925"/>
            <a:ext cx="2169160" cy="64262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>
            <a:spAutoFit/>
          </a:bodyPr>
          <a:p>
            <a:pPr algn="ctr"/>
            <a:r>
              <a:rPr lang="en-US" sz="36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倒排索引</a:t>
            </a:r>
            <a:endParaRPr lang="en-US" sz="3600" b="0" strike="noStrike" spc="-1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85" name="TextShape 4"/>
          <p:cNvSpPr txBox="1"/>
          <p:nvPr/>
        </p:nvSpPr>
        <p:spPr>
          <a:xfrm>
            <a:off x="8674735" y="3717925"/>
            <a:ext cx="2755265" cy="64262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>
            <a:spAutoFit/>
          </a:bodyPr>
          <a:p>
            <a:pPr algn="l"/>
            <a:r>
              <a:rPr lang="en-US" sz="36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检索服务器</a:t>
            </a:r>
            <a:endParaRPr lang="en-US" sz="3600" b="0" strike="noStrike" spc="-1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1000985" y="960580"/>
            <a:ext cx="1309680" cy="6426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算法</a:t>
            </a:r>
            <a:endParaRPr lang="en-US" sz="2800" b="0" strike="noStrike" spc="-1">
              <a:latin typeface="Arial" panose="020B0604020202020204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1380750" y="2461440"/>
            <a:ext cx="9430200" cy="1935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1. </a:t>
            </a:r>
            <a:r>
              <a:rPr lang="zh-CN" altLang="en-US" sz="20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以冲突区间为单元，</a:t>
            </a:r>
            <a:r>
              <a:rPr lang="en-US" sz="20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根据词频字典找出</a:t>
            </a:r>
            <a:r>
              <a:rPr lang="zh-CN" altLang="en-US" sz="20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区间</a:t>
            </a:r>
            <a:r>
              <a:rPr lang="en-US" sz="20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中存在的所有可能词语, 记录其位置以及长度</a:t>
            </a:r>
            <a:endParaRPr lang="en-US" sz="2000" b="0" strike="noStrike" spc="-1">
              <a:latin typeface="Arial" panose="020B0604020202020204"/>
            </a:endParaRPr>
          </a:p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2. </a:t>
            </a:r>
            <a:r>
              <a:rPr sz="20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遍历词语的组合，并且每个组合中不存在冲突区间，填充上单个字</a:t>
            </a:r>
            <a:endParaRPr sz="2000" b="0" strike="noStrike" spc="-1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3. 找出信息量最小的组合，可以认为该组合是最接近语义的分词形式</a:t>
            </a:r>
            <a:endParaRPr lang="en-US" sz="20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984885" y="986790"/>
            <a:ext cx="2094230" cy="6426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流程图</a:t>
            </a:r>
            <a:endParaRPr lang="en-US" sz="2800" b="0" strike="noStrike" spc="-1">
              <a:latin typeface="Arial" panose="020B0604020202020204"/>
            </a:endParaRPr>
          </a:p>
        </p:txBody>
      </p:sp>
      <p:sp>
        <p:nvSpPr>
          <p:cNvPr id="2" name="流程图: 过程 1"/>
          <p:cNvSpPr/>
          <p:nvPr/>
        </p:nvSpPr>
        <p:spPr>
          <a:xfrm>
            <a:off x="5647690" y="203200"/>
            <a:ext cx="1440180" cy="5759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字符序列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3" name="流程图: 过程 2"/>
          <p:cNvSpPr/>
          <p:nvPr/>
        </p:nvSpPr>
        <p:spPr>
          <a:xfrm>
            <a:off x="5156835" y="2109470"/>
            <a:ext cx="2421890" cy="5759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枚举出所有可能的词语，记录位置和长度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4" name="流程图: 过程 3"/>
          <p:cNvSpPr/>
          <p:nvPr/>
        </p:nvSpPr>
        <p:spPr>
          <a:xfrm>
            <a:off x="5647690" y="2918460"/>
            <a:ext cx="1440180" cy="64833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获取集合的下一个组合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5" name="流程图: 决策 4"/>
          <p:cNvSpPr/>
          <p:nvPr/>
        </p:nvSpPr>
        <p:spPr>
          <a:xfrm>
            <a:off x="5301615" y="3859530"/>
            <a:ext cx="2132330" cy="94361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无可用组合？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6" name="流程图: 过程 5"/>
          <p:cNvSpPr/>
          <p:nvPr/>
        </p:nvSpPr>
        <p:spPr>
          <a:xfrm>
            <a:off x="8914765" y="1343660"/>
            <a:ext cx="2167890" cy="85471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填充单字，计算该组合信息量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7" name="流程图: 过程 6"/>
          <p:cNvSpPr/>
          <p:nvPr/>
        </p:nvSpPr>
        <p:spPr>
          <a:xfrm>
            <a:off x="4818380" y="1053465"/>
            <a:ext cx="3098800" cy="73914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初始化当前最小信息量为</a:t>
            </a:r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DBL_MAX</a:t>
            </a: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，初始化最佳组合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8" name="流程图: 决策 7"/>
          <p:cNvSpPr/>
          <p:nvPr/>
        </p:nvSpPr>
        <p:spPr>
          <a:xfrm>
            <a:off x="8442960" y="2545080"/>
            <a:ext cx="3098165" cy="139509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比当前最小信息量小？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9" name="流程图: 过程 8"/>
          <p:cNvSpPr/>
          <p:nvPr/>
        </p:nvSpPr>
        <p:spPr>
          <a:xfrm>
            <a:off x="9084310" y="4803140"/>
            <a:ext cx="1815465" cy="72580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更新当前最小信息量和最佳组合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0" name="流程图: 终止 9"/>
          <p:cNvSpPr/>
          <p:nvPr/>
        </p:nvSpPr>
        <p:spPr>
          <a:xfrm>
            <a:off x="2901950" y="5418455"/>
            <a:ext cx="1916430" cy="57594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返回最佳组合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1" name="流程图: 决策 10"/>
          <p:cNvSpPr/>
          <p:nvPr/>
        </p:nvSpPr>
        <p:spPr>
          <a:xfrm>
            <a:off x="5078095" y="5094605"/>
            <a:ext cx="2580005" cy="122364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该组合是否存在冲突区间？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cxnSp>
        <p:nvCxnSpPr>
          <p:cNvPr id="12" name="直接箭头连接符 11"/>
          <p:cNvCxnSpPr>
            <a:stCxn id="2" idx="2"/>
            <a:endCxn id="7" idx="0"/>
          </p:cNvCxnSpPr>
          <p:nvPr/>
        </p:nvCxnSpPr>
        <p:spPr>
          <a:xfrm>
            <a:off x="6367780" y="779145"/>
            <a:ext cx="0" cy="2743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2"/>
            <a:endCxn id="3" idx="0"/>
          </p:cNvCxnSpPr>
          <p:nvPr/>
        </p:nvCxnSpPr>
        <p:spPr>
          <a:xfrm>
            <a:off x="6367780" y="1792605"/>
            <a:ext cx="0" cy="3168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11" idx="2"/>
            <a:endCxn id="6" idx="0"/>
          </p:cNvCxnSpPr>
          <p:nvPr/>
        </p:nvCxnSpPr>
        <p:spPr>
          <a:xfrm rot="5400000" flipH="1" flipV="1">
            <a:off x="5696268" y="2015808"/>
            <a:ext cx="4974590" cy="3630295"/>
          </a:xfrm>
          <a:prstGeom prst="bentConnector5">
            <a:avLst>
              <a:gd name="adj1" fmla="val -4780"/>
              <a:gd name="adj2" fmla="val 150673"/>
              <a:gd name="adj3" fmla="val 104793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6" idx="2"/>
            <a:endCxn id="8" idx="0"/>
          </p:cNvCxnSpPr>
          <p:nvPr/>
        </p:nvCxnSpPr>
        <p:spPr>
          <a:xfrm flipH="1">
            <a:off x="9992360" y="2198370"/>
            <a:ext cx="6350" cy="3467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8" idx="2"/>
            <a:endCxn id="9" idx="0"/>
          </p:cNvCxnSpPr>
          <p:nvPr/>
        </p:nvCxnSpPr>
        <p:spPr>
          <a:xfrm>
            <a:off x="9992360" y="3940175"/>
            <a:ext cx="0" cy="8629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3" idx="2"/>
            <a:endCxn id="4" idx="0"/>
          </p:cNvCxnSpPr>
          <p:nvPr/>
        </p:nvCxnSpPr>
        <p:spPr>
          <a:xfrm>
            <a:off x="6367780" y="2685415"/>
            <a:ext cx="0" cy="2330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4" idx="2"/>
            <a:endCxn id="5" idx="0"/>
          </p:cNvCxnSpPr>
          <p:nvPr/>
        </p:nvCxnSpPr>
        <p:spPr>
          <a:xfrm>
            <a:off x="6367780" y="3566795"/>
            <a:ext cx="0" cy="2927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5" idx="2"/>
            <a:endCxn id="11" idx="0"/>
          </p:cNvCxnSpPr>
          <p:nvPr/>
        </p:nvCxnSpPr>
        <p:spPr>
          <a:xfrm>
            <a:off x="6367780" y="4803140"/>
            <a:ext cx="635" cy="2914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5" idx="1"/>
            <a:endCxn id="10" idx="0"/>
          </p:cNvCxnSpPr>
          <p:nvPr/>
        </p:nvCxnSpPr>
        <p:spPr>
          <a:xfrm rot="10800000" flipV="1">
            <a:off x="3860165" y="4331335"/>
            <a:ext cx="1441450" cy="108712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8" idx="1"/>
            <a:endCxn id="4" idx="3"/>
          </p:cNvCxnSpPr>
          <p:nvPr/>
        </p:nvCxnSpPr>
        <p:spPr>
          <a:xfrm rot="10800000">
            <a:off x="7087870" y="3242945"/>
            <a:ext cx="1355090" cy="317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9" idx="1"/>
            <a:endCxn id="4" idx="3"/>
          </p:cNvCxnSpPr>
          <p:nvPr/>
        </p:nvCxnSpPr>
        <p:spPr>
          <a:xfrm rot="10800000">
            <a:off x="7087870" y="3242945"/>
            <a:ext cx="1996440" cy="192341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11" idx="3"/>
            <a:endCxn id="4" idx="3"/>
          </p:cNvCxnSpPr>
          <p:nvPr/>
        </p:nvCxnSpPr>
        <p:spPr>
          <a:xfrm flipH="1" flipV="1">
            <a:off x="7087870" y="3242945"/>
            <a:ext cx="570230" cy="2463800"/>
          </a:xfrm>
          <a:prstGeom prst="bentConnector3">
            <a:avLst>
              <a:gd name="adj1" fmla="val -7516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196080" y="3968750"/>
            <a:ext cx="675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是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367780" y="4764405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否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658100" y="5338445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是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890260" y="6318250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否</a:t>
            </a:r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9992360" y="4147185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是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8031480" y="2877820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否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051560" y="1012825"/>
            <a:ext cx="2873375" cy="11963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zh-CN" altLang="en-US" sz="36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为什么需要冲突区间</a:t>
            </a:r>
            <a:endParaRPr lang="zh-CN" altLang="en-US" sz="3600" b="0" strike="noStrike" spc="-1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1853565" y="2614930"/>
            <a:ext cx="8484870" cy="162750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>
            <a:spAutoFit/>
          </a:bodyPr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枚举输入字符序列的所有词语组合可能太多</a:t>
            </a:r>
            <a:endParaRPr lang="en-US" sz="2000" b="0" strike="noStrike" spc="-1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algn="ctr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使用冲突区间的方式类似于取局部最优解</a:t>
            </a:r>
            <a:endParaRPr lang="en-US" sz="2000" b="0" strike="noStrike" spc="-1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algn="ctr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可减少运算</a:t>
            </a:r>
            <a:endParaRPr lang="en-US" sz="2000" b="0" strike="noStrike" spc="-1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717595" y="3018380"/>
            <a:ext cx="275652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48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倒排索引</a:t>
            </a:r>
            <a:endParaRPr lang="en-US" sz="4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697560" y="597945"/>
            <a:ext cx="5322240" cy="6426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三个部分</a:t>
            </a:r>
            <a:endParaRPr lang="en-US" sz="3600" b="0" strike="noStrike" spc="-1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4987925" y="2069600"/>
            <a:ext cx="2215440" cy="622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p>
            <a:pPr algn="ctr"/>
            <a:r>
              <a:rPr lang="en-US" sz="32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索引的建立</a:t>
            </a: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03" name="TextShape 3"/>
          <p:cNvSpPr txBox="1"/>
          <p:nvPr/>
        </p:nvSpPr>
        <p:spPr>
          <a:xfrm>
            <a:off x="4377200" y="4159885"/>
            <a:ext cx="3435840" cy="622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p>
            <a:pPr algn="ctr"/>
            <a:r>
              <a:rPr lang="en-US" sz="32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序列化与反序列化</a:t>
            </a: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04" name="TextShape 4"/>
          <p:cNvSpPr txBox="1"/>
          <p:nvPr/>
        </p:nvSpPr>
        <p:spPr>
          <a:xfrm>
            <a:off x="4784090" y="3117350"/>
            <a:ext cx="2622240" cy="622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p>
            <a:pPr algn="ctr"/>
            <a:r>
              <a:rPr lang="en-US" sz="32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关键词的检索</a:t>
            </a:r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4553810" y="3077035"/>
            <a:ext cx="3084120" cy="70421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索引的建立</a:t>
            </a:r>
            <a:endParaRPr lang="en-US" sz="4000" b="0" strike="noStrike" spc="-1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659355" y="487505"/>
            <a:ext cx="3084120" cy="6426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章节次序</a:t>
            </a:r>
            <a:endParaRPr lang="en-US" sz="3600" b="0" strike="noStrike" spc="-1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2534920" y="1537970"/>
            <a:ext cx="7122160" cy="37820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>
            <a:spAutoFit/>
          </a:bodyPr>
          <a:p>
            <a:pPr>
              <a:lnSpc>
                <a:spcPct val="150000"/>
              </a:lnSpc>
            </a:pPr>
            <a:r>
              <a:rPr sz="20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为了保存章节的次序，则首先需要获得次序</a:t>
            </a:r>
            <a:endParaRPr sz="2000" b="0" strike="noStrike" spc="-1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>
              <a:lnSpc>
                <a:spcPct val="150000"/>
              </a:lnSpc>
            </a:pPr>
            <a:endParaRPr sz="2000" b="0" strike="noStrike" spc="-1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>
              <a:lnSpc>
                <a:spcPct val="150000"/>
              </a:lnSpc>
            </a:pPr>
            <a:r>
              <a:rPr sz="20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order("1.2.1 有理数.txt")</a:t>
            </a:r>
            <a:endParaRPr sz="2000" b="0" strike="noStrike" spc="-1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>
              <a:lnSpc>
                <a:spcPct val="150000"/>
              </a:lnSpc>
            </a:pPr>
            <a:r>
              <a:rPr sz="20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= 1 \* 10000 + 2 \* 100 + 1</a:t>
            </a:r>
            <a:endParaRPr sz="2000" b="0" strike="noStrike" spc="-1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>
              <a:lnSpc>
                <a:spcPct val="150000"/>
              </a:lnSpc>
            </a:pPr>
            <a:r>
              <a:rPr sz="20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= 10201</a:t>
            </a:r>
            <a:endParaRPr sz="2000" b="0" strike="noStrike" spc="-1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>
              <a:lnSpc>
                <a:spcPct val="150000"/>
              </a:lnSpc>
            </a:pPr>
            <a:endParaRPr sz="2000" b="0" strike="noStrike" spc="-1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>
              <a:lnSpc>
                <a:spcPct val="150000"/>
              </a:lnSpc>
            </a:pPr>
            <a:r>
              <a:rPr sz="20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所有的文章名都会被标准化成这种形式</a:t>
            </a:r>
            <a:endParaRPr sz="2000" b="0" strike="noStrike" spc="-1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>
              <a:lnSpc>
                <a:spcPct val="150000"/>
              </a:lnSpc>
            </a:pPr>
            <a:r>
              <a:rPr sz="20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比如"第一章小结.txt"也被修改为"1.N.0 第一章小结.txt"</a:t>
            </a:r>
            <a:endParaRPr sz="2000" b="0" strike="noStrike" spc="-1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597760" y="555450"/>
            <a:ext cx="3084120" cy="6426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关键词的检索</a:t>
            </a:r>
            <a:endParaRPr lang="en-US" sz="3600" b="0" strike="noStrike" spc="-1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2398395" y="2230120"/>
            <a:ext cx="7395210" cy="239712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>
            <a:spAutoFit/>
          </a:bodyPr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1. 检索关键词时</a:t>
            </a:r>
            <a:r>
              <a:rPr lang="zh-CN" altLang="en-US" sz="20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，</a:t>
            </a:r>
            <a:r>
              <a:rPr lang="en-US" sz="20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取所有关键词所映射的文件</a:t>
            </a:r>
            <a:r>
              <a:rPr lang="zh-CN" altLang="en-US" sz="20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信息</a:t>
            </a:r>
            <a:r>
              <a:rPr lang="en-US" sz="20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列表的交集</a:t>
            </a:r>
            <a:endParaRPr lang="en-US" sz="2000" b="0" strike="noStrike" spc="-1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>
              <a:lnSpc>
                <a:spcPct val="150000"/>
              </a:lnSpc>
            </a:pPr>
            <a:endParaRPr lang="en-US" sz="2000" b="0" strike="noStrike" spc="-1">
              <a:latin typeface="微软雅黑 Light" panose="020B0502040204020203" charset="-122"/>
              <a:ea typeface="微软雅黑 Light" panose="020B0502040204020203" charset="-122"/>
            </a:endParaRPr>
          </a:p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2. 对所获得到的文件</a:t>
            </a:r>
            <a:r>
              <a:rPr lang="zh-CN" altLang="en-US" sz="20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信息</a:t>
            </a:r>
            <a:r>
              <a:rPr lang="en-US" sz="20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列表进行打分排序</a:t>
            </a:r>
            <a:endParaRPr lang="en-US" sz="2000" b="0" strike="noStrike" spc="-1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>
              <a:lnSpc>
                <a:spcPct val="150000"/>
              </a:lnSpc>
            </a:pPr>
            <a:endParaRPr lang="en-US" sz="2000" b="0" strike="noStrike" spc="-1">
              <a:latin typeface="微软雅黑 Light" panose="020B0502040204020203" charset="-122"/>
              <a:ea typeface="微软雅黑 Light" panose="020B0502040204020203" charset="-122"/>
            </a:endParaRPr>
          </a:p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3. 返回排序之后的文件路径列表</a:t>
            </a:r>
            <a:endParaRPr lang="en-US" altLang="en-US" sz="2000" b="0" strike="noStrike" spc="-1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908030" y="969775"/>
            <a:ext cx="2329200" cy="88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p>
            <a:r>
              <a:rPr lang="en-US" sz="36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打分</a:t>
            </a:r>
            <a:endParaRPr lang="en-US" sz="2000" b="0" strike="noStrike" spc="-1">
              <a:latin typeface="Arial" panose="020B0604020202020204"/>
            </a:endParaRPr>
          </a:p>
          <a:p>
            <a:r>
              <a:rPr lang="en-US" sz="16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根据以下步骤进行打分:</a:t>
            </a:r>
            <a:endParaRPr lang="en-US" sz="1600" b="0" strike="noStrike" spc="-1">
              <a:latin typeface="Arial" panose="020B0604020202020204"/>
            </a:endParaRPr>
          </a:p>
        </p:txBody>
      </p:sp>
      <p:sp>
        <p:nvSpPr>
          <p:cNvPr id="2" name="流程图: 过程 1"/>
          <p:cNvSpPr/>
          <p:nvPr/>
        </p:nvSpPr>
        <p:spPr>
          <a:xfrm>
            <a:off x="6334125" y="178435"/>
            <a:ext cx="2396490" cy="79121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遍历每个关键词、文章信息列表的键值对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3" name="流程图: 过程 2"/>
          <p:cNvSpPr/>
          <p:nvPr/>
        </p:nvSpPr>
        <p:spPr>
          <a:xfrm>
            <a:off x="6950075" y="2152015"/>
            <a:ext cx="1165860" cy="61341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遍历每个文章信息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4" name="流程图: 决策 3"/>
          <p:cNvSpPr/>
          <p:nvPr/>
        </p:nvSpPr>
        <p:spPr>
          <a:xfrm>
            <a:off x="6373495" y="4964430"/>
            <a:ext cx="2319655" cy="121094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关键词是否在标题中出现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5" name="流程图: 过程 4"/>
          <p:cNvSpPr/>
          <p:nvPr/>
        </p:nvSpPr>
        <p:spPr>
          <a:xfrm>
            <a:off x="4027805" y="5046980"/>
            <a:ext cx="1849755" cy="10458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文章得分增加</a:t>
            </a:r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1000</a:t>
            </a: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，标记主概念文章章节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6" name="流程图: 决策 5"/>
          <p:cNvSpPr/>
          <p:nvPr/>
        </p:nvSpPr>
        <p:spPr>
          <a:xfrm>
            <a:off x="9646920" y="3693795"/>
            <a:ext cx="2256790" cy="150622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是否标记过主概念文章章节？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7" name="流程图: 过程 6"/>
          <p:cNvSpPr/>
          <p:nvPr/>
        </p:nvSpPr>
        <p:spPr>
          <a:xfrm>
            <a:off x="9501505" y="5685155"/>
            <a:ext cx="2547620" cy="74041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文章得分减少其与主概念文章章节距离 </a:t>
            </a:r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* 100</a:t>
            </a:r>
            <a:endParaRPr lang="en-US" altLang="zh-CN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8" name="流程图: 过程 7"/>
          <p:cNvSpPr/>
          <p:nvPr/>
        </p:nvSpPr>
        <p:spPr>
          <a:xfrm>
            <a:off x="6249670" y="3983355"/>
            <a:ext cx="2567305" cy="7029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文章得分增加该关键词出现的次数 </a:t>
            </a:r>
            <a:r>
              <a:rPr lang="en-US" altLang="zh-CN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* </a:t>
            </a: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其信息量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cxnSp>
        <p:nvCxnSpPr>
          <p:cNvPr id="10" name="直接箭头连接符 9"/>
          <p:cNvCxnSpPr>
            <a:stCxn id="21" idx="2"/>
            <a:endCxn id="3" idx="0"/>
          </p:cNvCxnSpPr>
          <p:nvPr/>
        </p:nvCxnSpPr>
        <p:spPr>
          <a:xfrm flipH="1">
            <a:off x="7533005" y="1779905"/>
            <a:ext cx="1270" cy="3721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3" idx="2"/>
            <a:endCxn id="17" idx="0"/>
          </p:cNvCxnSpPr>
          <p:nvPr/>
        </p:nvCxnSpPr>
        <p:spPr>
          <a:xfrm>
            <a:off x="7533005" y="2765425"/>
            <a:ext cx="635" cy="2012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8" idx="2"/>
            <a:endCxn id="4" idx="0"/>
          </p:cNvCxnSpPr>
          <p:nvPr/>
        </p:nvCxnSpPr>
        <p:spPr>
          <a:xfrm>
            <a:off x="7533640" y="4686300"/>
            <a:ext cx="0" cy="278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4" idx="3"/>
            <a:endCxn id="6" idx="1"/>
          </p:cNvCxnSpPr>
          <p:nvPr/>
        </p:nvCxnSpPr>
        <p:spPr>
          <a:xfrm flipV="1">
            <a:off x="8693150" y="4446905"/>
            <a:ext cx="953770" cy="1123315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6" idx="2"/>
            <a:endCxn id="7" idx="0"/>
          </p:cNvCxnSpPr>
          <p:nvPr/>
        </p:nvCxnSpPr>
        <p:spPr>
          <a:xfrm>
            <a:off x="10775315" y="5200015"/>
            <a:ext cx="0" cy="4851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流程图: 决策 16"/>
          <p:cNvSpPr/>
          <p:nvPr/>
        </p:nvSpPr>
        <p:spPr>
          <a:xfrm>
            <a:off x="6306185" y="2966720"/>
            <a:ext cx="2454275" cy="65087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遍历结束？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cxnSp>
        <p:nvCxnSpPr>
          <p:cNvPr id="18" name="直接箭头连接符 17"/>
          <p:cNvCxnSpPr>
            <a:stCxn id="17" idx="2"/>
            <a:endCxn id="8" idx="0"/>
          </p:cNvCxnSpPr>
          <p:nvPr/>
        </p:nvCxnSpPr>
        <p:spPr>
          <a:xfrm>
            <a:off x="7533640" y="3617595"/>
            <a:ext cx="0" cy="3657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17" idx="1"/>
            <a:endCxn id="2" idx="1"/>
          </p:cNvCxnSpPr>
          <p:nvPr/>
        </p:nvCxnSpPr>
        <p:spPr>
          <a:xfrm rot="10800000" flipH="1">
            <a:off x="6306185" y="574040"/>
            <a:ext cx="27940" cy="2718435"/>
          </a:xfrm>
          <a:prstGeom prst="bentConnector3">
            <a:avLst>
              <a:gd name="adj1" fmla="val -3488636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流程图: 决策 20"/>
          <p:cNvSpPr/>
          <p:nvPr/>
        </p:nvSpPr>
        <p:spPr>
          <a:xfrm>
            <a:off x="6306820" y="1129030"/>
            <a:ext cx="2454275" cy="65087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遍历结束？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cxnSp>
        <p:nvCxnSpPr>
          <p:cNvPr id="22" name="直接箭头连接符 21"/>
          <p:cNvCxnSpPr>
            <a:stCxn id="2" idx="2"/>
            <a:endCxn id="21" idx="0"/>
          </p:cNvCxnSpPr>
          <p:nvPr/>
        </p:nvCxnSpPr>
        <p:spPr>
          <a:xfrm>
            <a:off x="7532370" y="969645"/>
            <a:ext cx="1905" cy="1593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流程图: 终止 22"/>
          <p:cNvSpPr/>
          <p:nvPr/>
        </p:nvSpPr>
        <p:spPr>
          <a:xfrm>
            <a:off x="9947275" y="1163955"/>
            <a:ext cx="1656080" cy="58039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打分结束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cxnSp>
        <p:nvCxnSpPr>
          <p:cNvPr id="25" name="肘形连接符 24"/>
          <p:cNvCxnSpPr>
            <a:stCxn id="21" idx="3"/>
            <a:endCxn id="23" idx="1"/>
          </p:cNvCxnSpPr>
          <p:nvPr/>
        </p:nvCxnSpPr>
        <p:spPr>
          <a:xfrm flipV="1">
            <a:off x="8761095" y="1454150"/>
            <a:ext cx="1186180" cy="635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4" idx="1"/>
            <a:endCxn id="5" idx="3"/>
          </p:cNvCxnSpPr>
          <p:nvPr/>
        </p:nvCxnSpPr>
        <p:spPr>
          <a:xfrm flipH="1">
            <a:off x="5877560" y="5570220"/>
            <a:ext cx="49593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5" idx="1"/>
            <a:endCxn id="3" idx="1"/>
          </p:cNvCxnSpPr>
          <p:nvPr/>
        </p:nvCxnSpPr>
        <p:spPr>
          <a:xfrm rot="10800000" flipH="1">
            <a:off x="4027805" y="2458720"/>
            <a:ext cx="2922270" cy="3111500"/>
          </a:xfrm>
          <a:prstGeom prst="bentConnector3">
            <a:avLst>
              <a:gd name="adj1" fmla="val -8149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7" idx="2"/>
            <a:endCxn id="3" idx="1"/>
          </p:cNvCxnSpPr>
          <p:nvPr/>
        </p:nvCxnSpPr>
        <p:spPr>
          <a:xfrm rot="5400000" flipH="1">
            <a:off x="6879590" y="2529205"/>
            <a:ext cx="3966845" cy="3825240"/>
          </a:xfrm>
          <a:prstGeom prst="bentConnector4">
            <a:avLst>
              <a:gd name="adj1" fmla="val -5995"/>
              <a:gd name="adj2" fmla="val 182578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6" idx="0"/>
            <a:endCxn id="3" idx="3"/>
          </p:cNvCxnSpPr>
          <p:nvPr/>
        </p:nvCxnSpPr>
        <p:spPr>
          <a:xfrm rot="16200000" flipV="1">
            <a:off x="8828088" y="1746568"/>
            <a:ext cx="1235075" cy="265938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7532370" y="1783715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否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816975" y="1085850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是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7532370" y="3617595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否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838190" y="2924175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是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962015" y="5201920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是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93150" y="5200015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否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0775315" y="5201920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是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0775950" y="3325495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否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890270" y="986790"/>
            <a:ext cx="4177030" cy="6426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序列化与反序列化</a:t>
            </a:r>
            <a:endParaRPr lang="en-US" sz="3600" b="0" strike="noStrike" spc="-1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2008505" y="2691765"/>
            <a:ext cx="8174990" cy="147383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>
            <a:spAutoFit/>
          </a:bodyPr>
          <a:p>
            <a:pPr algn="l"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通过将建立好的倒排索引对象序列化到文件中</a:t>
            </a:r>
            <a:endParaRPr lang="en-US" sz="2000" b="0" strike="noStrike" spc="-1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algn="l">
              <a:lnSpc>
                <a:spcPct val="150000"/>
              </a:lnSpc>
            </a:pPr>
            <a:endParaRPr lang="en-US" sz="2000" b="0" strike="noStrike" spc="-1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algn="l"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实现从文件反序列化</a:t>
            </a:r>
            <a:r>
              <a:rPr lang="zh-CN" altLang="en-US" sz="20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，</a:t>
            </a:r>
            <a:r>
              <a:rPr lang="en-US" sz="20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可以有效减少构建倒排索引对象时所需要的时间</a:t>
            </a:r>
            <a:endParaRPr lang="en-US" sz="2000" b="0" strike="noStrike" spc="-1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718230" y="3018380"/>
            <a:ext cx="275652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48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中文分词</a:t>
            </a:r>
            <a:endParaRPr lang="en-US" sz="4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425" y="1656080"/>
            <a:ext cx="6016625" cy="35458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402070" y="2136775"/>
            <a:ext cx="4921250" cy="28613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关键词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文章路径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关键词出现的次数 频率 是否在标题中出现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文章路径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关键词出现的次数 频率 是否在标题中出现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...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关键词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...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187190" y="590550"/>
            <a:ext cx="38169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>
                <a:latin typeface="微软雅黑 Light" panose="020B0502040204020203" charset="-122"/>
                <a:ea typeface="微软雅黑 Light" panose="020B0502040204020203" charset="-122"/>
              </a:rPr>
              <a:t>序列化文件格式</a:t>
            </a:r>
            <a:endParaRPr lang="zh-CN" altLang="en-US" sz="36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4362800" y="3018100"/>
            <a:ext cx="346608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48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检索服务器</a:t>
            </a:r>
            <a:endParaRPr lang="en-US" sz="4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924785" y="1003760"/>
            <a:ext cx="5322240" cy="6426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360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检索服务器处理哪些任务？</a:t>
            </a:r>
            <a:endParaRPr lang="en-US" sz="3600" strike="noStrike" spc="-1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2917190" y="2691765"/>
            <a:ext cx="6358255" cy="147383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>
            <a:spAutoFit/>
          </a:bodyPr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监听同一台服务器上其它进程的请求</a:t>
            </a:r>
            <a:endParaRPr lang="en-US" sz="2000" b="0" strike="noStrike" spc="-1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>
              <a:lnSpc>
                <a:spcPct val="150000"/>
              </a:lnSpc>
            </a:pPr>
            <a:endParaRPr lang="en-US" sz="2000" b="0" strike="noStrike" spc="-1">
              <a:latin typeface="微软雅黑 Light" panose="020B0502040204020203" charset="-122"/>
              <a:ea typeface="微软雅黑 Light" panose="020B0502040204020203" charset="-122"/>
            </a:endParaRPr>
          </a:p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通过倒排索引进行检索并返回给相应的进程检索的结果</a:t>
            </a:r>
            <a:endParaRPr lang="en-US" sz="2000" b="0" strike="noStrike" spc="-1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3348990" y="1254760"/>
            <a:ext cx="5493385" cy="4348480"/>
            <a:chOff x="5483" y="2216"/>
            <a:chExt cx="8651" cy="6848"/>
          </a:xfrm>
        </p:grpSpPr>
        <p:sp>
          <p:nvSpPr>
            <p:cNvPr id="2" name="矩形 1"/>
            <p:cNvSpPr/>
            <p:nvPr/>
          </p:nvSpPr>
          <p:spPr>
            <a:xfrm>
              <a:off x="5483" y="2677"/>
              <a:ext cx="2133" cy="9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/>
                <a:t>检索服务器</a:t>
              </a:r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5483" y="4137"/>
              <a:ext cx="2133" cy="9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/>
                <a:t>初始化</a:t>
              </a:r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5483" y="5557"/>
              <a:ext cx="2133" cy="9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/>
                <a:t>监听</a:t>
              </a:r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5483" y="7057"/>
              <a:ext cx="2133" cy="9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>
                  <a:ea typeface="宋体" panose="02010600030101010101" pitchFamily="2" charset="-122"/>
                </a:rPr>
                <a:t>接收到</a:t>
              </a:r>
              <a:r>
                <a:rPr lang="en-US" altLang="zh-CN">
                  <a:ea typeface="宋体" panose="02010600030101010101" pitchFamily="2" charset="-122"/>
                </a:rPr>
                <a:t>PHP</a:t>
              </a:r>
              <a:r>
                <a:rPr lang="zh-CN" altLang="en-US">
                  <a:ea typeface="宋体" panose="02010600030101010101" pitchFamily="2" charset="-122"/>
                </a:rPr>
                <a:t>进程的请求</a:t>
              </a: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0613" y="2216"/>
              <a:ext cx="3112" cy="9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/>
                <a:t>创建一个新线程</a:t>
              </a:r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1102" y="3585"/>
              <a:ext cx="2133" cy="9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/>
                <a:t>解析请求</a:t>
              </a:r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0425" y="5096"/>
              <a:ext cx="3487" cy="9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/>
                <a:t>进行检索获取结果</a:t>
              </a:r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0202" y="6596"/>
              <a:ext cx="3933" cy="9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/>
                <a:t>将结果返回给</a:t>
              </a:r>
              <a:r>
                <a:rPr lang="en-US" altLang="zh-CN"/>
                <a:t>PHP</a:t>
              </a:r>
              <a:r>
                <a:rPr lang="zh-CN" altLang="en-US">
                  <a:ea typeface="宋体" panose="02010600030101010101" pitchFamily="2" charset="-122"/>
                </a:rPr>
                <a:t>进程</a:t>
              </a: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1102" y="8156"/>
              <a:ext cx="2133" cy="9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/>
                <a:t>线程结束</a:t>
              </a:r>
              <a:endParaRPr lang="zh-CN" altLang="en-US"/>
            </a:p>
          </p:txBody>
        </p:sp>
        <p:cxnSp>
          <p:nvCxnSpPr>
            <p:cNvPr id="11" name="直接箭头连接符 10"/>
            <p:cNvCxnSpPr>
              <a:stCxn id="2" idx="2"/>
              <a:endCxn id="3" idx="0"/>
            </p:cNvCxnSpPr>
            <p:nvPr/>
          </p:nvCxnSpPr>
          <p:spPr>
            <a:xfrm>
              <a:off x="6550" y="3585"/>
              <a:ext cx="0" cy="55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3" idx="2"/>
              <a:endCxn id="4" idx="0"/>
            </p:cNvCxnSpPr>
            <p:nvPr/>
          </p:nvCxnSpPr>
          <p:spPr>
            <a:xfrm>
              <a:off x="6550" y="5045"/>
              <a:ext cx="0" cy="51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4" idx="2"/>
              <a:endCxn id="5" idx="0"/>
            </p:cNvCxnSpPr>
            <p:nvPr/>
          </p:nvCxnSpPr>
          <p:spPr>
            <a:xfrm>
              <a:off x="6550" y="6465"/>
              <a:ext cx="0" cy="59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肘形连接符 13"/>
            <p:cNvCxnSpPr>
              <a:stCxn id="5" idx="3"/>
              <a:endCxn id="4" idx="3"/>
            </p:cNvCxnSpPr>
            <p:nvPr/>
          </p:nvCxnSpPr>
          <p:spPr>
            <a:xfrm flipV="1">
              <a:off x="7616" y="6011"/>
              <a:ext cx="5" cy="1500"/>
            </a:xfrm>
            <a:prstGeom prst="bentConnector3">
              <a:avLst>
                <a:gd name="adj1" fmla="val 7500000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6" idx="2"/>
              <a:endCxn id="7" idx="0"/>
            </p:cNvCxnSpPr>
            <p:nvPr/>
          </p:nvCxnSpPr>
          <p:spPr>
            <a:xfrm>
              <a:off x="12169" y="3124"/>
              <a:ext cx="0" cy="46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7" idx="2"/>
              <a:endCxn id="8" idx="0"/>
            </p:cNvCxnSpPr>
            <p:nvPr/>
          </p:nvCxnSpPr>
          <p:spPr>
            <a:xfrm>
              <a:off x="12169" y="4493"/>
              <a:ext cx="0" cy="603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8" idx="2"/>
              <a:endCxn id="9" idx="0"/>
            </p:cNvCxnSpPr>
            <p:nvPr/>
          </p:nvCxnSpPr>
          <p:spPr>
            <a:xfrm>
              <a:off x="12169" y="6004"/>
              <a:ext cx="0" cy="59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9" idx="2"/>
              <a:endCxn id="10" idx="0"/>
            </p:cNvCxnSpPr>
            <p:nvPr/>
          </p:nvCxnSpPr>
          <p:spPr>
            <a:xfrm>
              <a:off x="12169" y="7504"/>
              <a:ext cx="0" cy="65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肘形连接符 19"/>
            <p:cNvCxnSpPr>
              <a:stCxn id="5" idx="2"/>
              <a:endCxn id="6" idx="0"/>
            </p:cNvCxnSpPr>
            <p:nvPr/>
          </p:nvCxnSpPr>
          <p:spPr>
            <a:xfrm rot="5400000" flipH="1" flipV="1">
              <a:off x="6485" y="2281"/>
              <a:ext cx="5749" cy="5619"/>
            </a:xfrm>
            <a:prstGeom prst="bentConnector5">
              <a:avLst>
                <a:gd name="adj1" fmla="val -6523"/>
                <a:gd name="adj2" fmla="val 45649"/>
                <a:gd name="adj3" fmla="val 106523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87115" y="2921635"/>
            <a:ext cx="501777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>
                <a:latin typeface="微软雅黑 Light" panose="020B0502040204020203" charset="-122"/>
                <a:ea typeface="微软雅黑 Light" panose="020B0502040204020203" charset="-122"/>
              </a:rPr>
              <a:t>Thank You!</a:t>
            </a:r>
            <a:endParaRPr lang="en-US" altLang="zh-CN" sz="60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905510" y="738505"/>
            <a:ext cx="2468880" cy="64262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>
            <a:spAutoFit/>
          </a:bodyPr>
          <a:p>
            <a:r>
              <a:rPr lang="en-US" sz="3600" b="0" strike="noStrike" spc="-1">
                <a:latin typeface="微软雅黑 Light" panose="020B0502040204020203" charset="-122"/>
                <a:ea typeface="微软雅黑 Light" panose="020B0502040204020203" charset="-122"/>
              </a:rPr>
              <a:t>一个例子</a:t>
            </a:r>
            <a:endParaRPr lang="en-US" sz="3600" b="0" strike="noStrike" spc="-1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3374390" y="1722755"/>
            <a:ext cx="5443220" cy="341249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>
            <a:spAutoFit/>
          </a:bodyPr>
          <a:p>
            <a:r>
              <a:rPr lang="zh-CN" altLang="en-US" sz="2400" b="0" strike="noStrike" spc="-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同一句话</a:t>
            </a:r>
            <a:endParaRPr lang="zh-CN" altLang="en-US" sz="2400" b="0" strike="noStrike" spc="-1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endParaRPr lang="zh-CN" altLang="en-US" sz="2400" b="0" strike="noStrike" spc="-1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r>
              <a:rPr lang="en-US" sz="2400" b="0" strike="noStrike" spc="-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	下雨天留客天留人不留</a:t>
            </a:r>
            <a:endParaRPr lang="en-US" sz="2400" b="0" strike="noStrike" spc="-1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endParaRPr lang="en-US" sz="2400" b="0" strike="noStrike" spc="-1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endParaRPr lang="en-US" sz="2400" b="0" strike="noStrike" spc="-1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r>
              <a:rPr lang="zh-CN" altLang="en-US" sz="2400" b="0" strike="noStrike" spc="-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不同的分词</a:t>
            </a:r>
            <a:endParaRPr lang="en-US" sz="2400" b="0" strike="noStrike" spc="-1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endParaRPr lang="en-US" sz="2400" b="0" strike="noStrike" spc="-1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r>
              <a:rPr lang="en-US" sz="2400" b="0" strike="noStrike" spc="-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	下雨</a:t>
            </a:r>
            <a:r>
              <a:rPr lang="zh-CN" altLang="en-US" sz="2400" b="0" strike="noStrike" spc="-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，</a:t>
            </a:r>
            <a:r>
              <a:rPr lang="en-US" sz="2400" b="0" strike="noStrike" spc="-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天留客</a:t>
            </a:r>
            <a:r>
              <a:rPr lang="zh-CN" altLang="en-US" sz="2400" b="0" strike="noStrike" spc="-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，</a:t>
            </a:r>
            <a:r>
              <a:rPr lang="en-US" sz="2400" b="0" strike="noStrike" spc="-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天留人不留</a:t>
            </a:r>
            <a:endParaRPr lang="en-US" sz="2400" b="0" strike="noStrike" spc="-1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r>
              <a:rPr lang="en-US" sz="2400" b="0" strike="noStrike" spc="-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	下雨天</a:t>
            </a:r>
            <a:r>
              <a:rPr lang="zh-CN" altLang="en-US" sz="2400" b="0" strike="noStrike" spc="-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，</a:t>
            </a:r>
            <a:r>
              <a:rPr lang="en-US" sz="2400" b="0" strike="noStrike" spc="-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留客天</a:t>
            </a:r>
            <a:r>
              <a:rPr lang="zh-CN" altLang="en-US" sz="2400" b="0" strike="noStrike" spc="-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，</a:t>
            </a:r>
            <a:r>
              <a:rPr lang="en-US" sz="2400" b="0" strike="noStrike" spc="-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留人不</a:t>
            </a:r>
            <a:r>
              <a:rPr lang="zh-CN" altLang="en-US" sz="2400" b="0" strike="noStrike" spc="-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？</a:t>
            </a:r>
            <a:r>
              <a:rPr lang="en-US" sz="2400" b="0" strike="noStrike" spc="-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留</a:t>
            </a:r>
            <a:endParaRPr lang="en-US" sz="2400" b="0" strike="noStrike" spc="-1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759685" y="752935"/>
            <a:ext cx="5322240" cy="6426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为什么要进行中文分词？</a:t>
            </a:r>
            <a:endParaRPr lang="en-US" sz="3600" b="0" strike="noStrike" spc="-1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1606060" y="2286490"/>
            <a:ext cx="8979840" cy="230441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词是最小的能够独立活动的</a:t>
            </a:r>
            <a:r>
              <a:rPr lang="en-US" sz="2400" b="1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有意义</a:t>
            </a:r>
            <a:r>
              <a:rPr lang="en-US" sz="24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的语言成分</a:t>
            </a:r>
            <a:endParaRPr lang="en-US" sz="2400" b="0" strike="noStrike" spc="-1">
              <a:latin typeface="Arial" panose="020B0604020202020204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英文单词之间是以</a:t>
            </a:r>
            <a:r>
              <a:rPr lang="en-US" sz="2400" b="1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空格</a:t>
            </a:r>
            <a:r>
              <a:rPr lang="en-US" sz="24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作为自然分界符的</a:t>
            </a:r>
            <a:endParaRPr lang="en-US" sz="2400" b="0" strike="noStrike" spc="-1">
              <a:latin typeface="Arial" panose="020B0604020202020204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而汉语是以字为基本的书写单位，词语之间没有明显的区分标记</a:t>
            </a:r>
            <a:endParaRPr lang="en-US" sz="2400" b="0" strike="noStrike" spc="-1">
              <a:latin typeface="Arial" panose="020B0604020202020204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因此，中文词语分析是中文信息处理的</a:t>
            </a:r>
            <a:r>
              <a:rPr lang="en-US" sz="2400" b="1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基础</a:t>
            </a:r>
            <a:r>
              <a:rPr lang="en-US" sz="24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与</a:t>
            </a:r>
            <a:r>
              <a:rPr lang="en-US" sz="2400" b="1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关键</a:t>
            </a:r>
            <a:endParaRPr lang="en-US" sz="2400" b="1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2886405" y="3107740"/>
            <a:ext cx="6419520" cy="82740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 algn="ctr">
              <a:lnSpc>
                <a:spcPct val="100000"/>
              </a:lnSpc>
            </a:pPr>
            <a:r>
              <a:rPr lang="en-US" sz="48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我们是如何实现的？</a:t>
            </a:r>
            <a:endParaRPr lang="en-US" sz="4800" b="0" strike="noStrike" spc="-1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051560" y="1012825"/>
            <a:ext cx="1826260" cy="6426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信息量</a:t>
            </a:r>
            <a:endParaRPr lang="en-US" sz="3600" b="0" strike="noStrike" spc="-1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1853565" y="2522220"/>
            <a:ext cx="8484870" cy="396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>
            <a:spAutoFit/>
          </a:bodyPr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信息奠基人香农（Shannon）认为“信息是用来消除随机不确定性的东西”</a:t>
            </a:r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94" name="TextShape 3"/>
          <p:cNvSpPr txBox="1"/>
          <p:nvPr/>
        </p:nvSpPr>
        <p:spPr>
          <a:xfrm>
            <a:off x="3598815" y="3777145"/>
            <a:ext cx="4994640" cy="11523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>
            <a:noAutofit/>
          </a:bodyPr>
          <a:p>
            <a:pPr marL="635" indent="0" algn="ctr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None/>
            </a:pPr>
            <a:r>
              <a:rPr lang="zh-CN" sz="2800" b="0" strike="noStrike" spc="-1">
                <a:latin typeface="等线" panose="02010600030101010101" charset="-122"/>
              </a:rPr>
              <a:t> </a:t>
            </a:r>
            <a:endParaRPr lang="zh-CN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051560" y="1012825"/>
            <a:ext cx="2873375" cy="6426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zh-CN" altLang="en-US" sz="36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冲突区间</a:t>
            </a:r>
            <a:endParaRPr lang="zh-CN" altLang="en-US" sz="3600" b="0" strike="noStrike" spc="-1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1853565" y="2922905"/>
            <a:ext cx="8484870" cy="101219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>
            <a:spAutoFit/>
          </a:bodyPr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将至少有两个词冲突的区间定义为冲突区间</a:t>
            </a:r>
            <a:endParaRPr lang="en-US" sz="2000" b="0" strike="noStrike" spc="-1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algn="ctr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如：天空洞</a:t>
            </a:r>
            <a:endParaRPr lang="en-US" sz="2000" b="0" strike="noStrike" spc="-1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051560" y="1012825"/>
            <a:ext cx="5307965" cy="6426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zh-CN" altLang="en-US" sz="36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冲突区间的计算过程</a:t>
            </a:r>
            <a:endParaRPr lang="zh-CN" altLang="en-US" sz="3600" b="0" strike="noStrike" spc="-1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2842260" y="3106420"/>
            <a:ext cx="2519680" cy="645160"/>
            <a:chOff x="4476" y="4892"/>
            <a:chExt cx="3968" cy="1016"/>
          </a:xfrm>
        </p:grpSpPr>
        <p:sp>
          <p:nvSpPr>
            <p:cNvPr id="10" name="文本框 9"/>
            <p:cNvSpPr txBox="1"/>
            <p:nvPr/>
          </p:nvSpPr>
          <p:spPr>
            <a:xfrm>
              <a:off x="4476" y="4892"/>
              <a:ext cx="56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3600">
                  <a:latin typeface="Candara Light" panose="020E0502030303020204" charset="0"/>
                  <a:cs typeface="Candara Light" panose="020E0502030303020204" charset="0"/>
                </a:rPr>
                <a:t>A</a:t>
              </a:r>
              <a:endParaRPr lang="en-US" altLang="zh-CN" sz="3600">
                <a:latin typeface="Candara Light" panose="020E0502030303020204" charset="0"/>
                <a:cs typeface="Candara Light" panose="020E0502030303020204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043" y="4892"/>
              <a:ext cx="56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3600">
                  <a:latin typeface="Candara Light" panose="020E0502030303020204" charset="0"/>
                  <a:cs typeface="Candara Light" panose="020E0502030303020204" charset="0"/>
                </a:rPr>
                <a:t>B</a:t>
              </a:r>
              <a:endParaRPr lang="en-US" altLang="zh-CN" sz="3600">
                <a:latin typeface="Candara Light" panose="020E0502030303020204" charset="0"/>
                <a:cs typeface="Candara Light" panose="020E0502030303020204" charset="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610" y="4892"/>
              <a:ext cx="56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3600">
                  <a:latin typeface="Candara Light" panose="020E0502030303020204" charset="0"/>
                  <a:cs typeface="Candara Light" panose="020E0502030303020204" charset="0"/>
                </a:rPr>
                <a:t>C</a:t>
              </a:r>
              <a:endParaRPr lang="en-US" altLang="zh-CN" sz="3600">
                <a:latin typeface="Candara Light" panose="020E0502030303020204" charset="0"/>
                <a:cs typeface="Candara Light" panose="020E0502030303020204" charset="0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177" y="4892"/>
              <a:ext cx="56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3600">
                  <a:latin typeface="Candara Light" panose="020E0502030303020204" charset="0"/>
                  <a:cs typeface="Candara Light" panose="020E0502030303020204" charset="0"/>
                </a:rPr>
                <a:t>D</a:t>
              </a:r>
              <a:endParaRPr lang="en-US" altLang="zh-CN" sz="3600">
                <a:latin typeface="Candara Light" panose="020E0502030303020204" charset="0"/>
                <a:cs typeface="Candara Light" panose="020E0502030303020204" charset="0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744" y="4892"/>
              <a:ext cx="56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3600">
                  <a:latin typeface="Candara Light" panose="020E0502030303020204" charset="0"/>
                  <a:cs typeface="Candara Light" panose="020E0502030303020204" charset="0"/>
                </a:rPr>
                <a:t>E</a:t>
              </a:r>
              <a:endParaRPr lang="en-US" altLang="zh-CN" sz="3600">
                <a:latin typeface="Candara Light" panose="020E0502030303020204" charset="0"/>
                <a:cs typeface="Candara Light" panose="020E0502030303020204" charset="0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7878" y="4892"/>
              <a:ext cx="56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3600">
                  <a:latin typeface="Candara Light" panose="020E0502030303020204" charset="0"/>
                  <a:cs typeface="Candara Light" panose="020E0502030303020204" charset="0"/>
                </a:rPr>
                <a:t>G</a:t>
              </a:r>
              <a:endParaRPr lang="en-US" altLang="zh-CN" sz="3600">
                <a:latin typeface="Candara Light" panose="020E0502030303020204" charset="0"/>
                <a:cs typeface="Candara Light" panose="020E0502030303020204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311" y="4892"/>
              <a:ext cx="56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3600">
                  <a:latin typeface="Candara Light" panose="020E0502030303020204" charset="0"/>
                  <a:cs typeface="Candara Light" panose="020E0502030303020204" charset="0"/>
                </a:rPr>
                <a:t>F</a:t>
              </a:r>
              <a:endParaRPr lang="en-US" altLang="zh-CN" sz="3600">
                <a:latin typeface="Candara Light" panose="020E0502030303020204" charset="0"/>
                <a:cs typeface="Candara Light" panose="020E0502030303020204" charset="0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5356860" y="3106420"/>
            <a:ext cx="3600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>
                <a:latin typeface="Candara Light" panose="020E0502030303020204" charset="0"/>
                <a:cs typeface="Candara Light" panose="020E0502030303020204" charset="0"/>
              </a:rPr>
              <a:t>H</a:t>
            </a:r>
            <a:endParaRPr lang="en-US" altLang="zh-CN" sz="3600">
              <a:latin typeface="Candara Light" panose="020E0502030303020204" charset="0"/>
              <a:cs typeface="Candara Light" panose="020E050203030302020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716905" y="3106420"/>
            <a:ext cx="3600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>
                <a:latin typeface="Candara Light" panose="020E0502030303020204" charset="0"/>
                <a:cs typeface="Candara Light" panose="020E0502030303020204" charset="0"/>
              </a:rPr>
              <a:t>I</a:t>
            </a:r>
            <a:endParaRPr lang="en-US" altLang="zh-CN" sz="3600">
              <a:latin typeface="Candara Light" panose="020E0502030303020204" charset="0"/>
              <a:cs typeface="Candara Light" panose="020E050203030302020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076950" y="3106420"/>
            <a:ext cx="3600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>
                <a:latin typeface="Candara Light" panose="020E0502030303020204" charset="0"/>
                <a:cs typeface="Candara Light" panose="020E0502030303020204" charset="0"/>
              </a:rPr>
              <a:t>J</a:t>
            </a:r>
            <a:endParaRPr lang="en-US" altLang="zh-CN" sz="3600">
              <a:latin typeface="Candara Light" panose="020E0502030303020204" charset="0"/>
              <a:cs typeface="Candara Light" panose="020E050203030302020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436995" y="3106420"/>
            <a:ext cx="3600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>
                <a:latin typeface="Candara Light" panose="020E0502030303020204" charset="0"/>
                <a:cs typeface="Candara Light" panose="020E0502030303020204" charset="0"/>
              </a:rPr>
              <a:t>K</a:t>
            </a:r>
            <a:endParaRPr lang="en-US" altLang="zh-CN" sz="3600">
              <a:latin typeface="Candara Light" panose="020E0502030303020204" charset="0"/>
              <a:cs typeface="Candara Light" panose="020E050203030302020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797040" y="3106420"/>
            <a:ext cx="3600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>
                <a:latin typeface="Candara Light" panose="020E0502030303020204" charset="0"/>
                <a:cs typeface="Candara Light" panose="020E0502030303020204" charset="0"/>
              </a:rPr>
              <a:t>L</a:t>
            </a:r>
            <a:endParaRPr lang="en-US" altLang="zh-CN" sz="3600">
              <a:latin typeface="Candara Light" panose="020E0502030303020204" charset="0"/>
              <a:cs typeface="Candara Light" panose="020E050203030302020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517130" y="3106420"/>
            <a:ext cx="3600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>
                <a:latin typeface="Candara Light" panose="020E0502030303020204" charset="0"/>
                <a:cs typeface="Candara Light" panose="020E0502030303020204" charset="0"/>
              </a:rPr>
              <a:t>N</a:t>
            </a:r>
            <a:endParaRPr lang="en-US" altLang="zh-CN" sz="3600">
              <a:latin typeface="Candara Light" panose="020E0502030303020204" charset="0"/>
              <a:cs typeface="Candara Light" panose="020E050203030302020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157085" y="3106420"/>
            <a:ext cx="3600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>
                <a:latin typeface="Candara Light" panose="020E0502030303020204" charset="0"/>
                <a:cs typeface="Candara Light" panose="020E0502030303020204" charset="0"/>
              </a:rPr>
              <a:t>M</a:t>
            </a:r>
            <a:endParaRPr lang="en-US" altLang="zh-CN" sz="3600">
              <a:latin typeface="Candara Light" panose="020E0502030303020204" charset="0"/>
              <a:cs typeface="Candara Light" panose="020E0502030303020204" charset="0"/>
            </a:endParaRPr>
          </a:p>
        </p:txBody>
      </p:sp>
      <p:cxnSp>
        <p:nvCxnSpPr>
          <p:cNvPr id="25" name="直接连接符 24"/>
          <p:cNvCxnSpPr>
            <a:stCxn id="10" idx="2"/>
            <a:endCxn id="15" idx="2"/>
          </p:cNvCxnSpPr>
          <p:nvPr/>
        </p:nvCxnSpPr>
        <p:spPr>
          <a:xfrm>
            <a:off x="3022600" y="3751580"/>
            <a:ext cx="2160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0" idx="2"/>
            <a:endCxn id="16" idx="2"/>
          </p:cNvCxnSpPr>
          <p:nvPr/>
        </p:nvCxnSpPr>
        <p:spPr>
          <a:xfrm>
            <a:off x="3022600" y="3751580"/>
            <a:ext cx="1800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4822825" y="3872230"/>
            <a:ext cx="215455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4822825" y="3872230"/>
            <a:ext cx="179451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1901825" y="2615565"/>
            <a:ext cx="8388350" cy="1627505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>
            <a:spAutoFit/>
          </a:bodyPr>
          <a:p>
            <a:r>
              <a:rPr lang="en-US" sz="20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通过统计词频</a:t>
            </a:r>
            <a:r>
              <a:rPr lang="zh-CN" altLang="en-US" sz="20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，</a:t>
            </a:r>
            <a:r>
              <a:rPr lang="en-US" sz="20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我们可以根据词语出现的频率计算得到每个词语的信息量</a:t>
            </a:r>
            <a:endParaRPr lang="en-US" sz="2000" b="0" strike="noStrike" spc="-1">
              <a:latin typeface="Arial" panose="020B0604020202020204"/>
            </a:endParaRPr>
          </a:p>
          <a:p>
            <a:endParaRPr lang="en-US" sz="2000" b="0" strike="noStrike" spc="-1">
              <a:latin typeface="Arial" panose="020B0604020202020204"/>
            </a:endParaRPr>
          </a:p>
          <a:p>
            <a:r>
              <a:rPr lang="en-US" sz="20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信息量</a:t>
            </a:r>
            <a:r>
              <a:rPr lang="en-US" sz="2000" b="1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越低</a:t>
            </a:r>
            <a:r>
              <a:rPr lang="zh-CN" altLang="en-US" sz="200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，</a:t>
            </a:r>
            <a:r>
              <a:rPr lang="en-US" sz="20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则表示该词语</a:t>
            </a:r>
            <a:r>
              <a:rPr lang="en-US" sz="2000" b="1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越接近</a:t>
            </a:r>
            <a:r>
              <a:rPr lang="en-US" sz="20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通常语义</a:t>
            </a:r>
            <a:endParaRPr lang="zh-CN" altLang="en-US" sz="2000" b="0" strike="noStrike" spc="-1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endParaRPr lang="zh-CN" altLang="en-US" sz="2000" b="0" strike="noStrike" spc="-1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en-US" sz="20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通过选出总信息量最低的词语组合来完成分词</a:t>
            </a:r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976320" y="1007110"/>
            <a:ext cx="1309680" cy="6426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</a:rPr>
              <a:t>分词</a:t>
            </a:r>
            <a:endParaRPr lang="en-US" sz="3600" b="0" strike="noStrike" spc="-1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1267</Words>
  <Application>WPS 演示</Application>
  <PresentationFormat/>
  <Paragraphs>245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54" baseType="lpstr">
      <vt:lpstr>Arial</vt:lpstr>
      <vt:lpstr>宋体</vt:lpstr>
      <vt:lpstr>Wingdings</vt:lpstr>
      <vt:lpstr>Calibri Light</vt:lpstr>
      <vt:lpstr>Calibri</vt:lpstr>
      <vt:lpstr>Times New Roman</vt:lpstr>
      <vt:lpstr>Symbol</vt:lpstr>
      <vt:lpstr>Arial</vt:lpstr>
      <vt:lpstr>微软雅黑 Light</vt:lpstr>
      <vt:lpstr>等线</vt:lpstr>
      <vt:lpstr>微软雅黑</vt:lpstr>
      <vt:lpstr>Arial Unicode MS</vt:lpstr>
      <vt:lpstr>DejaVu Sans</vt:lpstr>
      <vt:lpstr>Segoe Print</vt:lpstr>
      <vt:lpstr>楷体</vt:lpstr>
      <vt:lpstr>黑体</vt:lpstr>
      <vt:lpstr>等线 Light</vt:lpstr>
      <vt:lpstr>DFKai-SB</vt:lpstr>
      <vt:lpstr>MingLiU_HKSCS-ExtB</vt:lpstr>
      <vt:lpstr>Calibri Light</vt:lpstr>
      <vt:lpstr>Calibri</vt:lpstr>
      <vt:lpstr>Cambria</vt:lpstr>
      <vt:lpstr>Cambria Math</vt:lpstr>
      <vt:lpstr>Candara</vt:lpstr>
      <vt:lpstr>Comic Sans MS</vt:lpstr>
      <vt:lpstr>Candara Light</vt:lpstr>
      <vt:lpstr>Constantia</vt:lpstr>
      <vt:lpstr>Consolas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士多啤梨 酱</dc:creator>
  <cp:lastModifiedBy>雪</cp:lastModifiedBy>
  <cp:revision>76</cp:revision>
  <dcterms:created xsi:type="dcterms:W3CDTF">2019-06-24T23:31:00Z</dcterms:created>
  <dcterms:modified xsi:type="dcterms:W3CDTF">2019-07-02T00:42:21Z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宽屏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14</vt:i4>
  </property>
  <property fmtid="{D5CDD505-2E9C-101B-9397-08002B2CF9AE}" pid="12" name="KSOProductBuildVer">
    <vt:lpwstr>2052-10.1.0.7469</vt:lpwstr>
  </property>
</Properties>
</file>