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Calibri Light" panose="020F0302020204030204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D7BC07F-2B91-4C34-B55E-693707AD01FF}" type="datetime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0411CC-8F52-474C-B176-42452868D8A4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C3BB54B-F0DA-493B-B0AF-0BCC4F589222}" type="datetime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1A9BEA-A81A-46FC-B298-BADC86FC7FBF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16630" y="1308100"/>
            <a:ext cx="5158105" cy="919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chemeClr val="tx1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</a:rPr>
              <a:t>我们做了什么</a:t>
            </a:r>
            <a:endParaRPr lang="en-US" sz="5400" b="0" strike="noStrike" spc="-1">
              <a:solidFill>
                <a:schemeClr val="tx1"/>
              </a:solidFill>
              <a:effectLst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007745" y="3717925"/>
            <a:ext cx="2508885" cy="6426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pPr algn="r"/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中文分词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5010785" y="3717925"/>
            <a:ext cx="2169160" cy="6426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倒排索引</a:t>
            </a:r>
            <a:endParaRPr lang="en-US" sz="36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8674735" y="3717925"/>
            <a:ext cx="2755265" cy="6426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pPr algn="l"/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检索服务器</a:t>
            </a:r>
            <a:endParaRPr lang="en-US" sz="36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17595" y="3018380"/>
            <a:ext cx="2756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倒排索引</a:t>
            </a:r>
            <a:endParaRPr lang="en-US" sz="4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937590" y="1000535"/>
            <a:ext cx="532224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三个部分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987925" y="2069600"/>
            <a:ext cx="2215440" cy="6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pPr algn="ctr"/>
            <a:r>
              <a:rPr lang="en-US" sz="32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索引的建立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377200" y="4159885"/>
            <a:ext cx="3435840" cy="6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pPr algn="ctr"/>
            <a:r>
              <a:rPr lang="en-US" sz="32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序列化与反序列化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4784090" y="3117350"/>
            <a:ext cx="2622240" cy="6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pPr algn="ctr"/>
            <a:r>
              <a:rPr lang="en-US" sz="32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关键词的检索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42565" y="1003760"/>
            <a:ext cx="308412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索引的建立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534920" y="1769110"/>
            <a:ext cx="7122160" cy="33204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记录章节顺序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省略掉在检索时再比较章节次序的时间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并按照章节顺序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逐个建立索引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将文章分为若干冲突区间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对每个冲突区间分词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zh-CN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将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分词结果作为关键词列表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并将每个关键词在文章中的信息记录下来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将计算结果保存为关键词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映射文件信息列表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的键值对容器中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923515" y="986615"/>
            <a:ext cx="308412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关键词的检索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398395" y="2230120"/>
            <a:ext cx="7395210" cy="2397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检索关键词时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取所有关键词所映射的文件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列表的交集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2. 对所获得到的文件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列表进行打分排序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3. 返回排序之后的文件路径列表</a:t>
            </a:r>
            <a:endParaRPr lang="en-US" alt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08030" y="969775"/>
            <a:ext cx="2329200" cy="88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打分</a:t>
            </a:r>
            <a:endParaRPr lang="en-US" sz="2000" b="0" strike="noStrike" spc="-1">
              <a:latin typeface="Arial" panose="020B0604020202020204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根据以下步骤进行打分: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6334125" y="178435"/>
            <a:ext cx="2396490" cy="7912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遍历每个关键词、文章信息列表的键值对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6950075" y="2152015"/>
            <a:ext cx="1165860" cy="6134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遍历每个文章信息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6373495" y="4964430"/>
            <a:ext cx="2319655" cy="12109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关键词是否在标题中出现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4027805" y="5046980"/>
            <a:ext cx="1849755" cy="10458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文章得分增加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1000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，标记主概念文章章节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9646920" y="3693795"/>
            <a:ext cx="2256790" cy="15062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是否标记过主概念文章章节？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9501505" y="5685155"/>
            <a:ext cx="2547620" cy="7404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文章得分减少其与主概念文章章节距离 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* 100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6249670" y="3983355"/>
            <a:ext cx="2567305" cy="7029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文章得分增加该关键词出现的次数 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*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其信息量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0" name="直接箭头连接符 9"/>
          <p:cNvCxnSpPr>
            <a:stCxn id="21" idx="2"/>
            <a:endCxn id="3" idx="0"/>
          </p:cNvCxnSpPr>
          <p:nvPr/>
        </p:nvCxnSpPr>
        <p:spPr>
          <a:xfrm flipH="1">
            <a:off x="7533005" y="1779905"/>
            <a:ext cx="127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17" idx="0"/>
          </p:cNvCxnSpPr>
          <p:nvPr/>
        </p:nvCxnSpPr>
        <p:spPr>
          <a:xfrm>
            <a:off x="7533005" y="2765425"/>
            <a:ext cx="635" cy="2012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4" idx="0"/>
          </p:cNvCxnSpPr>
          <p:nvPr/>
        </p:nvCxnSpPr>
        <p:spPr>
          <a:xfrm>
            <a:off x="7533640" y="4686300"/>
            <a:ext cx="0" cy="278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6" idx="1"/>
          </p:cNvCxnSpPr>
          <p:nvPr/>
        </p:nvCxnSpPr>
        <p:spPr>
          <a:xfrm flipV="1">
            <a:off x="8693150" y="4446905"/>
            <a:ext cx="953770" cy="112331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7" idx="0"/>
          </p:cNvCxnSpPr>
          <p:nvPr/>
        </p:nvCxnSpPr>
        <p:spPr>
          <a:xfrm>
            <a:off x="10775315" y="5200015"/>
            <a:ext cx="0" cy="4851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6306185" y="2966720"/>
            <a:ext cx="2454275" cy="6508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遍历结束？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8" idx="0"/>
          </p:cNvCxnSpPr>
          <p:nvPr/>
        </p:nvCxnSpPr>
        <p:spPr>
          <a:xfrm>
            <a:off x="7533640" y="3617595"/>
            <a:ext cx="0" cy="365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7" idx="1"/>
            <a:endCxn id="2" idx="1"/>
          </p:cNvCxnSpPr>
          <p:nvPr/>
        </p:nvCxnSpPr>
        <p:spPr>
          <a:xfrm rot="10800000" flipH="1">
            <a:off x="6306185" y="574040"/>
            <a:ext cx="27940" cy="2718435"/>
          </a:xfrm>
          <a:prstGeom prst="bentConnector3">
            <a:avLst>
              <a:gd name="adj1" fmla="val -34886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决策 20"/>
          <p:cNvSpPr/>
          <p:nvPr/>
        </p:nvSpPr>
        <p:spPr>
          <a:xfrm>
            <a:off x="6306820" y="1129030"/>
            <a:ext cx="2454275" cy="6508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遍历结束？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22" name="直接箭头连接符 21"/>
          <p:cNvCxnSpPr>
            <a:stCxn id="2" idx="2"/>
            <a:endCxn id="21" idx="0"/>
          </p:cNvCxnSpPr>
          <p:nvPr/>
        </p:nvCxnSpPr>
        <p:spPr>
          <a:xfrm>
            <a:off x="7532370" y="969645"/>
            <a:ext cx="1905" cy="159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终止 22"/>
          <p:cNvSpPr/>
          <p:nvPr/>
        </p:nvSpPr>
        <p:spPr>
          <a:xfrm>
            <a:off x="9947275" y="1163955"/>
            <a:ext cx="1656080" cy="58039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打分结束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25" name="肘形连接符 24"/>
          <p:cNvCxnSpPr>
            <a:stCxn id="21" idx="3"/>
            <a:endCxn id="23" idx="1"/>
          </p:cNvCxnSpPr>
          <p:nvPr/>
        </p:nvCxnSpPr>
        <p:spPr>
          <a:xfrm flipV="1">
            <a:off x="8761095" y="1454150"/>
            <a:ext cx="1186180" cy="63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1"/>
            <a:endCxn id="5" idx="3"/>
          </p:cNvCxnSpPr>
          <p:nvPr/>
        </p:nvCxnSpPr>
        <p:spPr>
          <a:xfrm flipH="1">
            <a:off x="5877560" y="5570220"/>
            <a:ext cx="4959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1"/>
            <a:endCxn id="3" idx="1"/>
          </p:cNvCxnSpPr>
          <p:nvPr/>
        </p:nvCxnSpPr>
        <p:spPr>
          <a:xfrm rot="10800000" flipH="1">
            <a:off x="4027805" y="2458720"/>
            <a:ext cx="2922270" cy="3111500"/>
          </a:xfrm>
          <a:prstGeom prst="bentConnector3">
            <a:avLst>
              <a:gd name="adj1" fmla="val -814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7" idx="2"/>
            <a:endCxn id="3" idx="1"/>
          </p:cNvCxnSpPr>
          <p:nvPr/>
        </p:nvCxnSpPr>
        <p:spPr>
          <a:xfrm rot="5400000" flipH="1">
            <a:off x="6879590" y="2529205"/>
            <a:ext cx="3966845" cy="3825240"/>
          </a:xfrm>
          <a:prstGeom prst="bentConnector4">
            <a:avLst>
              <a:gd name="adj1" fmla="val -5995"/>
              <a:gd name="adj2" fmla="val 18257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6" idx="0"/>
            <a:endCxn id="3" idx="3"/>
          </p:cNvCxnSpPr>
          <p:nvPr/>
        </p:nvCxnSpPr>
        <p:spPr>
          <a:xfrm rot="16200000" flipV="1">
            <a:off x="8828088" y="1746568"/>
            <a:ext cx="1235075" cy="26593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532370" y="178371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16975" y="10858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32370" y="36175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38190" y="292417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62015" y="520192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93150" y="520001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775315" y="520192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775950" y="33254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90270" y="986790"/>
            <a:ext cx="417703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序列化与反序列化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008505" y="2691765"/>
            <a:ext cx="8174990" cy="14738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l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通过将建立好的倒排索引对象序列化到文件中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50000"/>
              </a:lnSpc>
            </a:pP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实现从文件反序列化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可以有效减少构建倒排索引对象时所需要的时间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1656080"/>
            <a:ext cx="6016625" cy="3545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02070" y="2136775"/>
            <a:ext cx="4921250" cy="286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关键词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文章路径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关键词出现的次数 频率 是否在标题中出现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文章路径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关键词出现的次数 频率 是否在标题中出现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关键词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87190" y="590550"/>
            <a:ext cx="381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atin typeface="微软雅黑 Light" panose="020B0502040204020203" charset="-122"/>
                <a:ea typeface="微软雅黑 Light" panose="020B0502040204020203" charset="-122"/>
              </a:rPr>
              <a:t>序列化文件格式</a:t>
            </a:r>
            <a:endParaRPr lang="zh-CN" altLang="en-US" sz="3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362800" y="3018100"/>
            <a:ext cx="34660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检索服务器</a:t>
            </a:r>
            <a:endParaRPr lang="en-US" sz="4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24785" y="1003760"/>
            <a:ext cx="532224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检索服务器处理哪些任务？</a:t>
            </a:r>
            <a:endParaRPr lang="en-US" sz="360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917190" y="2691765"/>
            <a:ext cx="6358255" cy="14738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监听同一台服务器上其它进程的请求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通过倒排索引进行检索并返回给相应的进程检索的结果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348990" y="1254760"/>
            <a:ext cx="5493385" cy="4348480"/>
            <a:chOff x="5483" y="2216"/>
            <a:chExt cx="8651" cy="6848"/>
          </a:xfrm>
        </p:grpSpPr>
        <p:sp>
          <p:nvSpPr>
            <p:cNvPr id="2" name="矩形 1"/>
            <p:cNvSpPr/>
            <p:nvPr/>
          </p:nvSpPr>
          <p:spPr>
            <a:xfrm>
              <a:off x="5483" y="267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检索服务器</a:t>
              </a: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483" y="413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483" y="555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监听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83" y="705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ea typeface="宋体" panose="02010600030101010101" pitchFamily="2" charset="-122"/>
                </a:rPr>
                <a:t>接收到</a:t>
              </a:r>
              <a:r>
                <a:rPr lang="en-US" altLang="zh-CN">
                  <a:ea typeface="宋体" panose="02010600030101010101" pitchFamily="2" charset="-122"/>
                </a:rPr>
                <a:t>PHP</a:t>
              </a:r>
              <a:r>
                <a:rPr lang="zh-CN" altLang="en-US">
                  <a:ea typeface="宋体" panose="02010600030101010101" pitchFamily="2" charset="-122"/>
                </a:rPr>
                <a:t>进程的请求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613" y="2216"/>
              <a:ext cx="3112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创建一个新线程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02" y="3585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解析请求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425" y="5096"/>
              <a:ext cx="3487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进行检索获取结果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202" y="6596"/>
              <a:ext cx="39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将结果返回给</a:t>
              </a:r>
              <a:r>
                <a:rPr lang="en-US" altLang="zh-CN"/>
                <a:t>PHP</a:t>
              </a:r>
              <a:r>
                <a:rPr lang="zh-CN" altLang="en-US">
                  <a:ea typeface="宋体" panose="02010600030101010101" pitchFamily="2" charset="-122"/>
                </a:rPr>
                <a:t>进程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102" y="8156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线程结束</a:t>
              </a:r>
              <a:endParaRPr lang="zh-CN" altLang="en-US"/>
            </a:p>
          </p:txBody>
        </p:sp>
        <p:cxnSp>
          <p:nvCxnSpPr>
            <p:cNvPr id="11" name="直接箭头连接符 10"/>
            <p:cNvCxnSpPr>
              <a:stCxn id="2" idx="2"/>
              <a:endCxn id="3" idx="0"/>
            </p:cNvCxnSpPr>
            <p:nvPr/>
          </p:nvCxnSpPr>
          <p:spPr>
            <a:xfrm>
              <a:off x="6550" y="3585"/>
              <a:ext cx="0" cy="5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3" idx="2"/>
              <a:endCxn id="4" idx="0"/>
            </p:cNvCxnSpPr>
            <p:nvPr/>
          </p:nvCxnSpPr>
          <p:spPr>
            <a:xfrm>
              <a:off x="6550" y="5045"/>
              <a:ext cx="0" cy="5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2"/>
              <a:endCxn id="5" idx="0"/>
            </p:cNvCxnSpPr>
            <p:nvPr/>
          </p:nvCxnSpPr>
          <p:spPr>
            <a:xfrm>
              <a:off x="6550" y="6465"/>
              <a:ext cx="0" cy="5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5" idx="3"/>
              <a:endCxn id="4" idx="3"/>
            </p:cNvCxnSpPr>
            <p:nvPr/>
          </p:nvCxnSpPr>
          <p:spPr>
            <a:xfrm flipV="1">
              <a:off x="7616" y="6011"/>
              <a:ext cx="5" cy="1500"/>
            </a:xfrm>
            <a:prstGeom prst="bentConnector3">
              <a:avLst>
                <a:gd name="adj1" fmla="val 750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7" idx="0"/>
            </p:cNvCxnSpPr>
            <p:nvPr/>
          </p:nvCxnSpPr>
          <p:spPr>
            <a:xfrm>
              <a:off x="12169" y="3124"/>
              <a:ext cx="0" cy="46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8" idx="0"/>
            </p:cNvCxnSpPr>
            <p:nvPr/>
          </p:nvCxnSpPr>
          <p:spPr>
            <a:xfrm>
              <a:off x="12169" y="4493"/>
              <a:ext cx="0" cy="6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  <a:endCxn id="9" idx="0"/>
            </p:cNvCxnSpPr>
            <p:nvPr/>
          </p:nvCxnSpPr>
          <p:spPr>
            <a:xfrm>
              <a:off x="12169" y="6004"/>
              <a:ext cx="0" cy="5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  <a:endCxn id="10" idx="0"/>
            </p:cNvCxnSpPr>
            <p:nvPr/>
          </p:nvCxnSpPr>
          <p:spPr>
            <a:xfrm>
              <a:off x="12169" y="7504"/>
              <a:ext cx="0" cy="6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5" idx="2"/>
              <a:endCxn id="6" idx="0"/>
            </p:cNvCxnSpPr>
            <p:nvPr/>
          </p:nvCxnSpPr>
          <p:spPr>
            <a:xfrm rot="5400000" flipH="1" flipV="1">
              <a:off x="6485" y="2281"/>
              <a:ext cx="5749" cy="5619"/>
            </a:xfrm>
            <a:prstGeom prst="bentConnector5">
              <a:avLst>
                <a:gd name="adj1" fmla="val -6523"/>
                <a:gd name="adj2" fmla="val 45649"/>
                <a:gd name="adj3" fmla="val 10652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718230" y="3018380"/>
            <a:ext cx="2756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中文分词</a:t>
            </a:r>
            <a:endParaRPr lang="en-US" sz="4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87115" y="2921635"/>
            <a:ext cx="5017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微软雅黑 Light" panose="020B0502040204020203" charset="-122"/>
                <a:ea typeface="微软雅黑 Light" panose="020B0502040204020203" charset="-122"/>
              </a:rPr>
              <a:t>Thank You!</a:t>
            </a:r>
            <a:endParaRPr lang="en-US" altLang="zh-CN" sz="6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05510" y="738505"/>
            <a:ext cx="2468880" cy="6426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r>
              <a:rPr lang="en-US" sz="3600" b="0" strike="noStrike" spc="-1">
                <a:latin typeface="微软雅黑 Light" panose="020B0502040204020203" charset="-122"/>
                <a:ea typeface="微软雅黑 Light" panose="020B0502040204020203" charset="-122"/>
              </a:rPr>
              <a:t>一个例子</a:t>
            </a:r>
            <a:endParaRPr lang="en-US" sz="36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374390" y="1722755"/>
            <a:ext cx="5443220" cy="341249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同一句话</a:t>
            </a:r>
            <a:endParaRPr lang="zh-CN" alt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zh-CN" alt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下雨天留客天留人不留</a:t>
            </a:r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不同的分词</a:t>
            </a:r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下雨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天留客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天留人不留</a:t>
            </a:r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下雨天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留客天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留人不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？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留</a:t>
            </a:r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59685" y="752935"/>
            <a:ext cx="532224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为什么要进行中文分词？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606060" y="2286490"/>
            <a:ext cx="8979840" cy="23044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词是最小的能够独立活动的</a:t>
            </a:r>
            <a:r>
              <a:rPr lang="en-US" sz="24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有意义</a:t>
            </a: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的语言成分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英文单词之间是以</a:t>
            </a:r>
            <a:r>
              <a:rPr lang="en-US" sz="24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空格</a:t>
            </a: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作为自然分界符的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而汉语是以字为基本的书写单位，词语之间没有明显的区分标记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因此，中文词语分析是中文信息处理的</a:t>
            </a:r>
            <a:r>
              <a:rPr lang="en-US" sz="24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基础</a:t>
            </a: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与</a:t>
            </a:r>
            <a:r>
              <a:rPr lang="en-US" sz="24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关键</a:t>
            </a:r>
            <a:endParaRPr lang="en-US" sz="2400" b="1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86405" y="3107740"/>
            <a:ext cx="6419520" cy="8274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我们是如何实现的？</a:t>
            </a:r>
            <a:endParaRPr lang="en-US" sz="48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51560" y="1012825"/>
            <a:ext cx="182626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信息量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853565" y="2522220"/>
            <a:ext cx="8484870" cy="396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信息奠基人香农（Shannon）认为“信息是用来消除随机不确定性的东西”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598815" y="3777145"/>
            <a:ext cx="4994640" cy="1152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635" indent="0"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zh-CN" sz="2800" b="0" strike="noStrike" spc="-1">
                <a:latin typeface="等线" panose="02010600030101010101" charset="-122"/>
              </a:rPr>
              <a:t> 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82755" y="2922715"/>
            <a:ext cx="10425960" cy="10121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通过统计词频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我们可以根据词语出现的频率计算得到每个词语的信息量</a:t>
            </a:r>
            <a:endParaRPr lang="en-US" sz="2000" b="0" strike="noStrike" spc="-1">
              <a:latin typeface="Arial" panose="020B0604020202020204"/>
            </a:endParaRPr>
          </a:p>
          <a:p>
            <a:endParaRPr lang="en-US" sz="2000" b="0" strike="noStrike" spc="-1">
              <a:latin typeface="Arial" panose="020B0604020202020204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信息量</a:t>
            </a:r>
            <a:r>
              <a:rPr lang="en-US" sz="20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越低</a:t>
            </a:r>
            <a:r>
              <a:rPr lang="zh-CN" altLang="en-US" sz="200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则表示该词语</a:t>
            </a:r>
            <a:r>
              <a:rPr lang="en-US" sz="20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越接近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通常语义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通过选出总信息量最低的词语组合来完成分词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76320" y="1007110"/>
            <a:ext cx="130968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分词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00985" y="960580"/>
            <a:ext cx="130968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算法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380750" y="2698295"/>
            <a:ext cx="9430200" cy="14738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根据词频字典找出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字符序列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中存在的所有可能词语, 记录其位置以及长度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2. </a:t>
            </a:r>
            <a:r>
              <a:rPr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遍历词语的组合，并且每个组合中不存在冲突区间，填充上单个字</a:t>
            </a:r>
            <a:endParaRPr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3. 找出信息量最小的组合，可以认为该组合是最接近语义的分词形式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84885" y="986790"/>
            <a:ext cx="209423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流程图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5647690" y="203200"/>
            <a:ext cx="1440180" cy="5759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字符序列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5156835" y="2109470"/>
            <a:ext cx="2421890" cy="5759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枚举出所有可能的词语，记录位置和长度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5647690" y="2918460"/>
            <a:ext cx="1440180" cy="6483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获取集合的下一个组合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5301615" y="3859530"/>
            <a:ext cx="2132330" cy="9436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无可用组合？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8914765" y="1343660"/>
            <a:ext cx="2167890" cy="8547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填充单字，计算该组合信息量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4818380" y="1053465"/>
            <a:ext cx="3098800" cy="7391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初始化当前最小信息量为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DBL_MAX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，初始化最佳组合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8442960" y="2545080"/>
            <a:ext cx="3098165" cy="13950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比当前最小信息量小？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9084310" y="4803140"/>
            <a:ext cx="1815465" cy="7258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更新当前最小信息量和最佳组合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流程图: 终止 9"/>
          <p:cNvSpPr/>
          <p:nvPr/>
        </p:nvSpPr>
        <p:spPr>
          <a:xfrm>
            <a:off x="2901950" y="5418455"/>
            <a:ext cx="1916430" cy="57594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返回最佳组合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5078095" y="5094605"/>
            <a:ext cx="2580005" cy="12236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该组合是否存在冲突区间？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12" name="直接箭头连接符 11"/>
          <p:cNvCxnSpPr>
            <a:stCxn id="2" idx="2"/>
            <a:endCxn id="7" idx="0"/>
          </p:cNvCxnSpPr>
          <p:nvPr/>
        </p:nvCxnSpPr>
        <p:spPr>
          <a:xfrm>
            <a:off x="6367780" y="779145"/>
            <a:ext cx="0" cy="274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3" idx="0"/>
          </p:cNvCxnSpPr>
          <p:nvPr/>
        </p:nvCxnSpPr>
        <p:spPr>
          <a:xfrm>
            <a:off x="6367780" y="1792605"/>
            <a:ext cx="0" cy="3168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6" idx="0"/>
          </p:cNvCxnSpPr>
          <p:nvPr/>
        </p:nvCxnSpPr>
        <p:spPr>
          <a:xfrm rot="5400000" flipH="1" flipV="1">
            <a:off x="5696268" y="2015808"/>
            <a:ext cx="4974590" cy="3630295"/>
          </a:xfrm>
          <a:prstGeom prst="bentConnector5">
            <a:avLst>
              <a:gd name="adj1" fmla="val -4780"/>
              <a:gd name="adj2" fmla="val 150673"/>
              <a:gd name="adj3" fmla="val 10479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8" idx="0"/>
          </p:cNvCxnSpPr>
          <p:nvPr/>
        </p:nvCxnSpPr>
        <p:spPr>
          <a:xfrm flipH="1">
            <a:off x="9992360" y="2198370"/>
            <a:ext cx="6350" cy="346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9" idx="0"/>
          </p:cNvCxnSpPr>
          <p:nvPr/>
        </p:nvCxnSpPr>
        <p:spPr>
          <a:xfrm>
            <a:off x="9992360" y="3940175"/>
            <a:ext cx="0" cy="862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2"/>
            <a:endCxn id="4" idx="0"/>
          </p:cNvCxnSpPr>
          <p:nvPr/>
        </p:nvCxnSpPr>
        <p:spPr>
          <a:xfrm>
            <a:off x="6367780" y="2685415"/>
            <a:ext cx="0" cy="233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2"/>
            <a:endCxn id="5" idx="0"/>
          </p:cNvCxnSpPr>
          <p:nvPr/>
        </p:nvCxnSpPr>
        <p:spPr>
          <a:xfrm>
            <a:off x="6367780" y="3566795"/>
            <a:ext cx="0" cy="292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2"/>
            <a:endCxn id="11" idx="0"/>
          </p:cNvCxnSpPr>
          <p:nvPr/>
        </p:nvCxnSpPr>
        <p:spPr>
          <a:xfrm>
            <a:off x="6367780" y="4803140"/>
            <a:ext cx="635" cy="2914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" idx="1"/>
            <a:endCxn id="10" idx="0"/>
          </p:cNvCxnSpPr>
          <p:nvPr/>
        </p:nvCxnSpPr>
        <p:spPr>
          <a:xfrm rot="10800000" flipV="1">
            <a:off x="3860165" y="4331335"/>
            <a:ext cx="1441450" cy="108712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8" idx="1"/>
            <a:endCxn id="4" idx="3"/>
          </p:cNvCxnSpPr>
          <p:nvPr/>
        </p:nvCxnSpPr>
        <p:spPr>
          <a:xfrm rot="10800000">
            <a:off x="7087870" y="3242945"/>
            <a:ext cx="1355090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9" idx="1"/>
            <a:endCxn id="4" idx="3"/>
          </p:cNvCxnSpPr>
          <p:nvPr/>
        </p:nvCxnSpPr>
        <p:spPr>
          <a:xfrm rot="10800000">
            <a:off x="7087870" y="3242945"/>
            <a:ext cx="1996440" cy="19234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1" idx="3"/>
            <a:endCxn id="4" idx="3"/>
          </p:cNvCxnSpPr>
          <p:nvPr/>
        </p:nvCxnSpPr>
        <p:spPr>
          <a:xfrm flipH="1" flipV="1">
            <a:off x="7087870" y="3242945"/>
            <a:ext cx="570230" cy="2463800"/>
          </a:xfrm>
          <a:prstGeom prst="bentConnector3">
            <a:avLst>
              <a:gd name="adj1" fmla="val -751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96080" y="3968750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367780" y="476440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58100" y="533844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90260" y="63182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992360" y="414718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031480" y="287782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WPS 演示</Application>
  <PresentationFormat/>
  <Paragraphs>194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Calibri Light</vt:lpstr>
      <vt:lpstr>Calibri</vt:lpstr>
      <vt:lpstr>Times New Roman</vt:lpstr>
      <vt:lpstr>Symbol</vt:lpstr>
      <vt:lpstr>Arial</vt:lpstr>
      <vt:lpstr>微软雅黑 Light</vt:lpstr>
      <vt:lpstr>等线</vt:lpstr>
      <vt:lpstr>微软雅黑</vt:lpstr>
      <vt:lpstr>Arial Unicode MS</vt:lpstr>
      <vt:lpstr>DejaVu Sans</vt:lpstr>
      <vt:lpstr>Segoe Print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士多啤梨 酱</dc:creator>
  <cp:lastModifiedBy>雪</cp:lastModifiedBy>
  <cp:revision>63</cp:revision>
  <dcterms:created xsi:type="dcterms:W3CDTF">2019-06-24T23:31:00Z</dcterms:created>
  <dcterms:modified xsi:type="dcterms:W3CDTF">2019-07-01T23:46:08Z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KSOProductBuildVer">
    <vt:lpwstr>2052-10.1.0.7469</vt:lpwstr>
  </property>
</Properties>
</file>