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60" r:id="rId5"/>
    <p:sldId id="261" r:id="rId6"/>
    <p:sldId id="262" r:id="rId7"/>
    <p:sldId id="263" r:id="rId8"/>
    <p:sldId id="266"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03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21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0876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64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657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225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68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84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26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083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70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617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526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388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728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45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42413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United_States" TargetMode="External"/><Relationship Id="rId2" Type="http://schemas.openxmlformats.org/officeDocument/2006/relationships/hyperlink" Target="https://en.wikipedia.org/wiki/List_of_U.S._cities_by_popul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3"/>
            <a:ext cx="7018747" cy="3004593"/>
          </a:xfrm>
        </p:spPr>
        <p:txBody>
          <a:bodyPr>
            <a:normAutofit fontScale="90000"/>
          </a:bodyPr>
          <a:lstStyle/>
          <a:p>
            <a:r>
              <a:rPr lang="en-US" b="1" u="sng" dirty="0">
                <a:latin typeface="Times New Roman" panose="02020603050405020304" pitchFamily="18" charset="0"/>
                <a:ea typeface="Calibri" panose="020F0502020204030204" pitchFamily="34" charset="0"/>
                <a:cs typeface="Times New Roman" panose="02020603050405020304" pitchFamily="18" charset="0"/>
              </a:rPr>
              <a:t>DATA SCIENCE PROJECT ON FINDING RESTAURANTS IN LOS ANGELES</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74014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u="sng" dirty="0">
                <a:latin typeface="Times New Roman" panose="02020603050405020304" pitchFamily="18" charset="0"/>
                <a:ea typeface="Calibri" panose="020F0502020204030204" pitchFamily="34" charset="0"/>
                <a:cs typeface="Times New Roman" panose="02020603050405020304" pitchFamily="18" charset="0"/>
              </a:rPr>
              <a:t>Discussion</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677334" y="1532587"/>
            <a:ext cx="8596668" cy="4508776"/>
          </a:xfrm>
        </p:spPr>
        <p:txBody>
          <a:bodyPr/>
          <a:lstStyle/>
          <a:p>
            <a:pPr marL="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thought process behind this is that likes are a proxy for quality. The more likes there are, the better the restaurant is. This might be incorrect but API call issues (how many I can use for free) holds me back from getting price / rating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 ended the study by visualizing the data and clustering the information.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We have divided the restaurants in Los Angeles into the 4 Clusters below:</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Cluster 1: Poor quality food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Cluster 2: Below average quality food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Cluster 3: High quality food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Cluster 4: Above average quality food</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5131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u="sng" dirty="0">
                <a:latin typeface="Times New Roman" panose="02020603050405020304" pitchFamily="18" charset="0"/>
                <a:ea typeface="Calibri" panose="020F0502020204030204" pitchFamily="34" charset="0"/>
                <a:cs typeface="Times New Roman" panose="02020603050405020304" pitchFamily="18" charset="0"/>
              </a:rPr>
              <a:t>Conclusion</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In conclusion, there are different types of restaurants in Los Angeles and data analysis can provide plenty of useful information to meet one’s needs.</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9337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544" y="649428"/>
            <a:ext cx="8534400" cy="1507067"/>
          </a:xfrm>
        </p:spPr>
        <p:txBody>
          <a:bodyPr/>
          <a:lstStyle/>
          <a:p>
            <a:pPr lvl="0"/>
            <a:r>
              <a:rPr lang="en-US" b="1" u="sng" dirty="0">
                <a:latin typeface="Times New Roman" panose="02020603050405020304" pitchFamily="18" charset="0"/>
                <a:ea typeface="Calibri" panose="020F0502020204030204" pitchFamily="34" charset="0"/>
                <a:cs typeface="Times New Roman" panose="02020603050405020304" pitchFamily="18" charset="0"/>
              </a:rPr>
              <a:t>Introduction: </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542544" y="1545465"/>
            <a:ext cx="8534400" cy="4532887"/>
          </a:xfrm>
        </p:spPr>
        <p:txBody>
          <a:bodyPr>
            <a:normAutofit/>
          </a:bodyPr>
          <a:lstStyle/>
          <a:p>
            <a:pPr marL="342900" marR="0" lvl="0" indent="-342900">
              <a:lnSpc>
                <a:spcPct val="107000"/>
              </a:lnSpc>
              <a:spcBef>
                <a:spcPts val="0"/>
              </a:spcBef>
              <a:spcAft>
                <a:spcPts val="800"/>
              </a:spcAft>
              <a:buFont typeface="Wingdings" panose="05000000000000000000" pitchFamily="2" charset="2"/>
              <a:buChar char=""/>
            </a:pPr>
            <a:r>
              <a:rPr lang="en-US" u="sng" dirty="0">
                <a:latin typeface="Times New Roman" panose="02020603050405020304" pitchFamily="18" charset="0"/>
                <a:ea typeface="Calibri" panose="020F0502020204030204" pitchFamily="34" charset="0"/>
                <a:cs typeface="Times New Roman" panose="02020603050405020304" pitchFamily="18" charset="0"/>
              </a:rPr>
              <a:t>Business Problem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With an estimated population of nearly four million people, Los Angeles is the </a:t>
            </a:r>
            <a:r>
              <a:rPr lang="en-US"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tooltip="List of U.S. cities by population"/>
              </a:rPr>
              <a:t>second-most populous city</a:t>
            </a:r>
            <a:r>
              <a:rPr lang="en-US" dirty="0">
                <a:latin typeface="Times New Roman" panose="02020603050405020304" pitchFamily="18" charset="0"/>
                <a:ea typeface="Calibri" panose="020F0502020204030204" pitchFamily="34" charset="0"/>
                <a:cs typeface="Times New Roman" panose="02020603050405020304" pitchFamily="18" charset="0"/>
              </a:rPr>
              <a:t> in the </a:t>
            </a:r>
            <a:r>
              <a:rPr lang="en-US"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United States</a:t>
            </a:r>
            <a:r>
              <a:rPr lang="en-US" dirty="0">
                <a:latin typeface="Times New Roman" panose="02020603050405020304" pitchFamily="18" charset="0"/>
                <a:ea typeface="Calibri" panose="020F0502020204030204" pitchFamily="34" charset="0"/>
                <a:cs typeface="Times New Roman" panose="02020603050405020304" pitchFamily="18" charset="0"/>
              </a:rPr>
              <a:t>. It has a diverse economy and hosts businesses in a broad range of professional and cultural fields. It is also arguably the most amazing place to eat in America, owing to an incredible variety of international cuisines and some of the most talented chefs in the world. LA’s great seasonal produce and access to ingredients makes it an ideal place for restaurants to thrive — but how do you know which ones to go to? How do you know where to set up your restaurant? As daunting this may sound, it is possible to know what the best places to get something to eat are with Foursquare.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242116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666" y="1587321"/>
            <a:ext cx="8534400" cy="3615267"/>
          </a:xfrm>
        </p:spPr>
        <p:txBody>
          <a:bodyPr/>
          <a:lstStyle/>
          <a:p>
            <a:pPr marL="342900" marR="0" lvl="0" indent="-342900">
              <a:lnSpc>
                <a:spcPct val="107000"/>
              </a:lnSpc>
              <a:spcBef>
                <a:spcPts val="0"/>
              </a:spcBef>
              <a:spcAft>
                <a:spcPts val="0"/>
              </a:spcAft>
              <a:buFont typeface="Wingdings" panose="05000000000000000000" pitchFamily="2" charset="2"/>
              <a:buChar char=""/>
            </a:pPr>
            <a:r>
              <a:rPr lang="en-US" u="sng" dirty="0">
                <a:latin typeface="Times New Roman" panose="02020603050405020304" pitchFamily="18" charset="0"/>
                <a:ea typeface="Calibri" panose="020F0502020204030204" pitchFamily="34" charset="0"/>
                <a:cs typeface="Times New Roman" panose="02020603050405020304" pitchFamily="18" charset="0"/>
              </a:rPr>
              <a:t>Target Audience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eriod"/>
            </a:pPr>
            <a:r>
              <a:rPr lang="en-US" dirty="0">
                <a:latin typeface="Times New Roman" panose="02020603050405020304" pitchFamily="18" charset="0"/>
                <a:ea typeface="Calibri" panose="020F0502020204030204" pitchFamily="34" charset="0"/>
                <a:cs typeface="Times New Roman" panose="02020603050405020304" pitchFamily="18" charset="0"/>
              </a:rPr>
              <a:t>Entrepreneurs seeking to open a restaurant in Los Angeles and would like to map the competition in order to choose the best location.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romanLcPeriod"/>
            </a:pPr>
            <a:r>
              <a:rPr lang="en-US" dirty="0">
                <a:latin typeface="Times New Roman" panose="02020603050405020304" pitchFamily="18" charset="0"/>
                <a:ea typeface="Calibri" panose="020F0502020204030204" pitchFamily="34" charset="0"/>
                <a:cs typeface="Times New Roman" panose="02020603050405020304" pitchFamily="18" charset="0"/>
              </a:rPr>
              <a:t>People seeking to find the best restaurant to go to based on Foursquare likes, restaurant category and geographic location data for restaurants in Los Angeles.</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9216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u="sng" dirty="0">
                <a:latin typeface="Times New Roman" panose="02020603050405020304" pitchFamily="18" charset="0"/>
                <a:ea typeface="Times New Roman" panose="02020603050405020304" pitchFamily="18" charset="0"/>
              </a:rPr>
              <a:t>Data Description</a:t>
            </a:r>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92500" lnSpcReduction="20000"/>
          </a:bodyPr>
          <a:lstStyle/>
          <a:p>
            <a:pPr marL="0" marR="0"/>
            <a:r>
              <a:rPr lang="en-US" dirty="0" smtClean="0">
                <a:latin typeface="Times New Roman" panose="02020603050405020304" pitchFamily="18" charset="0"/>
                <a:ea typeface="Times New Roman" panose="02020603050405020304" pitchFamily="18" charset="0"/>
              </a:rPr>
              <a:t>I </a:t>
            </a:r>
            <a:r>
              <a:rPr lang="en-US" dirty="0">
                <a:latin typeface="Times New Roman" panose="02020603050405020304" pitchFamily="18" charset="0"/>
                <a:ea typeface="Times New Roman" panose="02020603050405020304" pitchFamily="18" charset="0"/>
              </a:rPr>
              <a:t>will be use the Foursquare API to pull the following location data on restaurants in Los Angeles, California:</a:t>
            </a:r>
          </a:p>
          <a:p>
            <a:pPr lvl="0">
              <a:lnSpc>
                <a:spcPct val="107000"/>
              </a:lnSpc>
              <a:spcBef>
                <a:spcPts val="0"/>
              </a:spcBef>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Venue Name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Venue ID</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Venue Location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Venue Category</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Count of Likes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r>
              <a:rPr lang="en-US" dirty="0">
                <a:latin typeface="Times New Roman" panose="02020603050405020304" pitchFamily="18" charset="0"/>
                <a:ea typeface="Times New Roman" panose="02020603050405020304" pitchFamily="18" charset="0"/>
              </a:rPr>
              <a:t>To acquire the aforementioned data, I will need to do the following:</a:t>
            </a:r>
          </a:p>
          <a:p>
            <a:pPr lvl="0">
              <a:lnSpc>
                <a:spcPct val="107000"/>
              </a:lnSpc>
              <a:spcBef>
                <a:spcPts val="0"/>
              </a:spcBef>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Get the latitude and longitude coordinates for Los Angeles</a:t>
            </a:r>
            <a:r>
              <a:rPr lang="en-US" dirty="0">
                <a:latin typeface="Times New Roman" panose="02020603050405020304" pitchFamily="18" charset="0"/>
                <a:ea typeface="Calibri" panose="020F0502020204030204" pitchFamily="34" charset="0"/>
                <a:cs typeface="Times New Roman" panose="02020603050405020304" pitchFamily="18" charset="0"/>
              </a:rPr>
              <a:t> from the </a:t>
            </a:r>
            <a:r>
              <a:rPr lang="en-US" dirty="0" err="1">
                <a:latin typeface="Times New Roman" panose="02020603050405020304" pitchFamily="18" charset="0"/>
                <a:ea typeface="Calibri" panose="020F0502020204030204" pitchFamily="34" charset="0"/>
                <a:cs typeface="Times New Roman" panose="02020603050405020304" pitchFamily="18" charset="0"/>
              </a:rPr>
              <a:t>Geocoder</a:t>
            </a:r>
            <a:r>
              <a:rPr lang="en-US" dirty="0">
                <a:latin typeface="Times New Roman" panose="02020603050405020304" pitchFamily="18" charset="0"/>
                <a:ea typeface="Calibri" panose="020F0502020204030204" pitchFamily="34" charset="0"/>
                <a:cs typeface="Times New Roman" panose="02020603050405020304" pitchFamily="18" charset="0"/>
              </a:rPr>
              <a:t> library</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Use Foursquare API to get a list of all venues in Los Angeles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r>
              <a:rPr lang="en-US" dirty="0">
                <a:latin typeface="Times New Roman" panose="02020603050405020304" pitchFamily="18" charset="0"/>
                <a:ea typeface="Times New Roman" panose="02020603050405020304" pitchFamily="18" charset="0"/>
              </a:rPr>
              <a:t>I will then take the gathered data and create a k-means clustering algorithm that groups restaurants into 4-5 clusters so that people looking to start a restaurant or eat in Los Angeles can easily see which restaurants are the best to eat at and what cuisine is available. </a:t>
            </a:r>
          </a:p>
          <a:p>
            <a:endParaRPr lang="en-US" dirty="0"/>
          </a:p>
        </p:txBody>
      </p:sp>
    </p:spTree>
    <p:extLst>
      <p:ext uri="{BB962C8B-B14F-4D97-AF65-F5344CB8AC3E}">
        <p14:creationId xmlns:p14="http://schemas.microsoft.com/office/powerpoint/2010/main" val="133072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u="sng" dirty="0">
                <a:latin typeface="Times New Roman" panose="02020603050405020304" pitchFamily="18" charset="0"/>
                <a:ea typeface="Times New Roman" panose="02020603050405020304" pitchFamily="18" charset="0"/>
              </a:rPr>
              <a:t>Methodology</a:t>
            </a:r>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a:xfrm>
            <a:off x="677334" y="1478008"/>
            <a:ext cx="8596668" cy="4832640"/>
          </a:xfrm>
        </p:spPr>
        <p:txBody>
          <a:bodyPr/>
          <a:lstStyle/>
          <a:p>
            <a:r>
              <a:rPr lang="en-US" dirty="0">
                <a:latin typeface="Times New Roman" panose="02020603050405020304" pitchFamily="18" charset="0"/>
                <a:ea typeface="Times New Roman" panose="02020603050405020304" pitchFamily="18" charset="0"/>
              </a:rPr>
              <a:t>I utilized the Foursquare API to explore the venues. I designed the limit as </a:t>
            </a:r>
            <a:r>
              <a:rPr lang="en-US" b="1" dirty="0">
                <a:latin typeface="Times New Roman" panose="02020603050405020304" pitchFamily="18" charset="0"/>
                <a:ea typeface="Times New Roman" panose="02020603050405020304" pitchFamily="18" charset="0"/>
              </a:rPr>
              <a:t>100 venue</a:t>
            </a:r>
            <a:r>
              <a:rPr lang="en-US" dirty="0">
                <a:latin typeface="Times New Roman" panose="02020603050405020304" pitchFamily="18" charset="0"/>
                <a:ea typeface="Times New Roman" panose="02020603050405020304" pitchFamily="18" charset="0"/>
              </a:rPr>
              <a:t> and the radius </a:t>
            </a:r>
            <a:r>
              <a:rPr lang="en-US" b="1" dirty="0">
                <a:latin typeface="Times New Roman" panose="02020603050405020304" pitchFamily="18" charset="0"/>
                <a:ea typeface="Times New Roman" panose="02020603050405020304" pitchFamily="18" charset="0"/>
              </a:rPr>
              <a:t>500 meter</a:t>
            </a:r>
            <a:r>
              <a:rPr lang="en-US" dirty="0">
                <a:latin typeface="Times New Roman" panose="02020603050405020304" pitchFamily="18" charset="0"/>
                <a:ea typeface="Times New Roman" panose="02020603050405020304" pitchFamily="18" charset="0"/>
              </a:rPr>
              <a:t> from 34.0536909N, 118.2427666W (Los Angeles). Here is a head of the list Venues name, category, latitude and longitude </a:t>
            </a:r>
            <a:r>
              <a:rPr lang="en-US" dirty="0" err="1">
                <a:latin typeface="Times New Roman" panose="02020603050405020304" pitchFamily="18" charset="0"/>
                <a:ea typeface="Times New Roman" panose="02020603050405020304" pitchFamily="18" charset="0"/>
              </a:rPr>
              <a:t>informations</a:t>
            </a:r>
            <a:r>
              <a:rPr lang="en-US" dirty="0">
                <a:latin typeface="Times New Roman" panose="02020603050405020304" pitchFamily="18" charset="0"/>
                <a:ea typeface="Times New Roman" panose="02020603050405020304" pitchFamily="18" charset="0"/>
              </a:rPr>
              <a:t> from </a:t>
            </a:r>
            <a:r>
              <a:rPr lang="en-US" dirty="0" err="1">
                <a:latin typeface="Times New Roman" panose="02020603050405020304" pitchFamily="18" charset="0"/>
                <a:ea typeface="Times New Roman" panose="02020603050405020304" pitchFamily="18" charset="0"/>
              </a:rPr>
              <a:t>Forsquare</a:t>
            </a:r>
            <a:r>
              <a:rPr lang="en-US" dirty="0">
                <a:latin typeface="Times New Roman" panose="02020603050405020304" pitchFamily="18" charset="0"/>
                <a:ea typeface="Times New Roman" panose="02020603050405020304" pitchFamily="18" charset="0"/>
              </a:rPr>
              <a:t> API:</a:t>
            </a:r>
          </a:p>
          <a:p>
            <a:endParaRPr lang="en-US" dirty="0"/>
          </a:p>
        </p:txBody>
      </p:sp>
      <p:pic>
        <p:nvPicPr>
          <p:cNvPr id="5" name="Picture 4" descr="C:\Users\Christabell Muchira\Pictures\Screenshots\Screenshot (322).png"/>
          <p:cNvPicPr/>
          <p:nvPr/>
        </p:nvPicPr>
        <p:blipFill>
          <a:blip r:embed="rId2">
            <a:extLst>
              <a:ext uri="{28A0092B-C50C-407E-A947-70E740481C1C}">
                <a14:useLocalDpi xmlns:a14="http://schemas.microsoft.com/office/drawing/2010/main" val="0"/>
              </a:ext>
            </a:extLst>
          </a:blip>
          <a:srcRect/>
          <a:stretch>
            <a:fillRect/>
          </a:stretch>
        </p:blipFill>
        <p:spPr bwMode="auto">
          <a:xfrm>
            <a:off x="1359795" y="2987899"/>
            <a:ext cx="5943600" cy="2678805"/>
          </a:xfrm>
          <a:prstGeom prst="rect">
            <a:avLst/>
          </a:prstGeom>
          <a:noFill/>
          <a:ln>
            <a:noFill/>
          </a:ln>
        </p:spPr>
      </p:pic>
    </p:spTree>
    <p:extLst>
      <p:ext uri="{BB962C8B-B14F-4D97-AF65-F5344CB8AC3E}">
        <p14:creationId xmlns:p14="http://schemas.microsoft.com/office/powerpoint/2010/main" val="131200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303" y="1130279"/>
            <a:ext cx="8596668" cy="3880773"/>
          </a:xfrm>
        </p:spPr>
        <p:txBody>
          <a:bodyPr/>
          <a:lstStyle/>
          <a:p>
            <a:r>
              <a:rPr lang="en-US" dirty="0"/>
              <a:t>I used the unique () function to get a list of unique categories from the API in order to see what may or may not fit for restaurants. I removed the venues that are not restaurants and obtained the </a:t>
            </a:r>
            <a:r>
              <a:rPr lang="en-US" dirty="0" err="1"/>
              <a:t>dataframe</a:t>
            </a:r>
            <a:r>
              <a:rPr lang="en-US" dirty="0"/>
              <a:t> of restaurants only. Here is a head of the list Venues name, category, latitude and longitude </a:t>
            </a:r>
            <a:r>
              <a:rPr lang="en-US" dirty="0" err="1"/>
              <a:t>informations</a:t>
            </a:r>
            <a:r>
              <a:rPr lang="en-US" dirty="0"/>
              <a:t> from </a:t>
            </a:r>
            <a:r>
              <a:rPr lang="en-US" dirty="0" err="1"/>
              <a:t>Forsquare</a:t>
            </a:r>
            <a:r>
              <a:rPr lang="en-US" dirty="0"/>
              <a:t> API:</a:t>
            </a:r>
          </a:p>
          <a:p>
            <a:endParaRPr lang="en-US" dirty="0"/>
          </a:p>
        </p:txBody>
      </p:sp>
      <p:pic>
        <p:nvPicPr>
          <p:cNvPr id="4" name="Picture 3" descr="C:\Users\Christabell Muchira\Pictures\Screenshots\Screenshot (324).png"/>
          <p:cNvPicPr/>
          <p:nvPr/>
        </p:nvPicPr>
        <p:blipFill>
          <a:blip r:embed="rId2">
            <a:extLst>
              <a:ext uri="{28A0092B-C50C-407E-A947-70E740481C1C}">
                <a14:useLocalDpi xmlns:a14="http://schemas.microsoft.com/office/drawing/2010/main" val="0"/>
              </a:ext>
            </a:extLst>
          </a:blip>
          <a:srcRect/>
          <a:stretch>
            <a:fillRect/>
          </a:stretch>
        </p:blipFill>
        <p:spPr bwMode="auto">
          <a:xfrm>
            <a:off x="1596980" y="3070665"/>
            <a:ext cx="6247457" cy="2716691"/>
          </a:xfrm>
          <a:prstGeom prst="rect">
            <a:avLst/>
          </a:prstGeom>
          <a:noFill/>
          <a:ln>
            <a:noFill/>
          </a:ln>
        </p:spPr>
      </p:pic>
    </p:spTree>
    <p:extLst>
      <p:ext uri="{BB962C8B-B14F-4D97-AF65-F5344CB8AC3E}">
        <p14:creationId xmlns:p14="http://schemas.microsoft.com/office/powerpoint/2010/main" val="422526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576" y="1297704"/>
            <a:ext cx="8596668" cy="3880773"/>
          </a:xfrm>
        </p:spPr>
        <p:txBody>
          <a:bodyPr/>
          <a:lstStyle/>
          <a:p>
            <a:r>
              <a:rPr lang="en-US" dirty="0"/>
              <a:t>From the list of venue ids, I pulled the likes and added them to the </a:t>
            </a:r>
            <a:r>
              <a:rPr lang="en-US" dirty="0" err="1"/>
              <a:t>dataframe</a:t>
            </a:r>
            <a:r>
              <a:rPr lang="en-US" dirty="0"/>
              <a:t>. I bin the total likes and visualize the data with a histogram as shown below:</a:t>
            </a:r>
          </a:p>
          <a:p>
            <a:endParaRPr lang="en-US" dirty="0"/>
          </a:p>
        </p:txBody>
      </p:sp>
      <p:pic>
        <p:nvPicPr>
          <p:cNvPr id="4" name="Picture 3" descr="C:\Users\Christabell Muchira\Pictures\Screenshots\Screenshot (325).png"/>
          <p:cNvPicPr/>
          <p:nvPr/>
        </p:nvPicPr>
        <p:blipFill>
          <a:blip r:embed="rId2">
            <a:extLst>
              <a:ext uri="{28A0092B-C50C-407E-A947-70E740481C1C}">
                <a14:useLocalDpi xmlns:a14="http://schemas.microsoft.com/office/drawing/2010/main" val="0"/>
              </a:ext>
            </a:extLst>
          </a:blip>
          <a:srcRect/>
          <a:stretch>
            <a:fillRect/>
          </a:stretch>
        </p:blipFill>
        <p:spPr bwMode="auto">
          <a:xfrm>
            <a:off x="1622737" y="2424759"/>
            <a:ext cx="6028385" cy="3409369"/>
          </a:xfrm>
          <a:prstGeom prst="rect">
            <a:avLst/>
          </a:prstGeom>
          <a:noFill/>
          <a:ln>
            <a:noFill/>
          </a:ln>
        </p:spPr>
      </p:pic>
    </p:spTree>
    <p:extLst>
      <p:ext uri="{BB962C8B-B14F-4D97-AF65-F5344CB8AC3E}">
        <p14:creationId xmlns:p14="http://schemas.microsoft.com/office/powerpoint/2010/main" val="50441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181" y="1168915"/>
            <a:ext cx="8596668" cy="3880773"/>
          </a:xfrm>
        </p:spPr>
        <p:txBody>
          <a:bodyPr/>
          <a:lstStyle/>
          <a:p>
            <a:r>
              <a:rPr lang="en-US" dirty="0">
                <a:latin typeface="Times New Roman" panose="02020603050405020304" pitchFamily="18" charset="0"/>
              </a:rPr>
              <a:t>I categorized the data based on likes and used one hot encoding to represent the categorical data more expressively. I used unsupervised learning </a:t>
            </a:r>
            <a:r>
              <a:rPr lang="en-US" b="1" dirty="0">
                <a:latin typeface="Times New Roman" panose="02020603050405020304" pitchFamily="18" charset="0"/>
              </a:rPr>
              <a:t>K-means algorithm</a:t>
            </a:r>
            <a:r>
              <a:rPr lang="en-US" dirty="0">
                <a:latin typeface="Times New Roman" panose="02020603050405020304" pitchFamily="18" charset="0"/>
              </a:rPr>
              <a:t> to cluster the restaurants. </a:t>
            </a:r>
            <a:r>
              <a:rPr lang="en-US" dirty="0">
                <a:latin typeface="Times New Roman" panose="02020603050405020304" pitchFamily="18" charset="0"/>
                <a:ea typeface="Calibri" panose="020F0502020204030204" pitchFamily="34" charset="0"/>
                <a:cs typeface="Times New Roman" panose="02020603050405020304" pitchFamily="18" charset="0"/>
              </a:rPr>
              <a:t>I used python </a:t>
            </a:r>
            <a:r>
              <a:rPr lang="en-US" b="1" dirty="0">
                <a:latin typeface="Times New Roman" panose="02020603050405020304" pitchFamily="18" charset="0"/>
                <a:ea typeface="Calibri" panose="020F0502020204030204" pitchFamily="34" charset="0"/>
                <a:cs typeface="Times New Roman" panose="02020603050405020304" pitchFamily="18" charset="0"/>
              </a:rPr>
              <a:t>folium</a:t>
            </a:r>
            <a:r>
              <a:rPr lang="en-US" dirty="0">
                <a:latin typeface="Times New Roman" panose="02020603050405020304" pitchFamily="18" charset="0"/>
                <a:ea typeface="Calibri" panose="020F0502020204030204" pitchFamily="34" charset="0"/>
                <a:cs typeface="Times New Roman" panose="02020603050405020304" pitchFamily="18" charset="0"/>
              </a:rPr>
              <a:t> library to visualize the clusters as shown below:</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C:\Users\Christabell Muchira\Pictures\Screenshots\Screenshot (327).png"/>
          <p:cNvPicPr/>
          <p:nvPr/>
        </p:nvPicPr>
        <p:blipFill>
          <a:blip r:embed="rId2">
            <a:extLst>
              <a:ext uri="{28A0092B-C50C-407E-A947-70E740481C1C}">
                <a14:useLocalDpi xmlns:a14="http://schemas.microsoft.com/office/drawing/2010/main" val="0"/>
              </a:ext>
            </a:extLst>
          </a:blip>
          <a:srcRect/>
          <a:stretch>
            <a:fillRect/>
          </a:stretch>
        </p:blipFill>
        <p:spPr bwMode="auto">
          <a:xfrm>
            <a:off x="1620119" y="2606325"/>
            <a:ext cx="6530791" cy="3189167"/>
          </a:xfrm>
          <a:prstGeom prst="rect">
            <a:avLst/>
          </a:prstGeom>
          <a:noFill/>
          <a:ln>
            <a:noFill/>
          </a:ln>
        </p:spPr>
      </p:pic>
    </p:spTree>
    <p:extLst>
      <p:ext uri="{BB962C8B-B14F-4D97-AF65-F5344CB8AC3E}">
        <p14:creationId xmlns:p14="http://schemas.microsoft.com/office/powerpoint/2010/main" val="298061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u="sng" dirty="0">
                <a:latin typeface="Times New Roman" panose="02020603050405020304" pitchFamily="18" charset="0"/>
                <a:ea typeface="Calibri" panose="020F0502020204030204" pitchFamily="34" charset="0"/>
                <a:cs typeface="Times New Roman" panose="02020603050405020304" pitchFamily="18" charset="0"/>
              </a:rPr>
              <a:t>Results</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ea typeface="Calibri" panose="020F0502020204030204" pitchFamily="34" charset="0"/>
              </a:rPr>
              <a:t>I</a:t>
            </a:r>
            <a:r>
              <a:rPr lang="en-US" dirty="0" smtClean="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represented the observations in 4</a:t>
            </a:r>
            <a:r>
              <a:rPr lang="en-US" dirty="0" smtClean="0">
                <a:latin typeface="Times New Roman" panose="02020603050405020304" pitchFamily="18" charset="0"/>
                <a:ea typeface="Calibri" panose="020F0502020204030204" pitchFamily="34" charset="0"/>
              </a:rPr>
              <a:t> clusters.</a:t>
            </a:r>
            <a:endParaRPr lang="en-US" dirty="0"/>
          </a:p>
        </p:txBody>
      </p:sp>
    </p:spTree>
    <p:extLst>
      <p:ext uri="{BB962C8B-B14F-4D97-AF65-F5344CB8AC3E}">
        <p14:creationId xmlns:p14="http://schemas.microsoft.com/office/powerpoint/2010/main" val="2374827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TotalTime>
  <Words>662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Symbol</vt:lpstr>
      <vt:lpstr>Times New Roman</vt:lpstr>
      <vt:lpstr>Trebuchet MS</vt:lpstr>
      <vt:lpstr>Wingdings</vt:lpstr>
      <vt:lpstr>Wingdings 3</vt:lpstr>
      <vt:lpstr>Facet</vt:lpstr>
      <vt:lpstr>DATA SCIENCE PROJECT ON FINDING RESTAURANTS IN LOS ANGELES </vt:lpstr>
      <vt:lpstr>Introduction:  </vt:lpstr>
      <vt:lpstr>PowerPoint Presentation</vt:lpstr>
      <vt:lpstr>Data Description </vt:lpstr>
      <vt:lpstr>Methodology </vt:lpstr>
      <vt:lpstr>PowerPoint Presentation</vt:lpstr>
      <vt:lpstr>PowerPoint Presentation</vt:lpstr>
      <vt:lpstr>PowerPoint Presentation</vt:lpstr>
      <vt:lpstr>Results </vt:lpstr>
      <vt:lpstr>Discussion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ON FINDING RESTAURANTS IN LOS ANGELES</dc:title>
  <dc:creator>Christabell Muchira</dc:creator>
  <cp:lastModifiedBy>Christabell Muchira</cp:lastModifiedBy>
  <cp:revision>2</cp:revision>
  <dcterms:created xsi:type="dcterms:W3CDTF">2020-08-01T16:04:49Z</dcterms:created>
  <dcterms:modified xsi:type="dcterms:W3CDTF">2020-08-01T16:21:16Z</dcterms:modified>
</cp:coreProperties>
</file>