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8" r:id="rId3"/>
    <p:sldId id="279" r:id="rId4"/>
    <p:sldId id="280" r:id="rId5"/>
    <p:sldId id="282" r:id="rId6"/>
    <p:sldId id="283" r:id="rId7"/>
    <p:sldId id="303" r:id="rId8"/>
    <p:sldId id="298" r:id="rId9"/>
    <p:sldId id="299" r:id="rId10"/>
    <p:sldId id="300" r:id="rId11"/>
    <p:sldId id="301" r:id="rId12"/>
    <p:sldId id="302" r:id="rId13"/>
    <p:sldId id="293" r:id="rId14"/>
    <p:sldId id="294" r:id="rId15"/>
    <p:sldId id="295" r:id="rId16"/>
    <p:sldId id="296" r:id="rId17"/>
    <p:sldId id="304" r:id="rId18"/>
    <p:sldId id="271"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6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55AC4-5CA5-44BA-A2FA-C6B5599E86AD}" type="datetimeFigureOut">
              <a:rPr lang="ru-RU" smtClean="0"/>
              <a:t>17.11.2020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324E0-734A-4D87-8946-1192F617C234}" type="slidenum">
              <a:rPr lang="ru-RU" smtClean="0"/>
              <a:t>‹#›</a:t>
            </a:fld>
            <a:endParaRPr lang="ru-RU"/>
          </a:p>
        </p:txBody>
      </p:sp>
    </p:spTree>
    <p:extLst>
      <p:ext uri="{BB962C8B-B14F-4D97-AF65-F5344CB8AC3E}">
        <p14:creationId xmlns:p14="http://schemas.microsoft.com/office/powerpoint/2010/main" val="13630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7D644A0-8973-438C-9519-2E284ACDF610}" type="datetimeFigureOut">
              <a:rPr lang="ru-RU" smtClean="0"/>
              <a:t>17.11.2020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232657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7D644A0-8973-438C-9519-2E284ACDF610}" type="datetimeFigureOut">
              <a:rPr lang="ru-RU" smtClean="0"/>
              <a:t>17.11.2020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314433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7D644A0-8973-438C-9519-2E284ACDF610}" type="datetimeFigureOut">
              <a:rPr lang="ru-RU" smtClean="0"/>
              <a:t>17.11.2020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230836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7D644A0-8973-438C-9519-2E284ACDF610}" type="datetimeFigureOut">
              <a:rPr lang="ru-RU" smtClean="0"/>
              <a:t>17.11.2020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45457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7D644A0-8973-438C-9519-2E284ACDF610}" type="datetimeFigureOut">
              <a:rPr lang="ru-RU" smtClean="0"/>
              <a:t>17.11.2020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348093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7D644A0-8973-438C-9519-2E284ACDF610}" type="datetimeFigureOut">
              <a:rPr lang="ru-RU" smtClean="0"/>
              <a:t>17.11.2020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609757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7D644A0-8973-438C-9519-2E284ACDF610}" type="datetimeFigureOut">
              <a:rPr lang="ru-RU" smtClean="0"/>
              <a:t>17.11.2020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598373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7D644A0-8973-438C-9519-2E284ACDF610}" type="datetimeFigureOut">
              <a:rPr lang="ru-RU" smtClean="0"/>
              <a:t>17.11.2020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766791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7D644A0-8973-438C-9519-2E284ACDF610}" type="datetimeFigureOut">
              <a:rPr lang="ru-RU" smtClean="0"/>
              <a:t>17.11.2020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11314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7D644A0-8973-438C-9519-2E284ACDF610}" type="datetimeFigureOut">
              <a:rPr lang="ru-RU" smtClean="0"/>
              <a:t>17.11.2020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1825047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7D644A0-8973-438C-9519-2E284ACDF610}" type="datetimeFigureOut">
              <a:rPr lang="ru-RU" smtClean="0"/>
              <a:t>17.11.2020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51137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644A0-8973-438C-9519-2E284ACDF610}" type="datetimeFigureOut">
              <a:rPr lang="ru-RU" smtClean="0"/>
              <a:t>17.11.2020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7FF4C-992F-40A8-ADDE-B1E0730D3FA0}" type="slidenum">
              <a:rPr lang="ru-RU" smtClean="0"/>
              <a:t>‹#›</a:t>
            </a:fld>
            <a:endParaRPr lang="ru-RU"/>
          </a:p>
        </p:txBody>
      </p:sp>
    </p:spTree>
    <p:extLst>
      <p:ext uri="{BB962C8B-B14F-4D97-AF65-F5344CB8AC3E}">
        <p14:creationId xmlns:p14="http://schemas.microsoft.com/office/powerpoint/2010/main" val="2100429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47404" y="643622"/>
            <a:ext cx="10097192" cy="5262979"/>
          </a:xfrm>
          <a:prstGeom prst="rect">
            <a:avLst/>
          </a:prstGeom>
        </p:spPr>
        <p:txBody>
          <a:bodyPr wrap="square">
            <a:spAutoFit/>
          </a:bodyPr>
          <a:lstStyle/>
          <a:p>
            <a:pPr algn="ctr"/>
            <a:endParaRPr lang="ru-RU" sz="800" dirty="0">
              <a:solidFill>
                <a:srgbClr val="000000"/>
              </a:solidFill>
              <a:latin typeface="Calibri" panose="020F0502020204030204" pitchFamily="34" charset="0"/>
            </a:endParaRPr>
          </a:p>
          <a:p>
            <a:pPr algn="ctr"/>
            <a:r>
              <a:rPr lang="ru-RU" sz="1000" dirty="0" smtClean="0">
                <a:solidFill>
                  <a:srgbClr val="000000"/>
                </a:solidFill>
                <a:latin typeface="Calibri" panose="020F0502020204030204" pitchFamily="34" charset="0"/>
              </a:rPr>
              <a:t> </a:t>
            </a:r>
            <a:r>
              <a:rPr lang="ru-RU" sz="3600" dirty="0" smtClean="0">
                <a:solidFill>
                  <a:srgbClr val="000000"/>
                </a:solidFill>
                <a:latin typeface="Calibri" panose="020F0502020204030204" pitchFamily="34" charset="0"/>
              </a:rPr>
              <a:t>Курс лекций</a:t>
            </a:r>
            <a:r>
              <a:rPr lang="ru-RU" sz="3600" dirty="0">
                <a:solidFill>
                  <a:srgbClr val="000000"/>
                </a:solidFill>
                <a:latin typeface="Calibri" panose="020F0502020204030204" pitchFamily="34" charset="0"/>
              </a:rPr>
              <a:t>:</a:t>
            </a:r>
          </a:p>
          <a:p>
            <a:pPr algn="ctr"/>
            <a:r>
              <a:rPr lang="ru-RU" sz="3600" b="1" dirty="0" smtClean="0">
                <a:solidFill>
                  <a:srgbClr val="000000"/>
                </a:solidFill>
                <a:latin typeface="Calibri" panose="020F0502020204030204" pitchFamily="34" charset="0"/>
              </a:rPr>
              <a:t>Язык программирования</a:t>
            </a:r>
            <a:endParaRPr lang="ru-RU" sz="3600" b="1" dirty="0">
              <a:solidFill>
                <a:srgbClr val="000000"/>
              </a:solidFill>
              <a:latin typeface="Calibri" panose="020F0502020204030204" pitchFamily="34" charset="0"/>
            </a:endParaRPr>
          </a:p>
          <a:p>
            <a:pPr algn="ctr"/>
            <a:endParaRPr lang="ru-RU" sz="3600" b="1" dirty="0">
              <a:solidFill>
                <a:srgbClr val="000000"/>
              </a:solidFill>
              <a:latin typeface="Calibri" panose="020F0502020204030204" pitchFamily="34" charset="0"/>
            </a:endParaRPr>
          </a:p>
          <a:p>
            <a:pPr algn="ctr"/>
            <a:endParaRPr lang="ru-RU" sz="3600" b="1" dirty="0">
              <a:solidFill>
                <a:srgbClr val="000000"/>
              </a:solidFill>
              <a:latin typeface="Calibri" panose="020F0502020204030204" pitchFamily="34" charset="0"/>
            </a:endParaRPr>
          </a:p>
          <a:p>
            <a:pPr algn="ctr"/>
            <a:r>
              <a:rPr lang="ru-RU" sz="3600" b="1" dirty="0">
                <a:solidFill>
                  <a:srgbClr val="000000"/>
                </a:solidFill>
                <a:latin typeface="Calibri" panose="020F0502020204030204" pitchFamily="34" charset="0"/>
              </a:rPr>
              <a:t>C++</a:t>
            </a:r>
            <a:r>
              <a:rPr lang="ru-RU" sz="3600" b="1" dirty="0" smtClean="0">
                <a:solidFill>
                  <a:srgbClr val="000000"/>
                </a:solidFill>
                <a:latin typeface="Calibri" panose="020F0502020204030204" pitchFamily="34" charset="0"/>
              </a:rPr>
              <a:t>Лекция </a:t>
            </a:r>
            <a:r>
              <a:rPr lang="ru-RU" sz="3600" b="1" dirty="0" smtClean="0">
                <a:solidFill>
                  <a:srgbClr val="000000"/>
                </a:solidFill>
                <a:latin typeface="Calibri" panose="020F0502020204030204" pitchFamily="34" charset="0"/>
              </a:rPr>
              <a:t>10</a:t>
            </a:r>
            <a:r>
              <a:rPr lang="ru-RU" sz="3600" b="1" dirty="0" smtClean="0">
                <a:solidFill>
                  <a:srgbClr val="000000"/>
                </a:solidFill>
                <a:latin typeface="Calibri" panose="020F0502020204030204" pitchFamily="34" charset="0"/>
              </a:rPr>
              <a:t>: Стандартная библиотека алгоритмов и лямбда функции.</a:t>
            </a:r>
            <a:endParaRPr lang="ru-RU" sz="3600" b="1" dirty="0">
              <a:solidFill>
                <a:srgbClr val="000000"/>
              </a:solidFill>
              <a:latin typeface="Calibri" panose="020F0502020204030204" pitchFamily="34" charset="0"/>
            </a:endParaRPr>
          </a:p>
          <a:p>
            <a:pPr algn="ctr"/>
            <a:endParaRPr lang="ru-RU" sz="3600" b="1" dirty="0">
              <a:solidFill>
                <a:srgbClr val="000000"/>
              </a:solidFill>
              <a:latin typeface="Calibri" panose="020F0502020204030204" pitchFamily="34" charset="0"/>
            </a:endParaRPr>
          </a:p>
          <a:p>
            <a:pPr algn="ctr"/>
            <a:endParaRPr lang="ru-RU" sz="3600" b="1" dirty="0">
              <a:solidFill>
                <a:srgbClr val="000000"/>
              </a:solidFill>
              <a:latin typeface="Calibri" panose="020F0502020204030204" pitchFamily="34" charset="0"/>
            </a:endParaRPr>
          </a:p>
          <a:p>
            <a:pPr algn="ctr"/>
            <a:r>
              <a:rPr lang="ru-RU" sz="2000" i="1" dirty="0">
                <a:solidFill>
                  <a:srgbClr val="000000"/>
                </a:solidFill>
                <a:latin typeface="Calibri" panose="020F0502020204030204" pitchFamily="34" charset="0"/>
              </a:rPr>
              <a:t>Преподаватель</a:t>
            </a:r>
            <a:r>
              <a:rPr lang="ru-RU" sz="2000" i="1" dirty="0" smtClean="0">
                <a:solidFill>
                  <a:srgbClr val="000000"/>
                </a:solidFill>
                <a:latin typeface="Calibri" panose="020F0502020204030204" pitchFamily="34" charset="0"/>
              </a:rPr>
              <a:t>: </a:t>
            </a:r>
            <a:r>
              <a:rPr lang="ru-RU" sz="2000" dirty="0" smtClean="0">
                <a:solidFill>
                  <a:srgbClr val="000000"/>
                </a:solidFill>
                <a:latin typeface="Calibri" panose="020F0502020204030204" pitchFamily="34" charset="0"/>
              </a:rPr>
              <a:t>Пысин Максим Дмитриевич, Краснов Дмитрий Олегович</a:t>
            </a:r>
            <a:r>
              <a:rPr lang="ru-RU" sz="2000" dirty="0">
                <a:solidFill>
                  <a:srgbClr val="000000"/>
                </a:solidFill>
                <a:latin typeface="Calibri" panose="020F0502020204030204" pitchFamily="34" charset="0"/>
              </a:rPr>
              <a:t>,</a:t>
            </a:r>
          </a:p>
          <a:p>
            <a:pPr algn="ctr"/>
            <a:r>
              <a:rPr lang="ru-RU" sz="2000" dirty="0" smtClean="0">
                <a:solidFill>
                  <a:srgbClr val="000000"/>
                </a:solidFill>
                <a:latin typeface="Calibri" panose="020F0502020204030204" pitchFamily="34" charset="0"/>
              </a:rPr>
              <a:t>аспиранты кафедры ИКТ</a:t>
            </a:r>
            <a:r>
              <a:rPr lang="ru-RU" sz="2000" dirty="0">
                <a:solidFill>
                  <a:srgbClr val="000000"/>
                </a:solidFill>
                <a:latin typeface="Calibri" panose="020F0502020204030204" pitchFamily="34" charset="0"/>
              </a:rPr>
              <a:t>.</a:t>
            </a:r>
            <a:endParaRPr lang="ru-RU" sz="2000" dirty="0"/>
          </a:p>
        </p:txBody>
      </p:sp>
    </p:spTree>
    <p:extLst>
      <p:ext uri="{BB962C8B-B14F-4D97-AF65-F5344CB8AC3E}">
        <p14:creationId xmlns:p14="http://schemas.microsoft.com/office/powerpoint/2010/main" val="79285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98267" y="567028"/>
            <a:ext cx="10763419" cy="923330"/>
          </a:xfrm>
          <a:prstGeom prst="rect">
            <a:avLst/>
          </a:prstGeom>
        </p:spPr>
        <p:txBody>
          <a:bodyPr wrap="square">
            <a:spAutoFit/>
          </a:bodyPr>
          <a:lstStyle/>
          <a:p>
            <a:r>
              <a:rPr lang="ru-RU" b="1" dirty="0"/>
              <a:t>Предикат</a:t>
            </a:r>
            <a:r>
              <a:rPr lang="ru-RU" dirty="0"/>
              <a:t> — функция, возвращающая </a:t>
            </a:r>
            <a:r>
              <a:rPr lang="ru-RU" dirty="0" err="1"/>
              <a:t>bool</a:t>
            </a:r>
            <a:r>
              <a:rPr lang="ru-RU" dirty="0"/>
              <a:t>, также это может быть функтор оператор () которого возвращает </a:t>
            </a:r>
            <a:r>
              <a:rPr lang="ru-RU" dirty="0" err="1"/>
              <a:t>bool</a:t>
            </a:r>
            <a:r>
              <a:rPr lang="ru-RU" dirty="0"/>
              <a:t>. Унарный предикат — предикат принимающий 1 аргумент, к примеру !a. Бинарный предикат — предикат, принимающий 2 аргумента, примеры: a&gt;b, a&lt;b и др</a:t>
            </a:r>
            <a:r>
              <a:rPr lang="ru-RU" dirty="0" smtClean="0"/>
              <a:t>.</a:t>
            </a:r>
            <a:endParaRPr lang="ru-RU" dirty="0"/>
          </a:p>
        </p:txBody>
      </p:sp>
      <p:sp>
        <p:nvSpPr>
          <p:cNvPr id="3" name="Прямоугольник 2"/>
          <p:cNvSpPr/>
          <p:nvPr/>
        </p:nvSpPr>
        <p:spPr>
          <a:xfrm>
            <a:off x="698267" y="1541215"/>
            <a:ext cx="6096000" cy="923330"/>
          </a:xfrm>
          <a:prstGeom prst="rect">
            <a:avLst/>
          </a:prstGeom>
        </p:spPr>
        <p:txBody>
          <a:bodyPr>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compareMyInt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 </a:t>
            </a:r>
            <a:r>
              <a:rPr lang="en-US" dirty="0" err="1">
                <a:solidFill>
                  <a:srgbClr val="000000"/>
                </a:solidFill>
                <a:latin typeface="Consolas" panose="020B0609020204030204" pitchFamily="49" charset="0"/>
              </a:rPr>
              <a:t>MyInt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b){</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a.getValue</a:t>
            </a:r>
            <a:r>
              <a:rPr lang="en-US" dirty="0">
                <a:solidFill>
                  <a:srgbClr val="000000"/>
                </a:solidFill>
                <a:latin typeface="Consolas" panose="020B0609020204030204" pitchFamily="49" charset="0"/>
              </a:rPr>
              <a:t>() &gt; </a:t>
            </a:r>
            <a:r>
              <a:rPr lang="en-US" dirty="0" err="1">
                <a:solidFill>
                  <a:srgbClr val="000000"/>
                </a:solidFill>
                <a:latin typeface="Consolas" panose="020B0609020204030204" pitchFamily="49" charset="0"/>
              </a:rPr>
              <a:t>b.getValue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4" name="Прямоугольник 3"/>
          <p:cNvSpPr/>
          <p:nvPr/>
        </p:nvSpPr>
        <p:spPr>
          <a:xfrm>
            <a:off x="698267" y="2515402"/>
            <a:ext cx="6096000" cy="3693319"/>
          </a:xfrm>
          <a:prstGeom prst="rect">
            <a:avLst/>
          </a:prstGeom>
        </p:spPr>
        <p:txBody>
          <a:bodyPr>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vector&lt;</a:t>
            </a:r>
            <a:r>
              <a:rPr lang="en-US" dirty="0" err="1">
                <a:solidFill>
                  <a:srgbClr val="000000"/>
                </a:solidFill>
                <a:latin typeface="Consolas" panose="020B0609020204030204" pitchFamily="49" charset="0"/>
              </a:rPr>
              <a:t>MyInt</a:t>
            </a:r>
            <a:r>
              <a:rPr lang="en-US" dirty="0">
                <a:solidFill>
                  <a:srgbClr val="000000"/>
                </a:solidFill>
                <a:latin typeface="Consolas" panose="020B0609020204030204" pitchFamily="49" charset="0"/>
              </a:rPr>
              <a:t>&gt; v(</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&amp; el: v){</a:t>
            </a:r>
          </a:p>
          <a:p>
            <a:r>
              <a:rPr lang="en-US" dirty="0">
                <a:solidFill>
                  <a:srgbClr val="000000"/>
                </a:solidFill>
                <a:latin typeface="Consolas" panose="020B0609020204030204" pitchFamily="49" charset="0"/>
              </a:rPr>
              <a:t>        el = -</a:t>
            </a:r>
            <a:r>
              <a:rPr lang="en-US" dirty="0">
                <a:solidFill>
                  <a:srgbClr val="098658"/>
                </a:solidFill>
                <a:latin typeface="Consolas" panose="020B0609020204030204" pitchFamily="49" charset="0"/>
              </a:rPr>
              <a:t>50</a:t>
            </a:r>
            <a:r>
              <a:rPr lang="en-US" dirty="0">
                <a:solidFill>
                  <a:srgbClr val="000000"/>
                </a:solidFill>
                <a:latin typeface="Consolas" panose="020B0609020204030204" pitchFamily="49" charset="0"/>
              </a:rPr>
              <a:t> + rand() %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el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sort(</a:t>
            </a:r>
            <a:r>
              <a:rPr lang="en-US" dirty="0" err="1">
                <a:solidFill>
                  <a:srgbClr val="000000"/>
                </a:solidFill>
                <a:latin typeface="Consolas" panose="020B0609020204030204" pitchFamily="49" charset="0"/>
              </a:rPr>
              <a:t>v.begin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v.end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compareMyInt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el: v){</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el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5" name="Прямоугольник 4"/>
          <p:cNvSpPr/>
          <p:nvPr/>
        </p:nvSpPr>
        <p:spPr>
          <a:xfrm>
            <a:off x="7527278" y="4038895"/>
            <a:ext cx="3934408" cy="646331"/>
          </a:xfrm>
          <a:prstGeom prst="rect">
            <a:avLst/>
          </a:prstGeom>
        </p:spPr>
        <p:txBody>
          <a:bodyPr wrap="square">
            <a:spAutoFit/>
          </a:bodyPr>
          <a:lstStyle/>
          <a:p>
            <a:r>
              <a:rPr lang="ru-RU" dirty="0"/>
              <a:t>-9, 17, -16, -50, 19, -26, 28, 8, 12, 14, </a:t>
            </a:r>
          </a:p>
          <a:p>
            <a:r>
              <a:rPr lang="ru-RU" dirty="0"/>
              <a:t>28, 19, 17, 14, 12, 8, -9, -16, -26, -50,</a:t>
            </a:r>
          </a:p>
        </p:txBody>
      </p:sp>
      <p:cxnSp>
        <p:nvCxnSpPr>
          <p:cNvPr id="7" name="Прямая соединительная линия 6"/>
          <p:cNvCxnSpPr/>
          <p:nvPr/>
        </p:nvCxnSpPr>
        <p:spPr>
          <a:xfrm>
            <a:off x="1315616" y="4758612"/>
            <a:ext cx="4889241" cy="9331"/>
          </a:xfrm>
          <a:prstGeom prst="line">
            <a:avLst/>
          </a:prstGeom>
          <a:ln/>
        </p:spPr>
        <p:style>
          <a:lnRef idx="3">
            <a:schemeClr val="accent6"/>
          </a:lnRef>
          <a:fillRef idx="0">
            <a:schemeClr val="accent6"/>
          </a:fillRef>
          <a:effectRef idx="2">
            <a:schemeClr val="accent6"/>
          </a:effectRef>
          <a:fontRef idx="minor">
            <a:schemeClr val="tx1"/>
          </a:fontRef>
        </p:style>
      </p:cxnSp>
      <p:sp>
        <p:nvSpPr>
          <p:cNvPr id="8" name="Прямоугольник 7"/>
          <p:cNvSpPr/>
          <p:nvPr/>
        </p:nvSpPr>
        <p:spPr>
          <a:xfrm>
            <a:off x="5363109" y="1"/>
            <a:ext cx="1465786" cy="461665"/>
          </a:xfrm>
          <a:prstGeom prst="rect">
            <a:avLst/>
          </a:prstGeom>
        </p:spPr>
        <p:txBody>
          <a:bodyPr wrap="none">
            <a:spAutoFit/>
          </a:bodyPr>
          <a:lstStyle/>
          <a:p>
            <a:pPr algn="ctr"/>
            <a:r>
              <a:rPr lang="ru-RU" sz="2400" b="1" dirty="0"/>
              <a:t>Предикат</a:t>
            </a:r>
            <a:endParaRPr lang="ru-RU" sz="2400" b="1" dirty="0">
              <a:latin typeface="+mj-lt"/>
            </a:endParaRPr>
          </a:p>
        </p:txBody>
      </p:sp>
    </p:spTree>
    <p:extLst>
      <p:ext uri="{BB962C8B-B14F-4D97-AF65-F5344CB8AC3E}">
        <p14:creationId xmlns:p14="http://schemas.microsoft.com/office/powerpoint/2010/main" val="3500901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5435085" y="1"/>
            <a:ext cx="1321837" cy="461665"/>
          </a:xfrm>
          <a:prstGeom prst="rect">
            <a:avLst/>
          </a:prstGeom>
        </p:spPr>
        <p:txBody>
          <a:bodyPr wrap="none">
            <a:spAutoFit/>
          </a:bodyPr>
          <a:lstStyle/>
          <a:p>
            <a:pPr algn="ctr"/>
            <a:r>
              <a:rPr lang="ru-RU" sz="2400" b="1" dirty="0" smtClean="0"/>
              <a:t>Функтор</a:t>
            </a:r>
            <a:endParaRPr lang="ru-RU" sz="2400" b="1" dirty="0">
              <a:latin typeface="+mj-lt"/>
            </a:endParaRPr>
          </a:p>
        </p:txBody>
      </p:sp>
      <p:sp>
        <p:nvSpPr>
          <p:cNvPr id="4" name="Прямоугольник 3"/>
          <p:cNvSpPr/>
          <p:nvPr/>
        </p:nvSpPr>
        <p:spPr>
          <a:xfrm>
            <a:off x="698267" y="567028"/>
            <a:ext cx="10763419" cy="923330"/>
          </a:xfrm>
          <a:prstGeom prst="rect">
            <a:avLst/>
          </a:prstGeom>
        </p:spPr>
        <p:txBody>
          <a:bodyPr wrap="square">
            <a:spAutoFit/>
          </a:bodyPr>
          <a:lstStyle/>
          <a:p>
            <a:r>
              <a:rPr lang="ru-RU" dirty="0"/>
              <a:t>Функторы в C++ являются сокращением от "</a:t>
            </a:r>
            <a:r>
              <a:rPr lang="ru-RU" b="1" dirty="0"/>
              <a:t>функциональные объекты</a:t>
            </a:r>
            <a:r>
              <a:rPr lang="ru-RU" dirty="0"/>
              <a:t>". </a:t>
            </a:r>
            <a:r>
              <a:rPr lang="ru-RU" b="1" dirty="0"/>
              <a:t>Функциональный объект</a:t>
            </a:r>
            <a:r>
              <a:rPr lang="ru-RU" dirty="0"/>
              <a:t> является экземпляром класса С++, в котором определён </a:t>
            </a:r>
            <a:r>
              <a:rPr lang="ru-RU" dirty="0" err="1"/>
              <a:t>operator</a:t>
            </a:r>
            <a:r>
              <a:rPr lang="ru-RU" dirty="0"/>
              <a:t>(). Если вы определите </a:t>
            </a:r>
            <a:r>
              <a:rPr lang="ru-RU" dirty="0" err="1"/>
              <a:t>operator</a:t>
            </a:r>
            <a:r>
              <a:rPr lang="ru-RU" dirty="0"/>
              <a:t>() для C++ класса, то вы получите объект, который действует как функция, но может также хранить </a:t>
            </a:r>
            <a:r>
              <a:rPr lang="ru-RU" dirty="0" smtClean="0"/>
              <a:t>состояние.</a:t>
            </a:r>
            <a:endParaRPr lang="ru-RU" dirty="0"/>
          </a:p>
        </p:txBody>
      </p:sp>
      <p:sp>
        <p:nvSpPr>
          <p:cNvPr id="7" name="Прямоугольник 6"/>
          <p:cNvSpPr/>
          <p:nvPr/>
        </p:nvSpPr>
        <p:spPr>
          <a:xfrm>
            <a:off x="698267" y="2112172"/>
            <a:ext cx="6096000" cy="3416320"/>
          </a:xfrm>
          <a:prstGeom prst="rect">
            <a:avLst/>
          </a:prstGeom>
        </p:spPr>
        <p:txBody>
          <a:bodyPr>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CompareMyIntFunctor</a:t>
            </a:r>
            <a:r>
              <a:rPr lang="en-US" dirty="0" smtClean="0">
                <a:solidFill>
                  <a:srgbClr val="000000"/>
                </a:solidFill>
                <a:latin typeface="Consolas" panose="020B0609020204030204" pitchFamily="49" charset="0"/>
              </a:rPr>
              <a:t>{</a:t>
            </a:r>
            <a:endParaRPr lang="ru-RU" dirty="0" smtClean="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ru-RU"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int</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cals</a:t>
            </a:r>
            <a:r>
              <a:rPr lang="en-US" dirty="0" smtClean="0">
                <a:solidFill>
                  <a:srgbClr val="000000"/>
                </a:solidFill>
                <a:latin typeface="Consolas" panose="020B0609020204030204" pitchFamily="49" charset="0"/>
              </a:rPr>
              <a:t> = 0;</a:t>
            </a:r>
          </a:p>
          <a:p>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public:</a:t>
            </a:r>
            <a:endParaRPr lang="en-US" dirty="0" smtClean="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operator()(</a:t>
            </a:r>
            <a:r>
              <a:rPr lang="en-US" dirty="0" err="1">
                <a:solidFill>
                  <a:srgbClr val="000000"/>
                </a:solidFill>
                <a:latin typeface="Consolas" panose="020B0609020204030204" pitchFamily="49" charset="0"/>
              </a:rPr>
              <a:t>MyInt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 </a:t>
            </a:r>
            <a:r>
              <a:rPr lang="en-US" dirty="0" err="1">
                <a:solidFill>
                  <a:srgbClr val="000000"/>
                </a:solidFill>
                <a:latin typeface="Consolas" panose="020B0609020204030204" pitchFamily="49" charset="0"/>
              </a:rPr>
              <a:t>MyInt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b){</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cals</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cals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a.getValue</a:t>
            </a:r>
            <a:r>
              <a:rPr lang="en-US" dirty="0">
                <a:solidFill>
                  <a:srgbClr val="000000"/>
                </a:solidFill>
                <a:latin typeface="Consolas" panose="020B0609020204030204" pitchFamily="49" charset="0"/>
              </a:rPr>
              <a:t>() &gt; </a:t>
            </a:r>
            <a:r>
              <a:rPr lang="en-US" dirty="0" err="1">
                <a:solidFill>
                  <a:srgbClr val="000000"/>
                </a:solidFill>
                <a:latin typeface="Consolas" panose="020B0609020204030204" pitchFamily="49" charset="0"/>
              </a:rPr>
              <a:t>b.getValue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int</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getCals</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return</a:t>
            </a:r>
            <a:r>
              <a:rPr lang="en-US" dirty="0" smtClean="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cals</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Прямоугольник 7"/>
          <p:cNvSpPr/>
          <p:nvPr/>
        </p:nvSpPr>
        <p:spPr>
          <a:xfrm>
            <a:off x="6756922" y="1696675"/>
            <a:ext cx="5139331" cy="4524315"/>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vector&lt;</a:t>
            </a:r>
            <a:r>
              <a:rPr lang="en-US" dirty="0" err="1">
                <a:solidFill>
                  <a:srgbClr val="000000"/>
                </a:solidFill>
                <a:latin typeface="Consolas" panose="020B0609020204030204" pitchFamily="49" charset="0"/>
              </a:rPr>
              <a:t>MyInt</a:t>
            </a:r>
            <a:r>
              <a:rPr lang="en-US" dirty="0">
                <a:solidFill>
                  <a:srgbClr val="000000"/>
                </a:solidFill>
                <a:latin typeface="Consolas" panose="020B0609020204030204" pitchFamily="49" charset="0"/>
              </a:rPr>
              <a:t>&gt; v(</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&amp; el: v){</a:t>
            </a:r>
          </a:p>
          <a:p>
            <a:r>
              <a:rPr lang="en-US" dirty="0">
                <a:solidFill>
                  <a:srgbClr val="000000"/>
                </a:solidFill>
                <a:latin typeface="Consolas" panose="020B0609020204030204" pitchFamily="49" charset="0"/>
              </a:rPr>
              <a:t>        el = -</a:t>
            </a:r>
            <a:r>
              <a:rPr lang="en-US" dirty="0">
                <a:solidFill>
                  <a:srgbClr val="098658"/>
                </a:solidFill>
                <a:latin typeface="Consolas" panose="020B0609020204030204" pitchFamily="49" charset="0"/>
              </a:rPr>
              <a:t>50</a:t>
            </a:r>
            <a:r>
              <a:rPr lang="en-US" dirty="0">
                <a:solidFill>
                  <a:srgbClr val="000000"/>
                </a:solidFill>
                <a:latin typeface="Consolas" panose="020B0609020204030204" pitchFamily="49" charset="0"/>
              </a:rPr>
              <a:t> + rand() %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el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CompareMyIntFunctor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functor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functor.getCals</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sort(</a:t>
            </a:r>
            <a:r>
              <a:rPr lang="en-US" dirty="0" err="1">
                <a:solidFill>
                  <a:srgbClr val="000000"/>
                </a:solidFill>
                <a:latin typeface="Consolas" panose="020B0609020204030204" pitchFamily="49" charset="0"/>
              </a:rPr>
              <a:t>v.begin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v.end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functor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el: v){</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el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functor.getCals</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9" name="Прямоугольник 8"/>
          <p:cNvSpPr/>
          <p:nvPr/>
        </p:nvSpPr>
        <p:spPr>
          <a:xfrm>
            <a:off x="57342" y="302359"/>
            <a:ext cx="6038661" cy="6555641"/>
          </a:xfrm>
          <a:prstGeom prst="rect">
            <a:avLst/>
          </a:prstGeom>
        </p:spPr>
        <p:txBody>
          <a:bodyPr wrap="square">
            <a:spAutoFit/>
          </a:bodyPr>
          <a:lstStyle/>
          <a:p>
            <a:r>
              <a:rPr lang="ru-RU" sz="1200" dirty="0"/>
              <a:t>-9, 17, -16, -50, 19, -26, 28, 8, 12, 14, </a:t>
            </a:r>
          </a:p>
          <a:p>
            <a:r>
              <a:rPr lang="ru-RU" sz="1200" dirty="0"/>
              <a:t>0</a:t>
            </a:r>
          </a:p>
          <a:p>
            <a:r>
              <a:rPr lang="ru-RU" sz="1200" dirty="0"/>
              <a:t>0</a:t>
            </a:r>
          </a:p>
          <a:p>
            <a:r>
              <a:rPr lang="ru-RU" sz="1200" dirty="0"/>
              <a:t>1</a:t>
            </a:r>
          </a:p>
          <a:p>
            <a:r>
              <a:rPr lang="ru-RU" sz="1200" dirty="0"/>
              <a:t>2</a:t>
            </a:r>
          </a:p>
          <a:p>
            <a:r>
              <a:rPr lang="ru-RU" sz="1200" dirty="0"/>
              <a:t>2</a:t>
            </a:r>
          </a:p>
          <a:p>
            <a:r>
              <a:rPr lang="ru-RU" sz="1200" dirty="0"/>
              <a:t>3</a:t>
            </a:r>
          </a:p>
          <a:p>
            <a:r>
              <a:rPr lang="ru-RU" sz="1200" dirty="0"/>
              <a:t>3</a:t>
            </a:r>
          </a:p>
          <a:p>
            <a:r>
              <a:rPr lang="ru-RU" sz="1200" dirty="0"/>
              <a:t>4</a:t>
            </a:r>
          </a:p>
          <a:p>
            <a:r>
              <a:rPr lang="ru-RU" sz="1200" dirty="0"/>
              <a:t>5</a:t>
            </a:r>
          </a:p>
          <a:p>
            <a:r>
              <a:rPr lang="ru-RU" sz="1200" dirty="0"/>
              <a:t>6</a:t>
            </a:r>
          </a:p>
          <a:p>
            <a:r>
              <a:rPr lang="ru-RU" sz="1200" dirty="0"/>
              <a:t>5</a:t>
            </a:r>
          </a:p>
          <a:p>
            <a:r>
              <a:rPr lang="ru-RU" sz="1200" dirty="0"/>
              <a:t>6</a:t>
            </a:r>
          </a:p>
          <a:p>
            <a:r>
              <a:rPr lang="ru-RU" sz="1200" dirty="0"/>
              <a:t>7</a:t>
            </a:r>
          </a:p>
          <a:p>
            <a:r>
              <a:rPr lang="ru-RU" sz="1200" dirty="0"/>
              <a:t>8</a:t>
            </a:r>
          </a:p>
          <a:p>
            <a:r>
              <a:rPr lang="ru-RU" sz="1200" dirty="0"/>
              <a:t>9</a:t>
            </a:r>
          </a:p>
          <a:p>
            <a:r>
              <a:rPr lang="ru-RU" sz="1200" dirty="0"/>
              <a:t>10</a:t>
            </a:r>
          </a:p>
          <a:p>
            <a:r>
              <a:rPr lang="ru-RU" sz="1200" dirty="0"/>
              <a:t>11</a:t>
            </a:r>
          </a:p>
          <a:p>
            <a:r>
              <a:rPr lang="ru-RU" sz="1200" dirty="0"/>
              <a:t>7</a:t>
            </a:r>
          </a:p>
          <a:p>
            <a:r>
              <a:rPr lang="ru-RU" sz="1200" dirty="0"/>
              <a:t>8</a:t>
            </a:r>
          </a:p>
          <a:p>
            <a:r>
              <a:rPr lang="ru-RU" sz="1200" dirty="0"/>
              <a:t>9</a:t>
            </a:r>
          </a:p>
          <a:p>
            <a:r>
              <a:rPr lang="ru-RU" sz="1200" dirty="0"/>
              <a:t>10</a:t>
            </a:r>
          </a:p>
          <a:p>
            <a:r>
              <a:rPr lang="ru-RU" sz="1200" dirty="0"/>
              <a:t>11</a:t>
            </a:r>
          </a:p>
          <a:p>
            <a:r>
              <a:rPr lang="ru-RU" sz="1200" dirty="0"/>
              <a:t>12</a:t>
            </a:r>
          </a:p>
          <a:p>
            <a:r>
              <a:rPr lang="ru-RU" sz="1200" dirty="0"/>
              <a:t>13</a:t>
            </a:r>
          </a:p>
          <a:p>
            <a:r>
              <a:rPr lang="ru-RU" sz="1200" dirty="0"/>
              <a:t>8</a:t>
            </a:r>
          </a:p>
          <a:p>
            <a:r>
              <a:rPr lang="ru-RU" sz="1200" dirty="0"/>
              <a:t>9</a:t>
            </a:r>
          </a:p>
          <a:p>
            <a:r>
              <a:rPr lang="ru-RU" sz="1200" dirty="0"/>
              <a:t>10</a:t>
            </a:r>
          </a:p>
          <a:p>
            <a:r>
              <a:rPr lang="ru-RU" sz="1200" dirty="0"/>
              <a:t>11</a:t>
            </a:r>
          </a:p>
          <a:p>
            <a:r>
              <a:rPr lang="ru-RU" sz="1200" dirty="0"/>
              <a:t>12</a:t>
            </a:r>
          </a:p>
          <a:p>
            <a:r>
              <a:rPr lang="ru-RU" sz="1200" dirty="0"/>
              <a:t>13</a:t>
            </a:r>
          </a:p>
          <a:p>
            <a:r>
              <a:rPr lang="ru-RU" sz="1200" dirty="0"/>
              <a:t>14</a:t>
            </a:r>
          </a:p>
          <a:p>
            <a:r>
              <a:rPr lang="ru-RU" sz="1200" dirty="0"/>
              <a:t>15</a:t>
            </a:r>
          </a:p>
          <a:p>
            <a:r>
              <a:rPr lang="ru-RU" sz="1200" dirty="0"/>
              <a:t>28, 19, 17, 14, 12, 8, -9, -16, -26, -50,</a:t>
            </a:r>
          </a:p>
          <a:p>
            <a:r>
              <a:rPr lang="ru-RU" sz="1200" dirty="0"/>
              <a:t>0</a:t>
            </a:r>
          </a:p>
        </p:txBody>
      </p:sp>
      <p:pic>
        <p:nvPicPr>
          <p:cNvPr id="1030" name="Picture 6" descr="Мем: &quot;Так стоп&quot; - Все шаблоны - Meme-arsenal.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0674" y="4910561"/>
            <a:ext cx="2243593" cy="1947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336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5476122" y="1"/>
            <a:ext cx="1239763" cy="461665"/>
          </a:xfrm>
          <a:prstGeom prst="rect">
            <a:avLst/>
          </a:prstGeom>
        </p:spPr>
        <p:txBody>
          <a:bodyPr wrap="none">
            <a:spAutoFit/>
          </a:bodyPr>
          <a:lstStyle/>
          <a:p>
            <a:pPr algn="ctr"/>
            <a:r>
              <a:rPr lang="ru-RU" sz="2400" b="1" dirty="0" smtClean="0"/>
              <a:t>Лямбда</a:t>
            </a:r>
            <a:endParaRPr lang="ru-RU" sz="2400" b="1" dirty="0">
              <a:latin typeface="+mj-lt"/>
            </a:endParaRPr>
          </a:p>
        </p:txBody>
      </p:sp>
      <p:sp>
        <p:nvSpPr>
          <p:cNvPr id="4" name="Прямоугольник 3"/>
          <p:cNvSpPr/>
          <p:nvPr/>
        </p:nvSpPr>
        <p:spPr>
          <a:xfrm>
            <a:off x="556511" y="1065519"/>
            <a:ext cx="7555394" cy="5355312"/>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vector&lt;</a:t>
            </a:r>
            <a:r>
              <a:rPr lang="en-US" dirty="0" err="1">
                <a:solidFill>
                  <a:srgbClr val="000000"/>
                </a:solidFill>
                <a:latin typeface="Consolas" panose="020B0609020204030204" pitchFamily="49" charset="0"/>
              </a:rPr>
              <a:t>MyInt</a:t>
            </a:r>
            <a:r>
              <a:rPr lang="en-US" dirty="0">
                <a:solidFill>
                  <a:srgbClr val="000000"/>
                </a:solidFill>
                <a:latin typeface="Consolas" panose="020B0609020204030204" pitchFamily="49" charset="0"/>
              </a:rPr>
              <a:t>&gt; v(</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&amp; el: v){</a:t>
            </a:r>
          </a:p>
          <a:p>
            <a:r>
              <a:rPr lang="en-US" dirty="0">
                <a:solidFill>
                  <a:srgbClr val="000000"/>
                </a:solidFill>
                <a:latin typeface="Consolas" panose="020B0609020204030204" pitchFamily="49" charset="0"/>
              </a:rPr>
              <a:t>        el = -</a:t>
            </a:r>
            <a:r>
              <a:rPr lang="en-US" dirty="0">
                <a:solidFill>
                  <a:srgbClr val="098658"/>
                </a:solidFill>
                <a:latin typeface="Consolas" panose="020B0609020204030204" pitchFamily="49" charset="0"/>
              </a:rPr>
              <a:t>50</a:t>
            </a:r>
            <a:r>
              <a:rPr lang="en-US" dirty="0">
                <a:solidFill>
                  <a:srgbClr val="000000"/>
                </a:solidFill>
                <a:latin typeface="Consolas" panose="020B0609020204030204" pitchFamily="49" charset="0"/>
              </a:rPr>
              <a:t> + rand() %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el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cals</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cals</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sort(</a:t>
            </a:r>
            <a:r>
              <a:rPr lang="en-US" dirty="0" err="1">
                <a:solidFill>
                  <a:srgbClr val="000000"/>
                </a:solidFill>
                <a:latin typeface="Consolas" panose="020B0609020204030204" pitchFamily="49" charset="0"/>
              </a:rPr>
              <a:t>v.begin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v.end</a:t>
            </a:r>
            <a:r>
              <a:rPr lang="en-US" dirty="0">
                <a:solidFill>
                  <a:srgbClr val="000000"/>
                </a:solidFill>
                <a:latin typeface="Consolas" panose="020B0609020204030204" pitchFamily="49" charset="0"/>
              </a:rPr>
              <a:t>(), [&amp;</a:t>
            </a:r>
            <a:r>
              <a:rPr lang="en-US" dirty="0" err="1">
                <a:solidFill>
                  <a:srgbClr val="000000"/>
                </a:solidFill>
                <a:latin typeface="Consolas" panose="020B0609020204030204" pitchFamily="49" charset="0"/>
              </a:rPr>
              <a:t>cals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 </a:t>
            </a:r>
            <a:r>
              <a:rPr lang="en-US" dirty="0" err="1">
                <a:solidFill>
                  <a:srgbClr val="000000"/>
                </a:solidFill>
                <a:latin typeface="Consolas" panose="020B0609020204030204" pitchFamily="49" charset="0"/>
              </a:rPr>
              <a:t>MyInt</a:t>
            </a:r>
            <a:r>
              <a:rPr lang="en-US" dirty="0" err="1">
                <a:solidFill>
                  <a:srgbClr val="0000FF"/>
                </a:solidFill>
                <a:latin typeface="Consolas" panose="020B0609020204030204" pitchFamily="49" charset="0"/>
              </a:rPr>
              <a:t>&amp;</a:t>
            </a:r>
            <a:r>
              <a:rPr lang="en-US" dirty="0" err="1">
                <a:solidFill>
                  <a:srgbClr val="000000"/>
                </a:solidFill>
                <a:latin typeface="Consolas" panose="020B0609020204030204" pitchFamily="49" charset="0"/>
              </a:rPr>
              <a:t>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cals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a.getValue</a:t>
            </a:r>
            <a:r>
              <a:rPr lang="en-US" dirty="0">
                <a:solidFill>
                  <a:srgbClr val="000000"/>
                </a:solidFill>
                <a:latin typeface="Consolas" panose="020B0609020204030204" pitchFamily="49" charset="0"/>
              </a:rPr>
              <a:t>() &gt; </a:t>
            </a:r>
            <a:r>
              <a:rPr lang="en-US" dirty="0" err="1">
                <a:solidFill>
                  <a:srgbClr val="000000"/>
                </a:solidFill>
                <a:latin typeface="Consolas" panose="020B0609020204030204" pitchFamily="49" charset="0"/>
              </a:rPr>
              <a:t>b.getValue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el: v){</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el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cals</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5" name="Прямоугольник 4"/>
          <p:cNvSpPr/>
          <p:nvPr/>
        </p:nvSpPr>
        <p:spPr>
          <a:xfrm>
            <a:off x="8111905" y="3143010"/>
            <a:ext cx="3803287" cy="1200329"/>
          </a:xfrm>
          <a:prstGeom prst="rect">
            <a:avLst/>
          </a:prstGeom>
        </p:spPr>
        <p:txBody>
          <a:bodyPr wrap="square">
            <a:spAutoFit/>
          </a:bodyPr>
          <a:lstStyle/>
          <a:p>
            <a:r>
              <a:rPr lang="ru-RU" dirty="0"/>
              <a:t>-9, 17, -16, -50, 19, -26, 28, 8, 12, 14, </a:t>
            </a:r>
          </a:p>
          <a:p>
            <a:r>
              <a:rPr lang="ru-RU" dirty="0"/>
              <a:t>0</a:t>
            </a:r>
          </a:p>
          <a:p>
            <a:r>
              <a:rPr lang="ru-RU" dirty="0"/>
              <a:t>28, 19, 17, 14, 12, 8, -9, -16, -26, -50,</a:t>
            </a:r>
          </a:p>
          <a:p>
            <a:r>
              <a:rPr lang="ru-RU" dirty="0"/>
              <a:t>31</a:t>
            </a:r>
          </a:p>
        </p:txBody>
      </p:sp>
      <p:pic>
        <p:nvPicPr>
          <p:cNvPr id="3074" name="Picture 2" descr="Тяжелое время / стена :: часы :: смешные картинки (фото приколы) / смешные  картинки и другие приколы: комиксы, гиф анимация, видео, лучший  интеллектуальный юмор."/>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8392" y="4343339"/>
            <a:ext cx="48768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148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57739" y="1202681"/>
            <a:ext cx="11076522" cy="1477328"/>
          </a:xfrm>
          <a:prstGeom prst="rect">
            <a:avLst/>
          </a:prstGeom>
        </p:spPr>
        <p:txBody>
          <a:bodyPr wrap="square">
            <a:spAutoFit/>
          </a:bodyPr>
          <a:lstStyle/>
          <a:p>
            <a:r>
              <a:rPr lang="ru-RU" b="1" dirty="0"/>
              <a:t>Лямбда выражения </a:t>
            </a:r>
            <a:r>
              <a:rPr lang="ru-RU" dirty="0"/>
              <a:t>– техника программирования, сочетающая в себе преимущества указателей на функции и функциональных объектов, позволяет избежать неудобств. Как и функциональные объекты, лямбда выражения позволяют хранить состояния, но их компактный синтаксис в отличие от функциональных объектов не требует объявления класса. </a:t>
            </a:r>
            <a:r>
              <a:rPr lang="ru-RU" dirty="0"/>
              <a:t>Лямбда выражения позволяют вам писать более компактный код и избежать ошибок, нежели используя функциональные объекты</a:t>
            </a:r>
            <a:r>
              <a:rPr lang="ru-RU" dirty="0" smtClean="0"/>
              <a:t>.</a:t>
            </a:r>
            <a:endParaRPr lang="ru-RU" dirty="0"/>
          </a:p>
        </p:txBody>
      </p:sp>
      <p:grpSp>
        <p:nvGrpSpPr>
          <p:cNvPr id="3" name="Группа 2"/>
          <p:cNvGrpSpPr/>
          <p:nvPr/>
        </p:nvGrpSpPr>
        <p:grpSpPr>
          <a:xfrm>
            <a:off x="1360386" y="3141311"/>
            <a:ext cx="9471229" cy="2685621"/>
            <a:chOff x="1438197" y="3141311"/>
            <a:chExt cx="9471229" cy="2685621"/>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8197" y="3141311"/>
              <a:ext cx="3864674" cy="2685621"/>
            </a:xfrm>
            <a:prstGeom prst="rect">
              <a:avLst/>
            </a:prstGeom>
          </p:spPr>
        </p:pic>
        <p:sp>
          <p:nvSpPr>
            <p:cNvPr id="5" name="Прямоугольник 4"/>
            <p:cNvSpPr/>
            <p:nvPr/>
          </p:nvSpPr>
          <p:spPr>
            <a:xfrm>
              <a:off x="5302871" y="3611304"/>
              <a:ext cx="5606555" cy="1754326"/>
            </a:xfrm>
            <a:prstGeom prst="rect">
              <a:avLst/>
            </a:prstGeom>
          </p:spPr>
          <p:txBody>
            <a:bodyPr wrap="square">
              <a:spAutoFit/>
            </a:bodyPr>
            <a:lstStyle/>
            <a:p>
              <a:r>
                <a:rPr lang="ru-RU" dirty="0">
                  <a:solidFill>
                    <a:srgbClr val="222222"/>
                  </a:solidFill>
                </a:rPr>
                <a:t>1) Маска переменных</a:t>
              </a:r>
              <a:r>
                <a:rPr lang="ru-RU" dirty="0"/>
                <a:t/>
              </a:r>
              <a:br>
                <a:rPr lang="ru-RU" dirty="0"/>
              </a:br>
              <a:r>
                <a:rPr lang="ru-RU" dirty="0">
                  <a:solidFill>
                    <a:srgbClr val="222222"/>
                  </a:solidFill>
                </a:rPr>
                <a:t>2) Список параметров</a:t>
              </a:r>
              <a:r>
                <a:rPr lang="ru-RU" dirty="0"/>
                <a:t/>
              </a:r>
              <a:br>
                <a:rPr lang="ru-RU" dirty="0"/>
              </a:br>
              <a:r>
                <a:rPr lang="ru-RU" dirty="0">
                  <a:solidFill>
                    <a:srgbClr val="222222"/>
                  </a:solidFill>
                </a:rPr>
                <a:t>3) Изменение параметра, переданного по значению</a:t>
              </a:r>
              <a:r>
                <a:rPr lang="ru-RU" dirty="0"/>
                <a:t/>
              </a:r>
              <a:br>
                <a:rPr lang="ru-RU" dirty="0"/>
              </a:br>
              <a:r>
                <a:rPr lang="ru-RU" dirty="0">
                  <a:solidFill>
                    <a:srgbClr val="222222"/>
                  </a:solidFill>
                </a:rPr>
                <a:t>4) Спецификация исключения</a:t>
              </a:r>
              <a:r>
                <a:rPr lang="ru-RU" dirty="0"/>
                <a:t/>
              </a:r>
              <a:br>
                <a:rPr lang="ru-RU" dirty="0"/>
              </a:br>
              <a:r>
                <a:rPr lang="ru-RU" dirty="0">
                  <a:solidFill>
                    <a:srgbClr val="222222"/>
                  </a:solidFill>
                </a:rPr>
                <a:t>5) Возвращаемый тип</a:t>
              </a:r>
              <a:r>
                <a:rPr lang="ru-RU" dirty="0"/>
                <a:t/>
              </a:r>
              <a:br>
                <a:rPr lang="ru-RU" dirty="0"/>
              </a:br>
              <a:r>
                <a:rPr lang="ru-RU" dirty="0">
                  <a:solidFill>
                    <a:srgbClr val="222222"/>
                  </a:solidFill>
                </a:rPr>
                <a:t>6) Тело лямбда выражения</a:t>
              </a:r>
              <a:endParaRPr lang="ru-RU" dirty="0"/>
            </a:p>
          </p:txBody>
        </p:sp>
      </p:grpSp>
      <p:sp>
        <p:nvSpPr>
          <p:cNvPr id="6" name="Прямоугольник 5"/>
          <p:cNvSpPr/>
          <p:nvPr/>
        </p:nvSpPr>
        <p:spPr>
          <a:xfrm>
            <a:off x="4390918" y="0"/>
            <a:ext cx="3410164" cy="523220"/>
          </a:xfrm>
          <a:prstGeom prst="rect">
            <a:avLst/>
          </a:prstGeom>
        </p:spPr>
        <p:txBody>
          <a:bodyPr wrap="none">
            <a:spAutoFit/>
          </a:bodyPr>
          <a:lstStyle/>
          <a:p>
            <a:r>
              <a:rPr lang="ru-RU" sz="2800" b="1" dirty="0"/>
              <a:t>Лямбда </a:t>
            </a:r>
            <a:r>
              <a:rPr lang="ru-RU" sz="2800" b="1" dirty="0" smtClean="0"/>
              <a:t>выражения</a:t>
            </a:r>
            <a:endParaRPr lang="ru-RU" sz="2800" b="1" dirty="0"/>
          </a:p>
        </p:txBody>
      </p:sp>
      <p:pic>
        <p:nvPicPr>
          <p:cNvPr id="9218" name="Picture 2" descr="Продолжаем буйствовать / Коллективное творчество(БЛ) :: Бесконечное лето ::  Ru VN (Русскоязычные визуальные новеллы,Отечественные визуальные новеллы)  :: Визуальные новеллы :: фэндомы / картинки, комиксы, интересные  тематические статьи."/>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8337" y="4924474"/>
            <a:ext cx="2406555" cy="180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194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25101" y="647207"/>
            <a:ext cx="11096078" cy="5355312"/>
          </a:xfrm>
          <a:prstGeom prst="rect">
            <a:avLst/>
          </a:prstGeom>
        </p:spPr>
        <p:txBody>
          <a:bodyPr wrap="square">
            <a:spAutoFit/>
          </a:bodyPr>
          <a:lstStyle/>
          <a:p>
            <a:r>
              <a:rPr lang="ru-RU" b="1" dirty="0">
                <a:solidFill>
                  <a:srgbClr val="222222"/>
                </a:solidFill>
              </a:rPr>
              <a:t>Маска переменных</a:t>
            </a:r>
            <a:r>
              <a:rPr lang="ru-RU" dirty="0"/>
              <a:t/>
            </a:r>
            <a:br>
              <a:rPr lang="ru-RU" dirty="0"/>
            </a:br>
            <a:r>
              <a:rPr lang="ru-RU" dirty="0">
                <a:solidFill>
                  <a:srgbClr val="222222"/>
                </a:solidFill>
              </a:rPr>
              <a:t>Лямбда выражение может получать доступ практически к любым переменным и использовать их внутри тела. Снимок определяет способ получения параметров телом лямбда выражения. Доступ к переменным, перед которыми стоит амперсанд (&amp;), осуществляется по ссылке, а перед которыми нет амперсанда, соответственно </a:t>
            </a:r>
            <a:r>
              <a:rPr lang="ru-RU" dirty="0"/>
              <a:t>по </a:t>
            </a:r>
            <a:r>
              <a:rPr lang="ru-RU" dirty="0"/>
              <a:t>значению. Пустая маска ([]) означает, что тело выражения не имеет доступа к переменным</a:t>
            </a:r>
            <a:r>
              <a:rPr lang="ru-RU" dirty="0"/>
              <a:t>.</a:t>
            </a:r>
          </a:p>
          <a:p>
            <a:pPr marL="285750" indent="-285750">
              <a:buFont typeface="Arial" panose="020B0604020202020204" pitchFamily="34" charset="0"/>
              <a:buChar char="•"/>
            </a:pPr>
            <a:r>
              <a:rPr lang="ru-RU" b="1" dirty="0"/>
              <a:t>[</a:t>
            </a:r>
            <a:r>
              <a:rPr lang="ru-RU" b="1" dirty="0" err="1"/>
              <a:t>a,&amp;b</a:t>
            </a:r>
            <a:r>
              <a:rPr lang="ru-RU" b="1" dirty="0"/>
              <a:t>] </a:t>
            </a:r>
            <a:r>
              <a:rPr lang="ru-RU" dirty="0"/>
              <a:t>где a захвачена по значению, а b захвачена по ссылке.</a:t>
            </a:r>
          </a:p>
          <a:p>
            <a:pPr marL="285750" indent="-285750">
              <a:buFont typeface="Arial" panose="020B0604020202020204" pitchFamily="34" charset="0"/>
              <a:buChar char="•"/>
            </a:pPr>
            <a:r>
              <a:rPr lang="ru-RU" b="1" dirty="0"/>
              <a:t>[</a:t>
            </a:r>
            <a:r>
              <a:rPr lang="ru-RU" b="1" dirty="0" err="1"/>
              <a:t>this</a:t>
            </a:r>
            <a:r>
              <a:rPr lang="ru-RU" b="1" dirty="0"/>
              <a:t>]</a:t>
            </a:r>
            <a:r>
              <a:rPr lang="ru-RU" dirty="0"/>
              <a:t> захватывает указатель </a:t>
            </a:r>
            <a:r>
              <a:rPr lang="ru-RU" dirty="0" err="1"/>
              <a:t>this</a:t>
            </a:r>
            <a:r>
              <a:rPr lang="ru-RU" dirty="0"/>
              <a:t> по значению.</a:t>
            </a:r>
          </a:p>
          <a:p>
            <a:pPr marL="285750" indent="-285750">
              <a:buFont typeface="Arial" panose="020B0604020202020204" pitchFamily="34" charset="0"/>
              <a:buChar char="•"/>
            </a:pPr>
            <a:r>
              <a:rPr lang="ru-RU" b="1" dirty="0"/>
              <a:t>[&amp;]</a:t>
            </a:r>
            <a:r>
              <a:rPr lang="ru-RU" dirty="0"/>
              <a:t> захват всех символов по ссылке</a:t>
            </a:r>
          </a:p>
          <a:p>
            <a:pPr marL="285750" indent="-285750">
              <a:buFont typeface="Arial" panose="020B0604020202020204" pitchFamily="34" charset="0"/>
              <a:buChar char="•"/>
            </a:pPr>
            <a:r>
              <a:rPr lang="ru-RU" b="1" dirty="0"/>
              <a:t>[=]</a:t>
            </a:r>
            <a:r>
              <a:rPr lang="ru-RU" dirty="0"/>
              <a:t> захват всех символов по значению</a:t>
            </a:r>
          </a:p>
          <a:p>
            <a:pPr marL="285750" indent="-285750">
              <a:buFont typeface="Arial" panose="020B0604020202020204" pitchFamily="34" charset="0"/>
              <a:buChar char="•"/>
            </a:pPr>
            <a:r>
              <a:rPr lang="ru-RU" b="1" dirty="0"/>
              <a:t>[]</a:t>
            </a:r>
            <a:r>
              <a:rPr lang="ru-RU" dirty="0"/>
              <a:t> ничего не </a:t>
            </a:r>
            <a:r>
              <a:rPr lang="ru-RU" dirty="0"/>
              <a:t>захватывает</a:t>
            </a:r>
            <a:endParaRPr lang="ru-RU" dirty="0">
              <a:solidFill>
                <a:srgbClr val="222222"/>
              </a:solidFill>
            </a:endParaRPr>
          </a:p>
          <a:p>
            <a:r>
              <a:rPr lang="ru-RU" b="1" dirty="0">
                <a:solidFill>
                  <a:srgbClr val="222222"/>
                </a:solidFill>
              </a:rPr>
              <a:t>Список параметров</a:t>
            </a:r>
            <a:r>
              <a:rPr lang="ru-RU" dirty="0"/>
              <a:t/>
            </a:r>
            <a:br>
              <a:rPr lang="ru-RU" dirty="0"/>
            </a:br>
            <a:r>
              <a:rPr lang="ru-RU" dirty="0">
                <a:solidFill>
                  <a:srgbClr val="222222"/>
                </a:solidFill>
              </a:rPr>
              <a:t>Список параметров лямбда выражения содержит список параметров для функции, у которых существуют следующим </a:t>
            </a:r>
            <a:r>
              <a:rPr lang="ru-RU" dirty="0" smtClean="0">
                <a:solidFill>
                  <a:srgbClr val="222222"/>
                </a:solidFill>
              </a:rPr>
              <a:t>ограничения:</a:t>
            </a:r>
            <a:endParaRPr lang="en-US" dirty="0"/>
          </a:p>
          <a:p>
            <a:pPr marL="342900" indent="-342900">
              <a:buFont typeface="+mj-lt"/>
              <a:buAutoNum type="arabicPeriod"/>
            </a:pPr>
            <a:r>
              <a:rPr lang="ru-RU" dirty="0" smtClean="0">
                <a:solidFill>
                  <a:srgbClr val="222222"/>
                </a:solidFill>
              </a:rPr>
              <a:t>Список </a:t>
            </a:r>
            <a:r>
              <a:rPr lang="ru-RU" dirty="0">
                <a:solidFill>
                  <a:srgbClr val="222222"/>
                </a:solidFill>
              </a:rPr>
              <a:t>параметров не может содержать значения по </a:t>
            </a:r>
            <a:r>
              <a:rPr lang="ru-RU" dirty="0" smtClean="0">
                <a:solidFill>
                  <a:srgbClr val="222222"/>
                </a:solidFill>
              </a:rPr>
              <a:t>умолчанию</a:t>
            </a:r>
            <a:endParaRPr lang="en-US" dirty="0"/>
          </a:p>
          <a:p>
            <a:pPr marL="342900" indent="-342900">
              <a:buFont typeface="+mj-lt"/>
              <a:buAutoNum type="arabicPeriod"/>
            </a:pPr>
            <a:r>
              <a:rPr lang="ru-RU" dirty="0" smtClean="0">
                <a:solidFill>
                  <a:srgbClr val="222222"/>
                </a:solidFill>
              </a:rPr>
              <a:t>Не </a:t>
            </a:r>
            <a:r>
              <a:rPr lang="ru-RU" dirty="0">
                <a:solidFill>
                  <a:srgbClr val="222222"/>
                </a:solidFill>
              </a:rPr>
              <a:t>может содержать неименованные </a:t>
            </a:r>
            <a:r>
              <a:rPr lang="ru-RU" dirty="0" smtClean="0">
                <a:solidFill>
                  <a:srgbClr val="222222"/>
                </a:solidFill>
              </a:rPr>
              <a:t>параметры</a:t>
            </a:r>
            <a:endParaRPr lang="en-US" dirty="0"/>
          </a:p>
          <a:p>
            <a:pPr marL="342900" indent="-342900">
              <a:buFont typeface="+mj-lt"/>
              <a:buAutoNum type="arabicPeriod"/>
            </a:pPr>
            <a:r>
              <a:rPr lang="ru-RU" dirty="0" smtClean="0">
                <a:solidFill>
                  <a:srgbClr val="222222"/>
                </a:solidFill>
              </a:rPr>
              <a:t>Ограниченное </a:t>
            </a:r>
            <a:r>
              <a:rPr lang="ru-RU" dirty="0">
                <a:solidFill>
                  <a:srgbClr val="222222"/>
                </a:solidFill>
              </a:rPr>
              <a:t>число </a:t>
            </a:r>
            <a:r>
              <a:rPr lang="ru-RU" dirty="0">
                <a:solidFill>
                  <a:srgbClr val="222222"/>
                </a:solidFill>
              </a:rPr>
              <a:t>параметров</a:t>
            </a:r>
          </a:p>
          <a:p>
            <a:r>
              <a:rPr lang="ru-RU" dirty="0">
                <a:solidFill>
                  <a:srgbClr val="212529"/>
                </a:solidFill>
                <a:latin typeface="Roboto"/>
              </a:rPr>
              <a:t>В стандарте </a:t>
            </a:r>
            <a:r>
              <a:rPr lang="ru-RU" b="1" dirty="0">
                <a:solidFill>
                  <a:srgbClr val="212529"/>
                </a:solidFill>
                <a:latin typeface="Roboto"/>
              </a:rPr>
              <a:t>C++14 </a:t>
            </a:r>
            <a:r>
              <a:rPr lang="ru-RU" dirty="0">
                <a:solidFill>
                  <a:srgbClr val="212529"/>
                </a:solidFill>
                <a:latin typeface="Roboto"/>
              </a:rPr>
              <a:t>появилась возможность определять аргументы лямбда функций как </a:t>
            </a:r>
            <a:r>
              <a:rPr lang="ru-RU" dirty="0" err="1">
                <a:solidFill>
                  <a:srgbClr val="212529"/>
                </a:solidFill>
                <a:latin typeface="Roboto"/>
              </a:rPr>
              <a:t>auto</a:t>
            </a:r>
            <a:r>
              <a:rPr lang="ru-RU" dirty="0">
                <a:solidFill>
                  <a:srgbClr val="212529"/>
                </a:solidFill>
                <a:latin typeface="Roboto"/>
              </a:rPr>
              <a:t>, за счёт чего лямбда функцию можно передавать в качестве аргумента самой себе по ссылке. </a:t>
            </a:r>
            <a:endParaRPr lang="ru-RU" dirty="0">
              <a:solidFill>
                <a:srgbClr val="222222"/>
              </a:solidFill>
            </a:endParaRPr>
          </a:p>
          <a:p>
            <a:endParaRPr lang="ru-RU" dirty="0"/>
          </a:p>
        </p:txBody>
      </p:sp>
      <p:sp>
        <p:nvSpPr>
          <p:cNvPr id="3" name="Прямоугольник 2"/>
          <p:cNvSpPr/>
          <p:nvPr/>
        </p:nvSpPr>
        <p:spPr>
          <a:xfrm>
            <a:off x="5940552" y="3371029"/>
            <a:ext cx="4572000" cy="369332"/>
          </a:xfrm>
          <a:prstGeom prst="rect">
            <a:avLst/>
          </a:prstGeom>
        </p:spPr>
        <p:txBody>
          <a:bodyPr>
            <a:spAutoFit/>
          </a:bodyPr>
          <a:lstStyle/>
          <a:p>
            <a:endParaRPr lang="ru-RU" dirty="0"/>
          </a:p>
        </p:txBody>
      </p:sp>
      <p:sp>
        <p:nvSpPr>
          <p:cNvPr id="4" name="Прямоугольник 3"/>
          <p:cNvSpPr/>
          <p:nvPr/>
        </p:nvSpPr>
        <p:spPr>
          <a:xfrm>
            <a:off x="1633728" y="4400264"/>
            <a:ext cx="4572000" cy="369332"/>
          </a:xfrm>
          <a:prstGeom prst="rect">
            <a:avLst/>
          </a:prstGeom>
        </p:spPr>
        <p:txBody>
          <a:bodyPr>
            <a:spAutoFit/>
          </a:bodyPr>
          <a:lstStyle/>
          <a:p>
            <a:endParaRPr lang="ru-RU" dirty="0"/>
          </a:p>
        </p:txBody>
      </p:sp>
      <p:sp>
        <p:nvSpPr>
          <p:cNvPr id="5" name="Прямоугольник 4"/>
          <p:cNvSpPr/>
          <p:nvPr/>
        </p:nvSpPr>
        <p:spPr>
          <a:xfrm>
            <a:off x="3530443" y="0"/>
            <a:ext cx="5118902" cy="523220"/>
          </a:xfrm>
          <a:prstGeom prst="rect">
            <a:avLst/>
          </a:prstGeom>
        </p:spPr>
        <p:txBody>
          <a:bodyPr wrap="none">
            <a:spAutoFit/>
          </a:bodyPr>
          <a:lstStyle/>
          <a:p>
            <a:r>
              <a:rPr lang="ru-RU" sz="2800" b="1" dirty="0"/>
              <a:t>Параметры сигнатуры </a:t>
            </a:r>
            <a:r>
              <a:rPr lang="ru-RU" sz="2800" b="1" dirty="0" smtClean="0"/>
              <a:t>лямбды</a:t>
            </a:r>
            <a:endParaRPr lang="ru-RU" sz="2800" b="1" dirty="0"/>
          </a:p>
        </p:txBody>
      </p:sp>
      <p:pic>
        <p:nvPicPr>
          <p:cNvPr id="11266" name="Picture 2" descr="Создать мем Ты хочешь меня опять довести д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4441" y="1854876"/>
            <a:ext cx="1753053" cy="1753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8034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552261" y="786384"/>
            <a:ext cx="11014326" cy="4247317"/>
          </a:xfrm>
          <a:prstGeom prst="rect">
            <a:avLst/>
          </a:prstGeom>
        </p:spPr>
        <p:txBody>
          <a:bodyPr wrap="square">
            <a:spAutoFit/>
          </a:bodyPr>
          <a:lstStyle/>
          <a:p>
            <a:r>
              <a:rPr lang="ru-RU" b="1" dirty="0">
                <a:solidFill>
                  <a:srgbClr val="222222"/>
                </a:solidFill>
              </a:rPr>
              <a:t>Изменение параметра переданного по значению</a:t>
            </a:r>
            <a:r>
              <a:rPr lang="ru-RU" dirty="0"/>
              <a:t/>
            </a:r>
            <a:br>
              <a:rPr lang="ru-RU" dirty="0"/>
            </a:br>
            <a:r>
              <a:rPr lang="ru-RU" dirty="0">
                <a:solidFill>
                  <a:srgbClr val="222222"/>
                </a:solidFill>
              </a:rPr>
              <a:t>Спецификация позволяет разрешить телу лямбда выражения и заменить переменные, полученные по значению</a:t>
            </a:r>
            <a:r>
              <a:rPr lang="ru-RU" dirty="0">
                <a:solidFill>
                  <a:srgbClr val="222222"/>
                </a:solidFill>
              </a:rPr>
              <a:t>.</a:t>
            </a:r>
            <a:endParaRPr lang="ru-RU" b="1" dirty="0"/>
          </a:p>
          <a:p>
            <a:r>
              <a:rPr lang="ru-RU" b="1" dirty="0"/>
              <a:t>Спецификация </a:t>
            </a:r>
            <a:r>
              <a:rPr lang="ru-RU" b="1" dirty="0"/>
              <a:t>исключений</a:t>
            </a:r>
            <a:r>
              <a:rPr lang="ru-RU" dirty="0"/>
              <a:t/>
            </a:r>
            <a:br>
              <a:rPr lang="ru-RU" dirty="0"/>
            </a:br>
            <a:r>
              <a:rPr lang="ru-RU" dirty="0"/>
              <a:t>Лямбда выражения может включать в себя спецификацию исключения, которая позволяет телу не создавать исключения.</a:t>
            </a:r>
          </a:p>
          <a:p>
            <a:r>
              <a:rPr lang="ru-RU" b="1" dirty="0"/>
              <a:t>Тело лямбда выражения</a:t>
            </a:r>
            <a:r>
              <a:rPr lang="ru-RU" dirty="0"/>
              <a:t/>
            </a:r>
            <a:br>
              <a:rPr lang="ru-RU" dirty="0"/>
            </a:br>
            <a:r>
              <a:rPr lang="ru-RU" dirty="0"/>
              <a:t>На тело выражения накладываются идентичные ограничения, как на блок кода или метод</a:t>
            </a:r>
            <a:r>
              <a:rPr lang="ru-RU" dirty="0"/>
              <a:t>.</a:t>
            </a:r>
            <a:endParaRPr lang="ru-RU" b="1" dirty="0"/>
          </a:p>
          <a:p>
            <a:r>
              <a:rPr lang="ru-RU" b="1" dirty="0"/>
              <a:t>Возвращаемый </a:t>
            </a:r>
            <a:r>
              <a:rPr lang="ru-RU" b="1" dirty="0"/>
              <a:t>тип</a:t>
            </a:r>
            <a:r>
              <a:rPr lang="ru-RU" dirty="0"/>
              <a:t/>
            </a:r>
            <a:br>
              <a:rPr lang="ru-RU" dirty="0"/>
            </a:br>
            <a:r>
              <a:rPr lang="ru-RU" dirty="0"/>
              <a:t>Спецификация определяет возвращаемый тип лямбда выражения. Вы можете не использовать данную конструкцию, если тело выражения имеет только одну инструкцию “</a:t>
            </a:r>
            <a:r>
              <a:rPr lang="ru-RU" b="1" dirty="0" err="1"/>
              <a:t>return</a:t>
            </a:r>
            <a:r>
              <a:rPr lang="ru-RU" dirty="0"/>
              <a:t>” или не возвращает значения вообще. Если тело содержит только одну “</a:t>
            </a:r>
            <a:r>
              <a:rPr lang="ru-RU" b="1" dirty="0" err="1"/>
              <a:t>return</a:t>
            </a:r>
            <a:r>
              <a:rPr lang="ru-RU" dirty="0"/>
              <a:t>” инструкцию, компилятор установит возвращаемый тип лямбда выражения идентичный типу “</a:t>
            </a:r>
            <a:r>
              <a:rPr lang="ru-RU" b="1" dirty="0" err="1"/>
              <a:t>return</a:t>
            </a:r>
            <a:r>
              <a:rPr lang="ru-RU" dirty="0"/>
              <a:t>” инструкции</a:t>
            </a:r>
            <a:r>
              <a:rPr lang="ru-RU" dirty="0"/>
              <a:t>.</a:t>
            </a:r>
            <a:endParaRPr lang="ru-RU" dirty="0"/>
          </a:p>
          <a:p>
            <a:r>
              <a:rPr lang="ru-RU" dirty="0"/>
              <a:t>Это означает, что лямбда функция может использовать не только переменные, которые передаются ей в качестве параметров, но и какие-либо объекты, которые были объявлены вне </a:t>
            </a:r>
            <a:r>
              <a:rPr lang="ru-RU" b="1" dirty="0" err="1"/>
              <a:t>лямда</a:t>
            </a:r>
            <a:r>
              <a:rPr lang="ru-RU" b="1" dirty="0"/>
              <a:t>-функции</a:t>
            </a:r>
            <a:r>
              <a:rPr lang="ru-RU" dirty="0" smtClean="0"/>
              <a:t>.</a:t>
            </a:r>
            <a:endParaRPr lang="ru-RU" dirty="0"/>
          </a:p>
        </p:txBody>
      </p:sp>
      <p:sp>
        <p:nvSpPr>
          <p:cNvPr id="7" name="Прямоугольник 6"/>
          <p:cNvSpPr/>
          <p:nvPr/>
        </p:nvSpPr>
        <p:spPr>
          <a:xfrm>
            <a:off x="3499973" y="0"/>
            <a:ext cx="5118902" cy="523220"/>
          </a:xfrm>
          <a:prstGeom prst="rect">
            <a:avLst/>
          </a:prstGeom>
        </p:spPr>
        <p:txBody>
          <a:bodyPr wrap="none">
            <a:spAutoFit/>
          </a:bodyPr>
          <a:lstStyle/>
          <a:p>
            <a:r>
              <a:rPr lang="ru-RU" sz="2800" b="1" dirty="0"/>
              <a:t>Параметры сигнатуры </a:t>
            </a:r>
            <a:r>
              <a:rPr lang="ru-RU" sz="2800" b="1" dirty="0" smtClean="0"/>
              <a:t>лямбды</a:t>
            </a:r>
            <a:endParaRPr lang="ru-RU" sz="2800" b="1" dirty="0"/>
          </a:p>
        </p:txBody>
      </p:sp>
    </p:spTree>
    <p:extLst>
      <p:ext uri="{BB962C8B-B14F-4D97-AF65-F5344CB8AC3E}">
        <p14:creationId xmlns:p14="http://schemas.microsoft.com/office/powerpoint/2010/main" val="299595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479834" y="826069"/>
            <a:ext cx="11012876" cy="4801314"/>
          </a:xfrm>
          <a:prstGeom prst="rect">
            <a:avLst/>
          </a:prstGeom>
        </p:spPr>
        <p:txBody>
          <a:bodyPr wrap="square">
            <a:spAutoFit/>
          </a:bodyPr>
          <a:lstStyle/>
          <a:p>
            <a:r>
              <a:rPr lang="ru-RU" dirty="0">
                <a:solidFill>
                  <a:srgbClr val="212529"/>
                </a:solidFill>
                <a:latin typeface="Roboto"/>
              </a:rPr>
              <a:t>Лямбда </a:t>
            </a:r>
            <a:r>
              <a:rPr lang="ru-RU" dirty="0">
                <a:solidFill>
                  <a:srgbClr val="212529"/>
                </a:solidFill>
                <a:latin typeface="Roboto"/>
              </a:rPr>
              <a:t>функция создаёт безымянный временный объект уникального безымянного </a:t>
            </a:r>
            <a:r>
              <a:rPr lang="ru-RU" dirty="0" err="1">
                <a:solidFill>
                  <a:srgbClr val="212529"/>
                </a:solidFill>
                <a:latin typeface="Roboto"/>
              </a:rPr>
              <a:t>non-union</a:t>
            </a:r>
            <a:r>
              <a:rPr lang="ru-RU" dirty="0">
                <a:solidFill>
                  <a:srgbClr val="212529"/>
                </a:solidFill>
                <a:latin typeface="Roboto"/>
              </a:rPr>
              <a:t>, </a:t>
            </a:r>
            <a:r>
              <a:rPr lang="ru-RU" dirty="0" err="1">
                <a:solidFill>
                  <a:srgbClr val="212529"/>
                </a:solidFill>
                <a:latin typeface="Roboto"/>
              </a:rPr>
              <a:t>non-aggregate</a:t>
            </a:r>
            <a:r>
              <a:rPr lang="ru-RU" dirty="0">
                <a:solidFill>
                  <a:srgbClr val="212529"/>
                </a:solidFill>
                <a:latin typeface="Roboto"/>
              </a:rPr>
              <a:t> типа, известного как </a:t>
            </a:r>
            <a:r>
              <a:rPr lang="ru-RU" i="1" dirty="0">
                <a:solidFill>
                  <a:srgbClr val="212529"/>
                </a:solidFill>
                <a:latin typeface="Roboto"/>
              </a:rPr>
              <a:t>тип замыкания. </a:t>
            </a:r>
            <a:r>
              <a:rPr lang="ru-RU" dirty="0">
                <a:solidFill>
                  <a:srgbClr val="212529"/>
                </a:solidFill>
                <a:latin typeface="Roboto"/>
              </a:rPr>
              <a:t>Благодаря введению оператора </a:t>
            </a:r>
            <a:r>
              <a:rPr lang="ru-RU" b="1" dirty="0" err="1">
                <a:solidFill>
                  <a:srgbClr val="212529"/>
                </a:solidFill>
                <a:latin typeface="Roboto"/>
              </a:rPr>
              <a:t>auto</a:t>
            </a:r>
            <a:r>
              <a:rPr lang="ru-RU" b="1" dirty="0">
                <a:solidFill>
                  <a:srgbClr val="212529"/>
                </a:solidFill>
                <a:latin typeface="Roboto"/>
              </a:rPr>
              <a:t> </a:t>
            </a:r>
            <a:r>
              <a:rPr lang="ru-RU" dirty="0">
                <a:solidFill>
                  <a:srgbClr val="212529"/>
                </a:solidFill>
                <a:latin typeface="Roboto"/>
              </a:rPr>
              <a:t>в современном стандарте C++ можно объявить объект лямбда функции довольно легко, без прописывания объявления функтора ( </a:t>
            </a:r>
            <a:r>
              <a:rPr lang="ru-RU" b="1" dirty="0" err="1">
                <a:solidFill>
                  <a:srgbClr val="212529"/>
                </a:solidFill>
                <a:latin typeface="Roboto"/>
              </a:rPr>
              <a:t>std</a:t>
            </a:r>
            <a:r>
              <a:rPr lang="ru-RU" b="1" dirty="0">
                <a:solidFill>
                  <a:srgbClr val="212529"/>
                </a:solidFill>
                <a:latin typeface="Roboto"/>
              </a:rPr>
              <a:t>::</a:t>
            </a:r>
            <a:r>
              <a:rPr lang="ru-RU" b="1" dirty="0" err="1">
                <a:solidFill>
                  <a:srgbClr val="212529"/>
                </a:solidFill>
                <a:latin typeface="Roboto"/>
              </a:rPr>
              <a:t>function</a:t>
            </a:r>
            <a:r>
              <a:rPr lang="ru-RU" b="1" dirty="0">
                <a:solidFill>
                  <a:srgbClr val="212529"/>
                </a:solidFill>
                <a:latin typeface="Roboto"/>
              </a:rPr>
              <a:t> </a:t>
            </a:r>
            <a:r>
              <a:rPr lang="ru-RU" dirty="0">
                <a:solidFill>
                  <a:srgbClr val="212529"/>
                </a:solidFill>
                <a:latin typeface="Roboto"/>
              </a:rPr>
              <a:t>) со всеми </a:t>
            </a:r>
            <a:r>
              <a:rPr lang="ru-RU" dirty="0" smtClean="0">
                <a:solidFill>
                  <a:srgbClr val="212529"/>
                </a:solidFill>
                <a:latin typeface="Roboto"/>
              </a:rPr>
              <a:t>параметрами </a:t>
            </a:r>
            <a:r>
              <a:rPr lang="ru-RU" dirty="0">
                <a:solidFill>
                  <a:srgbClr val="212529"/>
                </a:solidFill>
                <a:latin typeface="Roboto"/>
              </a:rPr>
              <a:t>и возвращаемыми значениями, что делает код более простым и читаемым</a:t>
            </a:r>
            <a:endParaRPr lang="ru-RU" dirty="0"/>
          </a:p>
          <a:p>
            <a:endParaRPr lang="ru-RU" dirty="0"/>
          </a:p>
          <a:p>
            <a:r>
              <a:rPr lang="ru-RU" dirty="0"/>
              <a:t>Возможные </a:t>
            </a:r>
            <a:r>
              <a:rPr lang="ru-RU" dirty="0"/>
              <a:t>варианты синтаксиса лямбда функций</a:t>
            </a:r>
          </a:p>
          <a:p>
            <a:endParaRPr lang="ru-RU" dirty="0"/>
          </a:p>
          <a:p>
            <a:pPr marL="285750" indent="-285750">
              <a:buFont typeface="Arial" panose="020B0604020202020204" pitchFamily="34" charset="0"/>
              <a:buChar char="•"/>
            </a:pPr>
            <a:r>
              <a:rPr lang="ru-RU" dirty="0"/>
              <a:t>[ </a:t>
            </a:r>
            <a:r>
              <a:rPr lang="en-US" dirty="0"/>
              <a:t>capture ] ( </a:t>
            </a:r>
            <a:r>
              <a:rPr lang="en-US" dirty="0" err="1"/>
              <a:t>params</a:t>
            </a:r>
            <a:r>
              <a:rPr lang="en-US" dirty="0"/>
              <a:t> ) mutable exception attribute -&gt; ret { body }</a:t>
            </a:r>
          </a:p>
          <a:p>
            <a:pPr marL="285750" indent="-285750">
              <a:buFont typeface="Arial" panose="020B0604020202020204" pitchFamily="34" charset="0"/>
              <a:buChar char="•"/>
            </a:pPr>
            <a:r>
              <a:rPr lang="en-US" dirty="0"/>
              <a:t>[ capture ] ( </a:t>
            </a:r>
            <a:r>
              <a:rPr lang="en-US" dirty="0" err="1"/>
              <a:t>params</a:t>
            </a:r>
            <a:r>
              <a:rPr lang="en-US" dirty="0"/>
              <a:t> ) -&gt; ret { body }</a:t>
            </a:r>
          </a:p>
          <a:p>
            <a:pPr marL="285750" indent="-285750">
              <a:buFont typeface="Arial" panose="020B0604020202020204" pitchFamily="34" charset="0"/>
              <a:buChar char="•"/>
            </a:pPr>
            <a:r>
              <a:rPr lang="en-US" dirty="0"/>
              <a:t>[ capture ] ( </a:t>
            </a:r>
            <a:r>
              <a:rPr lang="en-US" dirty="0" err="1"/>
              <a:t>params</a:t>
            </a:r>
            <a:r>
              <a:rPr lang="en-US" dirty="0"/>
              <a:t> ) { body }</a:t>
            </a:r>
          </a:p>
          <a:p>
            <a:pPr marL="285750" indent="-285750">
              <a:buFont typeface="Arial" panose="020B0604020202020204" pitchFamily="34" charset="0"/>
              <a:buChar char="•"/>
            </a:pPr>
            <a:r>
              <a:rPr lang="en-US" dirty="0"/>
              <a:t>[ capture ] { body }</a:t>
            </a:r>
            <a:endParaRPr lang="ru-RU" dirty="0"/>
          </a:p>
          <a:p>
            <a:endParaRPr lang="ru-RU" dirty="0">
              <a:solidFill>
                <a:srgbClr val="212529"/>
              </a:solidFill>
              <a:latin typeface="Roboto"/>
            </a:endParaRPr>
          </a:p>
          <a:p>
            <a:r>
              <a:rPr lang="ru-RU" dirty="0">
                <a:solidFill>
                  <a:srgbClr val="212529"/>
                </a:solidFill>
                <a:latin typeface="Roboto"/>
              </a:rPr>
              <a:t>Не </a:t>
            </a:r>
            <a:r>
              <a:rPr lang="ru-RU" dirty="0">
                <a:solidFill>
                  <a:srgbClr val="212529"/>
                </a:solidFill>
                <a:latin typeface="Roboto"/>
              </a:rPr>
              <a:t>имеет смысла объявлять функцию или метод в классе, если эта функция используется в одном единственном месте кода. Это как минимум будет усложнять интерфейс класса, если на каждый чих будем писать новые методы. Гораздо лучше объявить лямбду внутри другого метода, где она должна выполняться. Это касается всех лямбда функций, как обычных, так и рекурсивных.</a:t>
            </a:r>
            <a:endParaRPr lang="ru-RU" dirty="0"/>
          </a:p>
        </p:txBody>
      </p:sp>
      <p:sp>
        <p:nvSpPr>
          <p:cNvPr id="6" name="Прямоугольник 5"/>
          <p:cNvSpPr/>
          <p:nvPr/>
        </p:nvSpPr>
        <p:spPr>
          <a:xfrm>
            <a:off x="3530444" y="0"/>
            <a:ext cx="5107873" cy="523220"/>
          </a:xfrm>
          <a:prstGeom prst="rect">
            <a:avLst/>
          </a:prstGeom>
        </p:spPr>
        <p:txBody>
          <a:bodyPr wrap="none">
            <a:spAutoFit/>
          </a:bodyPr>
          <a:lstStyle/>
          <a:p>
            <a:r>
              <a:rPr lang="ru-RU" sz="2800" b="1" dirty="0"/>
              <a:t>Дополнительные </a:t>
            </a:r>
            <a:r>
              <a:rPr lang="ru-RU" sz="2800" b="1" dirty="0" smtClean="0"/>
              <a:t>подробности</a:t>
            </a:r>
            <a:endParaRPr lang="ru-RU" sz="2800" b="1" dirty="0"/>
          </a:p>
        </p:txBody>
      </p:sp>
    </p:spTree>
    <p:extLst>
      <p:ext uri="{BB962C8B-B14F-4D97-AF65-F5344CB8AC3E}">
        <p14:creationId xmlns:p14="http://schemas.microsoft.com/office/powerpoint/2010/main" val="1149506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Группа 6"/>
          <p:cNvGrpSpPr/>
          <p:nvPr/>
        </p:nvGrpSpPr>
        <p:grpSpPr>
          <a:xfrm>
            <a:off x="1309735" y="258902"/>
            <a:ext cx="9572531" cy="6340197"/>
            <a:chOff x="875168" y="517803"/>
            <a:chExt cx="9572531" cy="6340197"/>
          </a:xfrm>
        </p:grpSpPr>
        <p:sp>
          <p:nvSpPr>
            <p:cNvPr id="4" name="Прямоугольник 3"/>
            <p:cNvSpPr/>
            <p:nvPr/>
          </p:nvSpPr>
          <p:spPr>
            <a:xfrm>
              <a:off x="875168" y="517803"/>
              <a:ext cx="8564578" cy="6340197"/>
            </a:xfrm>
            <a:prstGeom prst="rect">
              <a:avLst/>
            </a:prstGeom>
          </p:spPr>
          <p:txBody>
            <a:bodyPr wrap="square">
              <a:spAutoFit/>
            </a:bodyPr>
            <a:lstStyle/>
            <a:p>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main(){</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srand</a:t>
              </a:r>
              <a:r>
                <a:rPr lang="en-US" sz="1400" dirty="0">
                  <a:solidFill>
                    <a:srgbClr val="000000"/>
                  </a:solidFill>
                  <a:latin typeface="Consolas" panose="020B0609020204030204" pitchFamily="49" charset="0"/>
                </a:rPr>
                <a:t>(time(</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vector&lt;</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&gt; v(</a:t>
              </a:r>
              <a:r>
                <a:rPr lang="en-US" sz="1400" dirty="0">
                  <a:solidFill>
                    <a:srgbClr val="098658"/>
                  </a:solidFill>
                  <a:latin typeface="Consolas" panose="020B0609020204030204" pitchFamily="49" charset="0"/>
                </a:rPr>
                <a:t>100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for</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auto</a:t>
              </a:r>
              <a:r>
                <a:rPr lang="en-US" sz="1400" dirty="0">
                  <a:solidFill>
                    <a:srgbClr val="000000"/>
                  </a:solidFill>
                  <a:latin typeface="Consolas" panose="020B0609020204030204" pitchFamily="49" charset="0"/>
                </a:rPr>
                <a:t>&amp; el: v){</a:t>
              </a:r>
            </a:p>
            <a:p>
              <a:r>
                <a:rPr lang="en-US" sz="1400" dirty="0">
                  <a:solidFill>
                    <a:srgbClr val="000000"/>
                  </a:solidFill>
                  <a:latin typeface="Consolas" panose="020B0609020204030204" pitchFamily="49" charset="0"/>
                </a:rPr>
                <a:t>        el = -</a:t>
              </a:r>
              <a:r>
                <a:rPr lang="en-US" sz="1400" dirty="0">
                  <a:solidFill>
                    <a:srgbClr val="098658"/>
                  </a:solidFill>
                  <a:latin typeface="Consolas" panose="020B0609020204030204" pitchFamily="49" charset="0"/>
                </a:rPr>
                <a:t>50</a:t>
              </a:r>
              <a:r>
                <a:rPr lang="en-US" sz="1400" dirty="0">
                  <a:solidFill>
                    <a:srgbClr val="000000"/>
                  </a:solidFill>
                  <a:latin typeface="Consolas" panose="020B0609020204030204" pitchFamily="49" charset="0"/>
                </a:rPr>
                <a:t> + rand() % </a:t>
              </a:r>
              <a:r>
                <a:rPr lang="en-US" sz="1400" dirty="0">
                  <a:solidFill>
                    <a:srgbClr val="098658"/>
                  </a:solidFill>
                  <a:latin typeface="Consolas" panose="020B0609020204030204" pitchFamily="49" charset="0"/>
                </a:rPr>
                <a:t>100</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positives = </a:t>
              </a:r>
              <a:r>
                <a:rPr lang="en-US" sz="1400" dirty="0" err="1">
                  <a:solidFill>
                    <a:srgbClr val="000000"/>
                  </a:solidFill>
                  <a:latin typeface="Consolas" panose="020B0609020204030204" pitchFamily="49" charset="0"/>
                </a:rPr>
                <a:t>count_if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v.begin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v.end</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FF"/>
                  </a:solidFill>
                  <a:latin typeface="Consolas" panose="020B0609020204030204" pitchFamily="49" charset="0"/>
                </a:rPr>
                <a:t>&amp;</a:t>
              </a:r>
              <a:r>
                <a:rPr lang="en-US" sz="1400" dirty="0">
                  <a:solidFill>
                    <a:srgbClr val="000000"/>
                  </a:solidFill>
                  <a:latin typeface="Consolas" panose="020B0609020204030204" pitchFamily="49" charset="0"/>
                </a:rPr>
                <a:t> el){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el &gt;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negatives = </a:t>
              </a:r>
              <a:r>
                <a:rPr lang="en-US" sz="1400" dirty="0" err="1">
                  <a:solidFill>
                    <a:srgbClr val="000000"/>
                  </a:solidFill>
                  <a:latin typeface="Consolas" panose="020B0609020204030204" pitchFamily="49" charset="0"/>
                </a:rPr>
                <a:t>v.size</a:t>
              </a:r>
              <a:r>
                <a:rPr lang="en-US" sz="1400" dirty="0">
                  <a:solidFill>
                    <a:srgbClr val="000000"/>
                  </a:solidFill>
                  <a:latin typeface="Consolas" panose="020B0609020204030204" pitchFamily="49" charset="0"/>
                </a:rPr>
                <a:t>() - positives;</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positives &lt;&lt; </a:t>
              </a:r>
              <a:r>
                <a:rPr lang="en-US" sz="1400" dirty="0">
                  <a:solidFill>
                    <a:srgbClr val="A31515"/>
                  </a:solidFill>
                  <a:latin typeface="Consolas" panose="020B0609020204030204" pitchFamily="49" charset="0"/>
                </a:rPr>
                <a:t>" vs "</a:t>
              </a:r>
              <a:r>
                <a:rPr lang="en-US" sz="1400" dirty="0">
                  <a:solidFill>
                    <a:srgbClr val="000000"/>
                  </a:solidFill>
                  <a:latin typeface="Consolas" panose="020B0609020204030204" pitchFamily="49" charset="0"/>
                </a:rPr>
                <a:t> &lt;&lt; negatives &lt;&lt;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for_each</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v.begin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v.end</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[positives, negatives] (</a:t>
              </a:r>
              <a:r>
                <a:rPr lang="en-US" sz="1400" dirty="0">
                  <a:solidFill>
                    <a:srgbClr val="0000FF"/>
                  </a:solidFill>
                  <a:latin typeface="Consolas" panose="020B0609020204030204" pitchFamily="49" charset="0"/>
                </a:rPr>
                <a:t>auto&amp;</a:t>
              </a:r>
              <a:r>
                <a:rPr lang="en-US" sz="1400" dirty="0">
                  <a:solidFill>
                    <a:srgbClr val="000000"/>
                  </a:solidFill>
                  <a:latin typeface="Consolas" panose="020B0609020204030204" pitchFamily="49" charset="0"/>
                </a:rPr>
                <a:t> el) </a:t>
              </a:r>
              <a:r>
                <a:rPr lang="en-US" sz="1400" dirty="0">
                  <a:solidFill>
                    <a:srgbClr val="0000FF"/>
                  </a:solidFill>
                  <a:latin typeface="Consolas" panose="020B0609020204030204" pitchFamily="49" charset="0"/>
                </a:rPr>
                <a:t>mutable</a:t>
              </a:r>
              <a:r>
                <a:rPr lang="en-US" sz="1400" dirty="0">
                  <a:solidFill>
                    <a:srgbClr val="000000"/>
                  </a:solidFill>
                  <a:latin typeface="Consolas" panose="020B0609020204030204" pitchFamily="49" charset="0"/>
                </a:rPr>
                <a:t>{</a:t>
              </a:r>
            </a:p>
            <a:p>
              <a:r>
                <a:rPr lang="en-US" sz="1400" dirty="0">
                  <a:solidFill>
                    <a:srgbClr val="008000"/>
                  </a:solidFill>
                  <a:latin typeface="Consolas" panose="020B0609020204030204" pitchFamily="49" charset="0"/>
                </a:rPr>
                <a:t>            // </a:t>
              </a:r>
              <a:r>
                <a:rPr lang="en-US" sz="1400" dirty="0" err="1">
                  <a:solidFill>
                    <a:srgbClr val="008000"/>
                  </a:solidFill>
                  <a:latin typeface="Consolas" panose="020B0609020204030204" pitchFamily="49" charset="0"/>
                </a:rPr>
                <a:t>cout</a:t>
              </a:r>
              <a:r>
                <a:rPr lang="en-US" sz="1400" dirty="0">
                  <a:solidFill>
                    <a:srgbClr val="008000"/>
                  </a:solidFill>
                  <a:latin typeface="Consolas" panose="020B0609020204030204" pitchFamily="49" charset="0"/>
                </a:rPr>
                <a:t> &lt;&lt; el &lt;&lt; " " &lt;&lt; positives &lt;&lt; " " &lt;&lt; negatives &lt;&lt; </a:t>
              </a:r>
              <a:r>
                <a:rPr lang="en-US" sz="1400" dirty="0" err="1">
                  <a:solidFill>
                    <a:srgbClr val="008000"/>
                  </a:solidFill>
                  <a:latin typeface="Consolas" panose="020B0609020204030204" pitchFamily="49" charset="0"/>
                </a:rPr>
                <a:t>endl</a:t>
              </a:r>
              <a:r>
                <a:rPr lang="en-US" sz="1400" dirty="0">
                  <a:solidFill>
                    <a:srgbClr val="008000"/>
                  </a:solidFill>
                  <a:latin typeface="Consolas" panose="020B0609020204030204" pitchFamily="49" charset="0"/>
                </a:rPr>
                <a:t>;</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(el &gt;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 &amp;&amp; positives &gt; negatives){</a:t>
              </a:r>
            </a:p>
            <a:p>
              <a:r>
                <a:rPr lang="en-US" sz="1400" dirty="0">
                  <a:solidFill>
                    <a:srgbClr val="000000"/>
                  </a:solidFill>
                  <a:latin typeface="Consolas" panose="020B0609020204030204" pitchFamily="49" charset="0"/>
                </a:rPr>
                <a:t>                el *= -</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positives--;</a:t>
              </a:r>
            </a:p>
            <a:p>
              <a:r>
                <a:rPr lang="en-US" sz="1400" dirty="0">
                  <a:solidFill>
                    <a:srgbClr val="000000"/>
                  </a:solidFill>
                  <a:latin typeface="Consolas" panose="020B0609020204030204" pitchFamily="49" charset="0"/>
                </a:rPr>
                <a:t>                negatives++;</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if</a:t>
              </a:r>
              <a:r>
                <a:rPr lang="en-US" sz="1400" dirty="0">
                  <a:solidFill>
                    <a:srgbClr val="000000"/>
                  </a:solidFill>
                  <a:latin typeface="Consolas" panose="020B0609020204030204" pitchFamily="49" charset="0"/>
                </a:rPr>
                <a:t>(el &lt;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 &amp;&amp; positives &lt; negatives){</a:t>
              </a:r>
            </a:p>
            <a:p>
              <a:r>
                <a:rPr lang="en-US" sz="1400" dirty="0">
                  <a:solidFill>
                    <a:srgbClr val="000000"/>
                  </a:solidFill>
                  <a:latin typeface="Consolas" panose="020B0609020204030204" pitchFamily="49" charset="0"/>
                </a:rPr>
                <a:t>                el *= -</a:t>
              </a:r>
              <a:r>
                <a:rPr lang="en-US" sz="1400" dirty="0">
                  <a:solidFill>
                    <a:srgbClr val="098658"/>
                  </a:solidFill>
                  <a:latin typeface="Consolas" panose="020B0609020204030204" pitchFamily="49" charset="0"/>
                </a:rPr>
                <a:t>1</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positives++;</a:t>
              </a:r>
            </a:p>
            <a:p>
              <a:r>
                <a:rPr lang="en-US" sz="1400" dirty="0">
                  <a:solidFill>
                    <a:srgbClr val="000000"/>
                  </a:solidFill>
                  <a:latin typeface="Consolas" panose="020B0609020204030204" pitchFamily="49" charset="0"/>
                </a:rPr>
                <a:t>                negatives--;</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positives &lt;&lt; </a:t>
              </a:r>
              <a:r>
                <a:rPr lang="en-US" sz="1400" dirty="0">
                  <a:solidFill>
                    <a:srgbClr val="A31515"/>
                  </a:solidFill>
                  <a:latin typeface="Consolas" panose="020B0609020204030204" pitchFamily="49" charset="0"/>
                </a:rPr>
                <a:t>" vs "</a:t>
              </a:r>
              <a:r>
                <a:rPr lang="en-US" sz="1400" dirty="0">
                  <a:solidFill>
                    <a:srgbClr val="000000"/>
                  </a:solidFill>
                  <a:latin typeface="Consolas" panose="020B0609020204030204" pitchFamily="49" charset="0"/>
                </a:rPr>
                <a:t> &lt;&lt; negatives &lt;&lt;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positives = </a:t>
              </a:r>
              <a:r>
                <a:rPr lang="en-US" sz="1400" dirty="0" err="1">
                  <a:solidFill>
                    <a:srgbClr val="000000"/>
                  </a:solidFill>
                  <a:latin typeface="Consolas" panose="020B0609020204030204" pitchFamily="49" charset="0"/>
                </a:rPr>
                <a:t>count_if</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v.begin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v.end</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FF"/>
                  </a:solidFill>
                  <a:latin typeface="Consolas" panose="020B0609020204030204" pitchFamily="49" charset="0"/>
                </a:rPr>
                <a:t>&amp;</a:t>
              </a:r>
              <a:r>
                <a:rPr lang="en-US" sz="1400" dirty="0">
                  <a:solidFill>
                    <a:srgbClr val="000000"/>
                  </a:solidFill>
                  <a:latin typeface="Consolas" panose="020B0609020204030204" pitchFamily="49" charset="0"/>
                </a:rPr>
                <a:t> el){ </a:t>
              </a:r>
              <a:r>
                <a:rPr lang="en-US" sz="1400" dirty="0">
                  <a:solidFill>
                    <a:srgbClr val="0000FF"/>
                  </a:solidFill>
                  <a:latin typeface="Consolas" panose="020B0609020204030204" pitchFamily="49" charset="0"/>
                </a:rPr>
                <a:t>return</a:t>
              </a:r>
              <a:r>
                <a:rPr lang="en-US" sz="1400" dirty="0">
                  <a:solidFill>
                    <a:srgbClr val="000000"/>
                  </a:solidFill>
                  <a:latin typeface="Consolas" panose="020B0609020204030204" pitchFamily="49" charset="0"/>
                </a:rPr>
                <a:t> el &gt; </a:t>
              </a:r>
              <a:r>
                <a:rPr lang="en-US" sz="1400" dirty="0">
                  <a:solidFill>
                    <a:srgbClr val="098658"/>
                  </a:solidFill>
                  <a:latin typeface="Consolas" panose="020B0609020204030204" pitchFamily="49" charset="0"/>
                </a:rPr>
                <a:t>0</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negatives = </a:t>
              </a:r>
              <a:r>
                <a:rPr lang="en-US" sz="1400" dirty="0" err="1">
                  <a:solidFill>
                    <a:srgbClr val="000000"/>
                  </a:solidFill>
                  <a:latin typeface="Consolas" panose="020B0609020204030204" pitchFamily="49" charset="0"/>
                </a:rPr>
                <a:t>v.size</a:t>
              </a:r>
              <a:r>
                <a:rPr lang="en-US" sz="1400" dirty="0">
                  <a:solidFill>
                    <a:srgbClr val="000000"/>
                  </a:solidFill>
                  <a:latin typeface="Consolas" panose="020B0609020204030204" pitchFamily="49" charset="0"/>
                </a:rPr>
                <a:t>() - positives;</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&lt;&lt; positives &lt;&lt; </a:t>
              </a:r>
              <a:r>
                <a:rPr lang="en-US" sz="1400" dirty="0">
                  <a:solidFill>
                    <a:srgbClr val="A31515"/>
                  </a:solidFill>
                  <a:latin typeface="Consolas" panose="020B0609020204030204" pitchFamily="49" charset="0"/>
                </a:rPr>
                <a:t>" vs "</a:t>
              </a:r>
              <a:r>
                <a:rPr lang="en-US" sz="1400" dirty="0">
                  <a:solidFill>
                    <a:srgbClr val="000000"/>
                  </a:solidFill>
                  <a:latin typeface="Consolas" panose="020B0609020204030204" pitchFamily="49" charset="0"/>
                </a:rPr>
                <a:t> &lt;&lt; negatives &lt;&lt; </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6" name="Прямоугольник 5"/>
            <p:cNvSpPr/>
            <p:nvPr/>
          </p:nvSpPr>
          <p:spPr>
            <a:xfrm>
              <a:off x="9439746" y="3226236"/>
              <a:ext cx="1007953" cy="923330"/>
            </a:xfrm>
            <a:prstGeom prst="rect">
              <a:avLst/>
            </a:prstGeom>
          </p:spPr>
          <p:txBody>
            <a:bodyPr wrap="square">
              <a:spAutoFit/>
            </a:bodyPr>
            <a:lstStyle/>
            <a:p>
              <a:r>
                <a:rPr lang="ru-RU" dirty="0"/>
                <a:t>62 </a:t>
              </a:r>
              <a:r>
                <a:rPr lang="ru-RU" dirty="0" err="1"/>
                <a:t>vs</a:t>
              </a:r>
              <a:r>
                <a:rPr lang="ru-RU" dirty="0"/>
                <a:t> 38</a:t>
              </a:r>
            </a:p>
            <a:p>
              <a:r>
                <a:rPr lang="ru-RU" dirty="0"/>
                <a:t>62 </a:t>
              </a:r>
              <a:r>
                <a:rPr lang="ru-RU" dirty="0" err="1"/>
                <a:t>vs</a:t>
              </a:r>
              <a:r>
                <a:rPr lang="ru-RU" dirty="0"/>
                <a:t> 38</a:t>
              </a:r>
            </a:p>
            <a:p>
              <a:r>
                <a:rPr lang="ru-RU" dirty="0"/>
                <a:t>50 </a:t>
              </a:r>
              <a:r>
                <a:rPr lang="ru-RU" dirty="0" err="1"/>
                <a:t>vs</a:t>
              </a:r>
              <a:r>
                <a:rPr lang="ru-RU" dirty="0"/>
                <a:t> 50</a:t>
              </a:r>
            </a:p>
          </p:txBody>
        </p:sp>
      </p:grpSp>
      <p:sp>
        <p:nvSpPr>
          <p:cNvPr id="8" name="Прямоугольник 7"/>
          <p:cNvSpPr/>
          <p:nvPr/>
        </p:nvSpPr>
        <p:spPr>
          <a:xfrm>
            <a:off x="5379297" y="0"/>
            <a:ext cx="1433406" cy="523220"/>
          </a:xfrm>
          <a:prstGeom prst="rect">
            <a:avLst/>
          </a:prstGeom>
        </p:spPr>
        <p:txBody>
          <a:bodyPr wrap="none">
            <a:spAutoFit/>
          </a:bodyPr>
          <a:lstStyle/>
          <a:p>
            <a:pPr algn="ctr"/>
            <a:r>
              <a:rPr lang="ru-RU" sz="2800" b="1" dirty="0" smtClean="0"/>
              <a:t>Пример</a:t>
            </a:r>
            <a:endParaRPr lang="ru-RU" sz="2800" b="1" dirty="0"/>
          </a:p>
        </p:txBody>
      </p:sp>
    </p:spTree>
    <p:extLst>
      <p:ext uri="{BB962C8B-B14F-4D97-AF65-F5344CB8AC3E}">
        <p14:creationId xmlns:p14="http://schemas.microsoft.com/office/powerpoint/2010/main" val="2474592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67665" y="0"/>
            <a:ext cx="3656770" cy="523220"/>
          </a:xfrm>
          <a:prstGeom prst="rect">
            <a:avLst/>
          </a:prstGeom>
        </p:spPr>
        <p:txBody>
          <a:bodyPr wrap="none">
            <a:spAutoFit/>
          </a:bodyPr>
          <a:lstStyle/>
          <a:p>
            <a:pPr algn="ctr"/>
            <a:r>
              <a:rPr lang="ru-RU" sz="2800" b="1" smtClean="0">
                <a:latin typeface="Calibri" panose="020F0502020204030204" pitchFamily="34" charset="0"/>
              </a:rPr>
              <a:t>Спасибо за внимание</a:t>
            </a:r>
            <a:r>
              <a:rPr lang="ru-RU" sz="2800" b="1" dirty="0" smtClean="0">
                <a:latin typeface="Calibri" panose="020F0502020204030204" pitchFamily="34" charset="0"/>
              </a:rPr>
              <a:t>.</a:t>
            </a:r>
            <a:endParaRPr lang="ru-RU" sz="2800" b="1" dirty="0">
              <a:latin typeface="Calibri" panose="020F0502020204030204" pitchFamily="34" charset="0"/>
            </a:endParaRPr>
          </a:p>
        </p:txBody>
      </p:sp>
      <p:pic>
        <p:nvPicPr>
          <p:cNvPr id="12290" name="Picture 2" descr="Крепитесь Конец близок, Мем Зима близко крепитесь (Нед Старк) - Рисовач .Р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1342" y="523220"/>
            <a:ext cx="8309415" cy="6232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375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Соцсети - о голодовке Савченко: &quot;Шо, опять?&quot;"/>
          <p:cNvPicPr>
            <a:picLocks noChangeAspect="1" noChangeArrowheads="1"/>
          </p:cNvPicPr>
          <p:nvPr/>
        </p:nvPicPr>
        <p:blipFill rotWithShape="1">
          <a:blip r:embed="rId2">
            <a:extLst>
              <a:ext uri="{28A0092B-C50C-407E-A947-70E740481C1C}">
                <a14:useLocalDpi xmlns:a14="http://schemas.microsoft.com/office/drawing/2010/main" val="0"/>
              </a:ext>
            </a:extLst>
          </a:blip>
          <a:srcRect l="2473" t="15459" r="814" b="2704"/>
          <a:stretch/>
        </p:blipFill>
        <p:spPr bwMode="auto">
          <a:xfrm>
            <a:off x="1026059" y="34506"/>
            <a:ext cx="10139882" cy="6788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40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2385" y="1166843"/>
            <a:ext cx="11427230" cy="4524315"/>
          </a:xfrm>
          <a:prstGeom prst="rect">
            <a:avLst/>
          </a:prstGeom>
        </p:spPr>
        <p:txBody>
          <a:bodyPr wrap="square">
            <a:spAutoFit/>
          </a:bodyPr>
          <a:lstStyle/>
          <a:p>
            <a:r>
              <a:rPr lang="ru-RU" dirty="0"/>
              <a:t>В языке программирования C++ термин </a:t>
            </a:r>
            <a:r>
              <a:rPr lang="ru-RU" b="1" dirty="0"/>
              <a:t>Стандартная Библиотека</a:t>
            </a:r>
            <a:r>
              <a:rPr lang="ru-RU" dirty="0"/>
              <a:t> означает коллекцию классов и функций, написанных на базовом языке</a:t>
            </a:r>
            <a:r>
              <a:rPr lang="ru-RU" dirty="0"/>
              <a:t>.</a:t>
            </a:r>
          </a:p>
          <a:p>
            <a:r>
              <a:rPr lang="ru-RU" dirty="0"/>
              <a:t>Стандартные C++ библиотеки представляют собой наборы функций, констант, классов, объектов и шаблонов, которые расширяют язык С++ предоставляя базовую функциональность для выполнения различных задач, таких как: классы для взаимодействия с операционной системой, контейнеры данных, манипуляторы для работы с этими данными и наиболее используемые алгоритмы.</a:t>
            </a:r>
            <a:br>
              <a:rPr lang="ru-RU" dirty="0"/>
            </a:br>
            <a:r>
              <a:rPr lang="ru-RU" dirty="0"/>
              <a:t>Все элементы стандартных библиотек С++ распределены по различным заголовочным файлам, которые необходимо подключать к программе. Только так можно использовать элементы этих библиотек. Ниже приведены стандартные библиотеки языка программирования С++.</a:t>
            </a:r>
            <a:endParaRPr lang="ru-RU" dirty="0"/>
          </a:p>
          <a:p>
            <a:r>
              <a:rPr lang="ru-RU" dirty="0"/>
              <a:t>Стандартная Библиотека поддерживает несколько основных контейнеров, функций для работы с этими </a:t>
            </a:r>
            <a:r>
              <a:rPr lang="ru-RU" dirty="0"/>
              <a:t>контейнерами, объектов-функции, основных типов строк и потоков (включая интерактивный и файловый ввод-вывод), поддержку некоторых языковых особенностей, и часто используемые функции для выполнения таких задач, как, например, нахождение квадратного корня числа</a:t>
            </a:r>
            <a:r>
              <a:rPr lang="ru-RU" dirty="0"/>
              <a:t>.</a:t>
            </a:r>
          </a:p>
          <a:p>
            <a:r>
              <a:rPr lang="ru-RU" dirty="0"/>
              <a:t>Стандартная библиотека шаблонов (STL) — подмножество стандартной библиотеки C++ и содержит контейнеры, алгоритмы, итераторы, объекты-функции и т. д</a:t>
            </a:r>
            <a:r>
              <a:rPr lang="ru-RU" dirty="0"/>
              <a:t>.</a:t>
            </a:r>
            <a:r>
              <a:rPr lang="ru-RU" dirty="0"/>
              <a:t> Хотя некоторые программисты используют термин «STL» вместе (или попеременно) с термином «Стандартная библиотека C</a:t>
            </a:r>
            <a:r>
              <a:rPr lang="ru-RU" dirty="0"/>
              <a:t>++».</a:t>
            </a:r>
          </a:p>
        </p:txBody>
      </p:sp>
      <p:sp>
        <p:nvSpPr>
          <p:cNvPr id="4" name="Прямоугольник 3"/>
          <p:cNvSpPr/>
          <p:nvPr/>
        </p:nvSpPr>
        <p:spPr>
          <a:xfrm>
            <a:off x="4408679" y="1"/>
            <a:ext cx="3374642" cy="461665"/>
          </a:xfrm>
          <a:prstGeom prst="rect">
            <a:avLst/>
          </a:prstGeom>
        </p:spPr>
        <p:txBody>
          <a:bodyPr wrap="none">
            <a:spAutoFit/>
          </a:bodyPr>
          <a:lstStyle/>
          <a:p>
            <a:r>
              <a:rPr lang="ru-RU" sz="2400" b="1" dirty="0">
                <a:latin typeface="+mj-lt"/>
              </a:rPr>
              <a:t>Стандартная библиотека</a:t>
            </a:r>
            <a:endParaRPr lang="ru-RU" sz="2400" b="1" dirty="0">
              <a:latin typeface="+mj-lt"/>
            </a:endParaRPr>
          </a:p>
        </p:txBody>
      </p:sp>
    </p:spTree>
    <p:extLst>
      <p:ext uri="{BB962C8B-B14F-4D97-AF65-F5344CB8AC3E}">
        <p14:creationId xmlns:p14="http://schemas.microsoft.com/office/powerpoint/2010/main" val="179357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524000" y="426438"/>
            <a:ext cx="9084552" cy="5986720"/>
          </a:xfrm>
          <a:prstGeom prst="rect">
            <a:avLst/>
          </a:prstGeom>
        </p:spPr>
      </p:pic>
      <p:sp>
        <p:nvSpPr>
          <p:cNvPr id="3" name="Прямоугольник 2"/>
          <p:cNvSpPr/>
          <p:nvPr/>
        </p:nvSpPr>
        <p:spPr>
          <a:xfrm>
            <a:off x="3948619" y="1"/>
            <a:ext cx="4294765" cy="461665"/>
          </a:xfrm>
          <a:prstGeom prst="rect">
            <a:avLst/>
          </a:prstGeom>
        </p:spPr>
        <p:txBody>
          <a:bodyPr wrap="none">
            <a:spAutoFit/>
          </a:bodyPr>
          <a:lstStyle/>
          <a:p>
            <a:r>
              <a:rPr lang="ru-RU" sz="2400" b="1" dirty="0">
                <a:latin typeface="+mj-lt"/>
              </a:rPr>
              <a:t>Состав стандартной библиотеки</a:t>
            </a:r>
            <a:endParaRPr lang="ru-RU" sz="2400" b="1" dirty="0">
              <a:latin typeface="+mj-lt"/>
            </a:endParaRPr>
          </a:p>
        </p:txBody>
      </p:sp>
      <p:pic>
        <p:nvPicPr>
          <p:cNvPr id="4098" name="Picture 2" descr="what мем - Создать мем - Meme-arsenal.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 y="1077363"/>
            <a:ext cx="1665695" cy="142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645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615142" y="474345"/>
            <a:ext cx="10961716" cy="5909310"/>
          </a:xfrm>
          <a:prstGeom prst="rect">
            <a:avLst/>
          </a:prstGeom>
        </p:spPr>
        <p:txBody>
          <a:bodyPr wrap="square">
            <a:spAutoFit/>
          </a:bodyPr>
          <a:lstStyle/>
          <a:p>
            <a:r>
              <a:rPr lang="ru-RU" dirty="0"/>
              <a:t>В стандартной </a:t>
            </a:r>
            <a:r>
              <a:rPr lang="ru-RU" dirty="0" err="1"/>
              <a:t>бибилиотеке</a:t>
            </a:r>
            <a:r>
              <a:rPr lang="ru-RU" dirty="0"/>
              <a:t> С++ выделяют следующие компоненты</a:t>
            </a:r>
            <a:r>
              <a:rPr lang="en-US" dirty="0"/>
              <a:t>:</a:t>
            </a:r>
            <a:endParaRPr lang="ru-RU" dirty="0"/>
          </a:p>
          <a:p>
            <a:pPr marL="285750" indent="-285750">
              <a:buFont typeface="Arial" panose="020B0604020202020204" pitchFamily="34" charset="0"/>
              <a:buChar char="•"/>
            </a:pPr>
            <a:r>
              <a:rPr lang="en-US" b="1" dirty="0"/>
              <a:t>Language </a:t>
            </a:r>
            <a:r>
              <a:rPr lang="en-US" b="1" dirty="0"/>
              <a:t>support library </a:t>
            </a:r>
            <a:r>
              <a:rPr lang="ru-RU" dirty="0"/>
              <a:t>– отвечает за языковую поддержку</a:t>
            </a:r>
            <a:endParaRPr lang="ru-RU" dirty="0"/>
          </a:p>
          <a:p>
            <a:pPr marL="285750" indent="-285750">
              <a:buFont typeface="Arial" panose="020B0604020202020204" pitchFamily="34" charset="0"/>
              <a:buChar char="•"/>
            </a:pPr>
            <a:r>
              <a:rPr lang="en-US" b="1" dirty="0"/>
              <a:t>Diagnostics </a:t>
            </a:r>
            <a:r>
              <a:rPr lang="en-US" b="1" dirty="0"/>
              <a:t>library</a:t>
            </a:r>
            <a:r>
              <a:rPr lang="ru-RU" dirty="0"/>
              <a:t> – отвечает за исключения(ошибки времени исполнения)</a:t>
            </a:r>
            <a:endParaRPr lang="ru-RU" dirty="0"/>
          </a:p>
          <a:p>
            <a:pPr marL="285750" indent="-285750">
              <a:buFont typeface="Arial" panose="020B0604020202020204" pitchFamily="34" charset="0"/>
              <a:buChar char="•"/>
            </a:pPr>
            <a:r>
              <a:rPr lang="en-US" b="1" dirty="0"/>
              <a:t>General utilities library</a:t>
            </a:r>
            <a:r>
              <a:rPr lang="en-US" dirty="0"/>
              <a:t> </a:t>
            </a:r>
            <a:r>
              <a:rPr lang="ru-RU" dirty="0"/>
              <a:t>– отвечает за утилиты общего характера</a:t>
            </a:r>
            <a:endParaRPr lang="ru-RU" dirty="0"/>
          </a:p>
          <a:p>
            <a:pPr marL="285750" indent="-285750">
              <a:buFont typeface="Arial" panose="020B0604020202020204" pitchFamily="34" charset="0"/>
              <a:buChar char="•"/>
            </a:pPr>
            <a:r>
              <a:rPr lang="en-US" b="1" dirty="0"/>
              <a:t>Strings library </a:t>
            </a:r>
            <a:r>
              <a:rPr lang="ru-RU" dirty="0"/>
              <a:t>– отвечает за работу со строками</a:t>
            </a:r>
            <a:endParaRPr lang="ru-RU" dirty="0"/>
          </a:p>
          <a:p>
            <a:pPr marL="285750" indent="-285750">
              <a:buFont typeface="Arial" panose="020B0604020202020204" pitchFamily="34" charset="0"/>
              <a:buChar char="•"/>
            </a:pPr>
            <a:r>
              <a:rPr lang="en-US" b="1" dirty="0"/>
              <a:t>Localization library </a:t>
            </a:r>
            <a:r>
              <a:rPr lang="ru-RU" dirty="0"/>
              <a:t>– отвечает за локализацию программы</a:t>
            </a:r>
            <a:endParaRPr lang="ru-RU" dirty="0"/>
          </a:p>
          <a:p>
            <a:pPr marL="285750" indent="-285750">
              <a:buFont typeface="Arial" panose="020B0604020202020204" pitchFamily="34" charset="0"/>
              <a:buChar char="•"/>
            </a:pPr>
            <a:r>
              <a:rPr lang="en-US" b="1" dirty="0"/>
              <a:t>Containers library </a:t>
            </a:r>
            <a:r>
              <a:rPr lang="ru-RU" dirty="0"/>
              <a:t>– отвечает за все варианты контейнеров и адаптеров</a:t>
            </a:r>
            <a:endParaRPr lang="ru-RU" dirty="0"/>
          </a:p>
          <a:p>
            <a:pPr marL="285750" indent="-285750">
              <a:buFont typeface="Arial" panose="020B0604020202020204" pitchFamily="34" charset="0"/>
              <a:buChar char="•"/>
            </a:pPr>
            <a:r>
              <a:rPr lang="en-US" b="1" dirty="0"/>
              <a:t>Iterators </a:t>
            </a:r>
            <a:r>
              <a:rPr lang="en-US" b="1" dirty="0"/>
              <a:t>library</a:t>
            </a:r>
            <a:r>
              <a:rPr lang="ru-RU" dirty="0"/>
              <a:t> </a:t>
            </a:r>
            <a:r>
              <a:rPr lang="ru-RU" dirty="0"/>
              <a:t>– отвечает за итераторы для работы с контейнерами</a:t>
            </a:r>
            <a:endParaRPr lang="ru-RU" dirty="0"/>
          </a:p>
          <a:p>
            <a:pPr marL="285750" indent="-285750">
              <a:buFont typeface="Arial" panose="020B0604020202020204" pitchFamily="34" charset="0"/>
              <a:buChar char="•"/>
            </a:pPr>
            <a:r>
              <a:rPr lang="en-US" b="1" dirty="0"/>
              <a:t>Algorithms library </a:t>
            </a:r>
            <a:r>
              <a:rPr lang="ru-RU" dirty="0"/>
              <a:t>– отвечает за стандартные алгоритмы</a:t>
            </a:r>
            <a:endParaRPr lang="ru-RU" dirty="0"/>
          </a:p>
          <a:p>
            <a:pPr marL="285750" indent="-285750">
              <a:buFont typeface="Arial" panose="020B0604020202020204" pitchFamily="34" charset="0"/>
              <a:buChar char="•"/>
            </a:pPr>
            <a:r>
              <a:rPr lang="en-US" b="1" dirty="0" err="1"/>
              <a:t>Numerics</a:t>
            </a:r>
            <a:r>
              <a:rPr lang="en-US" b="1" dirty="0"/>
              <a:t> library </a:t>
            </a:r>
            <a:r>
              <a:rPr lang="ru-RU" dirty="0"/>
              <a:t>– отвечает за работу с числами</a:t>
            </a:r>
            <a:endParaRPr lang="ru-RU" dirty="0"/>
          </a:p>
          <a:p>
            <a:pPr marL="285750" indent="-285750">
              <a:buFont typeface="Arial" panose="020B0604020202020204" pitchFamily="34" charset="0"/>
              <a:buChar char="•"/>
            </a:pPr>
            <a:r>
              <a:rPr lang="en-US" b="1" dirty="0"/>
              <a:t>Input/output library </a:t>
            </a:r>
            <a:r>
              <a:rPr lang="ru-RU" dirty="0"/>
              <a:t>– отвечает за ввод/вывод информации</a:t>
            </a:r>
            <a:endParaRPr lang="ru-RU" dirty="0"/>
          </a:p>
          <a:p>
            <a:pPr marL="285750" indent="-285750">
              <a:buFont typeface="Arial" panose="020B0604020202020204" pitchFamily="34" charset="0"/>
              <a:buChar char="•"/>
            </a:pPr>
            <a:r>
              <a:rPr lang="en-US" b="1" dirty="0"/>
              <a:t>Regular expressions library </a:t>
            </a:r>
            <a:r>
              <a:rPr lang="ru-RU" dirty="0"/>
              <a:t>– отвечает за регулярные выражения</a:t>
            </a:r>
            <a:endParaRPr lang="ru-RU" dirty="0"/>
          </a:p>
          <a:p>
            <a:pPr marL="285750" indent="-285750">
              <a:buFont typeface="Arial" panose="020B0604020202020204" pitchFamily="34" charset="0"/>
              <a:buChar char="•"/>
            </a:pPr>
            <a:r>
              <a:rPr lang="en-US" b="1" dirty="0"/>
              <a:t>Atomic operations library </a:t>
            </a:r>
            <a:r>
              <a:rPr lang="ru-RU" dirty="0"/>
              <a:t>– отвечает за атомарные операции</a:t>
            </a:r>
            <a:endParaRPr lang="ru-RU" dirty="0"/>
          </a:p>
          <a:p>
            <a:pPr marL="285750" indent="-285750">
              <a:buFont typeface="Arial" panose="020B0604020202020204" pitchFamily="34" charset="0"/>
              <a:buChar char="•"/>
            </a:pPr>
            <a:r>
              <a:rPr lang="en-US" b="1" dirty="0"/>
              <a:t>Thread support library </a:t>
            </a:r>
            <a:r>
              <a:rPr lang="ru-RU" dirty="0"/>
              <a:t>– отвечает за </a:t>
            </a:r>
            <a:r>
              <a:rPr lang="ru-RU" dirty="0" err="1"/>
              <a:t>многопоточность</a:t>
            </a:r>
            <a:endParaRPr lang="ru-RU" dirty="0"/>
          </a:p>
          <a:p>
            <a:r>
              <a:rPr lang="ru-RU" dirty="0"/>
              <a:t>В  </a:t>
            </a:r>
            <a:r>
              <a:rPr lang="ru-RU" dirty="0"/>
              <a:t>стандартной библиотеке шаблонов</a:t>
            </a:r>
            <a:r>
              <a:rPr lang="en-US" dirty="0"/>
              <a:t> </a:t>
            </a:r>
            <a:r>
              <a:rPr lang="ru-RU" dirty="0"/>
              <a:t>выделяют пять основных компонентов:</a:t>
            </a:r>
          </a:p>
          <a:p>
            <a:pPr marL="285750" indent="-285750">
              <a:buFont typeface="Arial" panose="020B0604020202020204" pitchFamily="34" charset="0"/>
              <a:buChar char="•"/>
            </a:pPr>
            <a:r>
              <a:rPr lang="ru-RU" b="1" dirty="0"/>
              <a:t>Контейнер</a:t>
            </a:r>
            <a:r>
              <a:rPr lang="ru-RU" dirty="0"/>
              <a:t> (</a:t>
            </a:r>
            <a:r>
              <a:rPr lang="en-US" dirty="0"/>
              <a:t>container)</a:t>
            </a:r>
          </a:p>
          <a:p>
            <a:pPr marL="285750" indent="-285750">
              <a:buFont typeface="Arial" panose="020B0604020202020204" pitchFamily="34" charset="0"/>
              <a:buChar char="•"/>
            </a:pPr>
            <a:r>
              <a:rPr lang="ru-RU" b="1" dirty="0"/>
              <a:t>Итератор</a:t>
            </a:r>
            <a:r>
              <a:rPr lang="ru-RU" dirty="0"/>
              <a:t> (</a:t>
            </a:r>
            <a:r>
              <a:rPr lang="en-US" dirty="0"/>
              <a:t>iterator)</a:t>
            </a:r>
          </a:p>
          <a:p>
            <a:pPr marL="285750" indent="-285750">
              <a:buFont typeface="Arial" panose="020B0604020202020204" pitchFamily="34" charset="0"/>
              <a:buChar char="•"/>
            </a:pPr>
            <a:r>
              <a:rPr lang="ru-RU" b="1" dirty="0"/>
              <a:t>Алгоритмы</a:t>
            </a:r>
            <a:r>
              <a:rPr lang="ru-RU" dirty="0"/>
              <a:t> (</a:t>
            </a:r>
            <a:r>
              <a:rPr lang="en-US" dirty="0"/>
              <a:t>algorithm)</a:t>
            </a:r>
          </a:p>
          <a:p>
            <a:pPr marL="285750" indent="-285750">
              <a:buFont typeface="Arial" panose="020B0604020202020204" pitchFamily="34" charset="0"/>
              <a:buChar char="•"/>
            </a:pPr>
            <a:r>
              <a:rPr lang="ru-RU" b="1" dirty="0"/>
              <a:t>Адаптеры</a:t>
            </a:r>
            <a:r>
              <a:rPr lang="ru-RU" dirty="0"/>
              <a:t> (</a:t>
            </a:r>
            <a:r>
              <a:rPr lang="en-US" dirty="0"/>
              <a:t>adaptor)</a:t>
            </a:r>
          </a:p>
          <a:p>
            <a:pPr marL="285750" indent="-285750">
              <a:buFont typeface="Arial" panose="020B0604020202020204" pitchFamily="34" charset="0"/>
              <a:buChar char="•"/>
            </a:pPr>
            <a:r>
              <a:rPr lang="ru-RU" b="1" dirty="0"/>
              <a:t>Функциональные объекты</a:t>
            </a:r>
            <a:r>
              <a:rPr lang="ru-RU" dirty="0"/>
              <a:t> (</a:t>
            </a:r>
            <a:r>
              <a:rPr lang="en-US" dirty="0" err="1"/>
              <a:t>functor</a:t>
            </a:r>
            <a:r>
              <a:rPr lang="en-US" dirty="0"/>
              <a:t>)</a:t>
            </a:r>
          </a:p>
          <a:p>
            <a:endParaRPr lang="ru-RU" dirty="0"/>
          </a:p>
        </p:txBody>
      </p:sp>
      <p:sp>
        <p:nvSpPr>
          <p:cNvPr id="4" name="Прямоугольник 3"/>
          <p:cNvSpPr/>
          <p:nvPr/>
        </p:nvSpPr>
        <p:spPr>
          <a:xfrm>
            <a:off x="3496000" y="0"/>
            <a:ext cx="5200013" cy="523220"/>
          </a:xfrm>
          <a:prstGeom prst="rect">
            <a:avLst/>
          </a:prstGeom>
        </p:spPr>
        <p:txBody>
          <a:bodyPr wrap="none">
            <a:spAutoFit/>
          </a:bodyPr>
          <a:lstStyle/>
          <a:p>
            <a:pPr algn="ctr"/>
            <a:r>
              <a:rPr lang="ru-RU" sz="2800" b="1" dirty="0" smtClean="0"/>
              <a:t>Состав стандартной библиотеки</a:t>
            </a:r>
            <a:endParaRPr lang="ru-RU" sz="2800" b="1" dirty="0"/>
          </a:p>
        </p:txBody>
      </p:sp>
      <p:pic>
        <p:nvPicPr>
          <p:cNvPr id="5122" name="Picture 2" descr="Wrapping a C library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6550" y="4135925"/>
            <a:ext cx="2631540" cy="2631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6333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0779" y="751344"/>
            <a:ext cx="11371153" cy="5909310"/>
          </a:xfrm>
          <a:prstGeom prst="rect">
            <a:avLst/>
          </a:prstGeom>
        </p:spPr>
        <p:txBody>
          <a:bodyPr wrap="square">
            <a:spAutoFit/>
          </a:bodyPr>
          <a:lstStyle/>
          <a:p>
            <a:r>
              <a:rPr lang="ru-RU" b="1" dirty="0"/>
              <a:t>Алгоритм</a:t>
            </a:r>
            <a:r>
              <a:rPr lang="ru-RU" dirty="0"/>
              <a:t> </a:t>
            </a:r>
            <a:r>
              <a:rPr lang="ru-RU" dirty="0"/>
              <a:t>— конечная совокупность точно заданных правил решения произвольного класса задач или набор инструкций, описывающих порядок действий исполнителя для решения некоторой задачи. </a:t>
            </a:r>
            <a:endParaRPr lang="ru-RU" dirty="0"/>
          </a:p>
          <a:p>
            <a:r>
              <a:rPr lang="ru-RU" b="1" dirty="0" smtClean="0"/>
              <a:t>Методы </a:t>
            </a:r>
            <a:r>
              <a:rPr lang="ru-RU" b="1" dirty="0"/>
              <a:t>сортировки коллекции</a:t>
            </a:r>
            <a:r>
              <a:rPr lang="ru-RU" dirty="0"/>
              <a:t>: </a:t>
            </a:r>
            <a:endParaRPr lang="ru-RU" dirty="0"/>
          </a:p>
          <a:p>
            <a:r>
              <a:rPr lang="en-US" dirty="0" smtClean="0"/>
              <a:t>sort</a:t>
            </a:r>
            <a:r>
              <a:rPr lang="ru-RU" dirty="0" smtClean="0"/>
              <a:t> </a:t>
            </a:r>
            <a:r>
              <a:rPr lang="en-US" dirty="0" smtClean="0"/>
              <a:t>- </a:t>
            </a:r>
            <a:r>
              <a:rPr lang="ru-RU" dirty="0" smtClean="0"/>
              <a:t>сортировка</a:t>
            </a:r>
            <a:r>
              <a:rPr lang="en-US" dirty="0" smtClean="0"/>
              <a:t>, </a:t>
            </a:r>
            <a:endParaRPr lang="ru-RU" dirty="0" smtClean="0"/>
          </a:p>
          <a:p>
            <a:r>
              <a:rPr lang="en-US" dirty="0" err="1" smtClean="0"/>
              <a:t>stable_sort</a:t>
            </a:r>
            <a:r>
              <a:rPr lang="ru-RU" dirty="0" smtClean="0"/>
              <a:t> – стабильная сортировка</a:t>
            </a:r>
            <a:r>
              <a:rPr lang="en-US" dirty="0" smtClean="0"/>
              <a:t>, </a:t>
            </a:r>
            <a:endParaRPr lang="ru-RU" dirty="0" smtClean="0"/>
          </a:p>
          <a:p>
            <a:r>
              <a:rPr lang="en-US" dirty="0" err="1" smtClean="0"/>
              <a:t>partial_sort</a:t>
            </a:r>
            <a:r>
              <a:rPr lang="ru-RU" dirty="0" smtClean="0"/>
              <a:t> – частичная сортировка</a:t>
            </a:r>
            <a:r>
              <a:rPr lang="en-US" dirty="0" smtClean="0"/>
              <a:t>, </a:t>
            </a:r>
            <a:endParaRPr lang="ru-RU" dirty="0" smtClean="0"/>
          </a:p>
          <a:p>
            <a:r>
              <a:rPr lang="en-US" dirty="0" err="1" smtClean="0"/>
              <a:t>partial_sort_copy</a:t>
            </a:r>
            <a:r>
              <a:rPr lang="ru-RU" dirty="0" smtClean="0"/>
              <a:t> – частичная сортировка с копированием</a:t>
            </a:r>
            <a:r>
              <a:rPr lang="en-US" dirty="0" smtClean="0"/>
              <a:t>, </a:t>
            </a:r>
            <a:endParaRPr lang="ru-RU" dirty="0" smtClean="0"/>
          </a:p>
          <a:p>
            <a:r>
              <a:rPr lang="en-US" dirty="0" err="1" smtClean="0"/>
              <a:t>nth_element</a:t>
            </a:r>
            <a:r>
              <a:rPr lang="ru-RU" dirty="0" smtClean="0"/>
              <a:t> – </a:t>
            </a:r>
            <a:r>
              <a:rPr lang="ru-RU" dirty="0" err="1" smtClean="0"/>
              <a:t>групировка</a:t>
            </a:r>
            <a:r>
              <a:rPr lang="ru-RU" dirty="0" smtClean="0"/>
              <a:t> элементов больше и меньше определенного</a:t>
            </a:r>
            <a:endParaRPr lang="ru-RU" dirty="0"/>
          </a:p>
          <a:p>
            <a:r>
              <a:rPr lang="ru-RU" b="1" dirty="0" smtClean="0"/>
              <a:t>Работа с отсортированными коллекциями</a:t>
            </a:r>
            <a:r>
              <a:rPr lang="en-US" b="1" dirty="0" smtClean="0"/>
              <a:t>:</a:t>
            </a:r>
            <a:endParaRPr lang="ru-RU" b="1" dirty="0" smtClean="0"/>
          </a:p>
          <a:p>
            <a:r>
              <a:rPr lang="en-US" dirty="0" err="1" smtClean="0"/>
              <a:t>binary_search</a:t>
            </a:r>
            <a:r>
              <a:rPr lang="ru-RU" dirty="0" smtClean="0"/>
              <a:t> – бинарный поиск</a:t>
            </a:r>
            <a:endParaRPr lang="en-US" dirty="0"/>
          </a:p>
          <a:p>
            <a:r>
              <a:rPr lang="en-US" dirty="0" err="1" smtClean="0"/>
              <a:t>lower_bound</a:t>
            </a:r>
            <a:r>
              <a:rPr lang="ru-RU" dirty="0" smtClean="0"/>
              <a:t> – поиск первого не меньшего элемента упорядоченной последовательности</a:t>
            </a:r>
            <a:endParaRPr lang="en-US" dirty="0"/>
          </a:p>
          <a:p>
            <a:r>
              <a:rPr lang="en-US" dirty="0" err="1" smtClean="0"/>
              <a:t>upper_bound</a:t>
            </a:r>
            <a:r>
              <a:rPr lang="ru-RU" dirty="0" smtClean="0"/>
              <a:t> – поиск первого большего элемента упорядоченной последовательности</a:t>
            </a:r>
            <a:endParaRPr lang="en-US" dirty="0"/>
          </a:p>
          <a:p>
            <a:r>
              <a:rPr lang="en-US" dirty="0" smtClean="0"/>
              <a:t>merge</a:t>
            </a:r>
            <a:r>
              <a:rPr lang="ru-RU" dirty="0" smtClean="0"/>
              <a:t> – объединение отсортированных последовательностей и запись в место указанное для результата</a:t>
            </a:r>
            <a:endParaRPr lang="en-US" dirty="0"/>
          </a:p>
          <a:p>
            <a:r>
              <a:rPr lang="en-US" dirty="0" err="1" smtClean="0"/>
              <a:t>inplace_merge</a:t>
            </a:r>
            <a:r>
              <a:rPr lang="ru-RU" dirty="0" smtClean="0"/>
              <a:t> – объединение последовательностей и запись в начало </a:t>
            </a:r>
            <a:r>
              <a:rPr lang="ru-RU" dirty="0" err="1" smtClean="0"/>
              <a:t>объеденяемых</a:t>
            </a:r>
            <a:r>
              <a:rPr lang="ru-RU" dirty="0" smtClean="0"/>
              <a:t> последовательностей</a:t>
            </a:r>
            <a:endParaRPr lang="en-US" dirty="0" smtClean="0"/>
          </a:p>
          <a:p>
            <a:r>
              <a:rPr lang="en-US" dirty="0" smtClean="0"/>
              <a:t>includes</a:t>
            </a:r>
            <a:r>
              <a:rPr lang="ru-RU" dirty="0" smtClean="0"/>
              <a:t> – проверяет включает ли одна последовательность другую</a:t>
            </a:r>
            <a:endParaRPr lang="en-US" dirty="0" smtClean="0"/>
          </a:p>
          <a:p>
            <a:r>
              <a:rPr lang="en-US" dirty="0" smtClean="0"/>
              <a:t>min</a:t>
            </a:r>
            <a:r>
              <a:rPr lang="ru-RU" dirty="0" smtClean="0"/>
              <a:t> – минимальное значение</a:t>
            </a:r>
            <a:endParaRPr lang="en-US" dirty="0"/>
          </a:p>
          <a:p>
            <a:r>
              <a:rPr lang="en-US" dirty="0" smtClean="0"/>
              <a:t>max</a:t>
            </a:r>
            <a:r>
              <a:rPr lang="ru-RU" dirty="0" smtClean="0"/>
              <a:t> –максимальное значение</a:t>
            </a:r>
            <a:endParaRPr lang="en-US" dirty="0" smtClean="0"/>
          </a:p>
          <a:p>
            <a:r>
              <a:rPr lang="en-US" dirty="0" err="1" smtClean="0"/>
              <a:t>min_element</a:t>
            </a:r>
            <a:r>
              <a:rPr lang="ru-RU" dirty="0" smtClean="0"/>
              <a:t> – минимальный элемент</a:t>
            </a:r>
            <a:endParaRPr lang="en-US" dirty="0"/>
          </a:p>
          <a:p>
            <a:r>
              <a:rPr lang="en-US" dirty="0" err="1" smtClean="0"/>
              <a:t>max_element</a:t>
            </a:r>
            <a:r>
              <a:rPr lang="ru-RU" dirty="0" smtClean="0"/>
              <a:t> – максимальный элемент</a:t>
            </a:r>
            <a:endParaRPr lang="en-US" dirty="0" smtClean="0"/>
          </a:p>
          <a:p>
            <a:endParaRPr lang="ru-RU" dirty="0" smtClean="0"/>
          </a:p>
          <a:p>
            <a:endParaRPr lang="ru-RU" dirty="0"/>
          </a:p>
        </p:txBody>
      </p:sp>
      <p:sp>
        <p:nvSpPr>
          <p:cNvPr id="7" name="Прямоугольник 6"/>
          <p:cNvSpPr/>
          <p:nvPr/>
        </p:nvSpPr>
        <p:spPr>
          <a:xfrm>
            <a:off x="5121183" y="0"/>
            <a:ext cx="1949637" cy="523220"/>
          </a:xfrm>
          <a:prstGeom prst="rect">
            <a:avLst/>
          </a:prstGeom>
        </p:spPr>
        <p:txBody>
          <a:bodyPr wrap="none">
            <a:spAutoFit/>
          </a:bodyPr>
          <a:lstStyle/>
          <a:p>
            <a:pPr algn="ctr"/>
            <a:r>
              <a:rPr lang="ru-RU" sz="2800" b="1" dirty="0" smtClean="0"/>
              <a:t>Алгоритмы</a:t>
            </a:r>
            <a:endParaRPr lang="ru-RU" sz="2800" b="1" dirty="0"/>
          </a:p>
        </p:txBody>
      </p:sp>
      <p:pic>
        <p:nvPicPr>
          <p:cNvPr id="6146" name="Picture 2" descr="Простой Алгоритм Делать я его, конечно, не буду, Мем Конечно не буд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0870" y="4809652"/>
            <a:ext cx="2731130" cy="2048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459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731500"/>
            <a:ext cx="6096000" cy="5632311"/>
          </a:xfrm>
          <a:prstGeom prst="rect">
            <a:avLst/>
          </a:prstGeom>
        </p:spPr>
        <p:txBody>
          <a:bodyPr>
            <a:spAutoFit/>
          </a:bodyPr>
          <a:lstStyle/>
          <a:p>
            <a:r>
              <a:rPr lang="en-US" dirty="0"/>
              <a:t>count – </a:t>
            </a:r>
            <a:r>
              <a:rPr lang="ru-RU" dirty="0"/>
              <a:t>подсчет элементов по значению</a:t>
            </a:r>
          </a:p>
          <a:p>
            <a:r>
              <a:rPr lang="en-US" dirty="0" err="1"/>
              <a:t>count_if</a:t>
            </a:r>
            <a:r>
              <a:rPr lang="ru-RU" dirty="0"/>
              <a:t> – подсчет по условию</a:t>
            </a:r>
          </a:p>
          <a:p>
            <a:r>
              <a:rPr lang="en-US" dirty="0"/>
              <a:t>find</a:t>
            </a:r>
            <a:r>
              <a:rPr lang="ru-RU" dirty="0"/>
              <a:t> – поиск по значению</a:t>
            </a:r>
          </a:p>
          <a:p>
            <a:r>
              <a:rPr lang="en-US" dirty="0" err="1"/>
              <a:t>find_if</a:t>
            </a:r>
            <a:r>
              <a:rPr lang="ru-RU" dirty="0"/>
              <a:t> – поиск по условию</a:t>
            </a:r>
          </a:p>
          <a:p>
            <a:r>
              <a:rPr lang="en-US" dirty="0" err="1"/>
              <a:t>adjacent_find</a:t>
            </a:r>
            <a:r>
              <a:rPr lang="ru-RU" dirty="0"/>
              <a:t> – поиск одинаковых соседних пар</a:t>
            </a:r>
          </a:p>
          <a:p>
            <a:r>
              <a:rPr lang="en-US" dirty="0" err="1" smtClean="0"/>
              <a:t>for_each</a:t>
            </a:r>
            <a:r>
              <a:rPr lang="ru-RU" dirty="0" smtClean="0"/>
              <a:t> – перебор всех элементов и применение к ним функции</a:t>
            </a:r>
          </a:p>
          <a:p>
            <a:r>
              <a:rPr lang="en-US" dirty="0" smtClean="0"/>
              <a:t>mismatch</a:t>
            </a:r>
            <a:r>
              <a:rPr lang="ru-RU" dirty="0" smtClean="0"/>
              <a:t> </a:t>
            </a:r>
            <a:r>
              <a:rPr lang="ru-RU" dirty="0"/>
              <a:t>– поиск первого различающегося элемента</a:t>
            </a:r>
          </a:p>
          <a:p>
            <a:r>
              <a:rPr lang="en-US" dirty="0"/>
              <a:t>equal</a:t>
            </a:r>
            <a:r>
              <a:rPr lang="ru-RU" dirty="0"/>
              <a:t> – сравнение на равенство </a:t>
            </a:r>
            <a:r>
              <a:rPr lang="ru-RU" dirty="0" smtClean="0"/>
              <a:t>последовательностей</a:t>
            </a:r>
            <a:endParaRPr lang="ru-RU" dirty="0"/>
          </a:p>
          <a:p>
            <a:r>
              <a:rPr lang="en-US" dirty="0"/>
              <a:t>copy</a:t>
            </a:r>
            <a:r>
              <a:rPr lang="ru-RU" dirty="0"/>
              <a:t> - </a:t>
            </a:r>
            <a:r>
              <a:rPr lang="ru-RU" dirty="0" smtClean="0"/>
              <a:t>копирование</a:t>
            </a:r>
            <a:endParaRPr lang="ru-RU" dirty="0"/>
          </a:p>
          <a:p>
            <a:r>
              <a:rPr lang="en-US" dirty="0" err="1"/>
              <a:t>copy_backward</a:t>
            </a:r>
            <a:r>
              <a:rPr lang="ru-RU" dirty="0"/>
              <a:t> – обратное </a:t>
            </a:r>
            <a:r>
              <a:rPr lang="ru-RU" dirty="0" smtClean="0"/>
              <a:t>копирование</a:t>
            </a:r>
            <a:endParaRPr lang="ru-RU" dirty="0"/>
          </a:p>
          <a:p>
            <a:r>
              <a:rPr lang="en-US" dirty="0"/>
              <a:t>swap</a:t>
            </a:r>
            <a:r>
              <a:rPr lang="ru-RU" dirty="0"/>
              <a:t> – обмен элементов по </a:t>
            </a:r>
            <a:r>
              <a:rPr lang="ru-RU" dirty="0" smtClean="0"/>
              <a:t>значению</a:t>
            </a:r>
            <a:endParaRPr lang="ru-RU" dirty="0"/>
          </a:p>
          <a:p>
            <a:r>
              <a:rPr lang="en-US" dirty="0" err="1"/>
              <a:t>iter_swap</a:t>
            </a:r>
            <a:r>
              <a:rPr lang="ru-RU" dirty="0"/>
              <a:t> – обмен элементов через </a:t>
            </a:r>
            <a:r>
              <a:rPr lang="ru-RU" dirty="0" smtClean="0"/>
              <a:t>указатели</a:t>
            </a:r>
            <a:endParaRPr lang="ru-RU" dirty="0"/>
          </a:p>
          <a:p>
            <a:r>
              <a:rPr lang="en-US" dirty="0" err="1"/>
              <a:t>swap_ranges</a:t>
            </a:r>
            <a:r>
              <a:rPr lang="ru-RU" dirty="0"/>
              <a:t> – обмена </a:t>
            </a:r>
            <a:r>
              <a:rPr lang="ru-RU" dirty="0" smtClean="0"/>
              <a:t>диапазонов</a:t>
            </a:r>
            <a:endParaRPr lang="ru-RU" dirty="0"/>
          </a:p>
          <a:p>
            <a:r>
              <a:rPr lang="en-US" dirty="0"/>
              <a:t>fill</a:t>
            </a:r>
            <a:r>
              <a:rPr lang="ru-RU" dirty="0"/>
              <a:t> – заполнение </a:t>
            </a:r>
            <a:r>
              <a:rPr lang="ru-RU" dirty="0" smtClean="0"/>
              <a:t>последовательности значениями</a:t>
            </a:r>
          </a:p>
          <a:p>
            <a:r>
              <a:rPr lang="en-US" dirty="0" err="1" smtClean="0"/>
              <a:t>fill_n</a:t>
            </a:r>
            <a:r>
              <a:rPr lang="en-US" dirty="0" smtClean="0"/>
              <a:t> </a:t>
            </a:r>
            <a:r>
              <a:rPr lang="en-US" dirty="0"/>
              <a:t>– </a:t>
            </a:r>
            <a:r>
              <a:rPr lang="ru-RU" dirty="0"/>
              <a:t>заполнение </a:t>
            </a:r>
            <a:r>
              <a:rPr lang="en-US" dirty="0"/>
              <a:t>N </a:t>
            </a:r>
            <a:r>
              <a:rPr lang="ru-RU" dirty="0"/>
              <a:t>элементов </a:t>
            </a:r>
            <a:r>
              <a:rPr lang="ru-RU" dirty="0" err="1"/>
              <a:t>масива</a:t>
            </a:r>
            <a:r>
              <a:rPr lang="ru-RU" dirty="0"/>
              <a:t> </a:t>
            </a:r>
            <a:r>
              <a:rPr lang="ru-RU" dirty="0" smtClean="0"/>
              <a:t>значениями</a:t>
            </a:r>
          </a:p>
          <a:p>
            <a:r>
              <a:rPr lang="en-US" dirty="0" smtClean="0"/>
              <a:t>generate</a:t>
            </a:r>
            <a:r>
              <a:rPr lang="ru-RU" dirty="0" smtClean="0"/>
              <a:t> – вызов функции генератора для заполнения каждого элемента последовательности</a:t>
            </a:r>
          </a:p>
          <a:p>
            <a:r>
              <a:rPr lang="en-US" dirty="0" err="1" smtClean="0"/>
              <a:t>generate_n</a:t>
            </a:r>
            <a:r>
              <a:rPr lang="ru-RU" dirty="0" smtClean="0"/>
              <a:t> – заполнение </a:t>
            </a:r>
            <a:r>
              <a:rPr lang="en-US" dirty="0" smtClean="0"/>
              <a:t>N </a:t>
            </a:r>
            <a:r>
              <a:rPr lang="ru-RU" dirty="0" smtClean="0"/>
              <a:t>элементов при помощи генератора</a:t>
            </a:r>
          </a:p>
        </p:txBody>
      </p:sp>
      <p:sp>
        <p:nvSpPr>
          <p:cNvPr id="3" name="Прямоугольник 2"/>
          <p:cNvSpPr/>
          <p:nvPr/>
        </p:nvSpPr>
        <p:spPr>
          <a:xfrm>
            <a:off x="6096000" y="1146998"/>
            <a:ext cx="6096000" cy="4801314"/>
          </a:xfrm>
          <a:prstGeom prst="rect">
            <a:avLst/>
          </a:prstGeom>
        </p:spPr>
        <p:txBody>
          <a:bodyPr>
            <a:spAutoFit/>
          </a:bodyPr>
          <a:lstStyle/>
          <a:p>
            <a:r>
              <a:rPr lang="en-US" dirty="0" smtClean="0"/>
              <a:t>replace</a:t>
            </a:r>
            <a:r>
              <a:rPr lang="ru-RU" dirty="0" smtClean="0"/>
              <a:t> </a:t>
            </a:r>
            <a:r>
              <a:rPr lang="ru-RU" dirty="0"/>
              <a:t>– замена одного значения на другое в интервале</a:t>
            </a:r>
          </a:p>
          <a:p>
            <a:r>
              <a:rPr lang="en-US" dirty="0" err="1"/>
              <a:t>replace_if</a:t>
            </a:r>
            <a:r>
              <a:rPr lang="ru-RU" dirty="0"/>
              <a:t> – замена по </a:t>
            </a:r>
            <a:r>
              <a:rPr lang="ru-RU" dirty="0" smtClean="0"/>
              <a:t>условию</a:t>
            </a:r>
            <a:endParaRPr lang="en-US" dirty="0" smtClean="0"/>
          </a:p>
          <a:p>
            <a:r>
              <a:rPr lang="en-US" dirty="0" smtClean="0"/>
              <a:t>transform</a:t>
            </a:r>
            <a:r>
              <a:rPr lang="ru-RU" dirty="0" smtClean="0"/>
              <a:t> </a:t>
            </a:r>
            <a:r>
              <a:rPr lang="ru-RU" dirty="0"/>
              <a:t>– преобразование каждого элемента последовательности</a:t>
            </a:r>
          </a:p>
          <a:p>
            <a:r>
              <a:rPr lang="en-US" dirty="0"/>
              <a:t>remove</a:t>
            </a:r>
            <a:r>
              <a:rPr lang="ru-RU" dirty="0"/>
              <a:t> – удаление элемента по значению в интервале</a:t>
            </a:r>
          </a:p>
          <a:p>
            <a:r>
              <a:rPr lang="en-US" dirty="0" err="1"/>
              <a:t>remove_if</a:t>
            </a:r>
            <a:r>
              <a:rPr lang="ru-RU" dirty="0"/>
              <a:t> – удаление элементов по условию</a:t>
            </a:r>
            <a:r>
              <a:rPr lang="en-US" dirty="0"/>
              <a:t>, </a:t>
            </a:r>
            <a:r>
              <a:rPr lang="en-US" dirty="0" err="1"/>
              <a:t>remove_copy</a:t>
            </a:r>
            <a:r>
              <a:rPr lang="ru-RU" dirty="0"/>
              <a:t> – копирование элементов с игнорированием по значению</a:t>
            </a:r>
            <a:r>
              <a:rPr lang="en-US" dirty="0"/>
              <a:t>, </a:t>
            </a:r>
            <a:r>
              <a:rPr lang="en-US" dirty="0" err="1"/>
              <a:t>remove_copy_if</a:t>
            </a:r>
            <a:r>
              <a:rPr lang="ru-RU" dirty="0"/>
              <a:t> – копирование с игнорированием по условию</a:t>
            </a:r>
            <a:r>
              <a:rPr lang="en-US" dirty="0"/>
              <a:t>, unique</a:t>
            </a:r>
            <a:r>
              <a:rPr lang="ru-RU" dirty="0"/>
              <a:t> </a:t>
            </a:r>
            <a:r>
              <a:rPr lang="en-US" dirty="0"/>
              <a:t>– </a:t>
            </a:r>
            <a:r>
              <a:rPr lang="ru-RU" dirty="0"/>
              <a:t>получение уникальной </a:t>
            </a:r>
            <a:r>
              <a:rPr lang="ru-RU" dirty="0" smtClean="0"/>
              <a:t>последовательности</a:t>
            </a:r>
            <a:endParaRPr lang="ru-RU" dirty="0"/>
          </a:p>
          <a:p>
            <a:r>
              <a:rPr lang="en-US" dirty="0" err="1" smtClean="0"/>
              <a:t>unique_copy</a:t>
            </a:r>
            <a:r>
              <a:rPr lang="ru-RU" dirty="0" smtClean="0"/>
              <a:t> </a:t>
            </a:r>
            <a:r>
              <a:rPr lang="ru-RU" dirty="0"/>
              <a:t>– копирование только уникальных </a:t>
            </a:r>
            <a:r>
              <a:rPr lang="ru-RU" dirty="0" smtClean="0"/>
              <a:t>значений</a:t>
            </a:r>
            <a:endParaRPr lang="ru-RU" dirty="0"/>
          </a:p>
          <a:p>
            <a:r>
              <a:rPr lang="en-US" dirty="0" smtClean="0"/>
              <a:t>reverse</a:t>
            </a:r>
            <a:r>
              <a:rPr lang="ru-RU" dirty="0" smtClean="0"/>
              <a:t> </a:t>
            </a:r>
            <a:r>
              <a:rPr lang="ru-RU" dirty="0"/>
              <a:t>– инверсия </a:t>
            </a:r>
            <a:r>
              <a:rPr lang="ru-RU" dirty="0" smtClean="0"/>
              <a:t>последовательности</a:t>
            </a:r>
            <a:endParaRPr lang="ru-RU" dirty="0"/>
          </a:p>
          <a:p>
            <a:r>
              <a:rPr lang="en-US" dirty="0" err="1" smtClean="0"/>
              <a:t>reverse_copy</a:t>
            </a:r>
            <a:r>
              <a:rPr lang="ru-RU" dirty="0" smtClean="0"/>
              <a:t> </a:t>
            </a:r>
            <a:r>
              <a:rPr lang="ru-RU" dirty="0"/>
              <a:t>– копирование обратной </a:t>
            </a:r>
            <a:r>
              <a:rPr lang="ru-RU" dirty="0" smtClean="0"/>
              <a:t>последовательности</a:t>
            </a:r>
            <a:endParaRPr lang="ru-RU" dirty="0"/>
          </a:p>
          <a:p>
            <a:r>
              <a:rPr lang="en-US" dirty="0" smtClean="0"/>
              <a:t>rotate</a:t>
            </a:r>
            <a:r>
              <a:rPr lang="ru-RU" dirty="0" smtClean="0"/>
              <a:t> </a:t>
            </a:r>
            <a:r>
              <a:rPr lang="ru-RU" dirty="0"/>
              <a:t>– поворот последовательности по </a:t>
            </a:r>
            <a:r>
              <a:rPr lang="ru-RU" dirty="0" smtClean="0"/>
              <a:t>направлению</a:t>
            </a:r>
            <a:endParaRPr lang="ru-RU" dirty="0"/>
          </a:p>
          <a:p>
            <a:r>
              <a:rPr lang="en-US" dirty="0" err="1" smtClean="0"/>
              <a:t>rotate_copy</a:t>
            </a:r>
            <a:r>
              <a:rPr lang="ru-RU" dirty="0" smtClean="0"/>
              <a:t> </a:t>
            </a:r>
            <a:r>
              <a:rPr lang="ru-RU" dirty="0"/>
              <a:t>– поворот последовательности с </a:t>
            </a:r>
            <a:r>
              <a:rPr lang="ru-RU" dirty="0" smtClean="0"/>
              <a:t>копированием</a:t>
            </a:r>
            <a:endParaRPr lang="ru-RU" dirty="0"/>
          </a:p>
          <a:p>
            <a:r>
              <a:rPr lang="en-US" dirty="0" err="1" smtClean="0"/>
              <a:t>random_shuffle</a:t>
            </a:r>
            <a:r>
              <a:rPr lang="ru-RU" dirty="0" smtClean="0"/>
              <a:t> </a:t>
            </a:r>
            <a:r>
              <a:rPr lang="ru-RU" dirty="0"/>
              <a:t>– перемешивание </a:t>
            </a:r>
            <a:r>
              <a:rPr lang="ru-RU" dirty="0" smtClean="0"/>
              <a:t>последовательности</a:t>
            </a:r>
            <a:endParaRPr lang="ru-RU" dirty="0"/>
          </a:p>
          <a:p>
            <a:r>
              <a:rPr lang="en-US" dirty="0"/>
              <a:t>p</a:t>
            </a:r>
            <a:r>
              <a:rPr lang="en-US" dirty="0" smtClean="0"/>
              <a:t>artition</a:t>
            </a:r>
            <a:r>
              <a:rPr lang="ru-RU" dirty="0" smtClean="0"/>
              <a:t> – разбиение на диапазоны по условию</a:t>
            </a:r>
            <a:endParaRPr lang="ru-RU" dirty="0"/>
          </a:p>
        </p:txBody>
      </p:sp>
      <p:sp>
        <p:nvSpPr>
          <p:cNvPr id="4" name="Прямоугольник 3"/>
          <p:cNvSpPr/>
          <p:nvPr/>
        </p:nvSpPr>
        <p:spPr>
          <a:xfrm>
            <a:off x="-1" y="408333"/>
            <a:ext cx="8238653" cy="369332"/>
          </a:xfrm>
          <a:prstGeom prst="rect">
            <a:avLst/>
          </a:prstGeom>
        </p:spPr>
        <p:txBody>
          <a:bodyPr wrap="square">
            <a:spAutoFit/>
          </a:bodyPr>
          <a:lstStyle/>
          <a:p>
            <a:r>
              <a:rPr lang="ru-RU" b="1" dirty="0"/>
              <a:t>Методы перебора всех элементов коллекции и их обработки</a:t>
            </a:r>
            <a:r>
              <a:rPr lang="ru-RU" dirty="0"/>
              <a:t>: </a:t>
            </a:r>
            <a:endParaRPr lang="ru-RU" dirty="0"/>
          </a:p>
        </p:txBody>
      </p:sp>
      <p:sp>
        <p:nvSpPr>
          <p:cNvPr id="5" name="Прямоугольник 4"/>
          <p:cNvSpPr/>
          <p:nvPr/>
        </p:nvSpPr>
        <p:spPr>
          <a:xfrm>
            <a:off x="3999240" y="0"/>
            <a:ext cx="4193520" cy="523220"/>
          </a:xfrm>
          <a:prstGeom prst="rect">
            <a:avLst/>
          </a:prstGeom>
        </p:spPr>
        <p:txBody>
          <a:bodyPr wrap="none">
            <a:spAutoFit/>
          </a:bodyPr>
          <a:lstStyle/>
          <a:p>
            <a:pPr algn="ctr"/>
            <a:r>
              <a:rPr lang="ru-RU" sz="2800" b="1" dirty="0"/>
              <a:t>Дополнительные </a:t>
            </a:r>
            <a:r>
              <a:rPr lang="ru-RU" sz="2800" b="1" dirty="0" smtClean="0"/>
              <a:t>методы</a:t>
            </a:r>
            <a:endParaRPr lang="ru-RU" sz="2800" b="1" dirty="0"/>
          </a:p>
        </p:txBody>
      </p:sp>
    </p:spTree>
    <p:extLst>
      <p:ext uri="{BB962C8B-B14F-4D97-AF65-F5344CB8AC3E}">
        <p14:creationId xmlns:p14="http://schemas.microsoft.com/office/powerpoint/2010/main" val="135746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Группа 6"/>
          <p:cNvGrpSpPr/>
          <p:nvPr/>
        </p:nvGrpSpPr>
        <p:grpSpPr>
          <a:xfrm>
            <a:off x="3123444" y="1564235"/>
            <a:ext cx="8385376" cy="3693319"/>
            <a:chOff x="2364949" y="1494379"/>
            <a:chExt cx="8385376" cy="3693319"/>
          </a:xfrm>
        </p:grpSpPr>
        <p:sp>
          <p:nvSpPr>
            <p:cNvPr id="5" name="Прямоугольник 4"/>
            <p:cNvSpPr/>
            <p:nvPr/>
          </p:nvSpPr>
          <p:spPr>
            <a:xfrm>
              <a:off x="2364949" y="1494379"/>
              <a:ext cx="4317352" cy="3693319"/>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vector&lt;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 v(</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&amp; el: v){</a:t>
              </a:r>
            </a:p>
            <a:p>
              <a:r>
                <a:rPr lang="en-US" dirty="0">
                  <a:solidFill>
                    <a:srgbClr val="000000"/>
                  </a:solidFill>
                  <a:latin typeface="Consolas" panose="020B0609020204030204" pitchFamily="49" charset="0"/>
                </a:rPr>
                <a:t>        el = -</a:t>
              </a:r>
              <a:r>
                <a:rPr lang="en-US" dirty="0">
                  <a:solidFill>
                    <a:srgbClr val="098658"/>
                  </a:solidFill>
                  <a:latin typeface="Consolas" panose="020B0609020204030204" pitchFamily="49" charset="0"/>
                </a:rPr>
                <a:t>50</a:t>
              </a:r>
              <a:r>
                <a:rPr lang="en-US" dirty="0">
                  <a:solidFill>
                    <a:srgbClr val="000000"/>
                  </a:solidFill>
                  <a:latin typeface="Consolas" panose="020B0609020204030204" pitchFamily="49" charset="0"/>
                </a:rPr>
                <a:t> + rand() %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el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sort(</a:t>
              </a:r>
              <a:r>
                <a:rPr lang="en-US" dirty="0" err="1">
                  <a:solidFill>
                    <a:srgbClr val="000000"/>
                  </a:solidFill>
                  <a:latin typeface="Consolas" panose="020B0609020204030204" pitchFamily="49" charset="0"/>
                </a:rPr>
                <a:t>v.begin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v.end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el: v){</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el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Прямоугольник 5"/>
            <p:cNvSpPr/>
            <p:nvPr/>
          </p:nvSpPr>
          <p:spPr>
            <a:xfrm>
              <a:off x="6682301" y="3017874"/>
              <a:ext cx="4068024" cy="646331"/>
            </a:xfrm>
            <a:prstGeom prst="rect">
              <a:avLst/>
            </a:prstGeom>
          </p:spPr>
          <p:txBody>
            <a:bodyPr wrap="square">
              <a:spAutoFit/>
            </a:bodyPr>
            <a:lstStyle/>
            <a:p>
              <a:r>
                <a:rPr lang="ru-RU" dirty="0"/>
                <a:t>-9, 17, -16, -50, 19, -26, 28, 8, 12, 14, </a:t>
              </a:r>
            </a:p>
            <a:p>
              <a:r>
                <a:rPr lang="ru-RU" dirty="0"/>
                <a:t>-50, -26, -16, -9, 8, 12, 14, 17, 19, 28,</a:t>
              </a:r>
            </a:p>
          </p:txBody>
        </p:sp>
      </p:grpSp>
      <p:sp>
        <p:nvSpPr>
          <p:cNvPr id="8" name="Прямоугольник 7"/>
          <p:cNvSpPr/>
          <p:nvPr/>
        </p:nvSpPr>
        <p:spPr>
          <a:xfrm>
            <a:off x="4430320" y="0"/>
            <a:ext cx="3331361" cy="523220"/>
          </a:xfrm>
          <a:prstGeom prst="rect">
            <a:avLst/>
          </a:prstGeom>
        </p:spPr>
        <p:txBody>
          <a:bodyPr wrap="none">
            <a:spAutoFit/>
          </a:bodyPr>
          <a:lstStyle/>
          <a:p>
            <a:pPr algn="ctr"/>
            <a:r>
              <a:rPr lang="ru-RU" sz="2800" b="1" dirty="0" smtClean="0"/>
              <a:t>Пример сортировки</a:t>
            </a:r>
            <a:endParaRPr lang="ru-RU" sz="2800" b="1" dirty="0"/>
          </a:p>
        </p:txBody>
      </p:sp>
      <p:pic>
        <p:nvPicPr>
          <p:cNvPr id="7170" name="Picture 2" descr="И это все?, Мем Девочка в недоумении"/>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689" y="2161516"/>
            <a:ext cx="2498755" cy="249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7243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31960" y="1248322"/>
            <a:ext cx="7369521" cy="4247317"/>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MyInt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value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getValue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value;</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operator=(</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v){</a:t>
            </a:r>
          </a:p>
          <a:p>
            <a:r>
              <a:rPr lang="en-US" dirty="0">
                <a:solidFill>
                  <a:srgbClr val="000000"/>
                </a:solidFill>
                <a:latin typeface="Consolas" panose="020B0609020204030204" pitchFamily="49" charset="0"/>
              </a:rPr>
              <a:t>            value = v;</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friend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ostream</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operator&lt;&lt;(</a:t>
            </a:r>
            <a:r>
              <a:rPr lang="en-US" dirty="0" err="1">
                <a:solidFill>
                  <a:srgbClr val="000000"/>
                </a:solidFill>
                <a:latin typeface="Consolas" panose="020B0609020204030204" pitchFamily="49" charset="0"/>
              </a:rPr>
              <a:t>ostream</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v);</a:t>
            </a:r>
          </a:p>
          <a:p>
            <a:r>
              <a:rPr lang="en-US" dirty="0">
                <a:solidFill>
                  <a:srgbClr val="000000"/>
                </a:solidFill>
                <a:latin typeface="Consolas" panose="020B0609020204030204" pitchFamily="49" charset="0"/>
              </a:rPr>
              <a:t>};</a:t>
            </a:r>
          </a:p>
          <a:p>
            <a:r>
              <a:rPr lang="en-US" dirty="0" err="1">
                <a:solidFill>
                  <a:srgbClr val="000000"/>
                </a:solidFill>
                <a:latin typeface="Consolas" panose="020B0609020204030204" pitchFamily="49" charset="0"/>
              </a:rPr>
              <a:t>ostream</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operator&lt;&lt;(</a:t>
            </a:r>
            <a:r>
              <a:rPr lang="en-US" dirty="0" err="1">
                <a:solidFill>
                  <a:srgbClr val="000000"/>
                </a:solidFill>
                <a:latin typeface="Consolas" panose="020B0609020204030204" pitchFamily="49" charset="0"/>
              </a:rPr>
              <a:t>ostream</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v){</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v.value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3" name="Прямоугольник 2"/>
          <p:cNvSpPr/>
          <p:nvPr/>
        </p:nvSpPr>
        <p:spPr>
          <a:xfrm>
            <a:off x="7701481" y="1525322"/>
            <a:ext cx="4384895" cy="3693319"/>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vector&lt;</a:t>
            </a:r>
            <a:r>
              <a:rPr lang="en-US" dirty="0" err="1">
                <a:solidFill>
                  <a:srgbClr val="000000"/>
                </a:solidFill>
                <a:latin typeface="Consolas" panose="020B0609020204030204" pitchFamily="49" charset="0"/>
              </a:rPr>
              <a:t>MyInt</a:t>
            </a:r>
            <a:r>
              <a:rPr lang="en-US" dirty="0">
                <a:solidFill>
                  <a:srgbClr val="000000"/>
                </a:solidFill>
                <a:latin typeface="Consolas" panose="020B0609020204030204" pitchFamily="49" charset="0"/>
              </a:rPr>
              <a:t>&gt; v(</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&amp; el: v){</a:t>
            </a:r>
          </a:p>
          <a:p>
            <a:r>
              <a:rPr lang="en-US" dirty="0">
                <a:solidFill>
                  <a:srgbClr val="000000"/>
                </a:solidFill>
                <a:latin typeface="Consolas" panose="020B0609020204030204" pitchFamily="49" charset="0"/>
              </a:rPr>
              <a:t>        el = -</a:t>
            </a:r>
            <a:r>
              <a:rPr lang="en-US" dirty="0">
                <a:solidFill>
                  <a:srgbClr val="098658"/>
                </a:solidFill>
                <a:latin typeface="Consolas" panose="020B0609020204030204" pitchFamily="49" charset="0"/>
              </a:rPr>
              <a:t>50</a:t>
            </a:r>
            <a:r>
              <a:rPr lang="en-US" dirty="0">
                <a:solidFill>
                  <a:srgbClr val="000000"/>
                </a:solidFill>
                <a:latin typeface="Consolas" panose="020B0609020204030204" pitchFamily="49" charset="0"/>
              </a:rPr>
              <a:t> + rand() % </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el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sort(</a:t>
            </a:r>
            <a:r>
              <a:rPr lang="en-US" dirty="0" err="1">
                <a:solidFill>
                  <a:srgbClr val="000000"/>
                </a:solidFill>
                <a:latin typeface="Consolas" panose="020B0609020204030204" pitchFamily="49" charset="0"/>
              </a:rPr>
              <a:t>v.begin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v.end</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el: v){</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el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cxnSp>
        <p:nvCxnSpPr>
          <p:cNvPr id="5" name="Прямая соединительная линия 4"/>
          <p:cNvCxnSpPr/>
          <p:nvPr/>
        </p:nvCxnSpPr>
        <p:spPr>
          <a:xfrm>
            <a:off x="8247707" y="3757188"/>
            <a:ext cx="326830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8" name="Рисунок 7"/>
          <p:cNvPicPr>
            <a:picLocks noChangeAspect="1"/>
          </p:cNvPicPr>
          <p:nvPr/>
        </p:nvPicPr>
        <p:blipFill>
          <a:blip r:embed="rId2"/>
          <a:stretch>
            <a:fillRect/>
          </a:stretch>
        </p:blipFill>
        <p:spPr>
          <a:xfrm>
            <a:off x="0" y="5731358"/>
            <a:ext cx="12192000" cy="515393"/>
          </a:xfrm>
          <a:prstGeom prst="rect">
            <a:avLst/>
          </a:prstGeom>
        </p:spPr>
      </p:pic>
      <p:sp>
        <p:nvSpPr>
          <p:cNvPr id="12" name="Прямоугольник 11"/>
          <p:cNvSpPr/>
          <p:nvPr/>
        </p:nvSpPr>
        <p:spPr>
          <a:xfrm>
            <a:off x="5156865" y="0"/>
            <a:ext cx="1878271" cy="523220"/>
          </a:xfrm>
          <a:prstGeom prst="rect">
            <a:avLst/>
          </a:prstGeom>
        </p:spPr>
        <p:txBody>
          <a:bodyPr wrap="none">
            <a:spAutoFit/>
          </a:bodyPr>
          <a:lstStyle/>
          <a:p>
            <a:r>
              <a:rPr lang="ru-RU" sz="2800" b="1" dirty="0" smtClean="0"/>
              <a:t>Проблема.</a:t>
            </a:r>
            <a:endParaRPr lang="ru-RU" sz="2800" b="1" dirty="0"/>
          </a:p>
        </p:txBody>
      </p:sp>
      <p:pic>
        <p:nvPicPr>
          <p:cNvPr id="8194" name="Picture 2" descr="Meme: &quot;НЕ ПРОБЛЕМА А ПРОБЛЕМИЩЕ!!!&quot; - All Templates - Meme-arsenal.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0002" y="523220"/>
            <a:ext cx="2411995" cy="2204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15128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2345</TotalTime>
  <Words>947</Words>
  <Application>Microsoft Office PowerPoint</Application>
  <PresentationFormat>Широкоэкранный</PresentationFormat>
  <Paragraphs>307</Paragraphs>
  <Slides>18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Calibri</vt:lpstr>
      <vt:lpstr>Calibri Light</vt:lpstr>
      <vt:lpstr>Consolas</vt:lpstr>
      <vt:lpstr>Roboto</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root</dc:creator>
  <cp:lastModifiedBy>root</cp:lastModifiedBy>
  <cp:revision>382</cp:revision>
  <dcterms:created xsi:type="dcterms:W3CDTF">2020-09-11T22:24:51Z</dcterms:created>
  <dcterms:modified xsi:type="dcterms:W3CDTF">2020-11-17T11:19:37Z</dcterms:modified>
</cp:coreProperties>
</file>