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11" r:id="rId4"/>
    <p:sldId id="312" r:id="rId5"/>
    <p:sldId id="314" r:id="rId6"/>
    <p:sldId id="313" r:id="rId7"/>
    <p:sldId id="315" r:id="rId8"/>
    <p:sldId id="316" r:id="rId9"/>
    <p:sldId id="318" r:id="rId10"/>
    <p:sldId id="320" r:id="rId11"/>
    <p:sldId id="317" r:id="rId12"/>
    <p:sldId id="319" r:id="rId13"/>
    <p:sldId id="321" r:id="rId14"/>
    <p:sldId id="326" r:id="rId15"/>
    <p:sldId id="325" r:id="rId16"/>
    <p:sldId id="328" r:id="rId17"/>
    <p:sldId id="331" r:id="rId18"/>
    <p:sldId id="337" r:id="rId19"/>
    <p:sldId id="339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6: Абстрактные классы.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569" y="618322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Open Sans"/>
              </a:rPr>
              <a:t>Чистые виртуальные методы в абстрактных типах могут иметь реализацию по умолчанию. При этом функции не перестанут быть чистыми виртуальными функциями, а класс все еще будет считаться абстрактным и требовать переопределения метода внутри дочернего класса для того что бы тот не являлся абстрактным и позволил создать объекты своего типа.</a:t>
            </a:r>
          </a:p>
          <a:p>
            <a:r>
              <a:rPr lang="ru-RU" dirty="0" smtClean="0"/>
              <a:t>Отличие от обычной виртуальной функции с реализацией заключается в том, что реализация выноситься в обязательном порядке за определение класса, а внутри него функция так и остается чистой виртуальной без реализации. А его вызов возможен только напрямую внутри метода дочернего 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05315" y="2649647"/>
            <a:ext cx="98176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 по умолчанию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95061" y="0"/>
            <a:ext cx="4401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Реализация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0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Интерфейс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— это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или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  <a:latin typeface="Open Sans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0215" y="0"/>
            <a:ext cx="371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Интерфейсные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996" y="4266869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/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6733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51289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s("Excalibur");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 weapons[N] {&amp;p};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9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Интерфейс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— это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или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  <a:latin typeface="Open Sans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0215" y="0"/>
            <a:ext cx="371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Интерфейсные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996" y="4266869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/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0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vesli.com/wp-content/uploads/2019/01/iostrea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23" y="1243945"/>
            <a:ext cx="54387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2390" y="843677"/>
            <a:ext cx="5973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подключении заголовочного файла </a:t>
            </a:r>
            <a:r>
              <a:rPr lang="ru-RU" dirty="0" err="1"/>
              <a:t>iostream</a:t>
            </a:r>
            <a:r>
              <a:rPr lang="ru-RU" dirty="0"/>
              <a:t>, мы получаем доступ ко всей иерархии классов библиотеки </a:t>
            </a:r>
            <a:r>
              <a:rPr lang="ru-RU" dirty="0" err="1"/>
              <a:t>iostream</a:t>
            </a:r>
            <a:r>
              <a:rPr lang="ru-RU" dirty="0"/>
              <a:t>, отвечающих за функционал ввода/вывода данных (включая класс, который называется </a:t>
            </a:r>
            <a:r>
              <a:rPr lang="ru-RU" dirty="0" err="1"/>
              <a:t>iostream</a:t>
            </a:r>
            <a:r>
              <a:rPr lang="ru-RU" dirty="0" smtClean="0"/>
              <a:t>).</a:t>
            </a:r>
          </a:p>
          <a:p>
            <a:r>
              <a:rPr lang="ru-RU" dirty="0"/>
              <a:t>Хорошая новость: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4671" y="0"/>
            <a:ext cx="6362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Структура классов библиотеки </a:t>
            </a:r>
            <a:r>
              <a:rPr lang="en-US" sz="2800" b="1" dirty="0" err="1" smtClean="0">
                <a:latin typeface="Calibri" panose="020F0502020204030204" pitchFamily="34" charset="0"/>
              </a:rPr>
              <a:t>iostream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2390" y="3429000"/>
            <a:ext cx="59735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istream</a:t>
            </a:r>
            <a:r>
              <a:rPr lang="ru-RU" dirty="0"/>
              <a:t> используется для работы с входными потоками. </a:t>
            </a:r>
            <a:r>
              <a:rPr lang="ru-RU" b="1" dirty="0"/>
              <a:t>Оператор 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r>
              <a:rPr lang="ru-RU" dirty="0"/>
              <a:t>Класс </a:t>
            </a:r>
            <a:r>
              <a:rPr lang="ru-RU" b="1" dirty="0" err="1"/>
              <a:t>ostream</a:t>
            </a:r>
            <a:r>
              <a:rPr lang="ru-RU" dirty="0"/>
              <a:t> используется для работы с выходными потоками. </a:t>
            </a:r>
            <a:r>
              <a:rPr lang="ru-RU" b="1" dirty="0"/>
              <a:t>Оператор вставки &lt;&lt; </a:t>
            </a:r>
            <a:r>
              <a:rPr lang="ru-RU" dirty="0"/>
              <a:t>используется для помещения значений в поток. </a:t>
            </a:r>
          </a:p>
          <a:p>
            <a:r>
              <a:rPr lang="ru-RU" dirty="0"/>
              <a:t>Класс </a:t>
            </a:r>
            <a:r>
              <a:rPr lang="ru-RU" b="1" dirty="0" err="1"/>
              <a:t>iostream</a:t>
            </a:r>
            <a:r>
              <a:rPr lang="ru-RU" dirty="0"/>
              <a:t> может обрабатывать </a:t>
            </a:r>
            <a:r>
              <a:rPr lang="ru-RU" b="1" dirty="0"/>
              <a:t>как ввод</a:t>
            </a:r>
            <a:r>
              <a:rPr lang="ru-RU" dirty="0"/>
              <a:t>, </a:t>
            </a:r>
            <a:r>
              <a:rPr lang="ru-RU" b="1" dirty="0"/>
              <a:t>так и вывод</a:t>
            </a:r>
            <a:r>
              <a:rPr lang="ru-RU" dirty="0"/>
              <a:t> данных, что позволяет ему осуществлять двунаправленный ввод/вывод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Исходя из этого существуют два основных оператора работы с потоками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&lt;&lt; </a:t>
            </a:r>
            <a:r>
              <a:rPr lang="ru-RU" dirty="0"/>
              <a:t>Оператор вставки(ввода)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&gt;&gt; </a:t>
            </a:r>
            <a:r>
              <a:rPr lang="ru-RU" dirty="0"/>
              <a:t>Оператор извлечения(вывода)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4838" y="908942"/>
            <a:ext cx="11102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</a:t>
            </a:r>
            <a:r>
              <a:rPr lang="ru-RU" b="1" dirty="0">
                <a:solidFill>
                  <a:srgbClr val="000000"/>
                </a:solidFill>
              </a:rPr>
              <a:t>оток</a:t>
            </a:r>
            <a:r>
              <a:rPr lang="ru-RU" dirty="0">
                <a:solidFill>
                  <a:srgbClr val="000000"/>
                </a:solidFill>
              </a:rPr>
              <a:t> — это последовательность символов, к которой можно получить доступ. </a:t>
            </a:r>
            <a:r>
              <a:rPr lang="ru-RU" dirty="0" smtClean="0">
                <a:solidFill>
                  <a:srgbClr val="000000"/>
                </a:solidFill>
              </a:rPr>
              <a:t>Со временем поток может производить или потреблять потенциально неограниченные объёмы данных.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b="1" dirty="0" smtClean="0"/>
              <a:t>Поток </a:t>
            </a:r>
            <a:r>
              <a:rPr lang="ru-RU" b="1" dirty="0"/>
              <a:t>ввода </a:t>
            </a:r>
            <a:r>
              <a:rPr lang="ru-RU" dirty="0"/>
              <a:t>(или ещё «входной поток») используется для хранения данных, полученных от источника данных: клавиатуры, файла, сети и т.д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Поток </a:t>
            </a:r>
            <a:r>
              <a:rPr lang="ru-RU" b="1" dirty="0"/>
              <a:t>вывода </a:t>
            </a:r>
            <a:r>
              <a:rPr lang="ru-RU" dirty="0"/>
              <a:t>(или ещё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ещё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начнёт их использовать</a:t>
            </a:r>
            <a:r>
              <a:rPr lang="ru-RU" dirty="0"/>
              <a:t>.</a:t>
            </a:r>
          </a:p>
          <a:p>
            <a:r>
              <a:rPr lang="ru-RU" dirty="0"/>
              <a:t>Некоторые устройства, такие как файлы и сети, могут быть источниками как ввода, так и вывода данных</a:t>
            </a:r>
            <a:r>
              <a:rPr lang="ru-RU" dirty="0" smtClean="0"/>
              <a:t>. 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870740" y="4071322"/>
            <a:ext cx="10450520" cy="1877737"/>
            <a:chOff x="797843" y="4444191"/>
            <a:chExt cx="10450520" cy="1877737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597236" y="4920815"/>
              <a:ext cx="941560" cy="416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Буфер</a:t>
              </a:r>
              <a:endParaRPr lang="ru-RU" dirty="0"/>
            </a:p>
          </p:txBody>
        </p:sp>
        <p:sp>
          <p:nvSpPr>
            <p:cNvPr id="9" name="Рамка 8"/>
            <p:cNvSpPr/>
            <p:nvPr/>
          </p:nvSpPr>
          <p:spPr>
            <a:xfrm>
              <a:off x="8365374" y="4920815"/>
              <a:ext cx="1692998" cy="1031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Устройство вывода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10884950" y="5164438"/>
              <a:ext cx="363413" cy="630526"/>
              <a:chOff x="1171786" y="978070"/>
              <a:chExt cx="363413" cy="630526"/>
            </a:xfrm>
          </p:grpSpPr>
          <p:sp>
            <p:nvSpPr>
              <p:cNvPr id="11" name="Равнобедренный треугольник 10"/>
              <p:cNvSpPr/>
              <p:nvPr/>
            </p:nvSpPr>
            <p:spPr>
              <a:xfrm>
                <a:off x="1171786" y="1089332"/>
                <a:ext cx="363413" cy="51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Блок-схема: узел 11"/>
              <p:cNvSpPr/>
              <p:nvPr/>
            </p:nvSpPr>
            <p:spPr>
              <a:xfrm>
                <a:off x="1231270" y="978070"/>
                <a:ext cx="244444" cy="20823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Куб 12"/>
            <p:cNvSpPr/>
            <p:nvPr/>
          </p:nvSpPr>
          <p:spPr>
            <a:xfrm>
              <a:off x="797843" y="4920815"/>
              <a:ext cx="1883121" cy="10317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Программа</a:t>
              </a:r>
              <a:endParaRPr lang="ru-RU" dirty="0"/>
            </a:p>
          </p:txBody>
        </p:sp>
        <p:sp>
          <p:nvSpPr>
            <p:cNvPr id="14" name="Облако 13"/>
            <p:cNvSpPr/>
            <p:nvPr/>
          </p:nvSpPr>
          <p:spPr>
            <a:xfrm>
              <a:off x="3403995" y="4920815"/>
              <a:ext cx="2553077" cy="1031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информация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10333749" y="5340234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2902782" y="5268553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6094761" y="5637333"/>
              <a:ext cx="1936375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5468" y="5952596"/>
              <a:ext cx="219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 буферизованный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6094761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>
              <a:off x="7750479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1696" y="4444191"/>
              <a:ext cx="18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Буферизованный</a:t>
              </a:r>
              <a:endParaRPr lang="ru-RU" dirty="0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5441737" y="0"/>
            <a:ext cx="1308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0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542" y="523220"/>
            <a:ext cx="1129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Стандартный поток </a:t>
            </a:r>
            <a:r>
              <a:rPr lang="ru-RU" dirty="0"/>
              <a:t>— это предварительно подключенный поток, который предоставляется программе её окружением. C++ поставляется с 4-мя предварительно определёнными стандартными объектами потоков, которые вы можете использовать (первые три вы уже встречали</a:t>
            </a:r>
            <a:r>
              <a:rPr lang="ru-RU" dirty="0"/>
              <a:t>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cin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вводом </a:t>
            </a:r>
            <a:r>
              <a:rPr lang="ru-RU" dirty="0"/>
              <a:t>(обычно это клавиатура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cout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выводом </a:t>
            </a:r>
            <a:r>
              <a:rPr lang="ru-RU" dirty="0"/>
              <a:t>(обычно это монитор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cerr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 </a:t>
            </a:r>
            <a:r>
              <a:rPr lang="ru-RU" dirty="0"/>
              <a:t>(обычно это монитор</a:t>
            </a:r>
            <a:r>
              <a:rPr lang="ru-RU" dirty="0" smtClean="0"/>
              <a:t>), обеспечивающий </a:t>
            </a:r>
            <a:r>
              <a:rPr lang="ru-RU" b="1" dirty="0" err="1"/>
              <a:t>небуферизованный</a:t>
            </a:r>
            <a:r>
              <a:rPr lang="ru-RU" dirty="0"/>
              <a:t> вывод</a:t>
            </a:r>
            <a:r>
              <a:rPr lang="ru-RU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clog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</a:t>
            </a:r>
            <a:r>
              <a:rPr lang="ru-RU" dirty="0"/>
              <a:t> (обычно это монитор), обеспечивающий </a:t>
            </a:r>
            <a:r>
              <a:rPr lang="ru-RU" b="1" dirty="0"/>
              <a:t>буферизованный</a:t>
            </a:r>
            <a:r>
              <a:rPr lang="ru-RU" dirty="0"/>
              <a:t> вывод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60260" y="0"/>
            <a:ext cx="707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Стандартные потоки и манипуляция с ними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0542" y="4292027"/>
            <a:ext cx="1129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управления параметрами форматирования вывода: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флаги</a:t>
            </a:r>
            <a:r>
              <a:rPr lang="ru-RU" dirty="0"/>
              <a:t> — это логические переменные, которые можно включать/выключать;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манипуляторы</a:t>
            </a:r>
            <a:r>
              <a:rPr lang="ru-RU" dirty="0"/>
              <a:t> — это объекты, которые помещаются в поток и влияют на способ ввода/вывода данных.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фалагами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setf</a:t>
            </a:r>
            <a:r>
              <a:rPr lang="ru-RU" b="1" dirty="0" smtClean="0"/>
              <a:t>(флаг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smtClean="0"/>
              <a:t>включает флаг, можно </a:t>
            </a:r>
            <a:r>
              <a:rPr lang="ru-RU" dirty="0"/>
              <a:t>включить сразу несколько флагов, используя побитовый оператор ИЛИ (</a:t>
            </a:r>
            <a:r>
              <a:rPr lang="ru-RU" b="1" dirty="0"/>
              <a:t>|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unsetf</a:t>
            </a:r>
            <a:r>
              <a:rPr lang="ru-RU" b="1" dirty="0" smtClean="0"/>
              <a:t>(флаг) </a:t>
            </a:r>
            <a:r>
              <a:rPr lang="ru-RU" dirty="0" smtClean="0"/>
              <a:t>выключает флаг</a:t>
            </a:r>
            <a:endParaRPr lang="ru-RU" dirty="0"/>
          </a:p>
          <a:p>
            <a:r>
              <a:rPr lang="ru-RU" dirty="0"/>
              <a:t>Флаги объединяются в </a:t>
            </a:r>
            <a:r>
              <a:rPr lang="ru-RU" b="1" dirty="0"/>
              <a:t>группы форматирования </a:t>
            </a:r>
            <a:r>
              <a:rPr lang="ru-RU" dirty="0"/>
              <a:t>— это группа флагов, которые выполняют аналогичные (иногда взаимоисключающие) параметры форматирования вывода.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542" y="3238620"/>
            <a:ext cx="11472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Ввод и вывод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вставки &lt;&lt; </a:t>
            </a:r>
            <a:r>
              <a:rPr lang="ru-RU" dirty="0"/>
              <a:t>используется для помещения значений в поток. </a:t>
            </a:r>
          </a:p>
        </p:txBody>
      </p:sp>
    </p:spTree>
    <p:extLst>
      <p:ext uri="{BB962C8B-B14F-4D97-AF65-F5344CB8AC3E}">
        <p14:creationId xmlns:p14="http://schemas.microsoft.com/office/powerpoint/2010/main" val="279017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8475" y="638468"/>
            <a:ext cx="1119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ещё несколько полезных функций класса </a:t>
            </a:r>
            <a:r>
              <a:rPr lang="ru-RU" dirty="0" err="1"/>
              <a:t>istream</a:t>
            </a:r>
            <a:r>
              <a:rPr lang="ru-RU" dirty="0"/>
              <a:t>, которые вы можете использовать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</a:t>
            </a:r>
            <a:r>
              <a:rPr lang="ru-RU" dirty="0" err="1" smtClean="0"/>
              <a:t>et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извлекает символ из входного </a:t>
            </a:r>
            <a:r>
              <a:rPr lang="ru-RU" dirty="0" smtClean="0"/>
              <a:t>потока. Один </a:t>
            </a:r>
            <a:r>
              <a:rPr lang="ru-RU" dirty="0"/>
              <a:t>важный нюанс: </a:t>
            </a:r>
            <a:r>
              <a:rPr lang="ru-RU" b="1" dirty="0" err="1"/>
              <a:t>get</a:t>
            </a:r>
            <a:r>
              <a:rPr lang="ru-RU" dirty="0"/>
              <a:t>() не считывает символ новой строки!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 smtClean="0"/>
              <a:t>getline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работает точно так же, как </a:t>
            </a:r>
            <a:r>
              <a:rPr lang="ru-RU" dirty="0" err="1"/>
              <a:t>get</a:t>
            </a:r>
            <a:r>
              <a:rPr lang="ru-RU" dirty="0"/>
              <a:t>(), но при этом может считывать символы новой </a:t>
            </a:r>
            <a:r>
              <a:rPr lang="ru-RU" dirty="0" smtClean="0"/>
              <a:t>строки. Функция которая считывает строку как тип </a:t>
            </a:r>
            <a:r>
              <a:rPr lang="en-US" dirty="0" smtClean="0"/>
              <a:t>string </a:t>
            </a:r>
            <a:r>
              <a:rPr lang="ru-RU" dirty="0" smtClean="0"/>
              <a:t>находиться в файле </a:t>
            </a:r>
            <a:r>
              <a:rPr lang="en-US" dirty="0" smtClean="0"/>
              <a:t>&lt;string&gt;.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() — игнорирует первый символ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nCount</a:t>
            </a:r>
            <a:r>
              <a:rPr lang="ru-RU" dirty="0"/>
              <a:t>) — игнорирует первые </a:t>
            </a:r>
            <a:r>
              <a:rPr lang="ru-RU" dirty="0" err="1"/>
              <a:t>nCount</a:t>
            </a:r>
            <a:r>
              <a:rPr lang="ru-RU" dirty="0"/>
              <a:t> (количество) символов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peek</a:t>
            </a:r>
            <a:r>
              <a:rPr lang="ru-RU" dirty="0"/>
              <a:t>() — считывает символ из потока, при этом не удаляя его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unget</a:t>
            </a:r>
            <a:r>
              <a:rPr lang="ru-RU" dirty="0"/>
              <a:t>() — возвращает последний считанный символ обратно в поток, чтобы его можно было извлечь в следующий раз.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putback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— помещает выбранный вами символ обратно в поток, чтобы его можно было извлечь в следующий раз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8475" y="4301009"/>
            <a:ext cx="11190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6 потоковых классов, которые используются для чтения и записи строк: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wstringstream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использовать </a:t>
            </a:r>
            <a:r>
              <a:rPr lang="ru-RU" dirty="0" err="1"/>
              <a:t>stringstream</a:t>
            </a:r>
            <a:r>
              <a:rPr lang="ru-RU" dirty="0"/>
              <a:t>, нужно подключить заголовочный файл </a:t>
            </a:r>
            <a:r>
              <a:rPr lang="ru-RU" dirty="0" err="1"/>
              <a:t>sstream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33140" y="0"/>
            <a:ext cx="4725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Взаимодействие с потоками.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8645" y="3777789"/>
            <a:ext cx="3049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Строковые 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326" y="549471"/>
            <a:ext cx="11235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три основных класса файлового ввода/вывода в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ifstream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ofstream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ostream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Для их использования нужно всего лишь подключить заголовочный файл </a:t>
            </a:r>
            <a:r>
              <a:rPr lang="ru-RU" b="1" dirty="0" err="1"/>
              <a:t>fstream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Файловые потоки как и строковые определяются программистом, они требуют открытия и явного закрытия потока вызова метода </a:t>
            </a:r>
            <a:r>
              <a:rPr lang="en-US" dirty="0" smtClean="0"/>
              <a:t>close()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Вывод в файл строго буферизованный по причинам производительности, однако можно принудительно очистить буфер закрытием файла или же </a:t>
            </a:r>
            <a:r>
              <a:rPr lang="ru-RU" i="1" u="sng" dirty="0"/>
              <a:t>метод </a:t>
            </a:r>
            <a:r>
              <a:rPr lang="ru-RU" i="1" u="sng" dirty="0" err="1"/>
              <a:t>ostream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i="1" u="sng" dirty="0"/>
              <a:t>()</a:t>
            </a:r>
            <a:r>
              <a:rPr lang="ru-RU" dirty="0"/>
              <a:t>,</a:t>
            </a:r>
            <a:r>
              <a:rPr lang="ru-RU" dirty="0"/>
              <a:t> или отправив </a:t>
            </a:r>
            <a:r>
              <a:rPr lang="ru-RU" i="1" u="sng" dirty="0" err="1"/>
              <a:t>std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dirty="0"/>
              <a:t> в выходной поток</a:t>
            </a:r>
            <a:r>
              <a:rPr lang="ru-RU" dirty="0"/>
              <a:t>.</a:t>
            </a:r>
          </a:p>
          <a:p>
            <a:r>
              <a:rPr lang="ru-RU" b="1" dirty="0"/>
              <a:t>Интересный нюанс</a:t>
            </a:r>
            <a:r>
              <a:rPr lang="ru-RU" dirty="0"/>
              <a:t>: Поскольку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endl</a:t>
            </a:r>
            <a:r>
              <a:rPr lang="ru-RU" dirty="0"/>
              <a:t>; также очищает выходной поток, то его чрезмерное использование (приводящее к ненужным очисткам буфера) может повлиять на производительность программы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9840" y="1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Файловые потоки ввода вывода</a:t>
            </a:r>
            <a:endParaRPr lang="ru-RU" sz="2400" b="1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8326" y="3688792"/>
            <a:ext cx="11345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Конструкторы файлового потока принимают необязательный второй параметр, который позволяет указать программисту способ открытия файла. В качестве этого параметра можно передавать следующие флаги (которые находятся в классе </a:t>
            </a:r>
            <a:r>
              <a:rPr lang="ru-RU" dirty="0" err="1"/>
              <a:t>ios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app</a:t>
            </a:r>
            <a:r>
              <a:rPr lang="ru-RU" dirty="0"/>
              <a:t> — открывает файл в режиме добавления;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ate</a:t>
            </a:r>
            <a:r>
              <a:rPr lang="ru-RU" dirty="0"/>
              <a:t> — переходит в конец файла перед чтением/записью;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binary</a:t>
            </a:r>
            <a:r>
              <a:rPr lang="ru-RU" dirty="0"/>
              <a:t> — открывает файл в бинарном режиме (вместо текстового режима);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</a:t>
            </a:r>
            <a:r>
              <a:rPr lang="ru-RU" dirty="0"/>
              <a:t> — открывает файл в режиме чтения (по умолчанию для </a:t>
            </a:r>
            <a:r>
              <a:rPr lang="ru-RU" dirty="0" err="1"/>
              <a:t>ifstream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out</a:t>
            </a:r>
            <a:r>
              <a:rPr lang="ru-RU" dirty="0"/>
              <a:t> — открывает файл в режиме записи (по умолчанию для </a:t>
            </a:r>
            <a:r>
              <a:rPr lang="ru-RU" dirty="0" err="1"/>
              <a:t>ofstream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trunc</a:t>
            </a:r>
            <a:r>
              <a:rPr lang="ru-RU" dirty="0"/>
              <a:t> — удаляет файл, если он уже существует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14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1822" y="1024777"/>
            <a:ext cx="107283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класс файлового ввода/вывода содержит </a:t>
            </a:r>
            <a:r>
              <a:rPr lang="ru-RU" b="1" dirty="0"/>
              <a:t>файловый указатель</a:t>
            </a:r>
            <a:r>
              <a:rPr lang="ru-RU" dirty="0"/>
              <a:t>, который используется для отслеживания текущей позиции чтения/записи данных в файл. Любая запись в файл или чтение содержимого файла происходит в текущем местоположении файлового указателя</a:t>
            </a:r>
            <a:r>
              <a:rPr lang="ru-RU" dirty="0"/>
              <a:t>.</a:t>
            </a:r>
          </a:p>
          <a:p>
            <a:r>
              <a:rPr lang="ru-RU" dirty="0"/>
              <a:t>До этого момента мы осуществляли последовательный доступ к файлам, т.е. выполняли чтение/запись файла по порядку. Тем не менее, мы можем выполнить и </a:t>
            </a:r>
            <a:r>
              <a:rPr lang="ru-RU" dirty="0"/>
              <a:t>произвольный </a:t>
            </a:r>
            <a:r>
              <a:rPr lang="ru-RU" dirty="0"/>
              <a:t>доступ к файлу, т.е. перемещаться по файлу, как захотим. Это может быть полезно, когда файл имеет обширное содержимое, а нам нужна всего лишь небольшая конкретная запись из всего этого. </a:t>
            </a:r>
            <a:endParaRPr lang="ru-RU" dirty="0"/>
          </a:p>
          <a:p>
            <a:r>
              <a:rPr lang="ru-RU" dirty="0"/>
              <a:t>Произвольный </a:t>
            </a:r>
            <a:r>
              <a:rPr lang="ru-RU" dirty="0"/>
              <a:t>доступ к файлу осуществляется путём манипулирования файловым указателем с помощью методов </a:t>
            </a:r>
            <a:r>
              <a:rPr lang="ru-RU" dirty="0" err="1"/>
              <a:t>seekg</a:t>
            </a:r>
            <a:r>
              <a:rPr lang="ru-RU" dirty="0"/>
              <a:t>() (для ввода) и </a:t>
            </a:r>
            <a:r>
              <a:rPr lang="ru-RU" dirty="0" err="1"/>
              <a:t>seekp</a:t>
            </a:r>
            <a:r>
              <a:rPr lang="ru-RU" dirty="0"/>
              <a:t>() (для вывода). </a:t>
            </a:r>
            <a:endParaRPr lang="ru-RU" dirty="0"/>
          </a:p>
          <a:p>
            <a:r>
              <a:rPr lang="ru-RU" dirty="0"/>
              <a:t>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принимают следующие два параметра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смещение</a:t>
            </a:r>
            <a:r>
              <a:rPr lang="ru-RU" dirty="0"/>
              <a:t> </a:t>
            </a:r>
            <a:r>
              <a:rPr lang="ru-RU" dirty="0"/>
              <a:t>на которое следует переместить файловый указатель (измеряется в байтах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</a:t>
            </a:r>
            <a:r>
              <a:rPr lang="ru-RU" dirty="0"/>
              <a:t> </a:t>
            </a:r>
            <a:r>
              <a:rPr lang="ru-RU" dirty="0" err="1"/>
              <a:t>ios</a:t>
            </a:r>
            <a:r>
              <a:rPr lang="ru-RU" dirty="0"/>
              <a:t>, который обозначает место, от которого следует отталкиваться при смещении. </a:t>
            </a:r>
            <a:endParaRPr lang="ru-RU" dirty="0"/>
          </a:p>
          <a:p>
            <a:r>
              <a:rPr lang="ru-RU" dirty="0"/>
              <a:t>Флаги </a:t>
            </a:r>
            <a:r>
              <a:rPr lang="ru-RU" dirty="0" err="1"/>
              <a:t>ios</a:t>
            </a:r>
            <a:r>
              <a:rPr lang="ru-RU" dirty="0"/>
              <a:t>, которые принимают 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в качестве второго параметра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beg</a:t>
            </a:r>
            <a:r>
              <a:rPr lang="ru-RU" dirty="0"/>
              <a:t> </a:t>
            </a:r>
            <a:r>
              <a:rPr lang="ru-RU" dirty="0"/>
              <a:t>— </a:t>
            </a:r>
            <a:r>
              <a:rPr lang="ru-RU" dirty="0" err="1"/>
              <a:t>cмещение</a:t>
            </a:r>
            <a:r>
              <a:rPr lang="ru-RU" dirty="0"/>
              <a:t> относительно начала файла (по умолчанию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cur</a:t>
            </a:r>
            <a:r>
              <a:rPr lang="ru-RU" dirty="0"/>
              <a:t> </a:t>
            </a:r>
            <a:r>
              <a:rPr lang="ru-RU" dirty="0"/>
              <a:t>— </a:t>
            </a:r>
            <a:r>
              <a:rPr lang="ru-RU" dirty="0" err="1"/>
              <a:t>cмещение</a:t>
            </a:r>
            <a:r>
              <a:rPr lang="ru-RU" dirty="0"/>
              <a:t> относительно текущего местоположения файлового указателя</a:t>
            </a:r>
            <a:r>
              <a:rPr lang="ru-RU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/>
              <a:t>— смещение относительно конца файла.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93212" y="1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Файловый указатель</a:t>
            </a:r>
            <a:endParaRPr lang="ru-R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9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ing Memes &amp; GIFs - Imgf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801232"/>
            <a:ext cx="11888024" cy="52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whoa whoa whoa that's enough for today - Chill out slut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77" y="523220"/>
            <a:ext cx="6299546" cy="629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5821" y="0"/>
            <a:ext cx="248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Полиморфизм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349120" y="896293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49417" y="231261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312908" y="3735899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3"/>
            <a:endCxn id="5" idx="0"/>
          </p:cNvCxnSpPr>
          <p:nvPr/>
        </p:nvCxnSpPr>
        <p:spPr>
          <a:xfrm flipH="1">
            <a:off x="2332542" y="1669054"/>
            <a:ext cx="3245950" cy="6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4"/>
            <a:endCxn id="6" idx="0"/>
          </p:cNvCxnSpPr>
          <p:nvPr/>
        </p:nvCxnSpPr>
        <p:spPr>
          <a:xfrm flipH="1">
            <a:off x="6096033" y="1801639"/>
            <a:ext cx="36212" cy="193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9226290" y="231261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3" idx="5"/>
            <a:endCxn id="36" idx="0"/>
          </p:cNvCxnSpPr>
          <p:nvPr/>
        </p:nvCxnSpPr>
        <p:spPr>
          <a:xfrm>
            <a:off x="6685997" y="1669054"/>
            <a:ext cx="3323418" cy="6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право 36"/>
          <p:cNvSpPr/>
          <p:nvPr/>
        </p:nvSpPr>
        <p:spPr>
          <a:xfrm>
            <a:off x="7143184" y="1253904"/>
            <a:ext cx="706170" cy="19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ые фигурные скобки 37"/>
          <p:cNvSpPr/>
          <p:nvPr/>
        </p:nvSpPr>
        <p:spPr>
          <a:xfrm>
            <a:off x="8345826" y="581028"/>
            <a:ext cx="2771094" cy="15358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</a:p>
          <a:p>
            <a:pPr algn="ctr"/>
            <a:r>
              <a:rPr lang="ru-RU" sz="1600" dirty="0" smtClean="0"/>
              <a:t>Повернуть руль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4" name="Двойные фигурные скобки 43"/>
          <p:cNvSpPr/>
          <p:nvPr/>
        </p:nvSpPr>
        <p:spPr>
          <a:xfrm>
            <a:off x="483928" y="3317550"/>
            <a:ext cx="3697229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Вставив ключ зажигания)</a:t>
            </a:r>
          </a:p>
          <a:p>
            <a:pPr algn="ctr"/>
            <a:r>
              <a:rPr lang="ru-RU" sz="1600" dirty="0" smtClean="0"/>
              <a:t>Повернуть руль(Без </a:t>
            </a:r>
            <a:r>
              <a:rPr lang="ru-RU" sz="1600" dirty="0" err="1" smtClean="0"/>
              <a:t>гидроуселителя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передачу(Механика)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5" name="Двойные фигурные скобки 44"/>
          <p:cNvSpPr/>
          <p:nvPr/>
        </p:nvSpPr>
        <p:spPr>
          <a:xfrm>
            <a:off x="4247418" y="4837265"/>
            <a:ext cx="3900701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</a:t>
            </a:r>
            <a:r>
              <a:rPr lang="ru-RU" sz="1600" dirty="0" err="1" smtClean="0"/>
              <a:t>брелке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Повернуть руль(С гидроусилителем)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передачу(Автомат)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6" name="Двойные фигурные скобки 45"/>
          <p:cNvSpPr/>
          <p:nvPr/>
        </p:nvSpPr>
        <p:spPr>
          <a:xfrm>
            <a:off x="8077169" y="3285120"/>
            <a:ext cx="3864492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приборке)</a:t>
            </a:r>
          </a:p>
          <a:p>
            <a:pPr algn="ctr"/>
            <a:r>
              <a:rPr lang="ru-RU" sz="1600" dirty="0" smtClean="0"/>
              <a:t>Повернуть руль(Автопилот)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передачу(Роботизированная)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659125" y="967411"/>
            <a:ext cx="363413" cy="630526"/>
            <a:chOff x="1171786" y="978070"/>
            <a:chExt cx="363413" cy="630526"/>
          </a:xfrm>
        </p:grpSpPr>
        <p:sp>
          <p:nvSpPr>
            <p:cNvPr id="49" name="Равнобедренный треугольник 48"/>
            <p:cNvSpPr/>
            <p:nvPr/>
          </p:nvSpPr>
          <p:spPr>
            <a:xfrm>
              <a:off x="1171786" y="1089332"/>
              <a:ext cx="363413" cy="5192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Блок-схема: узел 47"/>
            <p:cNvSpPr/>
            <p:nvPr/>
          </p:nvSpPr>
          <p:spPr>
            <a:xfrm>
              <a:off x="1231270" y="978070"/>
              <a:ext cx="244444" cy="2082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2" name="Прямая со стрелкой 51"/>
          <p:cNvCxnSpPr>
            <a:stCxn id="49" idx="3"/>
            <a:endCxn id="6" idx="1"/>
          </p:cNvCxnSpPr>
          <p:nvPr/>
        </p:nvCxnSpPr>
        <p:spPr>
          <a:xfrm>
            <a:off x="3840832" y="1597937"/>
            <a:ext cx="1701448" cy="227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9" idx="3"/>
            <a:endCxn id="5" idx="6"/>
          </p:cNvCxnSpPr>
          <p:nvPr/>
        </p:nvCxnSpPr>
        <p:spPr>
          <a:xfrm flipH="1">
            <a:off x="3115666" y="1597937"/>
            <a:ext cx="725166" cy="116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9" idx="3"/>
            <a:endCxn id="36" idx="2"/>
          </p:cNvCxnSpPr>
          <p:nvPr/>
        </p:nvCxnSpPr>
        <p:spPr>
          <a:xfrm>
            <a:off x="3840832" y="1597937"/>
            <a:ext cx="5385458" cy="116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" y="40741"/>
            <a:ext cx="1833327" cy="18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77" y="397401"/>
            <a:ext cx="6002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79334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92572" y="612844"/>
            <a:ext cx="59722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3263" y="586459"/>
            <a:ext cx="1142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Виртуальные функции</a:t>
            </a:r>
            <a:r>
              <a:rPr lang="ru-RU" dirty="0"/>
              <a:t> — специальный вид функций-членов класса. </a:t>
            </a:r>
            <a:endParaRPr lang="ru-RU" dirty="0" smtClean="0"/>
          </a:p>
          <a:p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>
                <a:solidFill>
                  <a:srgbClr val="000000"/>
                </a:solidFill>
              </a:rPr>
              <a:t>объявления виртуальной функции используется ключевое слово </a:t>
            </a:r>
            <a:r>
              <a:rPr lang="ru-RU" dirty="0" err="1">
                <a:solidFill>
                  <a:srgbClr val="0000FF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Функция-член класса может быть объявлена как виртуальная, если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класс, содержащий виртуальную функцию, базовый в иерархии порождения;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реализация функции зависит от класса и будет различной в каждом порожденном </a:t>
            </a:r>
            <a:r>
              <a:rPr lang="ru-RU" dirty="0" smtClean="0">
                <a:solidFill>
                  <a:srgbClr val="000000"/>
                </a:solidFill>
              </a:rPr>
              <a:t>класс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83263" y="3052351"/>
            <a:ext cx="11425474" cy="3478896"/>
            <a:chOff x="452673" y="3052351"/>
            <a:chExt cx="11425474" cy="347889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3" y="3052351"/>
              <a:ext cx="2479801" cy="3478896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932474" y="3637637"/>
              <a:ext cx="894567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Линковщик, проводит связывание каждого метода в момент компиляции. Под связыванием понимается указание в месте вызова метода области памяти в которой расположен код соответствующей функции, функция выбирается на основании компилируемого типа переменной у которой он вызывается.</a:t>
              </a:r>
              <a:br>
                <a:rPr lang="ru-RU" dirty="0" smtClean="0"/>
              </a:br>
              <a:r>
                <a:rPr lang="ru-RU" dirty="0" smtClean="0"/>
                <a:t>В случае же использования виртуального метода, связывания на стадии компиляции не происходит, и мы говорим компилятору, что этот метод может быть переопределён и заставляем исполняющую машину во время исполнения нашего кода определить реальный тип скрытый за указателем</a:t>
              </a:r>
              <a:r>
                <a:rPr lang="en-US" dirty="0" smtClean="0"/>
                <a:t> </a:t>
              </a:r>
              <a:r>
                <a:rPr lang="ru-RU" dirty="0" smtClean="0"/>
                <a:t>или ссылкой и вызвать именно его.</a:t>
              </a: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4312506" y="0"/>
            <a:ext cx="356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Виртуальные методы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1647" y="2096404"/>
            <a:ext cx="9608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160" y="397401"/>
            <a:ext cx="599641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92570" y="612844"/>
            <a:ext cx="5899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610" y="856141"/>
            <a:ext cx="111387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функция отмечена как виртуальная, то все соответствующие переопределения тоже считаются виртуальными, даже если возле них явно не указано ключевое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Однако, наличие ключевого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возле методов дочерних классов послужит полезным напоминанием о том, что эти методы являются виртуальными, а не обычными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Типы возврата виртуальной функции и её переопределений должны совпадать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Никогда не вызывайте виртуальные функции в теле конструкторов или деструкторов</a:t>
            </a:r>
            <a:r>
              <a:rPr lang="ru-RU" dirty="0" smtClean="0"/>
              <a:t>. </a:t>
            </a:r>
            <a:r>
              <a:rPr lang="ru-RU" dirty="0"/>
              <a:t>В таких случаях, в языке C++ будет вызываться родительская версия метода.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и выполнение вызова виртуального метода занимает больше времени, чем обработка и выполнение вызова обычного метода. Кроме того, компилятор также должен выделять один дополнительный указатель для каждого объекта класса, который имеет одну или несколько виртуальных функций.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12506" y="0"/>
            <a:ext cx="356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Виртуальные методы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610" y="4123544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Отдельного упоминания требуют виртуальные деструкторы. Как можно догадаться, если мы вызываем удаление объекта дочернего типа через указатель на родительский объект то вызовется деструктор родительского класса, а значит все дополнительная дочерняя память освобождена не будет, и произойдет ее утечка, когда программа к этой памяти доступа иметь не будет ни программа, ни система до окончания выполнения программы. Поэтому деструкторы в большинстве случаев следует делать виртуальными.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17648" y="572895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~&lt;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&gt;(){};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0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610" y="2524037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Абстрактные классы </a:t>
            </a:r>
            <a:r>
              <a:rPr lang="ru-RU" dirty="0">
                <a:solidFill>
                  <a:srgbClr val="000000"/>
                </a:solidFill>
              </a:rPr>
              <a:t>- это классы, которые содержат или наследуют без переопределения хотя бы одну чистую виртуальную функцию. Абстрактный класс определяет интерфейс для переопределения производными классами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Абстрактные классы в обязательном порядке требуют переопределения методов при </a:t>
            </a:r>
            <a:r>
              <a:rPr lang="ru-RU" dirty="0" smtClean="0">
                <a:solidFill>
                  <a:srgbClr val="000000"/>
                </a:solidFill>
              </a:rPr>
              <a:t>наследовании, иначе наследники будут так же считаться абстрактными классами.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06797" y="0"/>
            <a:ext cx="3378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Абстрактные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167" y="4001365"/>
            <a:ext cx="981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6610" y="782815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Есть особый вариант, </a:t>
            </a:r>
            <a:r>
              <a:rPr lang="ru-RU" b="1" dirty="0">
                <a:solidFill>
                  <a:srgbClr val="000000"/>
                </a:solidFill>
              </a:rPr>
              <a:t>чистые виртуальные функции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ru-RU" dirty="0" err="1">
                <a:solidFill>
                  <a:srgbClr val="000000"/>
                </a:solidFill>
              </a:rPr>
              <a:t>pure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functions</a:t>
            </a:r>
            <a:r>
              <a:rPr lang="ru-RU" dirty="0">
                <a:solidFill>
                  <a:srgbClr val="000000"/>
                </a:solidFill>
              </a:rPr>
              <a:t>). Это функции, которые не имеют </a:t>
            </a:r>
            <a:r>
              <a:rPr lang="ru-RU" dirty="0" smtClean="0">
                <a:solidFill>
                  <a:srgbClr val="000000"/>
                </a:solidFill>
              </a:rPr>
              <a:t>определения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соответственно требуют своего переопределения в дочерних классах. </a:t>
            </a:r>
            <a:r>
              <a:rPr lang="ru-RU" dirty="0">
                <a:solidFill>
                  <a:srgbClr val="000000"/>
                </a:solidFill>
              </a:rPr>
              <a:t>Чтобы определить виртуальную функцию как чистую, ее объявление завершается значением "=0".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91647" y="1758202"/>
            <a:ext cx="960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7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4400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6744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{&amp;p, &amp;s};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w2.printName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1615</Words>
  <Application>Microsoft Office PowerPoint</Application>
  <PresentationFormat>Широкоэкранный</PresentationFormat>
  <Paragraphs>353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Open Sans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230</cp:revision>
  <dcterms:created xsi:type="dcterms:W3CDTF">2020-09-11T22:24:51Z</dcterms:created>
  <dcterms:modified xsi:type="dcterms:W3CDTF">2020-10-20T11:50:22Z</dcterms:modified>
</cp:coreProperties>
</file>