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9" r:id="rId3"/>
    <p:sldId id="334" r:id="rId4"/>
    <p:sldId id="353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6" r:id="rId15"/>
    <p:sldId id="344" r:id="rId16"/>
    <p:sldId id="345" r:id="rId17"/>
    <p:sldId id="347" r:id="rId18"/>
    <p:sldId id="348" r:id="rId19"/>
    <p:sldId id="349" r:id="rId20"/>
    <p:sldId id="350" r:id="rId21"/>
    <p:sldId id="351" r:id="rId22"/>
    <p:sldId id="352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056" autoAdjust="0"/>
  </p:normalViewPr>
  <p:slideViewPr>
    <p:cSldViewPr snapToGrid="0">
      <p:cViewPr varScale="1">
        <p:scale>
          <a:sx n="77" d="100"/>
          <a:sy n="77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8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1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4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8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8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11EB-D329-41AC-A27B-AABF4C979710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2724" y="595533"/>
            <a:ext cx="6160140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С++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724" y="4747827"/>
            <a:ext cx="8543613" cy="1912571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Пысин Максим Дмитриевич, ассистент кафедры ИКТ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Краснов Дмитрий Олегович, аспирант кафедры ИКТ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Лобанов Алексей Владимирович, аспирант кафедры ИКТ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Крашенинников Роман Сергеевич, аспирант кафедры ИКТ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5733" y="2703547"/>
            <a:ext cx="9660586" cy="75840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pPr algn="ctr"/>
            <a:r>
              <a:rPr lang="ru-RU" sz="4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Пользовательские типы данных</a:t>
            </a:r>
            <a:r>
              <a:rPr lang="ru-RU" sz="4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45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Перечисления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404388" y="3796556"/>
            <a:ext cx="10507800" cy="3108543"/>
            <a:chOff x="639778" y="3233919"/>
            <a:chExt cx="10507800" cy="3108543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639778" y="3233919"/>
              <a:ext cx="1931406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enum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Status{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SUCCESS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FAIL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WARNING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INFO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336248" y="3233919"/>
              <a:ext cx="8811330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SUCCESS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0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FAIL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1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Status*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 = 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0x61fe0c = 0x61fe0c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*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INFO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4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Status&amp;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WARNING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       // 2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4388" y="1211233"/>
            <a:ext cx="11410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Перечисление, это специальная структура языка которая позволяет хранить только заранее предустановленный набор значений.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Перечисление </a:t>
            </a:r>
            <a:r>
              <a:rPr lang="ru-RU" dirty="0"/>
              <a:t>самостоятельно присвоит значения каждому названию, однако вы можете сделать это самостоятельно используя строчку вида</a:t>
            </a:r>
            <a:r>
              <a:rPr lang="en-US" dirty="0"/>
              <a:t>: &lt;</a:t>
            </a:r>
            <a:r>
              <a:rPr lang="ru-RU" dirty="0"/>
              <a:t>название значения</a:t>
            </a:r>
            <a:r>
              <a:rPr lang="en-US" dirty="0"/>
              <a:t>&gt;</a:t>
            </a:r>
            <a:r>
              <a:rPr lang="ru-RU" dirty="0"/>
              <a:t> = </a:t>
            </a:r>
            <a:r>
              <a:rPr lang="en-US" dirty="0"/>
              <a:t>&lt;</a:t>
            </a:r>
            <a:r>
              <a:rPr lang="ru-RU" dirty="0"/>
              <a:t>значение</a:t>
            </a:r>
            <a:r>
              <a:rPr lang="en-US" dirty="0"/>
              <a:t>&gt;.</a:t>
            </a:r>
          </a:p>
          <a:p>
            <a:r>
              <a:rPr lang="ru-RU" dirty="0"/>
              <a:t>Значением в данном случае может являться только число типа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64967" y="1733243"/>
            <a:ext cx="7489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Сигнатура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перечисление названий значений через запятую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06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231426" y="3492064"/>
            <a:ext cx="11791884" cy="3139321"/>
            <a:chOff x="303546" y="3193759"/>
            <a:chExt cx="11791884" cy="3139321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8730547" y="3193759"/>
              <a:ext cx="3364883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Структура располагается в памяти как один единый блок, переменные располагаются в этом блоке строго друг за другом в порядке объявления структуре, а общий занимаемый структурой объем памяти равен сумме объемов памяти требуемых на хранения каждого из полей структуры по отдельности.</a:t>
              </a:r>
              <a:endParaRPr lang="ru-RU" dirty="0"/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303546" y="3572382"/>
              <a:ext cx="8349628" cy="2382073"/>
              <a:chOff x="357867" y="3193759"/>
              <a:chExt cx="8349628" cy="2382073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361504" y="3193759"/>
                <a:ext cx="8345991" cy="1133881"/>
                <a:chOff x="1923020" y="2992579"/>
                <a:chExt cx="8345991" cy="1133881"/>
              </a:xfrm>
            </p:grpSpPr>
            <p:sp>
              <p:nvSpPr>
                <p:cNvPr id="43" name="Блок-схема: процесс 42"/>
                <p:cNvSpPr/>
                <p:nvPr/>
              </p:nvSpPr>
              <p:spPr>
                <a:xfrm>
                  <a:off x="272274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0</a:t>
                  </a:r>
                  <a:endParaRPr lang="ru-RU" dirty="0"/>
                </a:p>
              </p:txBody>
            </p:sp>
            <p:sp>
              <p:nvSpPr>
                <p:cNvPr id="44" name="Блок-схема: процесс 43"/>
                <p:cNvSpPr/>
                <p:nvPr/>
              </p:nvSpPr>
              <p:spPr>
                <a:xfrm>
                  <a:off x="431858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ru-RU" dirty="0"/>
                </a:p>
              </p:txBody>
            </p:sp>
            <p:sp>
              <p:nvSpPr>
                <p:cNvPr id="45" name="Блок-схема: процесс 44"/>
                <p:cNvSpPr/>
                <p:nvPr/>
              </p:nvSpPr>
              <p:spPr>
                <a:xfrm>
                  <a:off x="591442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ru-RU" dirty="0"/>
                </a:p>
              </p:txBody>
            </p:sp>
            <p:sp>
              <p:nvSpPr>
                <p:cNvPr id="46" name="Блок-схема: процесс 45"/>
                <p:cNvSpPr/>
                <p:nvPr/>
              </p:nvSpPr>
              <p:spPr>
                <a:xfrm>
                  <a:off x="7510268" y="3357488"/>
                  <a:ext cx="156515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ru-RU" dirty="0"/>
                </a:p>
              </p:txBody>
            </p:sp>
            <p:grpSp>
              <p:nvGrpSpPr>
                <p:cNvPr id="47" name="Группа 46"/>
                <p:cNvGrpSpPr/>
                <p:nvPr/>
              </p:nvGrpSpPr>
              <p:grpSpPr>
                <a:xfrm>
                  <a:off x="1923020" y="3737157"/>
                  <a:ext cx="8345991" cy="389303"/>
                  <a:chOff x="2109358" y="873654"/>
                  <a:chExt cx="8345991" cy="389303"/>
                </a:xfrm>
              </p:grpSpPr>
              <p:sp>
                <p:nvSpPr>
                  <p:cNvPr id="49" name="Рамка 48"/>
                  <p:cNvSpPr/>
                  <p:nvPr/>
                </p:nvSpPr>
                <p:spPr>
                  <a:xfrm>
                    <a:off x="25097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Рамка 49"/>
                  <p:cNvSpPr/>
                  <p:nvPr/>
                </p:nvSpPr>
                <p:spPr>
                  <a:xfrm>
                    <a:off x="29087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51" name="Рамка 50"/>
                  <p:cNvSpPr/>
                  <p:nvPr/>
                </p:nvSpPr>
                <p:spPr>
                  <a:xfrm>
                    <a:off x="33076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3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Рамка 51"/>
                  <p:cNvSpPr/>
                  <p:nvPr/>
                </p:nvSpPr>
                <p:spPr>
                  <a:xfrm>
                    <a:off x="37066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4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Рамка 52"/>
                  <p:cNvSpPr/>
                  <p:nvPr/>
                </p:nvSpPr>
                <p:spPr>
                  <a:xfrm>
                    <a:off x="41055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5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Рамка 53"/>
                  <p:cNvSpPr/>
                  <p:nvPr/>
                </p:nvSpPr>
                <p:spPr>
                  <a:xfrm>
                    <a:off x="45045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6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Рамка 54"/>
                  <p:cNvSpPr/>
                  <p:nvPr/>
                </p:nvSpPr>
                <p:spPr>
                  <a:xfrm>
                    <a:off x="49035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7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Рамка 55"/>
                  <p:cNvSpPr/>
                  <p:nvPr/>
                </p:nvSpPr>
                <p:spPr>
                  <a:xfrm>
                    <a:off x="53024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8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Рамка 56"/>
                  <p:cNvSpPr/>
                  <p:nvPr/>
                </p:nvSpPr>
                <p:spPr>
                  <a:xfrm>
                    <a:off x="57014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9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Рамка 57"/>
                  <p:cNvSpPr/>
                  <p:nvPr/>
                </p:nvSpPr>
                <p:spPr>
                  <a:xfrm>
                    <a:off x="61003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10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Рамка 58"/>
                  <p:cNvSpPr/>
                  <p:nvPr/>
                </p:nvSpPr>
                <p:spPr>
                  <a:xfrm>
                    <a:off x="64993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11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Рамка 59"/>
                  <p:cNvSpPr/>
                  <p:nvPr/>
                </p:nvSpPr>
                <p:spPr>
                  <a:xfrm>
                    <a:off x="68983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12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Рамка 60"/>
                  <p:cNvSpPr/>
                  <p:nvPr/>
                </p:nvSpPr>
                <p:spPr>
                  <a:xfrm>
                    <a:off x="72972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3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" name="Рамка 61"/>
                  <p:cNvSpPr/>
                  <p:nvPr/>
                </p:nvSpPr>
                <p:spPr>
                  <a:xfrm>
                    <a:off x="76962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14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Рамка 62"/>
                  <p:cNvSpPr/>
                  <p:nvPr/>
                </p:nvSpPr>
                <p:spPr>
                  <a:xfrm>
                    <a:off x="80951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15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Рамка 63"/>
                  <p:cNvSpPr/>
                  <p:nvPr/>
                </p:nvSpPr>
                <p:spPr>
                  <a:xfrm>
                    <a:off x="849123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16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Рамка 64"/>
                  <p:cNvSpPr/>
                  <p:nvPr/>
                </p:nvSpPr>
                <p:spPr>
                  <a:xfrm>
                    <a:off x="889019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17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" name="Рамка 65"/>
                  <p:cNvSpPr/>
                  <p:nvPr/>
                </p:nvSpPr>
                <p:spPr>
                  <a:xfrm>
                    <a:off x="928915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18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Рамка 66"/>
                  <p:cNvSpPr/>
                  <p:nvPr/>
                </p:nvSpPr>
                <p:spPr>
                  <a:xfrm>
                    <a:off x="9688116" y="873656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19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" name="Рамка 67"/>
                  <p:cNvSpPr/>
                  <p:nvPr/>
                </p:nvSpPr>
                <p:spPr>
                  <a:xfrm>
                    <a:off x="10084157" y="873655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20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Рамка 68"/>
                  <p:cNvSpPr/>
                  <p:nvPr/>
                </p:nvSpPr>
                <p:spPr>
                  <a:xfrm>
                    <a:off x="2109358" y="873654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0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8" name="Блок-схема: процесс 47"/>
                <p:cNvSpPr/>
                <p:nvPr/>
              </p:nvSpPr>
              <p:spPr>
                <a:xfrm>
                  <a:off x="2722376" y="2992579"/>
                  <a:ext cx="635267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Array[4]</a:t>
                  </a:r>
                  <a:endParaRPr lang="ru-RU" dirty="0"/>
                </a:p>
              </p:txBody>
            </p:sp>
          </p:grpSp>
          <p:grpSp>
            <p:nvGrpSpPr>
              <p:cNvPr id="13" name="Группа 12"/>
              <p:cNvGrpSpPr/>
              <p:nvPr/>
            </p:nvGrpSpPr>
            <p:grpSpPr>
              <a:xfrm>
                <a:off x="357867" y="4429138"/>
                <a:ext cx="8345991" cy="1146694"/>
                <a:chOff x="1985063" y="4022007"/>
                <a:chExt cx="8345991" cy="1146694"/>
              </a:xfrm>
            </p:grpSpPr>
            <p:grpSp>
              <p:nvGrpSpPr>
                <p:cNvPr id="14" name="Группа 13"/>
                <p:cNvGrpSpPr/>
                <p:nvPr/>
              </p:nvGrpSpPr>
              <p:grpSpPr>
                <a:xfrm>
                  <a:off x="1985063" y="4399729"/>
                  <a:ext cx="8345991" cy="768972"/>
                  <a:chOff x="1923391" y="3331722"/>
                  <a:chExt cx="8345991" cy="768972"/>
                </a:xfrm>
              </p:grpSpPr>
              <p:sp>
                <p:nvSpPr>
                  <p:cNvPr id="17" name="Блок-схема: процесс 16"/>
                  <p:cNvSpPr/>
                  <p:nvPr/>
                </p:nvSpPr>
                <p:spPr>
                  <a:xfrm>
                    <a:off x="2723119" y="3331722"/>
                    <a:ext cx="366465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0</a:t>
                    </a:r>
                    <a:endParaRPr lang="ru-RU" dirty="0"/>
                  </a:p>
                </p:txBody>
              </p:sp>
              <p:sp>
                <p:nvSpPr>
                  <p:cNvPr id="18" name="Блок-схема: процесс 17"/>
                  <p:cNvSpPr/>
                  <p:nvPr/>
                </p:nvSpPr>
                <p:spPr>
                  <a:xfrm>
                    <a:off x="3121708" y="3331722"/>
                    <a:ext cx="371192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1</a:t>
                    </a:r>
                    <a:endParaRPr lang="ru-RU" dirty="0"/>
                  </a:p>
                </p:txBody>
              </p:sp>
              <p:sp>
                <p:nvSpPr>
                  <p:cNvPr id="19" name="Блок-схема: процесс 18"/>
                  <p:cNvSpPr/>
                  <p:nvPr/>
                </p:nvSpPr>
                <p:spPr>
                  <a:xfrm>
                    <a:off x="3520668" y="3331722"/>
                    <a:ext cx="1568072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2</a:t>
                    </a:r>
                    <a:endParaRPr lang="ru-RU" dirty="0"/>
                  </a:p>
                </p:txBody>
              </p:sp>
              <p:sp>
                <p:nvSpPr>
                  <p:cNvPr id="20" name="Блок-схема: процесс 19"/>
                  <p:cNvSpPr/>
                  <p:nvPr/>
                </p:nvSpPr>
                <p:spPr>
                  <a:xfrm>
                    <a:off x="5120149" y="3331722"/>
                    <a:ext cx="3160271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3</a:t>
                    </a:r>
                    <a:endParaRPr lang="ru-RU" dirty="0"/>
                  </a:p>
                </p:txBody>
              </p:sp>
              <p:grpSp>
                <p:nvGrpSpPr>
                  <p:cNvPr id="21" name="Группа 20"/>
                  <p:cNvGrpSpPr/>
                  <p:nvPr/>
                </p:nvGrpSpPr>
                <p:grpSpPr>
                  <a:xfrm>
                    <a:off x="1923391" y="3711391"/>
                    <a:ext cx="8345991" cy="389303"/>
                    <a:chOff x="2109358" y="873654"/>
                    <a:chExt cx="8345991" cy="389303"/>
                  </a:xfrm>
                </p:grpSpPr>
                <p:sp>
                  <p:nvSpPr>
                    <p:cNvPr id="22" name="Рамка 21"/>
                    <p:cNvSpPr/>
                    <p:nvPr/>
                  </p:nvSpPr>
                  <p:spPr>
                    <a:xfrm>
                      <a:off x="25097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" name="Рамка 22"/>
                    <p:cNvSpPr/>
                    <p:nvPr/>
                  </p:nvSpPr>
                  <p:spPr>
                    <a:xfrm>
                      <a:off x="29087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24" name="Рамка 23"/>
                    <p:cNvSpPr/>
                    <p:nvPr/>
                  </p:nvSpPr>
                  <p:spPr>
                    <a:xfrm>
                      <a:off x="33076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" name="Рамка 24"/>
                    <p:cNvSpPr/>
                    <p:nvPr/>
                  </p:nvSpPr>
                  <p:spPr>
                    <a:xfrm>
                      <a:off x="37066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4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" name="Рамка 25"/>
                    <p:cNvSpPr/>
                    <p:nvPr/>
                  </p:nvSpPr>
                  <p:spPr>
                    <a:xfrm>
                      <a:off x="41055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" name="Рамка 26"/>
                    <p:cNvSpPr/>
                    <p:nvPr/>
                  </p:nvSpPr>
                  <p:spPr>
                    <a:xfrm>
                      <a:off x="45045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6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" name="Рамка 27"/>
                    <p:cNvSpPr/>
                    <p:nvPr/>
                  </p:nvSpPr>
                  <p:spPr>
                    <a:xfrm>
                      <a:off x="49035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" name="Рамка 28"/>
                    <p:cNvSpPr/>
                    <p:nvPr/>
                  </p:nvSpPr>
                  <p:spPr>
                    <a:xfrm>
                      <a:off x="53024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8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" name="Рамка 29"/>
                    <p:cNvSpPr/>
                    <p:nvPr/>
                  </p:nvSpPr>
                  <p:spPr>
                    <a:xfrm>
                      <a:off x="57014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9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" name="Рамка 30"/>
                    <p:cNvSpPr/>
                    <p:nvPr/>
                  </p:nvSpPr>
                  <p:spPr>
                    <a:xfrm>
                      <a:off x="61003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10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" name="Рамка 31"/>
                    <p:cNvSpPr/>
                    <p:nvPr/>
                  </p:nvSpPr>
                  <p:spPr>
                    <a:xfrm>
                      <a:off x="64993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11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" name="Рамка 32"/>
                    <p:cNvSpPr/>
                    <p:nvPr/>
                  </p:nvSpPr>
                  <p:spPr>
                    <a:xfrm>
                      <a:off x="68983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12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" name="Рамка 33"/>
                    <p:cNvSpPr/>
                    <p:nvPr/>
                  </p:nvSpPr>
                  <p:spPr>
                    <a:xfrm>
                      <a:off x="72972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Рамка 34"/>
                    <p:cNvSpPr/>
                    <p:nvPr/>
                  </p:nvSpPr>
                  <p:spPr>
                    <a:xfrm>
                      <a:off x="76962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14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" name="Рамка 35"/>
                    <p:cNvSpPr/>
                    <p:nvPr/>
                  </p:nvSpPr>
                  <p:spPr>
                    <a:xfrm>
                      <a:off x="80951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15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" name="Рамка 36"/>
                    <p:cNvSpPr/>
                    <p:nvPr/>
                  </p:nvSpPr>
                  <p:spPr>
                    <a:xfrm>
                      <a:off x="849123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16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Рамка 37"/>
                    <p:cNvSpPr/>
                    <p:nvPr/>
                  </p:nvSpPr>
                  <p:spPr>
                    <a:xfrm>
                      <a:off x="889019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17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" name="Рамка 38"/>
                    <p:cNvSpPr/>
                    <p:nvPr/>
                  </p:nvSpPr>
                  <p:spPr>
                    <a:xfrm>
                      <a:off x="928915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18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" name="Рамка 39"/>
                    <p:cNvSpPr/>
                    <p:nvPr/>
                  </p:nvSpPr>
                  <p:spPr>
                    <a:xfrm>
                      <a:off x="9688116" y="873656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" name="Рамка 40"/>
                    <p:cNvSpPr/>
                    <p:nvPr/>
                  </p:nvSpPr>
                  <p:spPr>
                    <a:xfrm>
                      <a:off x="10084157" y="873655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20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2" name="Рамка 41"/>
                    <p:cNvSpPr/>
                    <p:nvPr/>
                  </p:nvSpPr>
                  <p:spPr>
                    <a:xfrm>
                      <a:off x="2109358" y="873654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5" name="Блок-схема: процесс 14"/>
                <p:cNvSpPr/>
                <p:nvPr/>
              </p:nvSpPr>
              <p:spPr>
                <a:xfrm>
                  <a:off x="2784420" y="4022007"/>
                  <a:ext cx="635267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Struct</a:t>
                  </a:r>
                  <a:r>
                    <a:rPr lang="en-US" dirty="0" smtClean="0"/>
                    <a:t>{char, bool, </a:t>
                  </a:r>
                  <a:r>
                    <a:rPr lang="en-US" dirty="0" err="1" smtClean="0"/>
                    <a:t>int</a:t>
                  </a:r>
                  <a:r>
                    <a:rPr lang="en-US" dirty="0" smtClean="0"/>
                    <a:t>, double, short </a:t>
                  </a:r>
                  <a:r>
                    <a:rPr lang="en-US" dirty="0" err="1" smtClean="0"/>
                    <a:t>int</a:t>
                  </a:r>
                  <a:r>
                    <a:rPr lang="en-US" dirty="0" smtClean="0"/>
                    <a:t>}</a:t>
                  </a:r>
                  <a:endParaRPr lang="ru-RU" dirty="0"/>
                </a:p>
              </p:txBody>
            </p:sp>
            <p:sp>
              <p:nvSpPr>
                <p:cNvPr id="16" name="Блок-схема: процесс 15"/>
                <p:cNvSpPr/>
                <p:nvPr/>
              </p:nvSpPr>
              <p:spPr>
                <a:xfrm>
                  <a:off x="8366941" y="4399729"/>
                  <a:ext cx="77015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ru-RU" dirty="0"/>
                </a:p>
              </p:txBody>
            </p:sp>
          </p:grpSp>
        </p:grpSp>
      </p:grpSp>
      <p:grpSp>
        <p:nvGrpSpPr>
          <p:cNvPr id="70" name="Группа 69"/>
          <p:cNvGrpSpPr/>
          <p:nvPr/>
        </p:nvGrpSpPr>
        <p:grpSpPr>
          <a:xfrm>
            <a:off x="428071" y="1100571"/>
            <a:ext cx="11273088" cy="2862322"/>
            <a:chOff x="306294" y="603434"/>
            <a:chExt cx="11579413" cy="2862322"/>
          </a:xfrm>
        </p:grpSpPr>
        <p:sp>
          <p:nvSpPr>
            <p:cNvPr id="71" name="Прямоугольник 70"/>
            <p:cNvSpPr/>
            <p:nvPr/>
          </p:nvSpPr>
          <p:spPr>
            <a:xfrm>
              <a:off x="306294" y="603434"/>
              <a:ext cx="11579413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Структура является объединением нескольких переменных одним общим именем, при этом каждая из переменных объединенных в структуру доступна для записи и чтения.</a:t>
              </a:r>
              <a:endParaRPr lang="en-US" dirty="0" smtClean="0"/>
            </a:p>
            <a:p>
              <a:r>
                <a:rPr lang="ru-RU" dirty="0" smtClean="0"/>
                <a:t>Переменные перечисленные в структуре называются полями структуры и доступны для обращения только с использованием структуры.</a:t>
              </a:r>
            </a:p>
            <a:p>
              <a:r>
                <a:rPr lang="ru-RU" dirty="0" smtClean="0"/>
                <a:t>Сигнатура</a:t>
              </a:r>
              <a:r>
                <a:rPr lang="en-US" dirty="0" smtClean="0"/>
                <a:t>:</a:t>
              </a:r>
              <a:endParaRPr lang="ru-RU" dirty="0" smtClean="0"/>
            </a:p>
            <a:p>
              <a:r>
                <a:rPr lang="en-US" dirty="0" err="1">
                  <a:solidFill>
                    <a:srgbClr val="0000FF"/>
                  </a:solidFill>
                </a:rPr>
                <a:t>struct</a:t>
              </a:r>
              <a:r>
                <a:rPr lang="en-US" dirty="0">
                  <a:solidFill>
                    <a:srgbClr val="000000"/>
                  </a:solidFill>
                </a:rPr>
                <a:t> &lt;</a:t>
              </a:r>
              <a:r>
                <a:rPr lang="ru-RU" dirty="0">
                  <a:solidFill>
                    <a:srgbClr val="000000"/>
                  </a:solidFill>
                </a:rPr>
                <a:t>название</a:t>
              </a:r>
              <a:r>
                <a:rPr lang="en-US" dirty="0">
                  <a:solidFill>
                    <a:srgbClr val="000000"/>
                  </a:solidFill>
                </a:rPr>
                <a:t>&gt;{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    &lt;</a:t>
              </a:r>
              <a:r>
                <a:rPr lang="ru-RU" dirty="0">
                  <a:solidFill>
                    <a:srgbClr val="000000"/>
                  </a:solidFill>
                </a:rPr>
                <a:t>тип поля</a:t>
              </a:r>
              <a:r>
                <a:rPr lang="en-US" dirty="0">
                  <a:solidFill>
                    <a:srgbClr val="000000"/>
                  </a:solidFill>
                </a:rPr>
                <a:t>&gt; &lt;</a:t>
              </a:r>
              <a:r>
                <a:rPr lang="ru-RU" dirty="0">
                  <a:solidFill>
                    <a:srgbClr val="000000"/>
                  </a:solidFill>
                </a:rPr>
                <a:t>имя поля</a:t>
              </a:r>
              <a:r>
                <a:rPr lang="en-US" dirty="0">
                  <a:solidFill>
                    <a:srgbClr val="000000"/>
                  </a:solidFill>
                </a:rPr>
                <a:t>&gt;;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    // …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};</a:t>
              </a:r>
            </a:p>
            <a:p>
              <a:endParaRPr lang="ru-RU" dirty="0" smtClean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3743504" y="1706848"/>
              <a:ext cx="814220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Создание переменной с типом структуры</a:t>
              </a:r>
              <a:r>
                <a:rPr lang="en-US" dirty="0" smtClean="0"/>
                <a:t>:</a:t>
              </a:r>
            </a:p>
            <a:p>
              <a:r>
                <a:rPr lang="en-US" dirty="0" smtClean="0"/>
                <a:t>&lt;</a:t>
              </a:r>
              <a:r>
                <a:rPr lang="ru-RU" dirty="0" smtClean="0"/>
                <a:t>название структуры</a:t>
              </a:r>
              <a:r>
                <a:rPr lang="en-US" dirty="0" smtClean="0"/>
                <a:t>&gt; &lt;</a:t>
              </a:r>
              <a:r>
                <a:rPr lang="ru-RU" dirty="0" smtClean="0"/>
                <a:t>имя переменной</a:t>
              </a:r>
              <a:r>
                <a:rPr lang="en-US" dirty="0" smtClean="0"/>
                <a:t>&gt;;</a:t>
              </a:r>
            </a:p>
            <a:p>
              <a:r>
                <a:rPr lang="en-US" dirty="0"/>
                <a:t>&lt;</a:t>
              </a:r>
              <a:r>
                <a:rPr lang="ru-RU" dirty="0"/>
                <a:t>название структуры</a:t>
              </a:r>
              <a:r>
                <a:rPr lang="en-US" dirty="0"/>
                <a:t>&gt; &lt;</a:t>
              </a:r>
              <a:r>
                <a:rPr lang="ru-RU" dirty="0"/>
                <a:t>имя переменной</a:t>
              </a:r>
              <a:r>
                <a:rPr lang="en-US" dirty="0" smtClean="0"/>
                <a:t>&gt; {&lt;</a:t>
              </a:r>
              <a:r>
                <a:rPr lang="ru-RU" dirty="0" smtClean="0"/>
                <a:t>значения полей через запятую</a:t>
              </a:r>
              <a:r>
                <a:rPr lang="en-US" dirty="0" smtClean="0"/>
                <a:t>&gt;};</a:t>
              </a:r>
              <a:endParaRPr lang="ru-RU" dirty="0" smtClean="0"/>
            </a:p>
            <a:p>
              <a:r>
                <a:rPr lang="ru-RU" dirty="0"/>
                <a:t>Обращение к полям</a:t>
              </a:r>
              <a:r>
                <a:rPr lang="en-US" dirty="0"/>
                <a:t>:</a:t>
              </a:r>
            </a:p>
            <a:p>
              <a:r>
                <a:rPr lang="en-US" dirty="0"/>
                <a:t>&lt;</a:t>
              </a:r>
              <a:r>
                <a:rPr lang="ru-RU" dirty="0"/>
                <a:t>переменная структуры</a:t>
              </a:r>
              <a:r>
                <a:rPr lang="en-US" dirty="0"/>
                <a:t>&gt;.&lt;</a:t>
              </a:r>
              <a:r>
                <a:rPr lang="ru-RU" dirty="0"/>
                <a:t>наименование поля</a:t>
              </a:r>
              <a:r>
                <a:rPr lang="en-US" dirty="0" smtClean="0"/>
                <a:t>&gt;</a:t>
              </a:r>
              <a:r>
                <a:rPr lang="en-US" dirty="0"/>
                <a:t>;</a:t>
              </a:r>
              <a:endParaRPr lang="ru-RU" dirty="0"/>
            </a:p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5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44844" y="1437778"/>
            <a:ext cx="112444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day;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month;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year;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Person first;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first.name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Михаил"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1998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first.name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Михаил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10.3.1998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 second 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Дмитрий"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1999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second.name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Дмитрий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12.5.1999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493417" y="1437778"/>
            <a:ext cx="11093513" cy="5047536"/>
            <a:chOff x="540190" y="905232"/>
            <a:chExt cx="11093513" cy="5047536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540190" y="905232"/>
              <a:ext cx="2426329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enum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Month{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JANUARY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FEBRUARY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MARCH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APRIL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MAY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JUNE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JULY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AUGUST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SEPTEMBER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OCTOBER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NOVEMBER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DECEMBER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day;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Month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year;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Person{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string name;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Date birth;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966519" y="1443841"/>
              <a:ext cx="8667184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Date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JULY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2000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Person first {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Григорий"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0x61fe00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0x61fdf0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Имя: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first.name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Дата рождения: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first.birth.day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first.birth.year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Имя: Григорий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Дата рождения: 1.6.2000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Person second {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Алена"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{</a:t>
              </a:r>
              <a:r>
                <a:rPr lang="ru-RU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14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DECEMBER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1993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Имя: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second.name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Дата рождения: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second.birth.day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second.birth.year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Имя: Алена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Дата рождения: 14.11.1993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3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и 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91574" y="1100571"/>
            <a:ext cx="115371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(Date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date){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date-&gt;day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date-&gt;month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date-&gt;year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person.name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from){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 {from-&gt;name, from-&gt;birth};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1574" y="3778227"/>
            <a:ext cx="45840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Date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first_birth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MARCH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1987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Person first 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Николай"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first_birth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(first);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Николай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12.2.1987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(&amp;first);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-&gt;birth);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12.2.1987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).name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Игорь"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Игорь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12.2.1987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875645" y="4039837"/>
            <a:ext cx="69530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обращении к полям структуры через указатель нужно использовать оператор </a:t>
            </a:r>
            <a:r>
              <a:rPr lang="en-US" b="1" dirty="0" smtClean="0">
                <a:solidFill>
                  <a:srgbClr val="92D050"/>
                </a:solidFill>
              </a:rPr>
              <a:t>-&gt;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указатель на переменную </a:t>
            </a:r>
            <a:r>
              <a:rPr lang="ru-RU" dirty="0"/>
              <a:t>структуры</a:t>
            </a:r>
            <a:r>
              <a:rPr lang="en-US" dirty="0" smtClean="0"/>
              <a:t>&gt;</a:t>
            </a:r>
            <a:r>
              <a:rPr lang="en-US" b="1" dirty="0" smtClean="0">
                <a:solidFill>
                  <a:srgbClr val="92D050"/>
                </a:solidFill>
              </a:rPr>
              <a:t>-&gt;</a:t>
            </a:r>
            <a:r>
              <a:rPr lang="en-US" dirty="0" smtClean="0"/>
              <a:t>&lt;</a:t>
            </a:r>
            <a:r>
              <a:rPr lang="ru-RU" dirty="0"/>
              <a:t>наименование поля</a:t>
            </a:r>
            <a:r>
              <a:rPr lang="en-US" dirty="0" smtClean="0"/>
              <a:t>&gt;</a:t>
            </a:r>
            <a:r>
              <a:rPr lang="en-US" dirty="0"/>
              <a:t>;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Этот оператор разыменовывает указатель и обращается к полю, эту операцию можно использовать повторить самостоятельно для обращения через точку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(*</a:t>
            </a:r>
            <a:r>
              <a:rPr lang="en-US" dirty="0" smtClean="0"/>
              <a:t>&lt;</a:t>
            </a:r>
            <a:r>
              <a:rPr lang="ru-RU" dirty="0"/>
              <a:t>указатель на переменную структуры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r>
              <a:rPr lang="en-US" b="1" dirty="0">
                <a:solidFill>
                  <a:srgbClr val="92D050"/>
                </a:solidFill>
              </a:rPr>
              <a:t>.</a:t>
            </a:r>
            <a:r>
              <a:rPr lang="en-US" dirty="0" smtClean="0"/>
              <a:t>&lt;</a:t>
            </a:r>
            <a:r>
              <a:rPr lang="ru-RU" dirty="0"/>
              <a:t>наименование поля</a:t>
            </a:r>
            <a:r>
              <a:rPr lang="en-US" dirty="0"/>
              <a:t>&gt;;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734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Объединения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868463" y="5601541"/>
            <a:ext cx="8482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объединение занимает памяти как самый большой тип входящий в него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Обращение к полю объединения происходит так же как к полю структуры.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объединения так же как на структуры могут указывать указатели и ссылки.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Обратиться к значению объединения можно только через поле.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76407" y="1180231"/>
            <a:ext cx="82929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Объединения это специальный пользовательский тип который позволяет хранить данные разного типа по одному и тому же адресу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Сигнатура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00FF"/>
                </a:solidFill>
              </a:rPr>
              <a:t>union</a:t>
            </a:r>
            <a:r>
              <a:rPr lang="en-US" dirty="0">
                <a:solidFill>
                  <a:srgbClr val="000000"/>
                </a:solidFill>
              </a:rPr>
              <a:t> &lt;</a:t>
            </a:r>
            <a:r>
              <a:rPr lang="ru-RU" dirty="0">
                <a:solidFill>
                  <a:srgbClr val="000000"/>
                </a:solidFill>
              </a:rPr>
              <a:t>название</a:t>
            </a:r>
            <a:r>
              <a:rPr lang="en-US" dirty="0">
                <a:solidFill>
                  <a:srgbClr val="000000"/>
                </a:solidFill>
              </a:rPr>
              <a:t>&gt;{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тип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 поля</a:t>
            </a:r>
            <a:r>
              <a:rPr lang="en-US" dirty="0">
                <a:solidFill>
                  <a:srgbClr val="000000"/>
                </a:solidFill>
              </a:rPr>
              <a:t>&gt; =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значение по умолчанию</a:t>
            </a:r>
            <a:r>
              <a:rPr lang="en-US" dirty="0">
                <a:solidFill>
                  <a:srgbClr val="000000"/>
                </a:solidFill>
              </a:rPr>
              <a:t>&gt;;</a:t>
            </a:r>
          </a:p>
          <a:p>
            <a:r>
              <a:rPr lang="en-US" dirty="0">
                <a:solidFill>
                  <a:srgbClr val="000000"/>
                </a:solidFill>
              </a:rPr>
              <a:t>    &lt;</a:t>
            </a:r>
            <a:r>
              <a:rPr lang="ru-RU" dirty="0">
                <a:solidFill>
                  <a:srgbClr val="000000"/>
                </a:solidFill>
              </a:rPr>
              <a:t>тип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 поля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</a:rPr>
              <a:t>    // …</a:t>
            </a:r>
          </a:p>
          <a:p>
            <a:r>
              <a:rPr lang="en-US" dirty="0">
                <a:solidFill>
                  <a:srgbClr val="000000"/>
                </a:solidFill>
              </a:rPr>
              <a:t>};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742299" y="3227652"/>
            <a:ext cx="4761189" cy="2246265"/>
            <a:chOff x="3179634" y="4238566"/>
            <a:chExt cx="4761189" cy="2246265"/>
          </a:xfrm>
        </p:grpSpPr>
        <p:sp>
          <p:nvSpPr>
            <p:cNvPr id="12" name="Блок-схема: процесс 11"/>
            <p:cNvSpPr/>
            <p:nvPr/>
          </p:nvSpPr>
          <p:spPr>
            <a:xfrm>
              <a:off x="3978991" y="5728631"/>
              <a:ext cx="366465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ru-RU" dirty="0"/>
            </a:p>
          </p:txBody>
        </p:sp>
        <p:sp>
          <p:nvSpPr>
            <p:cNvPr id="13" name="Блок-схема: процесс 12"/>
            <p:cNvSpPr/>
            <p:nvPr/>
          </p:nvSpPr>
          <p:spPr>
            <a:xfrm>
              <a:off x="3978991" y="5348194"/>
              <a:ext cx="37119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4" name="Блок-схема: процесс 13"/>
            <p:cNvSpPr/>
            <p:nvPr/>
          </p:nvSpPr>
          <p:spPr>
            <a:xfrm>
              <a:off x="3978991" y="4978504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15" name="Блок-схема: процесс 14"/>
            <p:cNvSpPr/>
            <p:nvPr/>
          </p:nvSpPr>
          <p:spPr>
            <a:xfrm>
              <a:off x="3978991" y="4612235"/>
              <a:ext cx="31602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16" name="Рамка 15"/>
            <p:cNvSpPr/>
            <p:nvPr/>
          </p:nvSpPr>
          <p:spPr>
            <a:xfrm>
              <a:off x="35800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" name="Рамка 16"/>
            <p:cNvSpPr/>
            <p:nvPr/>
          </p:nvSpPr>
          <p:spPr>
            <a:xfrm>
              <a:off x="397899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Рамка 17"/>
            <p:cNvSpPr/>
            <p:nvPr/>
          </p:nvSpPr>
          <p:spPr>
            <a:xfrm>
              <a:off x="437795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" name="Рамка 18"/>
            <p:cNvSpPr/>
            <p:nvPr/>
          </p:nvSpPr>
          <p:spPr>
            <a:xfrm>
              <a:off x="477691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" name="Рамка 19"/>
            <p:cNvSpPr/>
            <p:nvPr/>
          </p:nvSpPr>
          <p:spPr>
            <a:xfrm>
              <a:off x="517587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1" name="Рамка 20"/>
            <p:cNvSpPr/>
            <p:nvPr/>
          </p:nvSpPr>
          <p:spPr>
            <a:xfrm>
              <a:off x="55748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2" name="Рамка 21"/>
            <p:cNvSpPr/>
            <p:nvPr/>
          </p:nvSpPr>
          <p:spPr>
            <a:xfrm>
              <a:off x="597379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3" name="Рамка 22"/>
            <p:cNvSpPr/>
            <p:nvPr/>
          </p:nvSpPr>
          <p:spPr>
            <a:xfrm>
              <a:off x="637275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8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" name="Рамка 23"/>
            <p:cNvSpPr/>
            <p:nvPr/>
          </p:nvSpPr>
          <p:spPr>
            <a:xfrm>
              <a:off x="677171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9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5" name="Рамка 24"/>
            <p:cNvSpPr/>
            <p:nvPr/>
          </p:nvSpPr>
          <p:spPr>
            <a:xfrm>
              <a:off x="717067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6" name="Рамка 25"/>
            <p:cNvSpPr/>
            <p:nvPr/>
          </p:nvSpPr>
          <p:spPr>
            <a:xfrm>
              <a:off x="75696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11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7" name="Рамка 26"/>
            <p:cNvSpPr/>
            <p:nvPr/>
          </p:nvSpPr>
          <p:spPr>
            <a:xfrm>
              <a:off x="3179634" y="609552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8" name="Блок-схема: процесс 27"/>
            <p:cNvSpPr/>
            <p:nvPr/>
          </p:nvSpPr>
          <p:spPr>
            <a:xfrm>
              <a:off x="3978991" y="4238566"/>
              <a:ext cx="31602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Union{char, bool, </a:t>
              </a:r>
              <a:r>
                <a:rPr lang="en-US" dirty="0" err="1" smtClean="0"/>
                <a:t>int</a:t>
              </a:r>
              <a:r>
                <a:rPr lang="en-US" dirty="0" smtClean="0"/>
                <a:t>, double}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260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объединения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730674" y="1100571"/>
            <a:ext cx="863700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Value{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'"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Value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8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0 0 ''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56 2.76677e-322 '8'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104 5.13828e-322 'h'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12.434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104 5.13828e-322 'h'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value;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Псевдонимы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270" y="1365604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Псевдонимом называется тип который можно использовать для объявления переменных но он не является самостоятельным и за ним скрывается какой то другой тип.</a:t>
            </a:r>
          </a:p>
          <a:p>
            <a:r>
              <a:rPr lang="ru-RU" dirty="0" smtClean="0"/>
              <a:t>Сигнатура</a:t>
            </a:r>
            <a:r>
              <a:rPr lang="en-US" dirty="0" smtClean="0"/>
              <a:t>:</a:t>
            </a:r>
          </a:p>
          <a:p>
            <a:r>
              <a:rPr lang="en-US" dirty="0" err="1">
                <a:solidFill>
                  <a:srgbClr val="0000FF"/>
                </a:solidFill>
              </a:rPr>
              <a:t>typedef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для кого является синонимом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название синонима</a:t>
            </a:r>
            <a:r>
              <a:rPr lang="en-US" dirty="0" smtClean="0">
                <a:solidFill>
                  <a:srgbClr val="000000"/>
                </a:solidFill>
              </a:rPr>
              <a:t>&gt;;</a:t>
            </a:r>
            <a:endParaRPr lang="en-US" dirty="0" smtClean="0"/>
          </a:p>
        </p:txBody>
      </p:sp>
      <p:grpSp>
        <p:nvGrpSpPr>
          <p:cNvPr id="10" name="Группа 9"/>
          <p:cNvGrpSpPr/>
          <p:nvPr/>
        </p:nvGrpSpPr>
        <p:grpSpPr>
          <a:xfrm>
            <a:off x="538270" y="2889098"/>
            <a:ext cx="11050978" cy="3539430"/>
            <a:chOff x="510297" y="1995306"/>
            <a:chExt cx="11050978" cy="353943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4273236" y="2318471"/>
              <a:ext cx="7288039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DoublePointerINT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dpi =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*[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ULLI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18'446'744'073'709'551'615LLU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DatePointer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dp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2001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Value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value.c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'h'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ReferenceValue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value;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dpi &lt;&lt;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(dpi)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0xe443808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184467440737095516158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dp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-&gt;year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2001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rvalue.c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h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10297" y="1995306"/>
              <a:ext cx="3762939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union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Value{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f;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c;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day;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month;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year;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**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DoublePointerINT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unsigned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long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long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ULLI;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Date*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DatePointer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Value&amp;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ReferenceValue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2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27075" y="2381828"/>
            <a:ext cx="99618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world_inline_funtion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world_inline_funtion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075" y="1181499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Встраиваемые(они же </a:t>
            </a:r>
            <a:r>
              <a:rPr lang="en-US" dirty="0" smtClean="0"/>
              <a:t>inline) </a:t>
            </a:r>
            <a:r>
              <a:rPr lang="ru-RU" dirty="0" smtClean="0"/>
              <a:t>функции это функция которую компилятор попытается вставить прямо в место ее вызова, таким образом сократив время вызова функции.</a:t>
            </a:r>
          </a:p>
          <a:p>
            <a:r>
              <a:rPr lang="ru-RU" dirty="0" smtClean="0"/>
              <a:t>Сигнатура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0000FF"/>
                </a:solidFill>
              </a:rPr>
              <a:t>inline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сигнатура функции</a:t>
            </a:r>
            <a:r>
              <a:rPr lang="en-US" dirty="0" smtClean="0">
                <a:solidFill>
                  <a:srgbClr val="000000"/>
                </a:solidFill>
              </a:rPr>
              <a:t>&gt;;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27075" y="5798148"/>
            <a:ext cx="1105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Inline </a:t>
            </a:r>
            <a:r>
              <a:rPr lang="ru-RU" dirty="0" smtClean="0"/>
              <a:t>функция не дает гарантии, что компилятор в обязательно порядке ее объявление перенес в место ее вызова, но она говорит компилятору, что бы он выполнял ее вызов как можно быстрее любым способом.</a:t>
            </a:r>
          </a:p>
          <a:p>
            <a:r>
              <a:rPr lang="ru-RU" dirty="0" smtClean="0"/>
              <a:t>Функция объявленная как </a:t>
            </a:r>
            <a:r>
              <a:rPr lang="en-US" dirty="0" smtClean="0"/>
              <a:t>inline </a:t>
            </a:r>
            <a:r>
              <a:rPr lang="ru-RU" dirty="0" smtClean="0"/>
              <a:t>навсегда останется </a:t>
            </a:r>
            <a:r>
              <a:rPr lang="en-US" dirty="0" smtClean="0"/>
              <a:t>inline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Аргументы по умолчанию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270" y="1273833"/>
            <a:ext cx="11050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передаваемые в функцию могут иметь значение по умолчанию, и не требовать в обязательном порядке своей передачи.</a:t>
            </a:r>
          </a:p>
          <a:p>
            <a:r>
              <a:rPr lang="ru-RU" dirty="0" smtClean="0"/>
              <a:t>Сигнатура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тип возвращаемого </a:t>
            </a:r>
            <a:r>
              <a:rPr lang="ru-RU" dirty="0" err="1" smtClean="0">
                <a:solidFill>
                  <a:srgbClr val="000000"/>
                </a:solidFill>
              </a:rPr>
              <a:t>значниея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название функции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ru-RU" dirty="0" smtClean="0">
                <a:solidFill>
                  <a:srgbClr val="000000"/>
                </a:solidFill>
              </a:rPr>
              <a:t>(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параметры не имеющие значения по умолчанию</a:t>
            </a:r>
            <a:r>
              <a:rPr lang="en-US" dirty="0" smtClean="0">
                <a:solidFill>
                  <a:srgbClr val="000000"/>
                </a:solidFill>
              </a:rPr>
              <a:t>&gt;…,</a:t>
            </a:r>
            <a:endParaRPr lang="ru-RU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тип параметра со значением по умолчанию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название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значение</a:t>
            </a:r>
            <a:r>
              <a:rPr lang="en-US" dirty="0" smtClean="0">
                <a:solidFill>
                  <a:srgbClr val="000000"/>
                </a:solidFill>
              </a:rPr>
              <a:t>&gt;, </a:t>
            </a:r>
            <a:endParaRPr lang="ru-RU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…&lt;</a:t>
            </a:r>
            <a:r>
              <a:rPr lang="ru-RU" dirty="0" smtClean="0">
                <a:solidFill>
                  <a:srgbClr val="000000"/>
                </a:solidFill>
              </a:rPr>
              <a:t>только параметры имеющие значение по умолчанию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3015759" y="358215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print(string word, string after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word &lt;&lt; after;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"\n------------\n"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World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------------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87"/>
          <a:stretch/>
        </p:blipFill>
        <p:spPr bwMode="auto">
          <a:xfrm>
            <a:off x="6228785" y="3957640"/>
            <a:ext cx="5963216" cy="290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31" b="35973"/>
          <a:stretch/>
        </p:blipFill>
        <p:spPr bwMode="auto">
          <a:xfrm>
            <a:off x="2281755" y="2172830"/>
            <a:ext cx="7061139" cy="259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08"/>
          <a:stretch/>
        </p:blipFill>
        <p:spPr bwMode="auto">
          <a:xfrm>
            <a:off x="0" y="-1"/>
            <a:ext cx="5812325" cy="292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Неопределенное кол-во аргументов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08884" y="355190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average(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n=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...){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*p = &amp;n;    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count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(*p){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sum+=(*p);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(*p)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+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=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((sum)?sum/count: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605159" y="3413406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12.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13.456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average(a, b, c,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)n,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)m,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average(a, b, c,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average()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average(n, m,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412" y="1437778"/>
            <a:ext cx="11050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Помимо аргумента по умолчанию у функции можно указать неопределенное количество аргументов одного типа.</a:t>
            </a:r>
          </a:p>
          <a:p>
            <a:r>
              <a:rPr lang="ru-RU" dirty="0" smtClean="0"/>
              <a:t>Сигнатура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название функции</a:t>
            </a:r>
            <a:r>
              <a:rPr lang="en-US" dirty="0" smtClean="0"/>
              <a:t>&gt;(&lt;</a:t>
            </a:r>
            <a:r>
              <a:rPr lang="ru-RU" dirty="0" smtClean="0"/>
              <a:t>тип аргументов</a:t>
            </a:r>
            <a:r>
              <a:rPr lang="en-US" dirty="0" smtClean="0"/>
              <a:t>&gt; &lt;</a:t>
            </a:r>
            <a:r>
              <a:rPr lang="ru-RU" dirty="0" smtClean="0"/>
              <a:t>название первого аргумента</a:t>
            </a:r>
            <a:r>
              <a:rPr lang="en-US" dirty="0" smtClean="0"/>
              <a:t>&gt;, …){</a:t>
            </a:r>
          </a:p>
          <a:p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ru-RU" dirty="0" smtClean="0"/>
              <a:t>тело функции</a:t>
            </a:r>
            <a:endParaRPr lang="en-US" dirty="0" smtClean="0"/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05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Перегрузка функции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417" y="1335388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Работа с функциями часто требует использования одной и той же функции для разных типов.</a:t>
            </a:r>
            <a:r>
              <a:rPr lang="en-US" dirty="0" smtClean="0"/>
              <a:t> </a:t>
            </a:r>
            <a:r>
              <a:rPr lang="ru-RU" dirty="0" smtClean="0"/>
              <a:t>Глупо для таких функций иметь разные названия, поэтому в с++ есть механизм перегрузки функции(</a:t>
            </a:r>
            <a:r>
              <a:rPr lang="en-US" dirty="0" smtClean="0"/>
              <a:t>override) – </a:t>
            </a:r>
            <a:r>
              <a:rPr lang="ru-RU" dirty="0" smtClean="0"/>
              <a:t>при котором множество функций имеют одно название но разный список параметров. Тип возвращаемого значения роли не играет.</a:t>
            </a: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493417" y="2535717"/>
            <a:ext cx="556770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13.456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square(n)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“double: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“long: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square_l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18059" y="5548328"/>
            <a:ext cx="20491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/>
              <a:t>int</a:t>
            </a:r>
            <a:r>
              <a:rPr lang="ru-RU" sz="1400" dirty="0"/>
              <a:t>: 4</a:t>
            </a:r>
          </a:p>
          <a:p>
            <a:r>
              <a:rPr lang="ru-RU" sz="1400" dirty="0" err="1"/>
              <a:t>double</a:t>
            </a:r>
            <a:r>
              <a:rPr lang="ru-RU" sz="1400" dirty="0"/>
              <a:t>: 181.064</a:t>
            </a:r>
          </a:p>
          <a:p>
            <a:r>
              <a:rPr lang="ru-RU" sz="1400" dirty="0" err="1"/>
              <a:t>long</a:t>
            </a:r>
            <a:r>
              <a:rPr lang="ru-RU" sz="1400" dirty="0"/>
              <a:t>: 10000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393377" y="2535717"/>
            <a:ext cx="415101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"double: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"long: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13.456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square(ln);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Указатель на функцию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270" y="1102578"/>
            <a:ext cx="1105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С++ существуют указатели на функции.</a:t>
            </a:r>
          </a:p>
          <a:p>
            <a:r>
              <a:rPr lang="ru-RU" dirty="0" smtClean="0"/>
              <a:t>Сигнатура объявления указателя на функцию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&gt; (*&lt;</a:t>
            </a:r>
            <a:r>
              <a:rPr lang="ru-RU" dirty="0" smtClean="0"/>
              <a:t>название указателя</a:t>
            </a:r>
            <a:r>
              <a:rPr lang="en-US" dirty="0" smtClean="0"/>
              <a:t>&gt;)(&lt;</a:t>
            </a:r>
            <a:r>
              <a:rPr lang="ru-RU" dirty="0" smtClean="0"/>
              <a:t>аргументы функции</a:t>
            </a:r>
            <a:r>
              <a:rPr lang="en-US" dirty="0" smtClean="0"/>
              <a:t>&gt;) = &lt;</a:t>
            </a:r>
            <a:r>
              <a:rPr lang="ru-RU" dirty="0" smtClean="0"/>
              <a:t>название функции</a:t>
            </a:r>
            <a:r>
              <a:rPr lang="en-US" dirty="0" smtClean="0"/>
              <a:t>&gt;;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8270" y="2025908"/>
            <a:ext cx="11050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 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(*function)(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function(array[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print(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array[N] =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print(array, 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(array, N, square);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print(array, 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9953" y="3841789"/>
            <a:ext cx="610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Указатели на функцию можно передавать как аргументы в функцию.</a:t>
            </a:r>
          </a:p>
          <a:p>
            <a:r>
              <a:rPr lang="ru-RU" dirty="0" smtClean="0"/>
              <a:t>Указатели на функцию могут иметь синонимы.</a:t>
            </a:r>
          </a:p>
          <a:p>
            <a:r>
              <a:rPr lang="ru-RU" dirty="0" smtClean="0"/>
              <a:t>Могут существовать массивы указателей на функции.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5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3331" y="3149823"/>
            <a:ext cx="4545339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230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Файловая структура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63" y="3055915"/>
            <a:ext cx="1362075" cy="895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9121" y="26865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Файлы</a:t>
            </a:r>
            <a:r>
              <a:rPr lang="en-US" dirty="0" smtClean="0"/>
              <a:t>: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2687134" y="3689074"/>
            <a:ext cx="6817733" cy="2400657"/>
            <a:chOff x="2545687" y="3689074"/>
            <a:chExt cx="6817733" cy="2400657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2545687" y="3689074"/>
              <a:ext cx="3404102" cy="2400100"/>
              <a:chOff x="6461156" y="3487033"/>
              <a:chExt cx="3404102" cy="240010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6461156" y="3855808"/>
                <a:ext cx="3404102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"world"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61156" y="3487033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utils.cpp:</a:t>
                </a:r>
                <a:endParaRPr lang="ru-RU" dirty="0"/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5959318" y="3689074"/>
              <a:ext cx="3404102" cy="2400657"/>
              <a:chOff x="549244" y="3761466"/>
              <a:chExt cx="3404102" cy="2400657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549244" y="4130798"/>
                <a:ext cx="3404102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ifndef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 UTILS_H_EXAMPLES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#define </a:t>
                </a:r>
                <a:r>
                  <a:rPr lang="en-US" sz="140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UTILS_H_EXAMPLES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&lt;string&gt;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endif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9244" y="3761466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utils.h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p:grpSp>
      </p:grpSp>
      <p:cxnSp>
        <p:nvCxnSpPr>
          <p:cNvPr id="21" name="Прямая со стрелкой 20"/>
          <p:cNvCxnSpPr>
            <a:stCxn id="22" idx="2"/>
          </p:cNvCxnSpPr>
          <p:nvPr/>
        </p:nvCxnSpPr>
        <p:spPr>
          <a:xfrm flipH="1">
            <a:off x="9294785" y="3689074"/>
            <a:ext cx="1506167" cy="57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23925" y="1380750"/>
            <a:ext cx="2554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Флаги защиты компиляции</a:t>
            </a:r>
          </a:p>
          <a:p>
            <a:r>
              <a:rPr lang="ru-RU" sz="1600" dirty="0" smtClean="0"/>
              <a:t>На самом деле условное выражение препроцессора проверяющий был ли выполнен </a:t>
            </a:r>
            <a:r>
              <a:rPr lang="en-US" sz="1600" dirty="0" smtClean="0"/>
              <a:t>define </a:t>
            </a:r>
            <a:r>
              <a:rPr lang="ru-RU" sz="1600" dirty="0" smtClean="0"/>
              <a:t>макроса с именем, и если нет, то делает код, который находиться внутри него доступным компилятору.</a:t>
            </a:r>
            <a:endParaRPr lang="ru-RU" sz="1600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3035818" y="1156960"/>
            <a:ext cx="6096000" cy="2611220"/>
            <a:chOff x="3292443" y="632159"/>
            <a:chExt cx="6096000" cy="2611220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3292443" y="996610"/>
              <a:ext cx="6096000" cy="2246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iostream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400" dirty="0" err="1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utils.h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“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hellow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 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world()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92443" y="6321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main.cpp: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Файловая структура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59" y="2177803"/>
            <a:ext cx="4953000" cy="3438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7" y="1547249"/>
            <a:ext cx="5534025" cy="4581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33483" y="1912093"/>
            <a:ext cx="269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Библиотеки компилятора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433483" y="2703652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Исходный код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433483" y="3072984"/>
            <a:ext cx="35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Библиотеки других разработчиков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433483" y="5366170"/>
            <a:ext cx="7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433483" y="5759442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Документация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9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Статические переменные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4982157" y="5542854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Линковщик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53756" y="1917187"/>
            <a:ext cx="353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Команда компиляции</a:t>
            </a:r>
            <a:r>
              <a:rPr lang="en-US" dirty="0" smtClean="0"/>
              <a:t>:</a:t>
            </a:r>
          </a:p>
          <a:p>
            <a:r>
              <a:rPr lang="en-US" dirty="0" smtClean="0"/>
              <a:t>g++</a:t>
            </a:r>
            <a:r>
              <a:rPr lang="ru-RU" dirty="0" smtClean="0"/>
              <a:t>  </a:t>
            </a:r>
            <a:r>
              <a:rPr lang="en-US" dirty="0" smtClean="0"/>
              <a:t>main.cpp utils.cpp</a:t>
            </a:r>
            <a:r>
              <a:rPr lang="ru-RU" dirty="0" smtClean="0"/>
              <a:t> </a:t>
            </a:r>
            <a:r>
              <a:rPr lang="en-US" dirty="0" smtClean="0"/>
              <a:t>–o</a:t>
            </a:r>
            <a:r>
              <a:rPr lang="ru-RU" dirty="0" smtClean="0"/>
              <a:t> </a:t>
            </a:r>
            <a:r>
              <a:rPr lang="en-US" dirty="0" smtClean="0"/>
              <a:t>main.exe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10" idx="2"/>
            <a:endCxn id="16" idx="0"/>
          </p:cNvCxnSpPr>
          <p:nvPr/>
        </p:nvCxnSpPr>
        <p:spPr>
          <a:xfrm flipH="1">
            <a:off x="4197510" y="2563518"/>
            <a:ext cx="1925384" cy="104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0" idx="2"/>
            <a:endCxn id="17" idx="0"/>
          </p:cNvCxnSpPr>
          <p:nvPr/>
        </p:nvCxnSpPr>
        <p:spPr>
          <a:xfrm>
            <a:off x="6122894" y="2563518"/>
            <a:ext cx="1843903" cy="104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2721795" y="3607479"/>
            <a:ext cx="6802198" cy="1289932"/>
            <a:chOff x="2335793" y="2947482"/>
            <a:chExt cx="6802198" cy="128993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2335793" y="3377335"/>
              <a:ext cx="2951430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Компиляция </a:t>
              </a:r>
              <a:r>
                <a:rPr lang="en-US" dirty="0" smtClean="0"/>
                <a:t>main.cpp</a:t>
              </a:r>
              <a:endParaRPr lang="ru-RU" dirty="0"/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6023599" y="3377335"/>
              <a:ext cx="3114392" cy="860079"/>
              <a:chOff x="2245259" y="2480650"/>
              <a:chExt cx="3114392" cy="860079"/>
            </a:xfrm>
          </p:grpSpPr>
          <p:sp>
            <p:nvSpPr>
              <p:cNvPr id="18" name="Скругленный прямоугольник 17"/>
              <p:cNvSpPr/>
              <p:nvPr/>
            </p:nvSpPr>
            <p:spPr>
              <a:xfrm>
                <a:off x="2245259" y="2480650"/>
                <a:ext cx="3114392" cy="8600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Скругленный прямоугольник 18"/>
              <p:cNvSpPr/>
              <p:nvPr/>
            </p:nvSpPr>
            <p:spPr>
              <a:xfrm>
                <a:off x="2326740" y="2983862"/>
                <a:ext cx="2951430" cy="2897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Компиляция </a:t>
                </a:r>
                <a:r>
                  <a:rPr lang="en-US" dirty="0" smtClean="0"/>
                  <a:t>utils.cpp</a:t>
                </a:r>
                <a:endParaRPr lang="ru-RU" dirty="0"/>
              </a:p>
            </p:txBody>
          </p:sp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2326740" y="2554959"/>
                <a:ext cx="2951430" cy="2897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Компиляция </a:t>
                </a:r>
                <a:r>
                  <a:rPr lang="en-US" dirty="0" err="1" smtClean="0"/>
                  <a:t>utils.h</a:t>
                </a:r>
                <a:endParaRPr lang="ru-RU" dirty="0"/>
              </a:p>
            </p:txBody>
          </p:sp>
        </p:grpSp>
        <p:sp>
          <p:nvSpPr>
            <p:cNvPr id="16" name="Скругленный прямоугольник 15"/>
            <p:cNvSpPr/>
            <p:nvPr/>
          </p:nvSpPr>
          <p:spPr>
            <a:xfrm>
              <a:off x="2670771" y="2947482"/>
              <a:ext cx="2281473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Препроцессор</a:t>
              </a:r>
              <a:endParaRPr lang="ru-RU" dirty="0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6440058" y="2947482"/>
              <a:ext cx="2281473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Препроцессор</a:t>
              </a:r>
              <a:endParaRPr lang="ru-RU" dirty="0"/>
            </a:p>
          </p:txBody>
        </p:sp>
      </p:grpSp>
      <p:cxnSp>
        <p:nvCxnSpPr>
          <p:cNvPr id="21" name="Прямая со стрелкой 20"/>
          <p:cNvCxnSpPr>
            <a:stCxn id="14" idx="2"/>
            <a:endCxn id="9" idx="1"/>
          </p:cNvCxnSpPr>
          <p:nvPr/>
        </p:nvCxnSpPr>
        <p:spPr>
          <a:xfrm>
            <a:off x="4197510" y="4327043"/>
            <a:ext cx="784647" cy="136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8" idx="2"/>
            <a:endCxn id="9" idx="3"/>
          </p:cNvCxnSpPr>
          <p:nvPr/>
        </p:nvCxnSpPr>
        <p:spPr>
          <a:xfrm flipH="1">
            <a:off x="7263630" y="4897411"/>
            <a:ext cx="703167" cy="79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ая прямоугольная выноска 22"/>
          <p:cNvSpPr/>
          <p:nvPr/>
        </p:nvSpPr>
        <p:spPr>
          <a:xfrm>
            <a:off x="9909749" y="3047731"/>
            <a:ext cx="2083376" cy="270724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Флаги защиты компиляции не позволяют импортировать и компилировать один и тот же код несколько раз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978324" y="1828420"/>
            <a:ext cx="1892174" cy="50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1346" y="1489866"/>
            <a:ext cx="1836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Что компилируем?</a:t>
            </a:r>
            <a:endParaRPr lang="ru-RU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9606128" y="1489866"/>
            <a:ext cx="159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Куда собираем?</a:t>
            </a:r>
            <a:endParaRPr lang="ru-RU" sz="16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7713954" y="1816130"/>
            <a:ext cx="1892174" cy="50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204932" y="2795787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Библиотека </a:t>
            </a:r>
            <a:r>
              <a:rPr lang="en-US" dirty="0" smtClean="0"/>
              <a:t>string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32" idx="2"/>
            <a:endCxn id="14" idx="1"/>
          </p:cNvCxnSpPr>
          <p:nvPr/>
        </p:nvCxnSpPr>
        <p:spPr>
          <a:xfrm flipV="1">
            <a:off x="1345668" y="4182188"/>
            <a:ext cx="1376127" cy="95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3"/>
            <a:endCxn id="18" idx="1"/>
          </p:cNvCxnSpPr>
          <p:nvPr/>
        </p:nvCxnSpPr>
        <p:spPr>
          <a:xfrm>
            <a:off x="2486405" y="2940643"/>
            <a:ext cx="3923196" cy="1526729"/>
          </a:xfrm>
          <a:prstGeom prst="bentConnector3">
            <a:avLst>
              <a:gd name="adj1" fmla="val 9072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4932" y="2386645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Импортированы</a:t>
            </a:r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04931" y="4844497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Библиотека </a:t>
            </a:r>
            <a:r>
              <a:rPr lang="en-US" dirty="0" err="1"/>
              <a:t>iostream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28" idx="2"/>
            <a:endCxn id="14" idx="1"/>
          </p:cNvCxnSpPr>
          <p:nvPr/>
        </p:nvCxnSpPr>
        <p:spPr>
          <a:xfrm>
            <a:off x="1345669" y="3085498"/>
            <a:ext cx="1376126" cy="109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 имен(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namespace)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203717" y="1000071"/>
            <a:ext cx="4913045" cy="2611220"/>
            <a:chOff x="3292443" y="632159"/>
            <a:chExt cx="4913045" cy="261122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3292443" y="996610"/>
              <a:ext cx="4913045" cy="2246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iostream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400" dirty="0" err="1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utils.h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“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hellow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 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world()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2443" y="6321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main.cpp: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4314028" y="3595975"/>
            <a:ext cx="7762694" cy="2831545"/>
            <a:chOff x="2545687" y="3689074"/>
            <a:chExt cx="6817733" cy="2831545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2545687" y="3689074"/>
              <a:ext cx="3404102" cy="2830988"/>
              <a:chOff x="6461156" y="3487033"/>
              <a:chExt cx="3404102" cy="2830988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6461156" y="3855808"/>
                <a:ext cx="3404102" cy="2462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::world(){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"world"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61156" y="3487033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utils.cpp:</a:t>
                </a:r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5959318" y="3689074"/>
              <a:ext cx="3404102" cy="2831545"/>
              <a:chOff x="549244" y="3761466"/>
              <a:chExt cx="3404102" cy="2831545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549244" y="4130798"/>
                <a:ext cx="3404102" cy="2462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ifndef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 UTILS_H_EXAMPLES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#define </a:t>
                </a:r>
                <a:r>
                  <a:rPr lang="en-US" sz="140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UTILS_H_EXAMPLES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&lt;string&gt;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world();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endif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9244" y="3761466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utils.h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p:grpSp>
      </p:grpSp>
      <p:cxnSp>
        <p:nvCxnSpPr>
          <p:cNvPr id="19" name="Прямая соединительная линия 18"/>
          <p:cNvCxnSpPr/>
          <p:nvPr/>
        </p:nvCxnSpPr>
        <p:spPr>
          <a:xfrm>
            <a:off x="5563810" y="5516636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563810" y="4667126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9135661" y="5300634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4170" y="1364522"/>
            <a:ext cx="6608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Область видимости, это понятие обозначающее некоторый префикс приставляемый к именем переменных, констант, функций и пользовательских типов, отделяемый от них </a:t>
            </a:r>
            <a:r>
              <a:rPr lang="en-US" dirty="0" smtClean="0"/>
              <a:t>::</a:t>
            </a:r>
            <a:r>
              <a:rPr lang="ru-RU" dirty="0" smtClean="0"/>
              <a:t> а их основной целью служит возможность обеспечить непересекаемость имен.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Пространства имен могут быть вложенные пространства, что отражается на использовании.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03717" y="3975742"/>
            <a:ext cx="4110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использования члена пространства имен(в примере функцию) нужно полностью прописать его название с префиксом.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Директива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416" y="1255822"/>
            <a:ext cx="11698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Директива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/>
              <a:t> </a:t>
            </a:r>
            <a:r>
              <a:rPr lang="ru-RU" dirty="0" smtClean="0"/>
              <a:t>позволяет упростить обращения к члену пространства имен, и позволяет опускать указание пространства имен. </a:t>
            </a:r>
            <a:endParaRPr lang="en-US" dirty="0"/>
          </a:p>
          <a:p>
            <a:r>
              <a:rPr lang="ru-RU" dirty="0" smtClean="0"/>
              <a:t>Если ее используют с ключевым словом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ru-RU" dirty="0" smtClean="0"/>
              <a:t>, то это означает, что в дальнейшем, все попытки вызвать какую либо функцию, после поиска по файлу и текущему пространству имен, будет производиться поиск в указанном пространстве.</a:t>
            </a:r>
            <a:endParaRPr lang="ru-RU" dirty="0"/>
          </a:p>
          <a:p>
            <a:r>
              <a:rPr lang="ru-RU" dirty="0" smtClean="0"/>
              <a:t>Если ее используют без ключевого слова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ru-RU" dirty="0" smtClean="0"/>
              <a:t>, то тогда после приводят полное название какого либо члена какого либо пространства имен и в дальнейшем его можно будет использовать без префиксов.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630919" y="3315600"/>
            <a:ext cx="3616971" cy="3262432"/>
            <a:chOff x="549244" y="3761466"/>
            <a:chExt cx="3176673" cy="326243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49244" y="4130798"/>
              <a:ext cx="3176673" cy="289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#</a:t>
              </a:r>
              <a:r>
                <a:rPr lang="en-US" sz="14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ifndef</a:t>
              </a:r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 UTILS_H_EXAMPLES</a:t>
              </a:r>
              <a:endPara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#define UTILS_H_EXAMPLES</a:t>
              </a:r>
            </a:p>
            <a:p>
              <a:endPara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super{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utils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::string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hellow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::string world();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#</a:t>
              </a:r>
              <a:r>
                <a:rPr lang="en-US" sz="14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endif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9244" y="3761466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utils.h</a:t>
              </a:r>
              <a:r>
                <a:rPr lang="en-US" dirty="0" smtClean="0"/>
                <a:t>: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836592" y="3315600"/>
            <a:ext cx="4913045" cy="3042107"/>
            <a:chOff x="230611" y="509993"/>
            <a:chExt cx="4913045" cy="3042107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230611" y="509993"/>
              <a:ext cx="4913045" cy="3042107"/>
              <a:chOff x="3292443" y="632159"/>
              <a:chExt cx="4913045" cy="3042107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3292443" y="996610"/>
                <a:ext cx="4913045" cy="26776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iostream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super;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::world;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main(){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&lt;&lt;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 &lt;&lt;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' '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&lt;&lt; world() &lt;&lt;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98658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92443" y="632159"/>
                <a:ext cx="1116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main.cpp:</a:t>
                </a:r>
                <a:endParaRPr lang="ru-RU" dirty="0"/>
              </a:p>
            </p:txBody>
          </p:sp>
        </p:grp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11872" y="1981200"/>
              <a:ext cx="2161821" cy="16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311872" y="2211668"/>
              <a:ext cx="1824936" cy="16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4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Нулевой указатель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796" y="1043189"/>
            <a:ext cx="51241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Указатель может указывать в пустоту. Фактически пустотой является любой адрес по которому указатель не может обратиться(первый пример, указатель ни на что не указывает, и при обращении по нему выдает ошибку доступа к памяти)</a:t>
            </a:r>
          </a:p>
          <a:p>
            <a:endParaRPr lang="ru-RU" dirty="0"/>
          </a:p>
          <a:p>
            <a:r>
              <a:rPr lang="ru-RU" dirty="0" smtClean="0"/>
              <a:t>Но как выявить пустой указатель?</a:t>
            </a:r>
            <a:endParaRPr lang="en-US" dirty="0" smtClean="0"/>
          </a:p>
          <a:p>
            <a:r>
              <a:rPr lang="ru-RU" dirty="0" smtClean="0"/>
              <a:t>К примеру нам нужно в какой либо функции выяснить нужно ли генерировать число, или оно уже есть?</a:t>
            </a:r>
          </a:p>
          <a:p>
            <a:r>
              <a:rPr lang="ru-RU" dirty="0" smtClean="0"/>
              <a:t>Что является пустотой для указателя?</a:t>
            </a:r>
          </a:p>
          <a:p>
            <a:endParaRPr lang="ru-RU" dirty="0"/>
          </a:p>
          <a:p>
            <a:r>
              <a:rPr lang="ru-RU" dirty="0" smtClean="0"/>
              <a:t>Указатель на пустоты, это указатель который указывает на </a:t>
            </a:r>
            <a:r>
              <a:rPr lang="en-US" dirty="0" smtClean="0"/>
              <a:t>0</a:t>
            </a:r>
            <a:r>
              <a:rPr lang="ru-RU" dirty="0" smtClean="0"/>
              <a:t>, синонимами которого является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 smtClean="0"/>
              <a:t> </a:t>
            </a:r>
            <a:r>
              <a:rPr lang="ru-RU" dirty="0" smtClean="0"/>
              <a:t>является наследием С, и является макросом, а вот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/>
              <a:t> </a:t>
            </a:r>
            <a:r>
              <a:rPr lang="ru-RU" dirty="0" smtClean="0"/>
              <a:t>это специальное обозначение именно нулевого указателя в С++.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540942" y="2916223"/>
            <a:ext cx="609600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generateRandInteger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pi){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(pi ==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pi ==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pi ==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{rand()};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pi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*pi &lt;&lt; 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 // Segmentation fault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pi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generateRandInteger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*pi &lt;&lt;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540942" y="1414484"/>
            <a:ext cx="612487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*pi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Segmentation 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fault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Пользовательские типы данных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0881" y="1185111"/>
            <a:ext cx="506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Пользовательским типом данных называется любой тип который не является заранее установленным в языке. </a:t>
            </a:r>
            <a:endParaRPr lang="en-US" dirty="0" smtClean="0"/>
          </a:p>
        </p:txBody>
      </p:sp>
      <p:sp>
        <p:nvSpPr>
          <p:cNvPr id="36" name="Овал 35"/>
          <p:cNvSpPr/>
          <p:nvPr/>
        </p:nvSpPr>
        <p:spPr>
          <a:xfrm>
            <a:off x="5154017" y="1185110"/>
            <a:ext cx="1892174" cy="72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Типы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6302012" y="2417655"/>
            <a:ext cx="1892174" cy="72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Системные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6" idx="4"/>
            <a:endCxn id="40" idx="0"/>
          </p:cNvCxnSpPr>
          <p:nvPr/>
        </p:nvCxnSpPr>
        <p:spPr>
          <a:xfrm flipH="1">
            <a:off x="4923153" y="1909387"/>
            <a:ext cx="1176951" cy="50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>
            <a:off x="491672" y="2417655"/>
            <a:ext cx="8379639" cy="4342294"/>
            <a:chOff x="487591" y="2018395"/>
            <a:chExt cx="8379639" cy="4342294"/>
          </a:xfrm>
        </p:grpSpPr>
        <p:sp>
          <p:nvSpPr>
            <p:cNvPr id="40" name="Овал 39"/>
            <p:cNvSpPr/>
            <p:nvPr/>
          </p:nvSpPr>
          <p:spPr>
            <a:xfrm>
              <a:off x="3972985" y="2018395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Пользовательские</a:t>
              </a:r>
              <a:endParaRPr lang="ru-RU" dirty="0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487591" y="4187856"/>
              <a:ext cx="2320896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Перечисления</a:t>
              </a:r>
              <a:endParaRPr lang="ru-RU" dirty="0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2990686" y="5636412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Классы</a:t>
              </a:r>
              <a:endParaRPr lang="ru-RU" dirty="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4964337" y="5636412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Структуры</a:t>
              </a:r>
              <a:endParaRPr lang="ru-RU" dirty="0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1679572" y="4912133"/>
              <a:ext cx="2251422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Объединения</a:t>
              </a:r>
              <a:endParaRPr lang="ru-RU" dirty="0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6975056" y="4213850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Поля битов</a:t>
              </a:r>
              <a:endParaRPr lang="ru-RU" dirty="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910424" y="4938128"/>
              <a:ext cx="212926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Псевдонимы</a:t>
              </a:r>
              <a:endParaRPr lang="ru-RU" dirty="0"/>
            </a:p>
          </p:txBody>
        </p:sp>
        <p:cxnSp>
          <p:nvCxnSpPr>
            <p:cNvPr id="47" name="Прямая со стрелкой 46"/>
            <p:cNvCxnSpPr>
              <a:stCxn id="40" idx="4"/>
              <a:endCxn id="41" idx="0"/>
            </p:cNvCxnSpPr>
            <p:nvPr/>
          </p:nvCxnSpPr>
          <p:spPr>
            <a:xfrm flipH="1">
              <a:off x="1648039" y="2742672"/>
              <a:ext cx="3271033" cy="1445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40" idx="4"/>
              <a:endCxn id="44" idx="0"/>
            </p:cNvCxnSpPr>
            <p:nvPr/>
          </p:nvCxnSpPr>
          <p:spPr>
            <a:xfrm flipH="1">
              <a:off x="2805283" y="2742672"/>
              <a:ext cx="2113789" cy="2169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40" idx="4"/>
              <a:endCxn id="42" idx="0"/>
            </p:cNvCxnSpPr>
            <p:nvPr/>
          </p:nvCxnSpPr>
          <p:spPr>
            <a:xfrm flipH="1">
              <a:off x="3936773" y="2742672"/>
              <a:ext cx="982299" cy="289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40" idx="4"/>
              <a:endCxn id="46" idx="0"/>
            </p:cNvCxnSpPr>
            <p:nvPr/>
          </p:nvCxnSpPr>
          <p:spPr>
            <a:xfrm>
              <a:off x="4919072" y="2742672"/>
              <a:ext cx="2055984" cy="2195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40" idx="4"/>
              <a:endCxn id="43" idx="0"/>
            </p:cNvCxnSpPr>
            <p:nvPr/>
          </p:nvCxnSpPr>
          <p:spPr>
            <a:xfrm>
              <a:off x="4919072" y="2742672"/>
              <a:ext cx="991352" cy="289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0" idx="4"/>
              <a:endCxn id="45" idx="0"/>
            </p:cNvCxnSpPr>
            <p:nvPr/>
          </p:nvCxnSpPr>
          <p:spPr>
            <a:xfrm>
              <a:off x="4919072" y="2742672"/>
              <a:ext cx="3002071" cy="1471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Прямая со стрелкой 52"/>
          <p:cNvCxnSpPr>
            <a:stCxn id="36" idx="4"/>
            <a:endCxn id="37" idx="0"/>
          </p:cNvCxnSpPr>
          <p:nvPr/>
        </p:nvCxnSpPr>
        <p:spPr>
          <a:xfrm>
            <a:off x="6100104" y="1909387"/>
            <a:ext cx="1147995" cy="50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9582648" y="2880538"/>
            <a:ext cx="2118511" cy="3413156"/>
            <a:chOff x="9551406" y="2987644"/>
            <a:chExt cx="2118511" cy="3413156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9551406" y="2987644"/>
              <a:ext cx="2118511" cy="34131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9668462" y="3075283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Числовые</a:t>
              </a:r>
              <a:endParaRPr lang="ru-RU" dirty="0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9668462" y="3911146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Символьный</a:t>
              </a:r>
              <a:endParaRPr lang="ru-RU" dirty="0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9705783" y="4747009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Логический</a:t>
              </a:r>
              <a:endParaRPr lang="ru-RU" dirty="0"/>
            </a:p>
          </p:txBody>
        </p:sp>
        <p:sp>
          <p:nvSpPr>
            <p:cNvPr id="59" name="Овал 58"/>
            <p:cNvSpPr/>
            <p:nvPr/>
          </p:nvSpPr>
          <p:spPr>
            <a:xfrm>
              <a:off x="9668462" y="5562988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…</a:t>
              </a:r>
              <a:endParaRPr lang="ru-RU" dirty="0"/>
            </a:p>
          </p:txBody>
        </p:sp>
      </p:grpSp>
      <p:cxnSp>
        <p:nvCxnSpPr>
          <p:cNvPr id="60" name="Прямая со стрелкой 59"/>
          <p:cNvCxnSpPr>
            <a:stCxn id="37" idx="4"/>
            <a:endCxn id="55" idx="1"/>
          </p:cNvCxnSpPr>
          <p:nvPr/>
        </p:nvCxnSpPr>
        <p:spPr>
          <a:xfrm>
            <a:off x="7248099" y="3141932"/>
            <a:ext cx="2334549" cy="144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1710</TotalTime>
  <Words>1223</Words>
  <Application>Microsoft Office PowerPoint</Application>
  <PresentationFormat>Широкоэкранный</PresentationFormat>
  <Paragraphs>581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Пысин Максим Дмитриевич</cp:lastModifiedBy>
  <cp:revision>215</cp:revision>
  <dcterms:created xsi:type="dcterms:W3CDTF">2018-10-31T17:08:02Z</dcterms:created>
  <dcterms:modified xsi:type="dcterms:W3CDTF">2022-09-26T06:00:33Z</dcterms:modified>
</cp:coreProperties>
</file>