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9" r:id="rId3"/>
    <p:sldId id="356" r:id="rId4"/>
    <p:sldId id="357" r:id="rId5"/>
    <p:sldId id="373" r:id="rId6"/>
    <p:sldId id="374" r:id="rId7"/>
    <p:sldId id="375" r:id="rId8"/>
    <p:sldId id="376" r:id="rId9"/>
    <p:sldId id="378" r:id="rId10"/>
    <p:sldId id="377" r:id="rId11"/>
    <p:sldId id="381" r:id="rId12"/>
    <p:sldId id="379" r:id="rId13"/>
    <p:sldId id="380" r:id="rId14"/>
    <p:sldId id="358" r:id="rId15"/>
    <p:sldId id="359" r:id="rId16"/>
    <p:sldId id="360" r:id="rId17"/>
    <p:sldId id="382" r:id="rId18"/>
    <p:sldId id="361" r:id="rId19"/>
    <p:sldId id="362" r:id="rId20"/>
    <p:sldId id="363" r:id="rId21"/>
    <p:sldId id="366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81D7-F947-4A2A-A7C5-DD6C9DD69799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A695-CA41-4F4A-B206-B5558F938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A695-CA41-4F4A-B206-B5558F9389E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8543613" cy="1912571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ассистент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Краснов Дмитрий Олегович,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960" y="2703547"/>
            <a:ext cx="10508080" cy="7584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классы.</a:t>
            </a:r>
            <a:endParaRPr lang="ru-RU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437778"/>
            <a:ext cx="11112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17" y="3992323"/>
            <a:ext cx="11425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Приведение типов</a:t>
            </a:r>
            <a:r>
              <a:rPr lang="ru-RU" dirty="0"/>
              <a:t> — </a:t>
            </a:r>
            <a:r>
              <a:rPr lang="ru-RU" dirty="0" smtClean="0"/>
              <a:t>метод преобразования одного типа к другому типу.</a:t>
            </a:r>
          </a:p>
          <a:p>
            <a:r>
              <a:rPr lang="ru-RU" dirty="0" smtClean="0"/>
              <a:t>В С++ не все типы автоматически приводимы друг к другу, но принудительно программист явным образом может привести любой тип к любому другому. Этот механизм может быть полезным и вредным одновременно.</a:t>
            </a:r>
            <a:r>
              <a:rPr lang="ru-RU" dirty="0" smtClean="0"/>
              <a:t> </a:t>
            </a:r>
          </a:p>
          <a:p>
            <a:pPr algn="ctr"/>
            <a:r>
              <a:rPr lang="en-US" dirty="0" smtClean="0"/>
              <a:t>type a = (type)variable;</a:t>
            </a:r>
            <a:endParaRPr lang="ru-RU" dirty="0" smtClean="0"/>
          </a:p>
          <a:p>
            <a:r>
              <a:rPr lang="ru-RU" dirty="0" smtClean="0"/>
              <a:t>Считается что в С++ для приведения типа лучше использовать </a:t>
            </a:r>
            <a:r>
              <a:rPr lang="en-US" dirty="0" smtClean="0"/>
              <a:t>C++ </a:t>
            </a:r>
            <a:r>
              <a:rPr lang="ru-RU" dirty="0" smtClean="0"/>
              <a:t>стиль с использованием стандартной библиотеки.</a:t>
            </a:r>
            <a:r>
              <a:rPr lang="en-US" dirty="0" smtClean="0"/>
              <a:t> </a:t>
            </a:r>
            <a:r>
              <a:rPr lang="ru-RU" dirty="0" smtClean="0"/>
              <a:t>Это лишь один из возможных вариантов, подробнее о них будет рассказано в лекции.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ype a </a:t>
            </a:r>
            <a:r>
              <a:rPr lang="en-US" dirty="0"/>
              <a:t>= </a:t>
            </a:r>
            <a:r>
              <a:rPr lang="en-US" dirty="0" err="1" smtClean="0"/>
              <a:t>static_cast</a:t>
            </a:r>
            <a:r>
              <a:rPr lang="en-US" dirty="0" smtClean="0"/>
              <a:t>&lt;type&gt;(</a:t>
            </a:r>
            <a:r>
              <a:rPr lang="en-US" dirty="0"/>
              <a:t>d);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86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6820" y="1043189"/>
            <a:ext cx="120051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--|-- С приведением указателя --|--</a:t>
            </a:r>
          </a:p>
          <a:p>
            <a:endParaRPr lang="ru-RU" sz="1400" dirty="0"/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Нарсил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193.304; </a:t>
            </a:r>
            <a:r>
              <a:rPr lang="ru-RU" sz="1400" dirty="0" err="1"/>
              <a:t>distance</a:t>
            </a:r>
            <a:r>
              <a:rPr lang="ru-RU" sz="1400" dirty="0"/>
              <a:t>: 1.17002; </a:t>
            </a:r>
            <a:r>
              <a:rPr lang="ru-RU" sz="1400" dirty="0" err="1"/>
              <a:t>steel</a:t>
            </a:r>
            <a:r>
              <a:rPr lang="ru-RU" sz="1400" dirty="0"/>
              <a:t>: 09Г2С; </a:t>
            </a:r>
            <a:r>
              <a:rPr lang="ru-RU" sz="1400" dirty="0" err="1"/>
              <a:t>length</a:t>
            </a:r>
            <a:r>
              <a:rPr lang="ru-RU" sz="1400" dirty="0"/>
              <a:t>: 1.17002</a:t>
            </a:r>
          </a:p>
          <a:p>
            <a:r>
              <a:rPr lang="ru-RU" sz="1400" dirty="0"/>
              <a:t>193.304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Beretta</a:t>
            </a:r>
            <a:r>
              <a:rPr lang="ru-RU" sz="1400" dirty="0"/>
              <a:t> 92; </a:t>
            </a:r>
            <a:r>
              <a:rPr lang="ru-RU" sz="1400" dirty="0" err="1"/>
              <a:t>damage</a:t>
            </a:r>
            <a:r>
              <a:rPr lang="ru-RU" sz="1400" dirty="0"/>
              <a:t>: 89.5962; </a:t>
            </a:r>
            <a:r>
              <a:rPr lang="ru-RU" sz="1400" dirty="0" err="1"/>
              <a:t>distance</a:t>
            </a:r>
            <a:r>
              <a:rPr lang="ru-RU" sz="1400" dirty="0"/>
              <a:t>: 822.84; </a:t>
            </a:r>
            <a:r>
              <a:rPr lang="ru-RU" sz="1400" dirty="0" err="1"/>
              <a:t>rounds_in_holder</a:t>
            </a:r>
            <a:r>
              <a:rPr lang="ru-RU" sz="1400" dirty="0"/>
              <a:t>: 4; </a:t>
            </a:r>
            <a:r>
              <a:rPr lang="ru-RU" sz="1400" dirty="0" err="1"/>
              <a:t>caliber</a:t>
            </a:r>
            <a:r>
              <a:rPr lang="ru-RU" sz="1400" dirty="0"/>
              <a:t>: 9x19mm</a:t>
            </a:r>
          </a:p>
          <a:p>
            <a:r>
              <a:rPr lang="ru-RU" sz="1400" dirty="0"/>
              <a:t>89.5962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710.501; </a:t>
            </a:r>
            <a:r>
              <a:rPr lang="ru-RU" sz="1400" dirty="0" err="1"/>
              <a:t>distance</a:t>
            </a:r>
            <a:r>
              <a:rPr lang="ru-RU" sz="1400" dirty="0"/>
              <a:t>: 0.60799;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0.60799</a:t>
            </a:r>
          </a:p>
          <a:p>
            <a:r>
              <a:rPr lang="ru-RU" sz="1400" dirty="0"/>
              <a:t>710.501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364.452; </a:t>
            </a:r>
            <a:r>
              <a:rPr lang="ru-RU" sz="1400" dirty="0" err="1"/>
              <a:t>distance</a:t>
            </a:r>
            <a:r>
              <a:rPr lang="ru-RU" sz="1400" dirty="0"/>
              <a:t>: 0.331797;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0.331797</a:t>
            </a:r>
          </a:p>
          <a:p>
            <a:r>
              <a:rPr lang="ru-RU" sz="1400" dirty="0"/>
              <a:t>364.452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Хедхафанг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119.083; </a:t>
            </a:r>
            <a:r>
              <a:rPr lang="ru-RU" sz="1400" dirty="0" err="1"/>
              <a:t>distance</a:t>
            </a:r>
            <a:r>
              <a:rPr lang="ru-RU" sz="1400" dirty="0"/>
              <a:t>: 0.0178228;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0.0178228</a:t>
            </a:r>
          </a:p>
          <a:p>
            <a:r>
              <a:rPr lang="ru-RU" sz="1400" dirty="0"/>
              <a:t>119.083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57.1184; </a:t>
            </a:r>
            <a:r>
              <a:rPr lang="ru-RU" sz="1400" dirty="0" err="1"/>
              <a:t>distance</a:t>
            </a:r>
            <a:r>
              <a:rPr lang="ru-RU" sz="1400" dirty="0"/>
              <a:t>: 601.764; </a:t>
            </a:r>
            <a:r>
              <a:rPr lang="ru-RU" sz="1400" dirty="0" err="1"/>
              <a:t>rounds_in_holder</a:t>
            </a:r>
            <a:r>
              <a:rPr lang="ru-RU" sz="1400" dirty="0"/>
              <a:t>: 15;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450.789; </a:t>
            </a:r>
            <a:r>
              <a:rPr lang="ru-RU" sz="1400" dirty="0" err="1"/>
              <a:t>distance</a:t>
            </a:r>
            <a:r>
              <a:rPr lang="ru-RU" sz="1400" dirty="0"/>
              <a:t>: 0.114078;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0.114078</a:t>
            </a:r>
          </a:p>
          <a:p>
            <a:r>
              <a:rPr lang="ru-RU" sz="1400" dirty="0"/>
              <a:t>450.789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FN-FNP45; </a:t>
            </a:r>
            <a:r>
              <a:rPr lang="ru-RU" sz="1400" dirty="0" err="1"/>
              <a:t>damage</a:t>
            </a:r>
            <a:r>
              <a:rPr lang="ru-RU" sz="1400" dirty="0"/>
              <a:t>: 80.2606; </a:t>
            </a:r>
            <a:r>
              <a:rPr lang="ru-RU" sz="1400" dirty="0" err="1"/>
              <a:t>distance</a:t>
            </a:r>
            <a:r>
              <a:rPr lang="ru-RU" sz="1400" dirty="0"/>
              <a:t>: 519.883; </a:t>
            </a:r>
            <a:r>
              <a:rPr lang="ru-RU" sz="1400" dirty="0" err="1"/>
              <a:t>rounds_in_holder</a:t>
            </a:r>
            <a:r>
              <a:rPr lang="ru-RU" sz="1400" dirty="0"/>
              <a:t>: 14; </a:t>
            </a:r>
            <a:r>
              <a:rPr lang="ru-RU" sz="1400" dirty="0" err="1"/>
              <a:t>caliber</a:t>
            </a:r>
            <a:r>
              <a:rPr lang="ru-RU" sz="1400" dirty="0"/>
              <a:t>: .45 ACP</a:t>
            </a:r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955.901; </a:t>
            </a:r>
            <a:r>
              <a:rPr lang="ru-RU" sz="1400" dirty="0" err="1"/>
              <a:t>distance</a:t>
            </a:r>
            <a:r>
              <a:rPr lang="ru-RU" sz="1400" dirty="0"/>
              <a:t>: 1.07871;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1.07871</a:t>
            </a:r>
          </a:p>
          <a:p>
            <a:r>
              <a:rPr lang="ru-RU" sz="1400" dirty="0"/>
              <a:t>955.901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23.5328; </a:t>
            </a:r>
            <a:r>
              <a:rPr lang="ru-RU" sz="1400" dirty="0" err="1"/>
              <a:t>distance</a:t>
            </a:r>
            <a:r>
              <a:rPr lang="ru-RU" sz="1400" dirty="0"/>
              <a:t>: 862.239; </a:t>
            </a:r>
            <a:r>
              <a:rPr lang="ru-RU" sz="1400" dirty="0" err="1"/>
              <a:t>rounds_in_holder</a:t>
            </a:r>
            <a:r>
              <a:rPr lang="ru-RU" sz="1400" dirty="0"/>
              <a:t>: 8;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55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3417" y="1100571"/>
            <a:ext cx="112077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из указателя на пустоту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++){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if(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PISTOL){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 else 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SWORD){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8070" y="12952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8070" y="2801981"/>
            <a:ext cx="11461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void* test;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53385" y="126444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cant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5685" y="1100571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  <a:endParaRPr lang="ru-RU" dirty="0" smtClean="0"/>
          </a:p>
          <a:p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</a:t>
            </a:r>
            <a:r>
              <a:rPr lang="ru-RU" dirty="0" smtClean="0">
                <a:solidFill>
                  <a:srgbClr val="000000"/>
                </a:solidFill>
              </a:rPr>
              <a:t>класс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75685" y="3379104"/>
            <a:ext cx="11425474" cy="3478896"/>
            <a:chOff x="452673" y="3052351"/>
            <a:chExt cx="11425474" cy="347889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932474" y="3637637"/>
              <a:ext cx="894567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 smtClean="0"/>
              </a:br>
              <a:r>
                <a:rPr lang="ru-RU" dirty="0" smtClean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 smtClean="0"/>
                <a:t> </a:t>
              </a:r>
              <a:r>
                <a:rPr lang="ru-RU" dirty="0" smtClean="0"/>
                <a:t>или ссылкой и вызвать именно его.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1184069" y="2610516"/>
            <a:ext cx="96087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…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8582" y="1076690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54992" y="1225689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6610" y="1390024"/>
            <a:ext cx="1113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</a:t>
            </a:r>
            <a:r>
              <a:rPr lang="ru-RU" dirty="0" smtClean="0"/>
              <a:t>. </a:t>
            </a:r>
            <a:r>
              <a:rPr lang="ru-RU" dirty="0"/>
              <a:t>В таких случаях, в языке C++ будет вызываться родительская версия метода.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6610" y="4509596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17648" y="61695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2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3793182"/>
            <a:ext cx="10965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test;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54216"/>
            <a:ext cx="109653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2561841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53973" y="4039169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00571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</a:t>
            </a:r>
            <a:r>
              <a:rPr lang="ru-RU" dirty="0" smtClean="0">
                <a:solidFill>
                  <a:srgbClr val="000000"/>
                </a:solidFill>
              </a:rPr>
              <a:t>определения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</a:t>
            </a:r>
            <a:r>
              <a:rPr lang="ru-RU" dirty="0">
                <a:solidFill>
                  <a:srgbClr val="000000"/>
                </a:solidFill>
              </a:rPr>
              <a:t>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8454" y="2075958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212278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21227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w2.printName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learning Memes &amp; GIFs - Img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 smtClean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1163" y="3131896"/>
            <a:ext cx="981766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74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Интерфейс</a:t>
            </a:r>
            <a:r>
              <a:rPr lang="ru-RU" dirty="0">
                <a:solidFill>
                  <a:srgbClr val="000000"/>
                </a:solidFill>
              </a:rPr>
              <a:t> — это </a:t>
            </a:r>
            <a:r>
              <a:rPr lang="ru-RU" dirty="0" smtClean="0">
                <a:solidFill>
                  <a:srgbClr val="000000"/>
                </a:solidFill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</a:rPr>
              <a:t> или </a:t>
            </a:r>
            <a:r>
              <a:rPr lang="ru-RU" b="1" i="1" dirty="0">
                <a:solidFill>
                  <a:srgbClr val="000000"/>
                </a:solidFill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</a:rPr>
              <a:t>»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9995" y="4429590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4549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316015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100571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873625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классов библиотеки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9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50" y="1644777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3417" y="1244509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 smtClean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3829832"/>
            <a:ext cx="5973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Потоки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4728" y="1316236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</a:t>
            </a:r>
            <a:r>
              <a:rPr lang="ru-RU" dirty="0" smtClean="0">
                <a:solidFill>
                  <a:srgbClr val="000000"/>
                </a:solidFill>
              </a:rPr>
              <a:t>Со временем поток может производить или потреблять потенциально неограниченные объёмы данных.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b="1" dirty="0" smtClean="0"/>
              <a:t>Поток </a:t>
            </a:r>
            <a:r>
              <a:rPr lang="ru-RU" b="1" dirty="0"/>
              <a:t>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Поток 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</a:t>
            </a:r>
            <a:r>
              <a:rPr lang="ru-RU" dirty="0" smtClean="0"/>
              <a:t>. 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830630" y="4478616"/>
            <a:ext cx="10450520" cy="1877737"/>
            <a:chOff x="797843" y="4444191"/>
            <a:chExt cx="10450520" cy="187773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Буфер</a:t>
              </a:r>
              <a:endParaRPr lang="ru-RU" dirty="0"/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Устройство вывода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23" name="Равнобедренный треугольник 22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Блок-схема: узел 23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Куб 13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Программа</a:t>
              </a:r>
              <a:endParaRPr lang="ru-RU" dirty="0"/>
            </a:p>
          </p:txBody>
        </p:sp>
        <p:sp>
          <p:nvSpPr>
            <p:cNvPr id="15" name="Облако 14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информация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 буферизованный</a:t>
              </a:r>
              <a:endParaRPr lang="ru-RU" dirty="0"/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Буферизованный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4" y="481752"/>
            <a:ext cx="946276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Стандартные потоки и манипуляция с ними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0125" y="1100571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</a:t>
            </a:r>
            <a:r>
              <a:rPr lang="ru-RU" dirty="0" smtClean="0"/>
              <a:t>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</a:t>
            </a:r>
            <a:r>
              <a:rPr lang="ru-RU" dirty="0" smtClean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0125" y="4666605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фалагами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setf</a:t>
            </a:r>
            <a:r>
              <a:rPr lang="ru-RU" b="1" dirty="0" smtClean="0"/>
              <a:t>(флаг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smtClean="0"/>
              <a:t>включает флаг, можно </a:t>
            </a:r>
            <a:r>
              <a:rPr lang="ru-RU" dirty="0"/>
              <a:t>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unsetf</a:t>
            </a:r>
            <a:r>
              <a:rPr lang="ru-RU" b="1" dirty="0" smtClean="0"/>
              <a:t>(флаг) </a:t>
            </a:r>
            <a:r>
              <a:rPr lang="ru-RU" dirty="0" smtClean="0"/>
              <a:t>выключает флаг</a:t>
            </a:r>
            <a:endParaRPr lang="ru-RU" dirty="0"/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0125" y="3743275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5220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потоками.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8474" y="1111761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</a:t>
            </a:r>
            <a:r>
              <a:rPr lang="ru-RU" dirty="0" err="1" smtClean="0"/>
              <a:t>et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извлекает символ из входного </a:t>
            </a:r>
            <a:r>
              <a:rPr lang="ru-RU" dirty="0" smtClean="0"/>
              <a:t>потока. Один </a:t>
            </a:r>
            <a:r>
              <a:rPr lang="ru-RU" dirty="0"/>
              <a:t>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 smtClean="0"/>
              <a:t>getline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</a:t>
            </a:r>
            <a:r>
              <a:rPr lang="ru-RU" dirty="0" smtClean="0"/>
              <a:t>строки. Функция которая считывает строку как тип </a:t>
            </a:r>
            <a:r>
              <a:rPr lang="en-US" dirty="0" smtClean="0"/>
              <a:t>string </a:t>
            </a:r>
            <a:r>
              <a:rPr lang="ru-RU" dirty="0" smtClean="0"/>
              <a:t>находиться в файле </a:t>
            </a:r>
            <a:r>
              <a:rPr lang="en-US" dirty="0" smtClean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473" y="4417736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58641" y="4002402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Строковые 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Файловые потоки ввода вывода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 smtClean="0"/>
              <a:t>close()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8326" y="412352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31822" y="1295219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произвольный 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</a:p>
          <a:p>
            <a:r>
              <a:rPr lang="ru-RU" dirty="0"/>
              <a:t>Произвольный 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на которое следует переместить файловый указатель (измеряется в байтах);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— смещение относительно конца 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8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322397" y="1507478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560366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2397" y="402036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9" idx="3"/>
            <a:endCxn id="11" idx="0"/>
          </p:cNvCxnSpPr>
          <p:nvPr/>
        </p:nvCxnSpPr>
        <p:spPr>
          <a:xfrm flipH="1">
            <a:off x="2343491" y="2280239"/>
            <a:ext cx="3208278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4"/>
            <a:endCxn id="12" idx="0"/>
          </p:cNvCxnSpPr>
          <p:nvPr/>
        </p:nvCxnSpPr>
        <p:spPr>
          <a:xfrm>
            <a:off x="6105522" y="2412824"/>
            <a:ext cx="0" cy="160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173770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9" idx="5"/>
            <a:endCxn id="15" idx="0"/>
          </p:cNvCxnSpPr>
          <p:nvPr/>
        </p:nvCxnSpPr>
        <p:spPr>
          <a:xfrm>
            <a:off x="6659274" y="2280239"/>
            <a:ext cx="3297621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трелка вправо 16"/>
          <p:cNvSpPr/>
          <p:nvPr/>
        </p:nvSpPr>
        <p:spPr>
          <a:xfrm>
            <a:off x="7116461" y="1865089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ые фигурные скобки 17"/>
          <p:cNvSpPr/>
          <p:nvPr/>
        </p:nvSpPr>
        <p:spPr>
          <a:xfrm>
            <a:off x="8319103" y="1192213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</a:p>
          <a:p>
            <a:pPr algn="ctr"/>
            <a:r>
              <a:rPr lang="ru-RU" sz="1600" dirty="0" smtClean="0"/>
              <a:t>Повернуть руль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19" name="Двойные фигурные скобки 18"/>
          <p:cNvSpPr/>
          <p:nvPr/>
        </p:nvSpPr>
        <p:spPr>
          <a:xfrm>
            <a:off x="494877" y="4053108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Вставив ключ зажигания)</a:t>
            </a:r>
          </a:p>
          <a:p>
            <a:pPr algn="ctr"/>
            <a:r>
              <a:rPr lang="ru-RU" sz="1600" dirty="0" smtClean="0"/>
              <a:t>Повернуть руль(Без </a:t>
            </a:r>
            <a:r>
              <a:rPr lang="ru-RU" sz="1600" dirty="0" err="1" smtClean="0"/>
              <a:t>гидроуселителя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передачу(Механика)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20" name="Двойные фигурные скобки 19"/>
          <p:cNvSpPr/>
          <p:nvPr/>
        </p:nvSpPr>
        <p:spPr>
          <a:xfrm>
            <a:off x="4256907" y="5121732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</a:t>
            </a:r>
            <a:r>
              <a:rPr lang="ru-RU" sz="1600" dirty="0" err="1" smtClean="0"/>
              <a:t>брелке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Повернуть руль(С гидроусилителем)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передачу(Автомат)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21" name="Двойные фигурные скобки 20"/>
          <p:cNvSpPr/>
          <p:nvPr/>
        </p:nvSpPr>
        <p:spPr>
          <a:xfrm>
            <a:off x="8024649" y="4020678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приборке)</a:t>
            </a:r>
          </a:p>
          <a:p>
            <a:pPr algn="ctr"/>
            <a:r>
              <a:rPr lang="ru-RU" sz="1600" dirty="0" smtClean="0"/>
              <a:t>Повернуть руль(Автопилот)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передачу(Роботизированная)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632402" y="1578596"/>
            <a:ext cx="363413" cy="630526"/>
            <a:chOff x="1171786" y="978070"/>
            <a:chExt cx="363413" cy="630526"/>
          </a:xfrm>
        </p:grpSpPr>
        <p:sp>
          <p:nvSpPr>
            <p:cNvPr id="23" name="Равнобедренный треугольник 22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узел 23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 стрелкой 24"/>
          <p:cNvCxnSpPr>
            <a:stCxn id="23" idx="3"/>
            <a:endCxn id="12" idx="1"/>
          </p:cNvCxnSpPr>
          <p:nvPr/>
        </p:nvCxnSpPr>
        <p:spPr>
          <a:xfrm>
            <a:off x="3814109" y="2209122"/>
            <a:ext cx="1737660" cy="19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3" idx="3"/>
            <a:endCxn id="11" idx="6"/>
          </p:cNvCxnSpPr>
          <p:nvPr/>
        </p:nvCxnSpPr>
        <p:spPr>
          <a:xfrm flipH="1">
            <a:off x="3126615" y="2209122"/>
            <a:ext cx="687494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15" idx="2"/>
          </p:cNvCxnSpPr>
          <p:nvPr/>
        </p:nvCxnSpPr>
        <p:spPr>
          <a:xfrm>
            <a:off x="3814109" y="2209122"/>
            <a:ext cx="5359661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5037" y="1043189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45632" y="1100571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2889" y="1278040"/>
            <a:ext cx="1191911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Type type):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name(name), damage(damage), distance(distance), type(type)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type;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5429" y="1295219"/>
            <a:ext cx="1186657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Pistol: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caliber;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string caliber):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caliber(caliber), Weapon(name, damage, distance,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caliber: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caliber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(distance 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 far"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1489866"/>
            <a:ext cx="1085191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Sword: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steel;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string steel,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steel(steel), length(length), Weapon(name, damage, length,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steel: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steel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length: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length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strike(){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0377" y="1118118"/>
            <a:ext cx="118916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NAMES_COUNT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PISTOL_NAMES[NAMES_COUNT]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 Five-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seveN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"Smith &amp; Wesson Model 500"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"FN-FNP45"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"Beretta 92"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"Glock-17"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CALIBER_NAMES[NAMES_COUNT]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"5,7×28mm"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".500 S&amp;W Mag"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".45 ACP"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SWORD_NAMES[NAMES_COUNT]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Оркрист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"Жало"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Нарсил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Херугрим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Хедхафанг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STEEL_NAMES[NAMES_COUNT]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"09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Г2С"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DX51D"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"30MnB5"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"08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Х18Н10Т"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"С345-09Г2С</a:t>
            </a:r>
            <a:r>
              <a:rPr lang="ru-RU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88482" y="4336540"/>
            <a:ext cx="5212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Pistol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 = rand() % NAMES_COUNT;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PISTOL_NAMES[pistol],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rand() %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CALIBER_NAMES[pistol]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88482" y="2520658"/>
            <a:ext cx="52126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Sword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Sword(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STEEL_NAMES[rand()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0377" y="2814004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 weapons[N];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916" y="3612935"/>
            <a:ext cx="10317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--|-- Без приведения указателя --|--</a:t>
            </a:r>
          </a:p>
          <a:p>
            <a:endParaRPr lang="ru-RU" sz="1600" dirty="0"/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Нарсил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193.304; </a:t>
            </a:r>
            <a:r>
              <a:rPr lang="ru-RU" sz="1600" dirty="0" err="1"/>
              <a:t>distance</a:t>
            </a:r>
            <a:r>
              <a:rPr lang="ru-RU" sz="1600" dirty="0"/>
              <a:t>: 1.17002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Beretta</a:t>
            </a:r>
            <a:r>
              <a:rPr lang="ru-RU" sz="1600" dirty="0"/>
              <a:t> 92; </a:t>
            </a:r>
            <a:r>
              <a:rPr lang="ru-RU" sz="1600" dirty="0" err="1"/>
              <a:t>damage</a:t>
            </a:r>
            <a:r>
              <a:rPr lang="ru-RU" sz="1600" dirty="0"/>
              <a:t>: 89.5962; </a:t>
            </a:r>
            <a:r>
              <a:rPr lang="ru-RU" sz="1600" dirty="0" err="1"/>
              <a:t>distance</a:t>
            </a:r>
            <a:r>
              <a:rPr lang="ru-RU" sz="1600" dirty="0"/>
              <a:t>: 822.84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710.501; </a:t>
            </a:r>
            <a:r>
              <a:rPr lang="ru-RU" sz="1600" dirty="0" err="1"/>
              <a:t>distance</a:t>
            </a:r>
            <a:r>
              <a:rPr lang="ru-RU" sz="1600" dirty="0"/>
              <a:t>: 0.60799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364.452; </a:t>
            </a:r>
            <a:r>
              <a:rPr lang="ru-RU" sz="1600" dirty="0" err="1"/>
              <a:t>distance</a:t>
            </a:r>
            <a:r>
              <a:rPr lang="ru-RU" sz="1600" dirty="0"/>
              <a:t>: 0.331797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Хедхафанг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119.083; </a:t>
            </a:r>
            <a:r>
              <a:rPr lang="ru-RU" sz="1600" dirty="0" err="1"/>
              <a:t>distance</a:t>
            </a:r>
            <a:r>
              <a:rPr lang="ru-RU" sz="1600" dirty="0"/>
              <a:t>: 0.0178228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57.1184; </a:t>
            </a:r>
            <a:r>
              <a:rPr lang="ru-RU" sz="1600" dirty="0" err="1"/>
              <a:t>distance</a:t>
            </a:r>
            <a:r>
              <a:rPr lang="ru-RU" sz="1600" dirty="0"/>
              <a:t>: 601.764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450.789; </a:t>
            </a:r>
            <a:r>
              <a:rPr lang="ru-RU" sz="1600" dirty="0" err="1"/>
              <a:t>distance</a:t>
            </a:r>
            <a:r>
              <a:rPr lang="ru-RU" sz="1600" dirty="0"/>
              <a:t>: 0.114078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FN-FNP45; </a:t>
            </a:r>
            <a:r>
              <a:rPr lang="ru-RU" sz="1600" dirty="0" err="1"/>
              <a:t>damage</a:t>
            </a:r>
            <a:r>
              <a:rPr lang="ru-RU" sz="1600" dirty="0"/>
              <a:t>: 80.2606; </a:t>
            </a:r>
            <a:r>
              <a:rPr lang="ru-RU" sz="1600" dirty="0" err="1"/>
              <a:t>distance</a:t>
            </a:r>
            <a:r>
              <a:rPr lang="ru-RU" sz="1600" dirty="0"/>
              <a:t>: 519.883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955.901; </a:t>
            </a:r>
            <a:r>
              <a:rPr lang="ru-RU" sz="1600" dirty="0" err="1"/>
              <a:t>distance</a:t>
            </a:r>
            <a:r>
              <a:rPr lang="ru-RU" sz="1600" dirty="0"/>
              <a:t>: 1.07871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23.5328; </a:t>
            </a:r>
            <a:r>
              <a:rPr lang="ru-RU" sz="1600" dirty="0" err="1"/>
              <a:t>distance</a:t>
            </a:r>
            <a:r>
              <a:rPr lang="ru-RU" sz="1600" dirty="0"/>
              <a:t>: 862.239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417" y="1247229"/>
            <a:ext cx="1169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Без приведения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error: request for member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 in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]', which is of non-class type 'void*'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]-&gt;strike(); // error: 'class Weapon' has no member named 'strike'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1000); // error: 'class Weapon' has no member named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'; did you mean 'distance'?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2251</Words>
  <Application>Microsoft Office PowerPoint</Application>
  <PresentationFormat>Широкоэкранный</PresentationFormat>
  <Paragraphs>575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272</cp:revision>
  <dcterms:created xsi:type="dcterms:W3CDTF">2018-10-31T17:08:02Z</dcterms:created>
  <dcterms:modified xsi:type="dcterms:W3CDTF">2022-10-23T15:39:35Z</dcterms:modified>
</cp:coreProperties>
</file>