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82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3" r:id="rId17"/>
    <p:sldId id="304" r:id="rId18"/>
    <p:sldId id="301" r:id="rId19"/>
    <p:sldId id="305" r:id="rId20"/>
    <p:sldId id="306" r:id="rId21"/>
    <p:sldId id="307" r:id="rId22"/>
    <p:sldId id="302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7404" y="643622"/>
            <a:ext cx="100971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11: Обработка исключений.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2385" y="1157395"/>
            <a:ext cx="107072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Помимо </a:t>
            </a:r>
            <a:r>
              <a:rPr lang="ru-RU" dirty="0"/>
              <a:t>блоков контролируемого кода для обработки исключений, языки программирования могут поддерживать </a:t>
            </a:r>
            <a:r>
              <a:rPr lang="ru-RU" b="1" dirty="0"/>
              <a:t>блоки с гарантированным завершением</a:t>
            </a:r>
            <a:r>
              <a:rPr lang="ru-RU" dirty="0"/>
              <a:t>. </a:t>
            </a:r>
            <a:r>
              <a:rPr lang="ru-RU" dirty="0"/>
              <a:t>Их использование оказывается удобным тогда, когда в некотором блоке кода, независимо от того, произошли ли какие-то ошибки, необходимо перед его завершением выполнить определённые действия. Простейший пример: если в процедуре динамически создаётся какой-то локальный объект в памяти, то перед выходом из этой процедуры объект должен быть уничтожен (чтобы избежать утечки памяти), независимо от того, произошли после его создания ошибки или нет</a:t>
            </a:r>
            <a:r>
              <a:rPr lang="ru-RU" dirty="0"/>
              <a:t>.</a:t>
            </a:r>
          </a:p>
          <a:p>
            <a:r>
              <a:rPr lang="en-US" dirty="0" smtClean="0"/>
              <a:t>	</a:t>
            </a:r>
            <a:r>
              <a:rPr lang="ru-RU" dirty="0" smtClean="0"/>
              <a:t>Принципиальное </a:t>
            </a:r>
            <a:r>
              <a:rPr lang="ru-RU" dirty="0"/>
              <a:t>отличие блока с гарантированным завершением от обработки — то, что он не обрабатывает исключение, а лишь гарантирует выполнение определённого набора операций перед тем, как включится механизм обработки.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25546" y="4019717"/>
            <a:ext cx="29409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err="1"/>
              <a:t>НачалоБлока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/>
              <a:t>... // Основной код</a:t>
            </a:r>
          </a:p>
          <a:p>
            <a:r>
              <a:rPr lang="ru-RU" dirty="0"/>
              <a:t>  Завершение</a:t>
            </a:r>
          </a:p>
          <a:p>
            <a:r>
              <a:rPr lang="ru-RU" dirty="0"/>
              <a:t>    </a:t>
            </a:r>
            <a:r>
              <a:rPr lang="ru-RU" dirty="0"/>
              <a:t>... // Код завершения</a:t>
            </a:r>
          </a:p>
          <a:p>
            <a:r>
              <a:rPr lang="ru-RU" dirty="0"/>
              <a:t>  </a:t>
            </a:r>
            <a:r>
              <a:rPr lang="ru-RU" dirty="0" err="1"/>
              <a:t>КонецБлока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74504" y="0"/>
            <a:ext cx="4842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Блок с гарантией завершения</a:t>
            </a:r>
            <a:endParaRPr lang="ru-RU" sz="2800" b="1" dirty="0"/>
          </a:p>
        </p:txBody>
      </p:sp>
      <p:pic>
        <p:nvPicPr>
          <p:cNvPr id="2050" name="Picture 2" descr="Мем: &quot;А у тебя его и нет!&quot; - Все шаблоны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58" y="4653892"/>
            <a:ext cx="3320957" cy="199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02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7240" y="742748"/>
            <a:ext cx="10417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В </a:t>
            </a:r>
            <a:r>
              <a:rPr lang="ru-RU" dirty="0"/>
              <a:t>C++ мы используем ключевое слово </a:t>
            </a:r>
            <a:r>
              <a:rPr lang="ru-RU" dirty="0" err="1">
                <a:solidFill>
                  <a:srgbClr val="0000FF"/>
                </a:solidFill>
              </a:rPr>
              <a:t>try</a:t>
            </a:r>
            <a:r>
              <a:rPr lang="ru-RU" dirty="0" smtClean="0"/>
              <a:t> </a:t>
            </a:r>
            <a:r>
              <a:rPr lang="ru-RU" dirty="0"/>
              <a:t>для определения блока </a:t>
            </a:r>
            <a:r>
              <a:rPr lang="ru-RU" dirty="0" smtClean="0"/>
              <a:t>в котором по нашему предположению могут возникать ошибки. </a:t>
            </a:r>
            <a:r>
              <a:rPr lang="ru-RU" dirty="0"/>
              <a:t>Блок </a:t>
            </a:r>
            <a:r>
              <a:rPr lang="ru-RU" dirty="0" err="1">
                <a:solidFill>
                  <a:srgbClr val="0000FF"/>
                </a:solidFill>
              </a:rPr>
              <a:t>try</a:t>
            </a:r>
            <a:r>
              <a:rPr lang="ru-RU" dirty="0" smtClean="0"/>
              <a:t> </a:t>
            </a:r>
            <a:r>
              <a:rPr lang="ru-RU" dirty="0"/>
              <a:t>действует как наблюдатель, в поисках исключений, которые были выброшены каким-либо из операторов в этом же блоке </a:t>
            </a:r>
            <a:r>
              <a:rPr lang="ru-RU" dirty="0" err="1">
                <a:solidFill>
                  <a:srgbClr val="0000FF"/>
                </a:solidFill>
              </a:rPr>
              <a:t>try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Обратите </a:t>
            </a:r>
            <a:r>
              <a:rPr lang="ru-RU" dirty="0"/>
              <a:t>внимание, блок </a:t>
            </a:r>
            <a:r>
              <a:rPr lang="ru-RU" dirty="0" err="1">
                <a:solidFill>
                  <a:srgbClr val="0000FF"/>
                </a:solidFill>
              </a:rPr>
              <a:t>try</a:t>
            </a:r>
            <a:r>
              <a:rPr lang="ru-RU" dirty="0" smtClean="0"/>
              <a:t> </a:t>
            </a:r>
            <a:r>
              <a:rPr lang="ru-RU" dirty="0"/>
              <a:t>не определяет, КАК мы будем обрабатывать исключение</a:t>
            </a:r>
            <a:r>
              <a:rPr lang="ru-RU" dirty="0"/>
              <a:t>.</a:t>
            </a:r>
          </a:p>
          <a:p>
            <a:r>
              <a:rPr lang="ru-RU" dirty="0" smtClean="0"/>
              <a:t>Фактически</a:t>
            </a:r>
            <a:r>
              <a:rPr lang="ru-RU" dirty="0"/>
              <a:t>, обработка исключений — это работа блока(</a:t>
            </a:r>
            <a:r>
              <a:rPr lang="ru-RU" dirty="0" err="1"/>
              <a:t>ов</a:t>
            </a:r>
            <a:r>
              <a:rPr lang="ru-RU" dirty="0"/>
              <a:t>)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. </a:t>
            </a:r>
            <a:r>
              <a:rPr lang="ru-RU" dirty="0"/>
              <a:t>Ключевое слово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 </a:t>
            </a:r>
            <a:r>
              <a:rPr lang="ru-RU" dirty="0"/>
              <a:t>используется для определения блока кода (так называемого «блока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»), </a:t>
            </a:r>
            <a:r>
              <a:rPr lang="ru-RU" dirty="0"/>
              <a:t>который обрабатывает исключения определённого типа данных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87240" y="5082397"/>
            <a:ext cx="10417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Блоки </a:t>
            </a:r>
            <a:r>
              <a:rPr lang="ru-RU" dirty="0" err="1">
                <a:solidFill>
                  <a:srgbClr val="0000FF"/>
                </a:solidFill>
              </a:rPr>
              <a:t>try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 </a:t>
            </a:r>
            <a:r>
              <a:rPr lang="ru-RU" dirty="0"/>
              <a:t>работают вместе. Блок </a:t>
            </a:r>
            <a:r>
              <a:rPr lang="ru-RU" dirty="0" err="1">
                <a:solidFill>
                  <a:srgbClr val="0000FF"/>
                </a:solidFill>
              </a:rPr>
              <a:t>try</a:t>
            </a:r>
            <a:r>
              <a:rPr lang="ru-RU" dirty="0" smtClean="0"/>
              <a:t> </a:t>
            </a:r>
            <a:r>
              <a:rPr lang="ru-RU" dirty="0"/>
              <a:t>обнаруживает любые исключения, которые были выброшены в нём, и направляет их в соответствующий блок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 </a:t>
            </a:r>
            <a:r>
              <a:rPr lang="ru-RU" dirty="0"/>
              <a:t>для обработки. Блок </a:t>
            </a:r>
            <a:r>
              <a:rPr lang="ru-RU" dirty="0" err="1">
                <a:solidFill>
                  <a:srgbClr val="0000FF"/>
                </a:solidFill>
              </a:rPr>
              <a:t>try</a:t>
            </a:r>
            <a:r>
              <a:rPr lang="ru-RU" dirty="0" smtClean="0"/>
              <a:t> </a:t>
            </a:r>
            <a:r>
              <a:rPr lang="ru-RU" dirty="0"/>
              <a:t>должен иметь, по крайней мере, один блок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, </a:t>
            </a:r>
            <a:r>
              <a:rPr lang="ru-RU" dirty="0"/>
              <a:t>который находится сразу же за ним, но также может иметь и несколько блоков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, </a:t>
            </a:r>
            <a:r>
              <a:rPr lang="ru-RU" dirty="0"/>
              <a:t>размещенных последовательно (друг за другом).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20068" y="0"/>
            <a:ext cx="6351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Обработка исключений С++</a:t>
            </a:r>
            <a:r>
              <a:rPr lang="en-US" sz="2800" b="1" dirty="0"/>
              <a:t>(TRY CATCH)</a:t>
            </a:r>
            <a:endParaRPr lang="ru-RU" sz="2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15766" y="2774073"/>
            <a:ext cx="73604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   // код который может сгенерировать исключение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e){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   // код который реагирует на появившееся исключение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Caught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exeption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8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7361" y="2556918"/>
            <a:ext cx="10037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В </a:t>
            </a:r>
            <a:r>
              <a:rPr lang="ru-RU" dirty="0"/>
              <a:t>C++ оператор </a:t>
            </a:r>
            <a:r>
              <a:rPr lang="ru-RU" dirty="0" err="1">
                <a:solidFill>
                  <a:srgbClr val="0000FF"/>
                </a:solidFill>
              </a:rPr>
              <a:t>throw</a:t>
            </a:r>
            <a:r>
              <a:rPr lang="ru-RU" dirty="0" smtClean="0"/>
              <a:t> </a:t>
            </a:r>
            <a:r>
              <a:rPr lang="ru-RU" dirty="0"/>
              <a:t>используется, чтобы сигнализировать о возникновении исключения или ошибки. </a:t>
            </a:r>
            <a:r>
              <a:rPr lang="ru-RU" dirty="0" err="1"/>
              <a:t>Сигнализирование</a:t>
            </a:r>
            <a:r>
              <a:rPr lang="ru-RU" dirty="0"/>
              <a:t> о том, что произошло исключение, называется генерацией исключения (или ещё «выбрасыванием исключения»).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7363" y="710310"/>
            <a:ext cx="100372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Параметры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 </a:t>
            </a:r>
            <a:r>
              <a:rPr lang="ru-RU" dirty="0"/>
              <a:t>работают так же, как и параметры функции, причём параметры одного блока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 </a:t>
            </a:r>
            <a:r>
              <a:rPr lang="ru-RU" dirty="0"/>
              <a:t>могут быть доступны и в другом блоке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 </a:t>
            </a:r>
            <a:r>
              <a:rPr lang="ru-RU" dirty="0"/>
              <a:t>(который находится за ним). Исключения фундаментальных типов данных могут быть пойманы по значению (параметром блока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 </a:t>
            </a:r>
            <a:r>
              <a:rPr lang="ru-RU" dirty="0"/>
              <a:t>является значение), но исключения не фундаментальных типов данных должны быть пойманы по константной ссылке (параметром блока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 </a:t>
            </a:r>
            <a:r>
              <a:rPr lang="ru-RU" dirty="0"/>
              <a:t>является константная ссылка), дабы избежать ненужного копирования.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79803" y="0"/>
            <a:ext cx="5232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Генерация исключений(</a:t>
            </a:r>
            <a:r>
              <a:rPr lang="en-US" sz="2800" b="1" dirty="0"/>
              <a:t>THROW</a:t>
            </a:r>
            <a:r>
              <a:rPr lang="ru-RU" sz="2800" b="1" dirty="0"/>
              <a:t>)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81338" y="3572530"/>
            <a:ext cx="9029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// генерация исключения типа 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ENUM_INVALID_INDEX;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// генерация исключения типа 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enum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"Невозможно 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извлеч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 корень из отрицательного числа"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// генерация исключения типа 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 (строка C-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dX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// генерация исключения типа 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(переменная типа 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 которая была определена ранее)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"Критическая ошибка"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// генерация исключения с использованием объекта класса 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MyException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3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00579" y="0"/>
            <a:ext cx="5190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Пример обработки исключений</a:t>
            </a:r>
            <a:endParaRPr lang="ru-RU" sz="2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966788"/>
            <a:ext cx="847715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"Start with divide by zero."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"Before exception."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(b, a);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"After exception."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e.what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"Any exception."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"End with divide by zero. c value is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c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6096000" y="1012954"/>
            <a:ext cx="6096000" cy="4832092"/>
            <a:chOff x="6096000" y="966788"/>
            <a:chExt cx="6096000" cy="483209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096000" y="966788"/>
              <a:ext cx="6096000" cy="13542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divideBy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what, </a:t>
              </a:r>
              <a:r>
                <a:rPr lang="en-US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by){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(by ==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logic_error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"Division by zero"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what / by;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8971984" y="2315269"/>
              <a:ext cx="322001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dirty="0" err="1"/>
                <a:t>Start</a:t>
              </a:r>
              <a:r>
                <a:rPr lang="ru-RU" sz="1600" dirty="0"/>
                <a:t> </a:t>
              </a:r>
              <a:r>
                <a:rPr lang="ru-RU" sz="1600" dirty="0" err="1"/>
                <a:t>with</a:t>
              </a:r>
              <a:r>
                <a:rPr lang="ru-RU" sz="1600" dirty="0"/>
                <a:t> </a:t>
              </a:r>
              <a:r>
                <a:rPr lang="ru-RU" sz="1600" dirty="0" err="1"/>
                <a:t>divide</a:t>
              </a:r>
              <a:r>
                <a:rPr lang="ru-RU" sz="1600" dirty="0"/>
                <a:t> </a:t>
              </a:r>
              <a:r>
                <a:rPr lang="ru-RU" sz="1600" dirty="0" err="1"/>
                <a:t>by</a:t>
              </a:r>
              <a:r>
                <a:rPr lang="ru-RU" sz="1600" dirty="0"/>
                <a:t> </a:t>
              </a:r>
              <a:r>
                <a:rPr lang="ru-RU" sz="1600" dirty="0" err="1"/>
                <a:t>zero</a:t>
              </a:r>
              <a:r>
                <a:rPr lang="ru-RU" sz="1600" dirty="0"/>
                <a:t>.</a:t>
              </a:r>
            </a:p>
            <a:p>
              <a:r>
                <a:rPr lang="ru-RU" sz="1600" dirty="0" err="1"/>
                <a:t>Before</a:t>
              </a:r>
              <a:r>
                <a:rPr lang="ru-RU" sz="1600" dirty="0"/>
                <a:t> </a:t>
              </a:r>
              <a:r>
                <a:rPr lang="ru-RU" sz="1600" dirty="0" err="1"/>
                <a:t>exception</a:t>
              </a:r>
              <a:r>
                <a:rPr lang="ru-RU" sz="1600" dirty="0"/>
                <a:t>.</a:t>
              </a:r>
            </a:p>
            <a:p>
              <a:r>
                <a:rPr lang="ru-RU" sz="1600" dirty="0" err="1"/>
                <a:t>Any</a:t>
              </a:r>
              <a:r>
                <a:rPr lang="ru-RU" sz="1600" dirty="0"/>
                <a:t> </a:t>
              </a:r>
              <a:r>
                <a:rPr lang="ru-RU" sz="1600" dirty="0" err="1"/>
                <a:t>exception</a:t>
              </a:r>
              <a:r>
                <a:rPr lang="ru-RU" sz="1600" dirty="0"/>
                <a:t>.</a:t>
              </a:r>
            </a:p>
            <a:p>
              <a:r>
                <a:rPr lang="ru-RU" sz="1600" dirty="0" err="1"/>
                <a:t>End</a:t>
              </a:r>
              <a:r>
                <a:rPr lang="ru-RU" sz="1600" dirty="0"/>
                <a:t> </a:t>
              </a:r>
              <a:r>
                <a:rPr lang="ru-RU" sz="1600" dirty="0" err="1"/>
                <a:t>with</a:t>
              </a:r>
              <a:r>
                <a:rPr lang="ru-RU" sz="1600" dirty="0"/>
                <a:t> </a:t>
              </a:r>
              <a:r>
                <a:rPr lang="ru-RU" sz="1600" dirty="0" err="1"/>
                <a:t>divide</a:t>
              </a:r>
              <a:r>
                <a:rPr lang="ru-RU" sz="1600" dirty="0"/>
                <a:t> </a:t>
              </a:r>
              <a:r>
                <a:rPr lang="ru-RU" sz="1600" dirty="0" err="1"/>
                <a:t>by</a:t>
              </a:r>
              <a:r>
                <a:rPr lang="ru-RU" sz="1600" dirty="0"/>
                <a:t> </a:t>
              </a:r>
              <a:r>
                <a:rPr lang="ru-RU" sz="1600" dirty="0" err="1"/>
                <a:t>zero</a:t>
              </a:r>
              <a:r>
                <a:rPr lang="ru-RU" sz="1600" dirty="0"/>
                <a:t>. c </a:t>
              </a:r>
              <a:r>
                <a:rPr lang="ru-RU" sz="1600" dirty="0" err="1"/>
                <a:t>value</a:t>
              </a:r>
              <a:r>
                <a:rPr lang="ru-RU" sz="1600" dirty="0"/>
                <a:t> </a:t>
              </a:r>
              <a:r>
                <a:rPr lang="ru-RU" sz="1600" dirty="0" err="1"/>
                <a:t>is</a:t>
              </a:r>
              <a:r>
                <a:rPr lang="ru-RU" sz="1600" dirty="0"/>
                <a:t> 1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096000" y="3398223"/>
              <a:ext cx="6096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divideBy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what, </a:t>
              </a:r>
              <a:r>
                <a:rPr lang="en-US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by){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(by ==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runtime_error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"Division by zero"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what / by;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8971984" y="4721662"/>
              <a:ext cx="322001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dirty="0" err="1"/>
                <a:t>Start</a:t>
              </a:r>
              <a:r>
                <a:rPr lang="ru-RU" sz="1600" dirty="0"/>
                <a:t> </a:t>
              </a:r>
              <a:r>
                <a:rPr lang="ru-RU" sz="1600" dirty="0" err="1"/>
                <a:t>with</a:t>
              </a:r>
              <a:r>
                <a:rPr lang="ru-RU" sz="1600" dirty="0"/>
                <a:t> </a:t>
              </a:r>
              <a:r>
                <a:rPr lang="ru-RU" sz="1600" dirty="0" err="1"/>
                <a:t>divide</a:t>
              </a:r>
              <a:r>
                <a:rPr lang="ru-RU" sz="1600" dirty="0"/>
                <a:t> </a:t>
              </a:r>
              <a:r>
                <a:rPr lang="ru-RU" sz="1600" dirty="0" err="1"/>
                <a:t>by</a:t>
              </a:r>
              <a:r>
                <a:rPr lang="ru-RU" sz="1600" dirty="0"/>
                <a:t> </a:t>
              </a:r>
              <a:r>
                <a:rPr lang="ru-RU" sz="1600" dirty="0" err="1"/>
                <a:t>zero</a:t>
              </a:r>
              <a:r>
                <a:rPr lang="ru-RU" sz="1600" dirty="0"/>
                <a:t>.</a:t>
              </a:r>
            </a:p>
            <a:p>
              <a:r>
                <a:rPr lang="ru-RU" sz="1600" dirty="0" err="1"/>
                <a:t>Before</a:t>
              </a:r>
              <a:r>
                <a:rPr lang="ru-RU" sz="1600" dirty="0"/>
                <a:t> </a:t>
              </a:r>
              <a:r>
                <a:rPr lang="ru-RU" sz="1600" dirty="0" err="1"/>
                <a:t>exception</a:t>
              </a:r>
              <a:r>
                <a:rPr lang="ru-RU" sz="1600" dirty="0"/>
                <a:t>.</a:t>
              </a:r>
            </a:p>
            <a:p>
              <a:r>
                <a:rPr lang="ru-RU" sz="1600" dirty="0" err="1"/>
                <a:t>Division</a:t>
              </a:r>
              <a:r>
                <a:rPr lang="ru-RU" sz="1600" dirty="0"/>
                <a:t> </a:t>
              </a:r>
              <a:r>
                <a:rPr lang="ru-RU" sz="1600" dirty="0" err="1"/>
                <a:t>by</a:t>
              </a:r>
              <a:r>
                <a:rPr lang="ru-RU" sz="1600" dirty="0"/>
                <a:t> </a:t>
              </a:r>
              <a:r>
                <a:rPr lang="ru-RU" sz="1600" dirty="0" err="1"/>
                <a:t>zero</a:t>
              </a:r>
              <a:endParaRPr lang="ru-RU" sz="1600" dirty="0"/>
            </a:p>
            <a:p>
              <a:r>
                <a:rPr lang="ru-RU" sz="1600" dirty="0" err="1"/>
                <a:t>End</a:t>
              </a:r>
              <a:r>
                <a:rPr lang="ru-RU" sz="1600" dirty="0"/>
                <a:t> </a:t>
              </a:r>
              <a:r>
                <a:rPr lang="ru-RU" sz="1600" dirty="0" err="1"/>
                <a:t>with</a:t>
              </a:r>
              <a:r>
                <a:rPr lang="ru-RU" sz="1600" dirty="0"/>
                <a:t> </a:t>
              </a:r>
              <a:r>
                <a:rPr lang="ru-RU" sz="1600" dirty="0" err="1"/>
                <a:t>divide</a:t>
              </a:r>
              <a:r>
                <a:rPr lang="ru-RU" sz="1600" dirty="0"/>
                <a:t> </a:t>
              </a:r>
              <a:r>
                <a:rPr lang="ru-RU" sz="1600" dirty="0" err="1"/>
                <a:t>by</a:t>
              </a:r>
              <a:r>
                <a:rPr lang="ru-RU" sz="1600" dirty="0"/>
                <a:t> </a:t>
              </a:r>
              <a:r>
                <a:rPr lang="ru-RU" sz="1600" dirty="0" err="1"/>
                <a:t>zero</a:t>
              </a:r>
              <a:r>
                <a:rPr lang="ru-RU" sz="1600" dirty="0"/>
                <a:t>. c </a:t>
              </a:r>
              <a:r>
                <a:rPr lang="ru-RU" sz="1600" dirty="0" err="1"/>
                <a:t>value</a:t>
              </a:r>
              <a:r>
                <a:rPr lang="ru-RU" sz="1600" dirty="0"/>
                <a:t> </a:t>
              </a:r>
              <a:r>
                <a:rPr lang="ru-RU" sz="1600" dirty="0" err="1"/>
                <a:t>is</a:t>
              </a:r>
              <a:r>
                <a:rPr lang="ru-RU" sz="1600" dirty="0"/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74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6705" y="585037"/>
            <a:ext cx="105985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При </a:t>
            </a:r>
            <a:r>
              <a:rPr lang="ru-RU" dirty="0"/>
              <a:t>выбрасывании исключения (оператор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dirty="0" smtClean="0"/>
              <a:t>), </a:t>
            </a:r>
            <a:r>
              <a:rPr lang="ru-RU" dirty="0"/>
              <a:t>точка выполнения программы немедленно переходит к ближайшему блоку </a:t>
            </a:r>
            <a:r>
              <a:rPr lang="ru-RU" dirty="0" err="1">
                <a:solidFill>
                  <a:srgbClr val="3B3BFF"/>
                </a:solidFill>
              </a:rPr>
              <a:t>try</a:t>
            </a:r>
            <a:r>
              <a:rPr lang="ru-RU" dirty="0"/>
              <a:t>. </a:t>
            </a:r>
            <a:r>
              <a:rPr lang="ru-RU" dirty="0"/>
              <a:t>Если какой-либо из обработчиков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, </a:t>
            </a:r>
            <a:r>
              <a:rPr lang="ru-RU" dirty="0"/>
              <a:t>прикреплённых к блоку </a:t>
            </a:r>
            <a:r>
              <a:rPr lang="ru-RU" dirty="0" err="1"/>
              <a:t>try</a:t>
            </a:r>
            <a:r>
              <a:rPr lang="ru-RU" dirty="0"/>
              <a:t>, обрабатывает этот тип исключения, то точка выполнения переходит в этот обработчик и, после выполнения кода блока </a:t>
            </a:r>
            <a:r>
              <a:rPr lang="ru-RU" dirty="0" err="1">
                <a:solidFill>
                  <a:srgbClr val="0000FF"/>
                </a:solidFill>
              </a:rPr>
              <a:t>cat</a:t>
            </a:r>
            <a:r>
              <a:rPr lang="ru-RU" dirty="0" err="1">
                <a:solidFill>
                  <a:srgbClr val="3B3BFF"/>
                </a:solidFill>
              </a:rPr>
              <a:t>c</a:t>
            </a:r>
            <a:r>
              <a:rPr lang="ru-RU" dirty="0" err="1">
                <a:solidFill>
                  <a:srgbClr val="0000FF"/>
                </a:solidFill>
              </a:rPr>
              <a:t>h</a:t>
            </a:r>
            <a:r>
              <a:rPr lang="ru-RU" dirty="0" smtClean="0"/>
              <a:t>, </a:t>
            </a:r>
            <a:r>
              <a:rPr lang="ru-RU" dirty="0"/>
              <a:t>исключение считается обработанным</a:t>
            </a:r>
            <a:r>
              <a:rPr lang="ru-RU" dirty="0"/>
              <a:t>.</a:t>
            </a:r>
            <a:endParaRPr lang="ru-RU" dirty="0"/>
          </a:p>
          <a:p>
            <a:r>
              <a:rPr lang="ru-RU" dirty="0"/>
              <a:t>	Если </a:t>
            </a:r>
            <a:r>
              <a:rPr lang="ru-RU" dirty="0"/>
              <a:t>подходящих обработчиков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 </a:t>
            </a:r>
            <a:r>
              <a:rPr lang="ru-RU" dirty="0"/>
              <a:t>не существует, то выполнение программы переходит в следующий блок </a:t>
            </a:r>
            <a:r>
              <a:rPr lang="ru-RU" dirty="0" err="1">
                <a:solidFill>
                  <a:srgbClr val="3B3BFF"/>
                </a:solidFill>
              </a:rPr>
              <a:t>try</a:t>
            </a:r>
            <a:r>
              <a:rPr lang="ru-RU" dirty="0"/>
              <a:t>. </a:t>
            </a:r>
            <a:r>
              <a:rPr lang="ru-RU" dirty="0"/>
              <a:t>Если до конца программы не найдены соответствующие обработчики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, </a:t>
            </a:r>
            <a:r>
              <a:rPr lang="ru-RU" dirty="0"/>
              <a:t>то программа завершает своё выполнение с ошибкой исключения</a:t>
            </a:r>
            <a:r>
              <a:rPr lang="ru-RU" dirty="0"/>
              <a:t>.</a:t>
            </a:r>
            <a:endParaRPr lang="ru-RU" dirty="0"/>
          </a:p>
          <a:p>
            <a:r>
              <a:rPr lang="ru-RU" dirty="0"/>
              <a:t>	Обратите </a:t>
            </a:r>
            <a:r>
              <a:rPr lang="ru-RU" dirty="0"/>
              <a:t>внимание, компилятор не выполняет неявные преобразования при сопоставлении исключений с блоками </a:t>
            </a:r>
            <a:r>
              <a:rPr lang="ru-RU" dirty="0" err="1">
                <a:solidFill>
                  <a:srgbClr val="3B3BFF"/>
                </a:solidFill>
              </a:rPr>
              <a:t>catch</a:t>
            </a:r>
            <a:r>
              <a:rPr lang="ru-RU" dirty="0"/>
              <a:t>! Например, исключение типа </a:t>
            </a:r>
            <a:r>
              <a:rPr lang="ru-RU" dirty="0" err="1">
                <a:solidFill>
                  <a:srgbClr val="3B3BFF"/>
                </a:solidFill>
              </a:rPr>
              <a:t>char</a:t>
            </a:r>
            <a:r>
              <a:rPr lang="ru-RU" dirty="0"/>
              <a:t> не будет обрабатываться блоком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 </a:t>
            </a:r>
            <a:r>
              <a:rPr lang="ru-RU" dirty="0"/>
              <a:t>типа </a:t>
            </a:r>
            <a:r>
              <a:rPr lang="ru-RU" dirty="0" err="1">
                <a:solidFill>
                  <a:srgbClr val="3B3BFF"/>
                </a:solidFill>
              </a:rPr>
              <a:t>int</a:t>
            </a:r>
            <a:r>
              <a:rPr lang="ru-RU" dirty="0"/>
              <a:t>, исключение типа </a:t>
            </a:r>
            <a:r>
              <a:rPr lang="ru-RU" dirty="0" err="1">
                <a:solidFill>
                  <a:srgbClr val="3B3BFF"/>
                </a:solidFill>
              </a:rPr>
              <a:t>int</a:t>
            </a:r>
            <a:r>
              <a:rPr lang="ru-RU" dirty="0"/>
              <a:t>, в свою очередь, не будет обрабатываться блоком </a:t>
            </a:r>
            <a:r>
              <a:rPr lang="ru-RU" dirty="0" err="1">
                <a:solidFill>
                  <a:srgbClr val="0000FF"/>
                </a:solidFill>
              </a:rPr>
              <a:t>catch</a:t>
            </a:r>
            <a:r>
              <a:rPr lang="ru-RU" dirty="0" smtClean="0"/>
              <a:t> </a:t>
            </a:r>
            <a:r>
              <a:rPr lang="ru-RU" dirty="0"/>
              <a:t>типа </a:t>
            </a:r>
            <a:r>
              <a:rPr lang="ru-RU" dirty="0" err="1">
                <a:solidFill>
                  <a:srgbClr val="3B3BFF"/>
                </a:solidFill>
              </a:rPr>
              <a:t>float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Так же существует обработчик </a:t>
            </a:r>
            <a:r>
              <a:rPr lang="ru-RU" dirty="0" smtClean="0"/>
              <a:t>исключений </a:t>
            </a:r>
            <a:r>
              <a:rPr lang="en-US" dirty="0">
                <a:solidFill>
                  <a:srgbClr val="3B3BFF"/>
                </a:solidFill>
              </a:rPr>
              <a:t>catch-all</a:t>
            </a:r>
            <a:r>
              <a:rPr lang="en-US" dirty="0"/>
              <a:t> </a:t>
            </a:r>
            <a:r>
              <a:rPr lang="ru-RU" dirty="0"/>
              <a:t>который отлавливает исключения всех типов и видов, но не может использовать значения этих </a:t>
            </a:r>
            <a:r>
              <a:rPr lang="ru-RU" dirty="0"/>
              <a:t>исключений. Обработчик </a:t>
            </a:r>
            <a:r>
              <a:rPr lang="ru-RU" dirty="0" err="1">
                <a:solidFill>
                  <a:srgbClr val="3B3BFF"/>
                </a:solidFill>
              </a:rPr>
              <a:t>catch-all</a:t>
            </a:r>
            <a:r>
              <a:rPr lang="ru-RU" dirty="0"/>
              <a:t> должен находится последним в цепочке блоков </a:t>
            </a:r>
            <a:r>
              <a:rPr lang="ru-RU" dirty="0" err="1">
                <a:solidFill>
                  <a:srgbClr val="3B3BFF"/>
                </a:solidFill>
              </a:rPr>
              <a:t>catch</a:t>
            </a:r>
            <a:r>
              <a:rPr lang="ru-RU" dirty="0"/>
              <a:t>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08661" y="0"/>
            <a:ext cx="3974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Некоторые особенности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43401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(...){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"Any exception."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2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95470" y="1032975"/>
            <a:ext cx="100010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Если </a:t>
            </a:r>
            <a:r>
              <a:rPr lang="ru-RU" dirty="0"/>
              <a:t>исключение направлено в блок </a:t>
            </a:r>
            <a:r>
              <a:rPr lang="ru-RU" dirty="0" err="1">
                <a:solidFill>
                  <a:srgbClr val="3B3BFF"/>
                </a:solidFill>
              </a:rPr>
              <a:t>catch</a:t>
            </a:r>
            <a:r>
              <a:rPr lang="ru-RU" dirty="0"/>
              <a:t>, то оно считается «обработанным», даже если блок </a:t>
            </a:r>
            <a:r>
              <a:rPr lang="ru-RU" dirty="0" err="1">
                <a:solidFill>
                  <a:srgbClr val="3B3BFF"/>
                </a:solidFill>
              </a:rPr>
              <a:t>catch</a:t>
            </a:r>
            <a:r>
              <a:rPr lang="ru-RU" dirty="0"/>
              <a:t> пуст. Однако, как правило, вы захотите, чтобы ваши блоки </a:t>
            </a:r>
            <a:r>
              <a:rPr lang="ru-RU" dirty="0" err="1">
                <a:solidFill>
                  <a:srgbClr val="3B3BFF"/>
                </a:solidFill>
              </a:rPr>
              <a:t>catch</a:t>
            </a:r>
            <a:r>
              <a:rPr lang="ru-RU" dirty="0"/>
              <a:t> делали что-то полезное. Есть три распространённые вещи, которые выполняют блоки </a:t>
            </a:r>
            <a:r>
              <a:rPr lang="ru-RU" dirty="0" err="1">
                <a:solidFill>
                  <a:srgbClr val="3B3BFF"/>
                </a:solidFill>
              </a:rPr>
              <a:t>catch</a:t>
            </a:r>
            <a:r>
              <a:rPr lang="ru-RU" dirty="0"/>
              <a:t>, когда они поймали исключение</a:t>
            </a:r>
            <a:r>
              <a:rPr lang="ru-RU" dirty="0"/>
              <a:t>:</a:t>
            </a:r>
            <a:endParaRPr lang="ru-RU" dirty="0"/>
          </a:p>
          <a:p>
            <a:pPr marL="1168400" indent="-271463">
              <a:buFont typeface="Arial" panose="020B0604020202020204" pitchFamily="34" charset="0"/>
              <a:buChar char="•"/>
            </a:pPr>
            <a:r>
              <a:rPr lang="ru-RU" dirty="0"/>
              <a:t>Во-первых</a:t>
            </a:r>
            <a:r>
              <a:rPr lang="ru-RU" dirty="0"/>
              <a:t>, блок </a:t>
            </a:r>
            <a:r>
              <a:rPr lang="ru-RU" dirty="0" err="1">
                <a:solidFill>
                  <a:srgbClr val="3B3BFF"/>
                </a:solidFill>
              </a:rPr>
              <a:t>catch</a:t>
            </a:r>
            <a:r>
              <a:rPr lang="ru-RU" dirty="0"/>
              <a:t> может вывести сообщение об ошибке (либо в консоль, либо в лог-файл</a:t>
            </a:r>
            <a:r>
              <a:rPr lang="ru-RU" dirty="0"/>
              <a:t>).</a:t>
            </a:r>
            <a:endParaRPr lang="ru-RU" dirty="0"/>
          </a:p>
          <a:p>
            <a:pPr marL="1168400" indent="-271463">
              <a:buFont typeface="Arial" panose="020B0604020202020204" pitchFamily="34" charset="0"/>
              <a:buChar char="•"/>
            </a:pPr>
            <a:r>
              <a:rPr lang="ru-RU" dirty="0"/>
              <a:t>Во-вторых</a:t>
            </a:r>
            <a:r>
              <a:rPr lang="ru-RU" dirty="0"/>
              <a:t>, блок </a:t>
            </a:r>
            <a:r>
              <a:rPr lang="ru-RU" dirty="0" err="1">
                <a:solidFill>
                  <a:srgbClr val="3B3BFF"/>
                </a:solidFill>
              </a:rPr>
              <a:t>catch</a:t>
            </a:r>
            <a:r>
              <a:rPr lang="ru-RU" dirty="0"/>
              <a:t> может возвратить значение или код ошибки обратно в </a:t>
            </a:r>
            <a:r>
              <a:rPr lang="ru-RU" dirty="0" smtClean="0"/>
              <a:t>место вызова функции в которой произошло исключение и было обработано.</a:t>
            </a:r>
            <a:endParaRPr lang="ru-RU" dirty="0"/>
          </a:p>
          <a:p>
            <a:pPr marL="1168400" indent="-271463">
              <a:buFont typeface="Arial" panose="020B0604020202020204" pitchFamily="34" charset="0"/>
              <a:buChar char="•"/>
            </a:pPr>
            <a:r>
              <a:rPr lang="ru-RU" dirty="0"/>
              <a:t>В-третьих</a:t>
            </a:r>
            <a:r>
              <a:rPr lang="ru-RU" dirty="0"/>
              <a:t>, блок </a:t>
            </a:r>
            <a:r>
              <a:rPr lang="ru-RU" dirty="0" err="1">
                <a:solidFill>
                  <a:srgbClr val="3B3BFF"/>
                </a:solidFill>
              </a:rPr>
              <a:t>catch</a:t>
            </a:r>
            <a:r>
              <a:rPr lang="ru-RU" dirty="0"/>
              <a:t> может сгенерировать другое исключения. Поскольку блок </a:t>
            </a:r>
            <a:r>
              <a:rPr lang="ru-RU" dirty="0" err="1">
                <a:solidFill>
                  <a:srgbClr val="3B3BFF"/>
                </a:solidFill>
              </a:rPr>
              <a:t>catch</a:t>
            </a:r>
            <a:r>
              <a:rPr lang="ru-RU" dirty="0"/>
              <a:t> не находится внутри блока </a:t>
            </a:r>
            <a:r>
              <a:rPr lang="ru-RU" dirty="0" err="1">
                <a:solidFill>
                  <a:srgbClr val="3B3BFF"/>
                </a:solidFill>
              </a:rPr>
              <a:t>try</a:t>
            </a:r>
            <a:r>
              <a:rPr lang="ru-RU" dirty="0"/>
              <a:t>, то новое сгенерированное исключение будет обрабатываться </a:t>
            </a:r>
            <a:r>
              <a:rPr lang="ru-RU" dirty="0" smtClean="0"/>
              <a:t>следующим в иерархии </a:t>
            </a:r>
            <a:r>
              <a:rPr lang="ru-RU" dirty="0"/>
              <a:t>блоком </a:t>
            </a:r>
            <a:r>
              <a:rPr lang="ru-RU" dirty="0" err="1">
                <a:solidFill>
                  <a:srgbClr val="3B3BFF"/>
                </a:solidFill>
              </a:rPr>
              <a:t>try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	Блок </a:t>
            </a:r>
            <a:r>
              <a:rPr lang="ru-RU" dirty="0" err="1">
                <a:solidFill>
                  <a:srgbClr val="3B3BFF"/>
                </a:solidFill>
              </a:rPr>
              <a:t>try</a:t>
            </a:r>
            <a:r>
              <a:rPr lang="ru-RU" dirty="0"/>
              <a:t> ловит исключения не только внутри себя, но и внутри функций, которые вызываются в блоке </a:t>
            </a:r>
            <a:r>
              <a:rPr lang="ru-RU" dirty="0" err="1">
                <a:solidFill>
                  <a:srgbClr val="3B3BFF"/>
                </a:solidFill>
              </a:rPr>
              <a:t>try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	</a:t>
            </a:r>
            <a:r>
              <a:rPr lang="ru-RU" dirty="0" smtClean="0"/>
              <a:t>Непосредственно тот кто </a:t>
            </a:r>
            <a:r>
              <a:rPr lang="ru-RU" dirty="0"/>
              <a:t>вызывает функцию и в которой выбрасывается исключение, не обязан обрабатывать это исключение, если он этого не хочет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	Когда </a:t>
            </a:r>
            <a:r>
              <a:rPr lang="ru-RU" dirty="0"/>
              <a:t>исключение обработано, выполнение кода продолжается как обычно, начиная с конца блока </a:t>
            </a:r>
            <a:r>
              <a:rPr lang="ru-RU" dirty="0" err="1">
                <a:solidFill>
                  <a:srgbClr val="3B3BFF"/>
                </a:solidFill>
              </a:rPr>
              <a:t>catch</a:t>
            </a:r>
            <a:endParaRPr lang="ru-RU" dirty="0">
              <a:solidFill>
                <a:srgbClr val="3B3B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08661" y="0"/>
            <a:ext cx="3974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Некоторые особенности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18315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84499" y="905232"/>
            <a:ext cx="12023002" cy="5047536"/>
            <a:chOff x="81481" y="1263578"/>
            <a:chExt cx="12023002" cy="5047536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81481" y="1263578"/>
              <a:ext cx="9349212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last(){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вызывается функцией 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three()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Функция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last"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Выбрасываем исключение типа 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 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в функции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last"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-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Конец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last"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three(){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вызывается функцией 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two()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Функция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three &lt;&lt; 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last();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Конец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three"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two(){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вызывается функцией 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one()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Функция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two"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three();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cerr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Поймано исключение типа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double 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в функции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two"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Конец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two"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4756087" y="2340796"/>
              <a:ext cx="7348396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one(){</a:t>
              </a:r>
              <a:r>
                <a:rPr lang="en-US" sz="14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 // </a:t>
              </a:r>
              <a:r>
                <a:rPr lang="ru-RU" sz="14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вызывается функцией </a:t>
              </a:r>
              <a:r>
                <a:rPr lang="en-US" sz="14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main()</a:t>
              </a:r>
              <a:endPara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Функция 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one"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try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two();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</a:t>
              </a:r>
              <a:r>
                <a:rPr lang="en-US" sz="14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cerr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Поймано исключение типа </a:t>
              </a:r>
              <a:r>
                <a:rPr lang="en-US" sz="1400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 </a:t>
              </a:r>
              <a:r>
                <a:rPr lang="ru-RU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в функции 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one"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</a:t>
              </a:r>
              <a:r>
                <a:rPr lang="en-US" sz="14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cerr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Поймано исключение типа 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double </a:t>
              </a:r>
              <a:r>
                <a:rPr lang="ru-RU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в функции 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one"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Конец 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one"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5247051" y="0"/>
            <a:ext cx="1697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Пример 2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5850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59389" y="624689"/>
            <a:ext cx="9162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Начано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main"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one();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Поймано исключение типа 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в функции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main"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Конец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main"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35650" y="3671677"/>
            <a:ext cx="5009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Начано</a:t>
            </a:r>
            <a:r>
              <a:rPr lang="ru-RU" dirty="0"/>
              <a:t> </a:t>
            </a:r>
            <a:r>
              <a:rPr lang="ru-RU" dirty="0" err="1"/>
              <a:t>main</a:t>
            </a:r>
            <a:endParaRPr lang="ru-RU" dirty="0"/>
          </a:p>
          <a:p>
            <a:r>
              <a:rPr lang="ru-RU" dirty="0"/>
              <a:t>Функция </a:t>
            </a:r>
            <a:r>
              <a:rPr lang="ru-RU" dirty="0" err="1"/>
              <a:t>one</a:t>
            </a:r>
            <a:endParaRPr lang="ru-RU" dirty="0"/>
          </a:p>
          <a:p>
            <a:r>
              <a:rPr lang="ru-RU" dirty="0"/>
              <a:t>Функция </a:t>
            </a:r>
            <a:r>
              <a:rPr lang="ru-RU" dirty="0" err="1"/>
              <a:t>two</a:t>
            </a:r>
            <a:endParaRPr lang="ru-RU" dirty="0"/>
          </a:p>
          <a:p>
            <a:r>
              <a:rPr lang="ru-RU" dirty="0"/>
              <a:t>Функция </a:t>
            </a:r>
            <a:r>
              <a:rPr lang="ru-RU" dirty="0" err="1"/>
              <a:t>three</a:t>
            </a:r>
            <a:r>
              <a:rPr lang="ru-RU" dirty="0"/>
              <a:t> &lt;&lt; </a:t>
            </a:r>
            <a:r>
              <a:rPr lang="ru-RU" dirty="0" err="1"/>
              <a:t>endlФункция</a:t>
            </a:r>
            <a:r>
              <a:rPr lang="ru-RU" dirty="0"/>
              <a:t> </a:t>
            </a:r>
            <a:r>
              <a:rPr lang="ru-RU" dirty="0" err="1"/>
              <a:t>last</a:t>
            </a:r>
            <a:endParaRPr lang="ru-RU" dirty="0"/>
          </a:p>
          <a:p>
            <a:r>
              <a:rPr lang="ru-RU" dirty="0"/>
              <a:t>Выбрасываем исключение типа </a:t>
            </a:r>
            <a:r>
              <a:rPr lang="ru-RU" dirty="0" err="1"/>
              <a:t>int</a:t>
            </a:r>
            <a:r>
              <a:rPr lang="ru-RU" dirty="0"/>
              <a:t> в функции </a:t>
            </a:r>
            <a:r>
              <a:rPr lang="ru-RU" dirty="0" err="1"/>
              <a:t>last</a:t>
            </a:r>
            <a:endParaRPr lang="ru-RU" dirty="0"/>
          </a:p>
          <a:p>
            <a:r>
              <a:rPr lang="ru-RU" dirty="0"/>
              <a:t>Поймано исключение типа </a:t>
            </a:r>
            <a:r>
              <a:rPr lang="ru-RU" dirty="0" err="1"/>
              <a:t>int</a:t>
            </a:r>
            <a:r>
              <a:rPr lang="ru-RU" dirty="0"/>
              <a:t> в функции </a:t>
            </a:r>
            <a:r>
              <a:rPr lang="ru-RU" dirty="0" err="1"/>
              <a:t>one</a:t>
            </a:r>
            <a:endParaRPr lang="ru-RU" dirty="0"/>
          </a:p>
          <a:p>
            <a:r>
              <a:rPr lang="ru-RU" dirty="0"/>
              <a:t>Конец </a:t>
            </a:r>
            <a:r>
              <a:rPr lang="ru-RU" dirty="0" err="1"/>
              <a:t>one</a:t>
            </a:r>
            <a:endParaRPr lang="ru-RU" dirty="0"/>
          </a:p>
          <a:p>
            <a:r>
              <a:rPr lang="ru-RU" dirty="0"/>
              <a:t>Конец </a:t>
            </a:r>
            <a:r>
              <a:rPr lang="ru-RU" dirty="0" err="1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11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9957" y="634481"/>
            <a:ext cx="10852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	Класс-исключение</a:t>
            </a:r>
            <a:r>
              <a:rPr lang="ru-RU" dirty="0"/>
              <a:t> </a:t>
            </a:r>
            <a:r>
              <a:rPr lang="ru-RU" dirty="0"/>
              <a:t>— это обычный класс, который выбрасывается в качестве исключения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	Обратите </a:t>
            </a:r>
            <a:r>
              <a:rPr lang="ru-RU" dirty="0"/>
              <a:t>внимание, в обработчиках исключений объекты класса-исключения принимать нужно </a:t>
            </a:r>
            <a:r>
              <a:rPr lang="ru-RU" b="1" dirty="0"/>
              <a:t>по ссылке</a:t>
            </a:r>
            <a:r>
              <a:rPr lang="ru-RU" dirty="0"/>
              <a:t>, нежели по значению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	Обработчики </a:t>
            </a:r>
            <a:r>
              <a:rPr lang="ru-RU" dirty="0"/>
              <a:t>могут обрабатывать исключения не только одного определённого класса, но и исключения дочерних ему </a:t>
            </a:r>
            <a:r>
              <a:rPr lang="ru-RU" dirty="0"/>
              <a:t>классов.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54362" y="3330065"/>
            <a:ext cx="73676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	</a:t>
            </a:r>
            <a:r>
              <a:rPr lang="ru-RU" b="1" dirty="0" err="1"/>
              <a:t>std</a:t>
            </a:r>
            <a:r>
              <a:rPr lang="ru-RU" b="1" dirty="0"/>
              <a:t>::</a:t>
            </a:r>
            <a:r>
              <a:rPr lang="ru-RU" b="1" dirty="0" err="1"/>
              <a:t>exception</a:t>
            </a:r>
            <a:r>
              <a:rPr lang="ru-RU" b="1" dirty="0"/>
              <a:t> </a:t>
            </a:r>
            <a:r>
              <a:rPr lang="ru-RU" dirty="0"/>
              <a:t>— это небольшой интерфейсный класс, который используется в качестве родительского класса для любого исключения, которое выбрасывается в стандартной библиотеке C</a:t>
            </a:r>
            <a:r>
              <a:rPr lang="ru-RU" dirty="0"/>
              <a:t>++.</a:t>
            </a:r>
          </a:p>
          <a:p>
            <a:r>
              <a:rPr lang="ru-RU" dirty="0"/>
              <a:t>	Ничто </a:t>
            </a:r>
            <a:r>
              <a:rPr lang="ru-RU" dirty="0"/>
              <a:t>не генерирует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exception</a:t>
            </a:r>
            <a:r>
              <a:rPr lang="ru-RU" dirty="0"/>
              <a:t> напрямую, и вы также должны придерживаться этого правила. Однако, вы можете генерировать исключения других классов из стандартной библиотеки С++, если они адекватно отражают ваши потребности.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67633" y="0"/>
            <a:ext cx="3056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Класс исключение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55" y="2111809"/>
            <a:ext cx="3484405" cy="44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39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2771115" y="566678"/>
            <a:ext cx="6649772" cy="5724645"/>
            <a:chOff x="2771115" y="74351"/>
            <a:chExt cx="6649772" cy="572464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771115" y="4321668"/>
              <a:ext cx="664977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divideBy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what, 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by){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(by == </a:t>
              </a:r>
              <a:r>
                <a:rPr lang="en-US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DivisionByZeroException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what / by;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771115" y="74351"/>
              <a:ext cx="6649772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DivisionByZeroException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exception{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private: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 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msg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"Division by 0"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code = -</a:t>
              </a:r>
              <a:r>
                <a:rPr lang="en-US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printSelf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what() &lt;&lt; 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getCode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code;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char*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what() 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msg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} 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5247051" y="0"/>
            <a:ext cx="1697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Пример </a:t>
            </a:r>
            <a:r>
              <a:rPr lang="en-US" sz="2800" b="1" dirty="0" smtClean="0"/>
              <a:t>3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4479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++: Коварство и Любовь, или Да что вообще может пойти не так? / Блог  компании SimbirSoft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22" y="260567"/>
            <a:ext cx="8943157" cy="633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02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7818" y="340371"/>
            <a:ext cx="85374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 with divide by zero."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"Before exception."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(b, 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"After exception."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(exception e)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e.what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DivisionByZeroException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e.printSelf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e.getCode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(...){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"Any exception."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 with divide by zero. c value is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c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69655" y="2833360"/>
            <a:ext cx="4122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divide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zero</a:t>
            </a:r>
            <a:r>
              <a:rPr lang="ru-RU" dirty="0"/>
              <a:t>.</a:t>
            </a:r>
          </a:p>
          <a:p>
            <a:r>
              <a:rPr lang="ru-RU" dirty="0" err="1"/>
              <a:t>Before</a:t>
            </a:r>
            <a:r>
              <a:rPr lang="ru-RU" dirty="0"/>
              <a:t> </a:t>
            </a:r>
            <a:r>
              <a:rPr lang="ru-RU" dirty="0" err="1"/>
              <a:t>exception</a:t>
            </a:r>
            <a:r>
              <a:rPr lang="ru-RU" dirty="0"/>
              <a:t>.</a:t>
            </a:r>
          </a:p>
          <a:p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exception</a:t>
            </a:r>
            <a:endParaRPr lang="ru-RU" dirty="0"/>
          </a:p>
          <a:p>
            <a:r>
              <a:rPr lang="ru-RU" dirty="0" err="1"/>
              <a:t>End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divide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zero</a:t>
            </a:r>
            <a:r>
              <a:rPr lang="ru-RU" dirty="0"/>
              <a:t>. c 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47051" y="0"/>
            <a:ext cx="1697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Пример </a:t>
            </a:r>
            <a:r>
              <a:rPr lang="en-US" sz="2800" b="1" dirty="0" smtClean="0"/>
              <a:t>3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28353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7818" y="335846"/>
            <a:ext cx="87637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 with divide by zero."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"Before exception."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(b, 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"After exception."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DivisionByZeroException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e.printSelf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e.getCode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(exception e)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e.what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(...){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"Any exception."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 with divide by zero. c value is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c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16570" y="2828835"/>
            <a:ext cx="4475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divide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zero</a:t>
            </a:r>
            <a:r>
              <a:rPr lang="ru-RU" dirty="0"/>
              <a:t>.</a:t>
            </a:r>
          </a:p>
          <a:p>
            <a:r>
              <a:rPr lang="ru-RU" dirty="0" err="1"/>
              <a:t>Before</a:t>
            </a:r>
            <a:r>
              <a:rPr lang="ru-RU" dirty="0"/>
              <a:t> </a:t>
            </a:r>
            <a:r>
              <a:rPr lang="ru-RU" dirty="0" err="1"/>
              <a:t>exception</a:t>
            </a:r>
            <a:r>
              <a:rPr lang="ru-RU" dirty="0"/>
              <a:t>.</a:t>
            </a:r>
          </a:p>
          <a:p>
            <a:r>
              <a:rPr lang="ru-RU" dirty="0" err="1"/>
              <a:t>Division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0</a:t>
            </a:r>
          </a:p>
          <a:p>
            <a:r>
              <a:rPr lang="ru-RU" dirty="0" err="1"/>
              <a:t>End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divide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zero</a:t>
            </a:r>
            <a:r>
              <a:rPr lang="ru-RU" dirty="0"/>
              <a:t>. c 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-10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47051" y="0"/>
            <a:ext cx="1697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Пример </a:t>
            </a:r>
            <a:r>
              <a:rPr lang="en-US" sz="2800" b="1" dirty="0" smtClean="0"/>
              <a:t>3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247474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0491" y="634983"/>
            <a:ext cx="106710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b="1" dirty="0"/>
              <a:t>Исключения </a:t>
            </a:r>
            <a:r>
              <a:rPr lang="ru-RU" b="1" dirty="0"/>
              <a:t>имеют свою небольшую цену производительности</a:t>
            </a:r>
            <a:r>
              <a:rPr lang="ru-RU" dirty="0"/>
              <a:t>. Они увеличивают размер вашего исполняемого файла и также могут заставить его выполняться медленнее из-за дополнительной проверки, которая должна быть выполнена. Тем не менее, основное снижение производительности происходит при выбрасывании исключения. В этот момент стек начинает раскручиваться и выполняется поиск соответствующего обработчика исключений, что само по себе является относительно затратной операцией</a:t>
            </a:r>
            <a:r>
              <a:rPr lang="ru-RU" dirty="0"/>
              <a:t>.</a:t>
            </a:r>
            <a:endParaRPr lang="ru-RU" dirty="0"/>
          </a:p>
          <a:p>
            <a:r>
              <a:rPr lang="ru-RU" dirty="0"/>
              <a:t>	Примечание</a:t>
            </a:r>
            <a:r>
              <a:rPr lang="ru-RU" dirty="0"/>
              <a:t>: Некоторые современные компьютерные архитектуры поддерживают модель исключений «</a:t>
            </a:r>
            <a:r>
              <a:rPr lang="ru-RU" b="1" dirty="0"/>
              <a:t>Исключения с нулевой стоимостью</a:t>
            </a:r>
            <a:r>
              <a:rPr lang="ru-RU" dirty="0"/>
              <a:t>» (</a:t>
            </a:r>
            <a:r>
              <a:rPr lang="ru-RU" dirty="0" err="1"/>
              <a:t>zero-cost</a:t>
            </a:r>
            <a:r>
              <a:rPr lang="ru-RU" dirty="0"/>
              <a:t> исключения). Исключения с нулевой стоимостью, если они поддерживаются, </a:t>
            </a:r>
            <a:r>
              <a:rPr lang="ru-RU" b="1" dirty="0"/>
              <a:t>не требуют дополнительных затрат при выполнении программы</a:t>
            </a:r>
            <a:r>
              <a:rPr lang="ru-RU" dirty="0"/>
              <a:t> в случае отсутствия ошибок (именно в этом случае мы больше всего заботимся о производительности). Тем не менее, исключения с нулевой стоимостью </a:t>
            </a:r>
            <a:r>
              <a:rPr lang="ru-RU" b="1" dirty="0"/>
              <a:t>потребляют ещё больше ресурсов в случае обнаружения исключения</a:t>
            </a:r>
            <a:r>
              <a:rPr lang="ru-RU" dirty="0"/>
              <a:t>.</a:t>
            </a:r>
          </a:p>
          <a:p>
            <a:r>
              <a:rPr lang="ru-RU" dirty="0"/>
              <a:t>	Исключения </a:t>
            </a:r>
            <a:r>
              <a:rPr lang="ru-RU" dirty="0"/>
              <a:t>и их обработку лучше всего использовать, если выполняются все следующие условия</a:t>
            </a:r>
            <a:r>
              <a:rPr lang="ru-RU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Обрабатываемая </a:t>
            </a:r>
            <a:r>
              <a:rPr lang="ru-RU" dirty="0"/>
              <a:t>ошибка возникает редко</a:t>
            </a:r>
            <a:r>
              <a:rPr lang="ru-RU" dirty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Ошибка </a:t>
            </a:r>
            <a:r>
              <a:rPr lang="ru-RU" dirty="0"/>
              <a:t>является серьёзной, и выполнение программы не может продолжаться без её обработки</a:t>
            </a:r>
            <a:r>
              <a:rPr lang="ru-RU" dirty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Ошибка </a:t>
            </a:r>
            <a:r>
              <a:rPr lang="ru-RU" dirty="0"/>
              <a:t>не может быть обработана в том месте, где она возникает</a:t>
            </a:r>
            <a:r>
              <a:rPr lang="ru-RU" dirty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</a:t>
            </a:r>
            <a:r>
              <a:rPr lang="ru-RU" dirty="0"/>
              <a:t>хорошего альтернативного способа возвратить код ошибки обратно в </a:t>
            </a:r>
            <a:r>
              <a:rPr lang="ru-RU" dirty="0" err="1"/>
              <a:t>caller</a:t>
            </a:r>
            <a:r>
              <a:rPr lang="ru-RU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56790" y="0"/>
            <a:ext cx="5478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Производительность исключений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1605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2290" name="Picture 2" descr="Крепитесь Конец близок, Мем Зима близко крепитесь (Нед Старк) - Рисовач .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42" y="523220"/>
            <a:ext cx="8309415" cy="62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5142" y="474345"/>
            <a:ext cx="109617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стандартной </a:t>
            </a:r>
            <a:r>
              <a:rPr lang="ru-RU" dirty="0" err="1"/>
              <a:t>бибилиотеке</a:t>
            </a:r>
            <a:r>
              <a:rPr lang="ru-RU" dirty="0"/>
              <a:t> С++ выделяют следующие компоненты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Language support library </a:t>
            </a:r>
            <a:r>
              <a:rPr lang="ru-RU" dirty="0"/>
              <a:t>– отвечает за языковую поддержку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Diagnostics library</a:t>
            </a:r>
            <a:r>
              <a:rPr lang="ru-RU" dirty="0"/>
              <a:t> – отвечает за исключения(ошибки времени исполнения)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General utilities library</a:t>
            </a:r>
            <a:r>
              <a:rPr lang="en-US" dirty="0"/>
              <a:t> </a:t>
            </a:r>
            <a:r>
              <a:rPr lang="ru-RU" dirty="0"/>
              <a:t>– отвечает за утилиты общего характера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Strings library </a:t>
            </a:r>
            <a:r>
              <a:rPr lang="ru-RU" dirty="0"/>
              <a:t>– отвечает за работу со строками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Localization library </a:t>
            </a:r>
            <a:r>
              <a:rPr lang="ru-RU" dirty="0"/>
              <a:t>– отвечает за локализацию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Containers library </a:t>
            </a:r>
            <a:r>
              <a:rPr lang="ru-RU" dirty="0"/>
              <a:t>– отвечает за все варианты контейнеров и адаптеров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Iterators library</a:t>
            </a:r>
            <a:r>
              <a:rPr lang="ru-RU" dirty="0"/>
              <a:t> – отвечает за итераторы для работы с контейнерами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Algorithms library </a:t>
            </a:r>
            <a:r>
              <a:rPr lang="ru-RU" dirty="0"/>
              <a:t>– отвечает за стандартные алгоритмы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Numerics</a:t>
            </a:r>
            <a:r>
              <a:rPr lang="en-US" b="1" dirty="0"/>
              <a:t> library </a:t>
            </a:r>
            <a:r>
              <a:rPr lang="ru-RU" dirty="0"/>
              <a:t>– отвечает за работу с числами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Input/output library </a:t>
            </a:r>
            <a:r>
              <a:rPr lang="ru-RU" dirty="0"/>
              <a:t>– отвечает за ввод/вывод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Regular expressions library </a:t>
            </a:r>
            <a:r>
              <a:rPr lang="ru-RU" dirty="0"/>
              <a:t>– отвечает за регулярные выражения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Atomic operations library </a:t>
            </a:r>
            <a:r>
              <a:rPr lang="ru-RU" dirty="0"/>
              <a:t>– отвечает за атомарные операции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Thread support library </a:t>
            </a:r>
            <a:r>
              <a:rPr lang="ru-RU" dirty="0"/>
              <a:t>– отвечает за </a:t>
            </a:r>
            <a:r>
              <a:rPr lang="ru-RU" dirty="0" err="1"/>
              <a:t>многопоточность</a:t>
            </a:r>
            <a:endParaRPr lang="ru-RU" dirty="0"/>
          </a:p>
          <a:p>
            <a:r>
              <a:rPr lang="ru-RU" dirty="0"/>
              <a:t>В  стандартной библиотеке шаблонов</a:t>
            </a:r>
            <a:r>
              <a:rPr lang="en-US" dirty="0"/>
              <a:t> </a:t>
            </a:r>
            <a:r>
              <a:rPr lang="ru-RU" dirty="0"/>
              <a:t>выделяют пять основных компонентов: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Контейнер</a:t>
            </a:r>
            <a:r>
              <a:rPr lang="ru-RU" dirty="0"/>
              <a:t> (</a:t>
            </a:r>
            <a:r>
              <a:rPr lang="en-US" dirty="0"/>
              <a:t>container)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Итератор</a:t>
            </a:r>
            <a:r>
              <a:rPr lang="ru-RU" dirty="0"/>
              <a:t> (</a:t>
            </a:r>
            <a:r>
              <a:rPr lang="en-US" dirty="0"/>
              <a:t>iterator)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Алгоритмы</a:t>
            </a:r>
            <a:r>
              <a:rPr lang="ru-RU" dirty="0"/>
              <a:t> (</a:t>
            </a:r>
            <a:r>
              <a:rPr lang="en-US" dirty="0"/>
              <a:t>algorithm)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Адаптеры</a:t>
            </a:r>
            <a:r>
              <a:rPr lang="ru-RU" dirty="0"/>
              <a:t> (</a:t>
            </a:r>
            <a:r>
              <a:rPr lang="en-US" dirty="0"/>
              <a:t>adaptor)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Функциональные объекты</a:t>
            </a:r>
            <a:r>
              <a:rPr lang="ru-RU" dirty="0"/>
              <a:t> (</a:t>
            </a:r>
            <a:r>
              <a:rPr lang="en-US" dirty="0" err="1"/>
              <a:t>functor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96000" y="0"/>
            <a:ext cx="5200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Состав стандартной библиотеки</a:t>
            </a:r>
            <a:endParaRPr lang="ru-RU" sz="2800" b="1" dirty="0"/>
          </a:p>
        </p:txBody>
      </p:sp>
      <p:pic>
        <p:nvPicPr>
          <p:cNvPr id="5122" name="Picture 2" descr="Wrapping a C library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550" y="4135925"/>
            <a:ext cx="2631540" cy="26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6994" y="1443841"/>
            <a:ext cx="111780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b="1" dirty="0"/>
              <a:t>Обработка исключительных ситуаций </a:t>
            </a:r>
            <a:r>
              <a:rPr lang="ru-RU" dirty="0"/>
              <a:t>(англ. </a:t>
            </a:r>
            <a:r>
              <a:rPr lang="ru-RU" dirty="0" err="1"/>
              <a:t>exception</a:t>
            </a:r>
            <a:r>
              <a:rPr lang="ru-RU" dirty="0"/>
              <a:t> </a:t>
            </a:r>
            <a:r>
              <a:rPr lang="ru-RU" dirty="0" err="1"/>
              <a:t>handling</a:t>
            </a:r>
            <a:r>
              <a:rPr lang="ru-RU" dirty="0"/>
              <a:t>) — механизм языков программирования, предназначенный для описания реакции программы на ошибки времени выполнения и другие возможные проблемы (исключения), которые могут возникнуть при выполнении программы и приводят к невозможности (бессмысленности) дальнейшей отработки программой её базового алгоритма</a:t>
            </a:r>
            <a:r>
              <a:rPr lang="ru-RU" dirty="0"/>
              <a:t>.</a:t>
            </a:r>
          </a:p>
          <a:p>
            <a:r>
              <a:rPr lang="ru-RU" dirty="0"/>
              <a:t>	Во </a:t>
            </a:r>
            <a:r>
              <a:rPr lang="ru-RU" dirty="0"/>
              <a:t>время выполнения программы могут возникать ситуации, когда состояние внешних данных, устройств ввода-вывода или компьютерной системы в целом делает дальнейшие вычисления в соответствии с базовым алгоритмом невозможными или бессмысленными</a:t>
            </a:r>
            <a:r>
              <a:rPr lang="ru-RU" dirty="0"/>
              <a:t>.</a:t>
            </a:r>
          </a:p>
          <a:p>
            <a:r>
              <a:rPr lang="ru-RU" dirty="0"/>
              <a:t>	Самой </a:t>
            </a:r>
            <a:r>
              <a:rPr lang="ru-RU" b="1" dirty="0"/>
              <a:t>последней инстанцией </a:t>
            </a:r>
            <a:r>
              <a:rPr lang="ru-RU" dirty="0"/>
              <a:t>в процессе обработчик исключений является </a:t>
            </a:r>
            <a:r>
              <a:rPr lang="ru-RU" b="1" dirty="0"/>
              <a:t>операционная система</a:t>
            </a:r>
            <a:r>
              <a:rPr lang="ru-RU" dirty="0"/>
              <a:t>. Когда программа завершает </a:t>
            </a:r>
            <a:r>
              <a:rPr lang="ru-RU" dirty="0"/>
              <a:t>своё выполнение с необработанным исключением, то операционная система обычно уведомляет нас о том, что произошла ошибка необработанного исключения. Как она это сделает — зависит от каждой отдельно: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либо </a:t>
            </a:r>
            <a:r>
              <a:rPr lang="ru-RU" dirty="0"/>
              <a:t>выведет сообщение об ошибке;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либо </a:t>
            </a:r>
            <a:r>
              <a:rPr lang="ru-RU" dirty="0"/>
              <a:t>откроет диалоговое окно с ошибкой;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либо </a:t>
            </a:r>
            <a:r>
              <a:rPr lang="ru-RU" dirty="0"/>
              <a:t>просто сбой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54476" y="0"/>
            <a:ext cx="3883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Обработка исключений</a:t>
            </a:r>
            <a:endParaRPr lang="ru-RU" sz="2800" b="1" dirty="0"/>
          </a:p>
        </p:txBody>
      </p:sp>
      <p:pic>
        <p:nvPicPr>
          <p:cNvPr id="4" name="Picture 2" descr="Выбор правильной стратегии обработки ошибок (части 1 и 2) / Блог компании  Mail.ru Group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336" y="4375339"/>
            <a:ext cx="4317670" cy="248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09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0903" y="1443841"/>
            <a:ext cx="108701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Целочисленное деление на ноль. Конечного результата у данной операции быть не может, поэтому ни дальнейшие вычисления, ни попытка использования результата деления не приведут к решению задачи.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Ошибка при попытке считать данные с внешнего устройства. Если данные не удаётся получить, любые дальнейшие запланированные операции с ними бессмысленны.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Исчерпание доступной памяти. Если в какой-то момент система оказывается не в состоянии выделить достаточный для прикладной программы объём оперативной памяти, программа не сможет работать нормально.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Появление сигнала аварийного отключения электропитания системы. </a:t>
            </a:r>
            <a:r>
              <a:rPr lang="ru-RU" dirty="0"/>
              <a:t>Прикладную задачу, по всей видимости, решить не удастся, в лучшем случае (при наличии какого-то резерва питания) прикладная программа может позаботиться о сохранении данных</a:t>
            </a:r>
            <a:r>
              <a:rPr lang="ru-RU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Обращение к несуществующей памяти, т.е. выход за границы массива или обращение по пустому указателю.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Ошибка работы с базой данных, неправильное </a:t>
            </a:r>
            <a:r>
              <a:rPr lang="en-US" dirty="0" smtClean="0"/>
              <a:t>SQL </a:t>
            </a:r>
            <a:r>
              <a:rPr lang="ru-RU" dirty="0" smtClean="0"/>
              <a:t>выражение или ошибка исполнения выражения.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Ошибка при работе с сетью, неожиданный обрыв соединения, неправильные данные для подключения.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40364" y="0"/>
            <a:ext cx="3711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Примеры исключений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8687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2673" y="474345"/>
            <a:ext cx="112866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Исключительные </a:t>
            </a:r>
            <a:r>
              <a:rPr lang="ru-RU" dirty="0"/>
              <a:t>ситуации, возникающие при работе программы, можно разделить на два основных типа: синхронные и асинхронные, принципы реакции на которые существенно различаются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	</a:t>
            </a:r>
            <a:r>
              <a:rPr lang="ru-RU" b="1" dirty="0"/>
              <a:t>Синхронные </a:t>
            </a:r>
            <a:r>
              <a:rPr lang="ru-RU" b="1" dirty="0"/>
              <a:t>исключения </a:t>
            </a:r>
            <a:r>
              <a:rPr lang="ru-RU" dirty="0"/>
              <a:t>могут возникнуть только в определённых, заранее известных точках программы. Так, ошибка чтения файла или коммуникационного канала, нехватка памяти — типичные синхронные исключения, так как возникают они только в операции чтения или в операции выделения памяти соответственно.</a:t>
            </a:r>
          </a:p>
          <a:p>
            <a:r>
              <a:rPr lang="ru-RU" dirty="0"/>
              <a:t>	</a:t>
            </a:r>
            <a:r>
              <a:rPr lang="ru-RU" b="1" dirty="0"/>
              <a:t>Асинхронные </a:t>
            </a:r>
            <a:r>
              <a:rPr lang="ru-RU" b="1" dirty="0"/>
              <a:t>исключения </a:t>
            </a:r>
            <a:r>
              <a:rPr lang="ru-RU" dirty="0"/>
              <a:t>могут возникать в любой момент времени и не зависят от того, какую конкретно инструкцию программы выполняет система. Типичные примеры таких исключений: аварийный отказ питания или поступление новых данных.</a:t>
            </a:r>
          </a:p>
          <a:p>
            <a:r>
              <a:rPr lang="ru-RU" dirty="0"/>
              <a:t>	Некоторые </a:t>
            </a:r>
            <a:r>
              <a:rPr lang="ru-RU" dirty="0"/>
              <a:t>типы исключений могут быть отнесены как к синхронным, так и к асинхронным. Например, инструкция деления на ноль формально должна приводить к синхронному исключению, так как логически оно возникает именно при выполнении данной команды, но на некоторых платформах за счёт глубокой конвейеризации исключение может фактически оказаться асинхронным.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88858" y="0"/>
            <a:ext cx="3014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Типы исключений</a:t>
            </a:r>
            <a:endParaRPr lang="ru-RU" sz="2800" b="1" dirty="0"/>
          </a:p>
        </p:txBody>
      </p:sp>
      <p:sp>
        <p:nvSpPr>
          <p:cNvPr id="4" name="Овал 3"/>
          <p:cNvSpPr/>
          <p:nvPr/>
        </p:nvSpPr>
        <p:spPr>
          <a:xfrm>
            <a:off x="5082012" y="1186005"/>
            <a:ext cx="2027977" cy="68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45666" y="2348413"/>
            <a:ext cx="2224135" cy="68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Синхронные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762939" y="2348412"/>
            <a:ext cx="2224134" cy="68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Асинхронные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2"/>
          </p:cNvCxnSpPr>
          <p:nvPr/>
        </p:nvCxnSpPr>
        <p:spPr>
          <a:xfrm flipH="1">
            <a:off x="4357734" y="1530037"/>
            <a:ext cx="724278" cy="818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6"/>
            <a:endCxn id="6" idx="0"/>
          </p:cNvCxnSpPr>
          <p:nvPr/>
        </p:nvCxnSpPr>
        <p:spPr>
          <a:xfrm>
            <a:off x="7109989" y="1530037"/>
            <a:ext cx="765017" cy="818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8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35129" y="0"/>
            <a:ext cx="4721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Типы обработки исключений</a:t>
            </a:r>
            <a:endParaRPr lang="ru-RU" sz="2800" b="1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591494" y="1443841"/>
            <a:ext cx="11009012" cy="3970318"/>
            <a:chOff x="591494" y="2010519"/>
            <a:chExt cx="11009012" cy="3970318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591494" y="2010519"/>
              <a:ext cx="110090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Существует </a:t>
              </a:r>
              <a:r>
                <a:rPr lang="ru-RU" dirty="0"/>
                <a:t>два принципиально разных механизма функционирования обработчиков исключений</a:t>
              </a:r>
              <a:r>
                <a:rPr lang="ru-RU" dirty="0" smtClean="0"/>
                <a:t>.</a:t>
              </a:r>
              <a:endParaRPr lang="ru-RU" dirty="0"/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591494" y="2841516"/>
              <a:ext cx="5504506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	</a:t>
              </a:r>
              <a:r>
                <a:rPr lang="ru-RU" b="1" dirty="0" smtClean="0"/>
                <a:t>Обработка </a:t>
              </a:r>
              <a:r>
                <a:rPr lang="ru-RU" b="1" dirty="0"/>
                <a:t>с возвратом </a:t>
              </a:r>
              <a:r>
                <a:rPr lang="ru-RU" dirty="0"/>
                <a:t>подразумевает, что обработчик исключения ликвидирует возникшую проблему и приводит программу в состояние, когда она может работать дальше по основному алгоритму. В этом случае после того, как выполнится код обработчика, управление передаётся обратно в ту точку программы, где возникла исключительная ситуация и выполнение программы продолжается. Обработка с возвратом типична для обработчиков асинхронных исключений, для обработки синхронных исключений она малопригодна.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6096000" y="2841516"/>
              <a:ext cx="550450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	</a:t>
              </a:r>
              <a:r>
                <a:rPr lang="ru-RU" b="1" dirty="0" smtClean="0"/>
                <a:t>Обработка </a:t>
              </a:r>
              <a:r>
                <a:rPr lang="ru-RU" b="1" dirty="0"/>
                <a:t>без возврата</a:t>
              </a:r>
              <a:r>
                <a:rPr lang="ru-RU" dirty="0"/>
                <a:t> заключается в том, что после выполнения кода обработчика исключения управление передаётся в некоторое, заранее заданное место программы, и с него продолжается исполнение. То есть, фактически, при возникновении исключения команда, во время работы которой оно возникло, заменяется на безусловный переход к заданному оператору.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70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6170" y="897966"/>
            <a:ext cx="10779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</a:t>
            </a:r>
            <a:r>
              <a:rPr lang="ru-RU" b="1" dirty="0" smtClean="0"/>
              <a:t>Неструктурная </a:t>
            </a:r>
            <a:r>
              <a:rPr lang="ru-RU" b="1" dirty="0"/>
              <a:t>обработка исключений </a:t>
            </a:r>
            <a:r>
              <a:rPr lang="ru-RU" dirty="0"/>
              <a:t>реализуется в виде механизма регистрации функций или команд-обработчиков для каждого возможного типа исключения</a:t>
            </a:r>
            <a:r>
              <a:rPr lang="ru-RU" dirty="0"/>
              <a:t>. </a:t>
            </a:r>
            <a:r>
              <a:rPr lang="ru-RU" dirty="0"/>
              <a:t>Вызов </a:t>
            </a:r>
            <a:r>
              <a:rPr lang="ru-RU" dirty="0"/>
              <a:t>регистрации </a:t>
            </a:r>
            <a:r>
              <a:rPr lang="ru-RU" dirty="0"/>
              <a:t>«привязывает» обработчик к определённому исключению, вызов </a:t>
            </a:r>
            <a:r>
              <a:rPr lang="ru-RU" dirty="0" err="1"/>
              <a:t>разрегистрации</a:t>
            </a:r>
            <a:r>
              <a:rPr lang="ru-RU" dirty="0"/>
              <a:t> </a:t>
            </a:r>
            <a:r>
              <a:rPr lang="ru-RU" dirty="0"/>
              <a:t>— отменяет эту «привязку». Если исключение происходит, выполнение основного кода программы немедленно прерывается и начинается выполнение обработчика. По завершении обработчика управление передаётся либо в некоторую наперёд заданную точку программы, либо обратно в точку возникновения </a:t>
            </a:r>
            <a:r>
              <a:rPr lang="ru-RU" dirty="0"/>
              <a:t>исключения.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6172" y="2652292"/>
            <a:ext cx="107796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УстановитьОбработчик</a:t>
            </a:r>
            <a:r>
              <a:rPr lang="ru-RU" dirty="0" smtClean="0"/>
              <a:t>(</a:t>
            </a:r>
            <a:r>
              <a:rPr lang="ru-RU" dirty="0" err="1" smtClean="0"/>
              <a:t>ОшибкаБД</a:t>
            </a:r>
            <a:r>
              <a:rPr lang="ru-RU" dirty="0"/>
              <a:t>, </a:t>
            </a:r>
            <a:r>
              <a:rPr lang="ru-RU" dirty="0" err="1"/>
              <a:t>ПерейтиНа</a:t>
            </a:r>
            <a:r>
              <a:rPr lang="ru-RU" dirty="0"/>
              <a:t> </a:t>
            </a:r>
            <a:r>
              <a:rPr lang="ru-RU" dirty="0" err="1"/>
              <a:t>ОшБД</a:t>
            </a:r>
            <a:r>
              <a:rPr lang="ru-RU" dirty="0"/>
              <a:t>) </a:t>
            </a:r>
          </a:p>
          <a:p>
            <a:r>
              <a:rPr lang="ru-RU" dirty="0"/>
              <a:t>    </a:t>
            </a:r>
            <a:r>
              <a:rPr lang="ru-RU" dirty="0"/>
              <a:t>// На исключение "</a:t>
            </a:r>
            <a:r>
              <a:rPr lang="ru-RU" dirty="0" err="1"/>
              <a:t>ОшибкаБД</a:t>
            </a:r>
            <a:r>
              <a:rPr lang="ru-RU" dirty="0"/>
              <a:t>" установлен обработчик - команда "</a:t>
            </a:r>
            <a:r>
              <a:rPr lang="ru-RU" dirty="0" err="1"/>
              <a:t>ПерейтиНа</a:t>
            </a:r>
            <a:r>
              <a:rPr lang="ru-RU" dirty="0"/>
              <a:t> </a:t>
            </a:r>
            <a:r>
              <a:rPr lang="ru-RU" dirty="0" err="1"/>
              <a:t>ОшБД</a:t>
            </a:r>
            <a:r>
              <a:rPr lang="ru-RU" dirty="0"/>
              <a:t>"</a:t>
            </a:r>
          </a:p>
          <a:p>
            <a:r>
              <a:rPr lang="ru-RU" dirty="0" smtClean="0"/>
              <a:t>    // </a:t>
            </a:r>
            <a:r>
              <a:rPr lang="ru-RU" dirty="0"/>
              <a:t>Здесь находятся операторы работы с БД</a:t>
            </a:r>
          </a:p>
          <a:p>
            <a:r>
              <a:rPr lang="ru-RU" dirty="0" smtClean="0"/>
              <a:t>    </a:t>
            </a:r>
            <a:r>
              <a:rPr lang="ru-RU" dirty="0" err="1" smtClean="0"/>
              <a:t>ПерейтиНа</a:t>
            </a:r>
            <a:r>
              <a:rPr lang="ru-RU" dirty="0" smtClean="0"/>
              <a:t> </a:t>
            </a:r>
            <a:r>
              <a:rPr lang="ru-RU" dirty="0" err="1"/>
              <a:t>СнятьОшБД</a:t>
            </a:r>
            <a:r>
              <a:rPr lang="ru-RU" dirty="0"/>
              <a:t> // Команда безусловного перехода - обход обработчика исключений</a:t>
            </a:r>
          </a:p>
          <a:p>
            <a:r>
              <a:rPr lang="ru-RU" dirty="0" err="1" smtClean="0"/>
              <a:t>ОшБД</a:t>
            </a:r>
            <a:r>
              <a:rPr lang="ru-RU" dirty="0"/>
              <a:t>:  // метка - сюда произойдёт переход в случае ошибки БД по установленному обработчику</a:t>
            </a:r>
          </a:p>
          <a:p>
            <a:r>
              <a:rPr lang="ru-RU" dirty="0" smtClean="0"/>
              <a:t>    // </a:t>
            </a:r>
            <a:r>
              <a:rPr lang="ru-RU" dirty="0"/>
              <a:t>Обработчик исключения БД  </a:t>
            </a:r>
            <a:endParaRPr lang="ru-RU" dirty="0" smtClean="0"/>
          </a:p>
          <a:p>
            <a:r>
              <a:rPr lang="ru-RU" dirty="0" err="1" smtClean="0"/>
              <a:t>СнятьОшБД</a:t>
            </a:r>
            <a:r>
              <a:rPr lang="ru-RU" dirty="0"/>
              <a:t>:  </a:t>
            </a:r>
          </a:p>
          <a:p>
            <a:r>
              <a:rPr lang="ru-RU" dirty="0"/>
              <a:t>    </a:t>
            </a:r>
            <a:r>
              <a:rPr lang="ru-RU" dirty="0"/>
              <a:t>// метка - сюда произойдёт переход, если контролируемый код выполнится без ошибки БД. </a:t>
            </a:r>
          </a:p>
          <a:p>
            <a:r>
              <a:rPr lang="ru-RU" dirty="0"/>
              <a:t>  </a:t>
            </a:r>
            <a:r>
              <a:rPr lang="ru-RU" dirty="0" smtClean="0"/>
              <a:t>  </a:t>
            </a:r>
            <a:r>
              <a:rPr lang="ru-RU" dirty="0" err="1" smtClean="0"/>
              <a:t>СнятьОбработчик</a:t>
            </a:r>
            <a:r>
              <a:rPr lang="ru-RU" dirty="0" smtClean="0"/>
              <a:t>(</a:t>
            </a:r>
            <a:r>
              <a:rPr lang="ru-RU" dirty="0" err="1" smtClean="0"/>
              <a:t>ОшибкаБД</a:t>
            </a:r>
            <a:r>
              <a:rPr lang="ru-RU" dirty="0"/>
              <a:t>) </a:t>
            </a:r>
          </a:p>
          <a:p>
            <a:r>
              <a:rPr lang="ru-RU" dirty="0"/>
              <a:t>    </a:t>
            </a:r>
            <a:r>
              <a:rPr lang="ru-RU" dirty="0"/>
              <a:t>// Обработчик снят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94125" y="0"/>
            <a:ext cx="6203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Неструктурная обработка исключений</a:t>
            </a:r>
            <a:endParaRPr lang="ru-RU" sz="2800" b="1" dirty="0"/>
          </a:p>
        </p:txBody>
      </p:sp>
      <p:pic>
        <p:nvPicPr>
          <p:cNvPr id="4098" name="Picture 2" descr="никто не использует goto в высокоуровневой разработке Что же с нами  стало..., Мем Что же с нами стал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409" y="4876967"/>
            <a:ext cx="2289591" cy="198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1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1972" y="1071379"/>
            <a:ext cx="10508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</a:t>
            </a:r>
            <a:r>
              <a:rPr lang="ru-RU" b="1" dirty="0" smtClean="0"/>
              <a:t>Структурная </a:t>
            </a:r>
            <a:r>
              <a:rPr lang="ru-RU" b="1" dirty="0"/>
              <a:t>обработка исключений </a:t>
            </a:r>
            <a:r>
              <a:rPr lang="ru-RU" dirty="0"/>
              <a:t>требует обязательной поддержки со стороны языка программирования — наличия специальных синтаксических конструкций. </a:t>
            </a:r>
            <a:r>
              <a:rPr lang="ru-RU" dirty="0"/>
              <a:t>Такая конструкция содержит блок контролируемого кода и обработчик (обработчики) исключений</a:t>
            </a:r>
            <a:r>
              <a:rPr lang="ru-RU" dirty="0"/>
              <a:t>.</a:t>
            </a:r>
          </a:p>
          <a:p>
            <a:r>
              <a:rPr lang="ru-RU" dirty="0" smtClean="0"/>
              <a:t>Блоки </a:t>
            </a:r>
            <a:r>
              <a:rPr lang="ru-RU" dirty="0"/>
              <a:t>обработки исключений могут многократно входить друг в друга, как явно (текстуально), так и </a:t>
            </a:r>
            <a:r>
              <a:rPr lang="ru-RU" dirty="0"/>
              <a:t>неявно. </a:t>
            </a:r>
            <a:r>
              <a:rPr lang="ru-RU" dirty="0"/>
              <a:t>Если ни один из обработчиков в текущем блоке не может обработать исключение, то выполнение данного блока немедленно завершается, и управление передаётся на ближайший подходящий обработчик более высокого уровня иерархии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63366" y="3102704"/>
            <a:ext cx="76652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НачалоБлока</a:t>
            </a:r>
            <a:endParaRPr lang="ru-RU" dirty="0"/>
          </a:p>
          <a:p>
            <a:r>
              <a:rPr lang="ru-RU" dirty="0" smtClean="0"/>
              <a:t>	// </a:t>
            </a:r>
            <a:r>
              <a:rPr lang="ru-RU" dirty="0"/>
              <a:t>Контролируемый код</a:t>
            </a:r>
          </a:p>
          <a:p>
            <a:r>
              <a:rPr lang="ru-RU" dirty="0" smtClean="0"/>
              <a:t>	если </a:t>
            </a:r>
            <a:r>
              <a:rPr lang="ru-RU" dirty="0"/>
              <a:t>(условие) то </a:t>
            </a:r>
            <a:r>
              <a:rPr lang="ru-RU" dirty="0" err="1"/>
              <a:t>СоздатьИсключение</a:t>
            </a:r>
            <a:r>
              <a:rPr lang="ru-RU" dirty="0"/>
              <a:t> Исключение2</a:t>
            </a:r>
          </a:p>
          <a:p>
            <a:r>
              <a:rPr lang="ru-RU" dirty="0" smtClean="0"/>
              <a:t>Обработчик </a:t>
            </a:r>
            <a:r>
              <a:rPr lang="ru-RU" dirty="0"/>
              <a:t>Исключение1</a:t>
            </a:r>
          </a:p>
          <a:p>
            <a:r>
              <a:rPr lang="ru-RU" dirty="0" smtClean="0"/>
              <a:t>	// </a:t>
            </a:r>
            <a:r>
              <a:rPr lang="ru-RU" dirty="0"/>
              <a:t>Код обработчика для Исключения1</a:t>
            </a:r>
          </a:p>
          <a:p>
            <a:r>
              <a:rPr lang="ru-RU" dirty="0" smtClean="0"/>
              <a:t>Обработчик </a:t>
            </a:r>
            <a:r>
              <a:rPr lang="ru-RU" dirty="0"/>
              <a:t>Исключение2</a:t>
            </a:r>
          </a:p>
          <a:p>
            <a:r>
              <a:rPr lang="ru-RU" dirty="0" smtClean="0"/>
              <a:t>	// </a:t>
            </a:r>
            <a:r>
              <a:rPr lang="ru-RU" dirty="0"/>
              <a:t>Код обработчика для Исключения2</a:t>
            </a:r>
          </a:p>
          <a:p>
            <a:r>
              <a:rPr lang="ru-RU" dirty="0" err="1" smtClean="0"/>
              <a:t>ОбработчикНеобработанных</a:t>
            </a:r>
            <a:endParaRPr lang="ru-RU" dirty="0"/>
          </a:p>
          <a:p>
            <a:r>
              <a:rPr lang="ru-RU" dirty="0" smtClean="0"/>
              <a:t>	// </a:t>
            </a:r>
            <a:r>
              <a:rPr lang="ru-RU" dirty="0"/>
              <a:t>Код обработки ранее не обработанных исключений</a:t>
            </a:r>
          </a:p>
          <a:p>
            <a:r>
              <a:rPr lang="ru-RU" dirty="0" err="1" smtClean="0"/>
              <a:t>КонецБлока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77669" y="0"/>
            <a:ext cx="5836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Структурная обработка исключений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51794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615</Words>
  <Application>Microsoft Office PowerPoint</Application>
  <PresentationFormat>Широкоэкранный</PresentationFormat>
  <Paragraphs>318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Пысин Максим Дмитриевич</cp:lastModifiedBy>
  <cp:revision>419</cp:revision>
  <dcterms:created xsi:type="dcterms:W3CDTF">2020-09-11T22:24:51Z</dcterms:created>
  <dcterms:modified xsi:type="dcterms:W3CDTF">2020-11-24T11:39:16Z</dcterms:modified>
</cp:coreProperties>
</file>