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3" r:id="rId11"/>
    <p:sldId id="264" r:id="rId12"/>
    <p:sldId id="265" r:id="rId13"/>
    <p:sldId id="268" r:id="rId14"/>
    <p:sldId id="276" r:id="rId15"/>
    <p:sldId id="269" r:id="rId16"/>
    <p:sldId id="270" r:id="rId17"/>
    <p:sldId id="277" r:id="rId18"/>
    <p:sldId id="271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55AC4-5CA5-44BA-A2FA-C6B5599E86AD}" type="datetimeFigureOut">
              <a:rPr lang="ru-RU" smtClean="0"/>
              <a:t>15.09.2020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324E0-734A-4D87-8946-1192F617C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07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15.09.2020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575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15.09.2020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338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15.09.2020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360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15.09.2020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578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15.09.2020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93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15.09.2020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75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15.09.2020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37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15.09.2020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791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15.09.2020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46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15.09.2020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047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15.09.2020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37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644A0-8973-438C-9519-2E284ACDF610}" type="datetimeFigureOut">
              <a:rPr lang="ru-RU" smtClean="0"/>
              <a:t>15.09.2020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42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88029" y="643622"/>
            <a:ext cx="7015942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ru-RU" sz="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ru-RU" sz="1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3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Курс лекций</a:t>
            </a:r>
            <a:r>
              <a:rPr lang="ru-RU" sz="3600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</a:p>
          <a:p>
            <a:pPr algn="ctr"/>
            <a:r>
              <a:rPr lang="ru-RU" sz="3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Язык программирования</a:t>
            </a:r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ru-RU" sz="3600" b="1" dirty="0">
                <a:solidFill>
                  <a:srgbClr val="000000"/>
                </a:solidFill>
                <a:latin typeface="Calibri" panose="020F0502020204030204" pitchFamily="34" charset="0"/>
              </a:rPr>
              <a:t>C++</a:t>
            </a:r>
            <a:r>
              <a:rPr lang="ru-RU" sz="3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Лекция 2: Память, указатели, ссылки, передача параметров в функцию.</a:t>
            </a:r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ru-RU" sz="2000" i="1" dirty="0">
                <a:solidFill>
                  <a:srgbClr val="000000"/>
                </a:solidFill>
                <a:latin typeface="Calibri" panose="020F0502020204030204" pitchFamily="34" charset="0"/>
              </a:rPr>
              <a:t>Преподаватель</a:t>
            </a:r>
            <a:r>
              <a:rPr lang="ru-RU" sz="20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ru-RU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Пысин Максим Дмитриевич, Краснов Дмитрий Олегович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</a:p>
          <a:p>
            <a:pPr algn="ctr"/>
            <a:r>
              <a:rPr lang="ru-RU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аспиранты кафедры ИКТ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79285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95830" y="0"/>
            <a:ext cx="26003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И снова память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96004" y="1176950"/>
            <a:ext cx="3200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 С++ память бывает 2х видов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249378" y="2542515"/>
            <a:ext cx="48466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Статическая память.</a:t>
            </a:r>
            <a:br>
              <a:rPr lang="ru-RU" dirty="0" smtClean="0"/>
            </a:br>
            <a:r>
              <a:rPr lang="ru-RU" dirty="0" smtClean="0"/>
              <a:t>Выделяется в стеке.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При статическом выделении памяти, программа самостоятельно совершает запрос на выделение, причем размер определяется</a:t>
            </a:r>
            <a:r>
              <a:rPr lang="en-US" dirty="0" smtClean="0"/>
              <a:t> </a:t>
            </a:r>
            <a:r>
              <a:rPr lang="ru-RU" dirty="0" smtClean="0"/>
              <a:t>автоматически на стадии запуска программы, и он достаточно мал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466199" y="2542515"/>
            <a:ext cx="52168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Динамическая память.</a:t>
            </a:r>
            <a:br>
              <a:rPr lang="ru-RU" dirty="0" smtClean="0"/>
            </a:br>
            <a:r>
              <a:rPr lang="ru-RU" dirty="0" smtClean="0"/>
              <a:t>Выделяется в куче.</a:t>
            </a:r>
          </a:p>
          <a:p>
            <a:endParaRPr lang="ru-RU" dirty="0"/>
          </a:p>
          <a:p>
            <a:r>
              <a:rPr lang="ru-RU" dirty="0" smtClean="0"/>
              <a:t>При динамическом выделении памяти программист самостоятельно создает запрос на выделение, а программа перенаправляет его операционной системе, та в свою очередь, выдает его в, так называемой, куче.</a:t>
            </a:r>
            <a:endParaRPr lang="ru-RU" dirty="0"/>
          </a:p>
        </p:txBody>
      </p:sp>
      <p:cxnSp>
        <p:nvCxnSpPr>
          <p:cNvPr id="7" name="Прямая со стрелкой 6"/>
          <p:cNvCxnSpPr>
            <a:stCxn id="3" idx="2"/>
            <a:endCxn id="4" idx="0"/>
          </p:cNvCxnSpPr>
          <p:nvPr/>
        </p:nvCxnSpPr>
        <p:spPr>
          <a:xfrm flipH="1">
            <a:off x="3672702" y="1546282"/>
            <a:ext cx="2423324" cy="996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stCxn id="3" idx="2"/>
            <a:endCxn id="5" idx="0"/>
          </p:cNvCxnSpPr>
          <p:nvPr/>
        </p:nvCxnSpPr>
        <p:spPr>
          <a:xfrm>
            <a:off x="6096026" y="1546282"/>
            <a:ext cx="2978584" cy="996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Группа 13"/>
          <p:cNvGrpSpPr/>
          <p:nvPr/>
        </p:nvGrpSpPr>
        <p:grpSpPr>
          <a:xfrm>
            <a:off x="1454028" y="5226176"/>
            <a:ext cx="4437348" cy="1241792"/>
            <a:chOff x="706169" y="5127838"/>
            <a:chExt cx="5389856" cy="1508352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706170" y="5127838"/>
              <a:ext cx="5389855" cy="15083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11" name="Блок-схема: процесс 10"/>
            <p:cNvSpPr/>
            <p:nvPr/>
          </p:nvSpPr>
          <p:spPr>
            <a:xfrm>
              <a:off x="706169" y="5127838"/>
              <a:ext cx="1772183" cy="150835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dirty="0" smtClean="0"/>
                <a:t>Код программы</a:t>
              </a:r>
              <a:endParaRPr lang="ru-RU" sz="1600" dirty="0"/>
            </a:p>
          </p:txBody>
        </p:sp>
        <p:sp>
          <p:nvSpPr>
            <p:cNvPr id="12" name="Блок-схема: процесс 11"/>
            <p:cNvSpPr/>
            <p:nvPr/>
          </p:nvSpPr>
          <p:spPr>
            <a:xfrm>
              <a:off x="3293999" y="5127838"/>
              <a:ext cx="2802026" cy="150835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dirty="0" smtClean="0"/>
                <a:t>Стек</a:t>
              </a:r>
              <a:endParaRPr lang="ru-RU" sz="1600" dirty="0"/>
            </a:p>
          </p:txBody>
        </p:sp>
        <p:sp>
          <p:nvSpPr>
            <p:cNvPr id="13" name="Блок-схема: процесс 12"/>
            <p:cNvSpPr/>
            <p:nvPr/>
          </p:nvSpPr>
          <p:spPr>
            <a:xfrm>
              <a:off x="2582886" y="5127838"/>
              <a:ext cx="606582" cy="150835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…</a:t>
              </a:r>
              <a:endParaRPr lang="ru-RU" sz="1600" dirty="0"/>
            </a:p>
          </p:txBody>
        </p:sp>
      </p:grpSp>
      <p:sp>
        <p:nvSpPr>
          <p:cNvPr id="19" name="Овал 18"/>
          <p:cNvSpPr/>
          <p:nvPr/>
        </p:nvSpPr>
        <p:spPr>
          <a:xfrm>
            <a:off x="7696047" y="4986992"/>
            <a:ext cx="2869949" cy="1720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Куча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551837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37122" y="0"/>
            <a:ext cx="37178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Оператор </a:t>
            </a:r>
            <a:r>
              <a:rPr lang="en-US" sz="2800" b="1" dirty="0" smtClean="0">
                <a:latin typeface="Calibri" panose="020F0502020204030204" pitchFamily="34" charset="0"/>
              </a:rPr>
              <a:t>new </a:t>
            </a:r>
            <a:r>
              <a:rPr lang="ru-RU" sz="2800" b="1" dirty="0" smtClean="0">
                <a:latin typeface="Calibri" panose="020F0502020204030204" pitchFamily="34" charset="0"/>
              </a:rPr>
              <a:t>и </a:t>
            </a:r>
            <a:r>
              <a:rPr lang="en-US" sz="2800" b="1" dirty="0" smtClean="0">
                <a:latin typeface="Calibri" panose="020F0502020204030204" pitchFamily="34" charset="0"/>
              </a:rPr>
              <a:t>delete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562371" y="1037698"/>
            <a:ext cx="66693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тип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&lt;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название переменной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= 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т</a:t>
            </a:r>
            <a:r>
              <a:rPr lang="ru-RU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ип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dirty="0" smtClean="0"/>
              <a:t>(</a:t>
            </a:r>
            <a:r>
              <a:rPr lang="en-US" dirty="0" smtClean="0"/>
              <a:t>&lt;</a:t>
            </a:r>
            <a:r>
              <a:rPr lang="ru-RU" dirty="0" smtClean="0"/>
              <a:t>значение</a:t>
            </a:r>
            <a:r>
              <a:rPr lang="en-US" dirty="0" smtClean="0"/>
              <a:t>&gt;</a:t>
            </a:r>
            <a:r>
              <a:rPr lang="ru-RU" dirty="0" smtClean="0"/>
              <a:t>)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855850" y="3139041"/>
            <a:ext cx="3857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название переменной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809259" y="1606148"/>
            <a:ext cx="39503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dirty="0" smtClean="0"/>
              <a:t>(10)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new_float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new_void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560696" y="3656271"/>
            <a:ext cx="24474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new_float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new_void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8400" y="1035233"/>
            <a:ext cx="48693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Оператор </a:t>
            </a:r>
            <a:r>
              <a:rPr lang="en-US" dirty="0" smtClean="0"/>
              <a:t>new </a:t>
            </a:r>
            <a:r>
              <a:rPr lang="ru-RU" dirty="0" smtClean="0"/>
              <a:t>запрашивает выделение памяти в динамической области(куче), после чего операционная система отдает программе указатель на область памяти и устраняется от управления ей до возврата ей управления либо завершения программы.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508400" y="3048821"/>
            <a:ext cx="55876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Оператор </a:t>
            </a:r>
            <a:r>
              <a:rPr lang="en-US" dirty="0" smtClean="0"/>
              <a:t>delete </a:t>
            </a:r>
            <a:r>
              <a:rPr lang="ru-RU" dirty="0" smtClean="0"/>
              <a:t>освобождает память и возвращает ее управление операционной системе.</a:t>
            </a:r>
          </a:p>
          <a:p>
            <a:endParaRPr lang="ru-RU" dirty="0"/>
          </a:p>
          <a:p>
            <a:r>
              <a:rPr lang="ru-RU" dirty="0" smtClean="0"/>
              <a:t>Обращение к памяти по удаленному указателю чревато проблемами, но ни как не запрещается компилятором. 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3564047" y="5055079"/>
            <a:ext cx="29635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p4 = 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b="0" dirty="0" smtClean="0">
                <a:effectLst/>
                <a:latin typeface="Consolas" panose="020B0609020204030204" pitchFamily="49" charset="0"/>
              </a:rPr>
              <a:t>(1)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*p4 &lt;&lt;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p4;</a:t>
            </a:r>
          </a:p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*p4 &lt;&lt;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527549" y="5332078"/>
            <a:ext cx="10331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1</a:t>
            </a:r>
          </a:p>
          <a:p>
            <a:endParaRPr lang="ru-RU" dirty="0" smtClean="0"/>
          </a:p>
          <a:p>
            <a:r>
              <a:rPr lang="ru-RU" dirty="0" smtClean="0"/>
              <a:t>7817056</a:t>
            </a:r>
            <a:endParaRPr lang="ru-RU" dirty="0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627422" y="6255408"/>
            <a:ext cx="39966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3564047" y="5655243"/>
            <a:ext cx="39966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208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91450" y="0"/>
            <a:ext cx="42091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Оператор </a:t>
            </a:r>
            <a:r>
              <a:rPr lang="en-US" sz="2800" b="1" dirty="0" smtClean="0">
                <a:latin typeface="Calibri" panose="020F0502020204030204" pitchFamily="34" charset="0"/>
              </a:rPr>
              <a:t>new</a:t>
            </a:r>
            <a:r>
              <a:rPr lang="en-US" sz="2800" b="1" dirty="0">
                <a:latin typeface="Calibri" panose="020F0502020204030204" pitchFamily="34" charset="0"/>
              </a:rPr>
              <a:t> </a:t>
            </a:r>
            <a:r>
              <a:rPr lang="ru-RU" sz="2800" b="1" dirty="0" smtClean="0">
                <a:latin typeface="Calibri" panose="020F0502020204030204" pitchFamily="34" charset="0"/>
              </a:rPr>
              <a:t>и массивы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399" y="981011"/>
            <a:ext cx="1123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 помощи оператора </a:t>
            </a:r>
            <a:r>
              <a:rPr lang="en-US" dirty="0" smtClean="0"/>
              <a:t>new </a:t>
            </a:r>
            <a:r>
              <a:rPr lang="ru-RU" dirty="0" smtClean="0"/>
              <a:t>мы можем выделять динамические массивы.</a:t>
            </a:r>
          </a:p>
          <a:p>
            <a:r>
              <a:rPr lang="ru-RU" dirty="0" smtClean="0"/>
              <a:t>! Помните, что их так же нужно удалять.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824671" y="1627342"/>
            <a:ext cx="8542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тип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&lt;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название переменной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= 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ru-RU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тип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количество элементов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&gt;];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230778" y="2025377"/>
            <a:ext cx="37305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new_array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[N];</a:t>
            </a:r>
          </a:p>
          <a:p>
            <a:r>
              <a:rPr lang="en-US" dirty="0" smtClean="0"/>
              <a:t>delete 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dirty="0"/>
              <a:t> </a:t>
            </a:r>
            <a:r>
              <a:rPr lang="en-US" dirty="0" err="1"/>
              <a:t>new_array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08399" y="4586140"/>
            <a:ext cx="452069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 new_2D_array = 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*[N];</a:t>
            </a:r>
          </a:p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N;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new_2D_array[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[N];</a:t>
            </a:r>
          </a:p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N;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delete [] new_2D_array[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new_2D_array;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9058" y="2831814"/>
            <a:ext cx="112632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Выделение массивов больше одной размерности требует изощренности. Это связано с тем, что при выделение через оператор </a:t>
            </a:r>
            <a:r>
              <a:rPr lang="en-US" dirty="0" smtClean="0"/>
              <a:t>new </a:t>
            </a:r>
            <a:r>
              <a:rPr lang="ru-RU" dirty="0" smtClean="0"/>
              <a:t>мы говорим операционной системе выделить область памяти под </a:t>
            </a:r>
            <a:r>
              <a:rPr lang="en-US" dirty="0" smtClean="0"/>
              <a:t>N </a:t>
            </a:r>
            <a:r>
              <a:rPr lang="ru-RU" dirty="0" smtClean="0"/>
              <a:t>элементов определенного типа, и в случае когда нам нужны дополнительные размерности, операционная система этого не понимает. Это связано с линейным представлением памяти.  Поэтому мы сначала запрашиваем память на массив указателей и только потом создаем </a:t>
            </a:r>
            <a:r>
              <a:rPr lang="en-US" dirty="0" smtClean="0"/>
              <a:t>N </a:t>
            </a:r>
            <a:r>
              <a:rPr lang="ru-RU" dirty="0" smtClean="0"/>
              <a:t>массивов нужного размера помещая в массив указателей наши новые указатели на массивы значений.</a:t>
            </a:r>
          </a:p>
        </p:txBody>
      </p:sp>
      <p:pic>
        <p:nvPicPr>
          <p:cNvPr id="8194" name="Picture 2" descr="Какой смысл?, Мем Пацан наркоман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218" y="4586140"/>
            <a:ext cx="1863516" cy="175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216856" y="4586140"/>
            <a:ext cx="45254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Такой извращенный способ выделения памяти позволяет создавать и использовать гораздо больше памяти в процессе работы программы, а так же делать это не на протяжении всего времени работы, а лишь в нужные моменты.</a:t>
            </a:r>
          </a:p>
        </p:txBody>
      </p:sp>
    </p:spTree>
    <p:extLst>
      <p:ext uri="{BB962C8B-B14F-4D97-AF65-F5344CB8AC3E}">
        <p14:creationId xmlns:p14="http://schemas.microsoft.com/office/powerpoint/2010/main" val="819081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77808" y="0"/>
            <a:ext cx="72364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Указатель и передача параметра в функцию.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9028" y="981011"/>
            <a:ext cx="1123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 помощи указателей можно передавать параметр в функцию допуская его изменения внутри функции.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0594" y="2625798"/>
            <a:ext cx="1123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Так же при помощи указателей можно передавать в функцию массивы.</a:t>
            </a:r>
          </a:p>
        </p:txBody>
      </p:sp>
      <p:grpSp>
        <p:nvGrpSpPr>
          <p:cNvPr id="18" name="Группа 17"/>
          <p:cNvGrpSpPr/>
          <p:nvPr/>
        </p:nvGrpSpPr>
        <p:grpSpPr>
          <a:xfrm>
            <a:off x="2560529" y="1350343"/>
            <a:ext cx="7294075" cy="1200329"/>
            <a:chOff x="2448963" y="1923488"/>
            <a:chExt cx="7294075" cy="1200329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2448963" y="1923488"/>
              <a:ext cx="7294075" cy="1200329"/>
              <a:chOff x="2043066" y="1923488"/>
              <a:chExt cx="7294075" cy="1200329"/>
            </a:xfrm>
          </p:grpSpPr>
          <p:sp>
            <p:nvSpPr>
              <p:cNvPr id="5" name="Прямоугольник 4"/>
              <p:cNvSpPr/>
              <p:nvPr/>
            </p:nvSpPr>
            <p:spPr>
              <a:xfrm>
                <a:off x="5830432" y="1923488"/>
                <a:ext cx="3506709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0" dirty="0" err="1" smtClean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int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from = </a:t>
                </a:r>
                <a:r>
                  <a:rPr lang="en-US" b="0" dirty="0" smtClean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10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b="0" dirty="0" err="1" smtClean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int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to = </a:t>
                </a:r>
                <a:r>
                  <a:rPr lang="en-US" b="0" dirty="0" smtClean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4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add(&amp;to, from);</a:t>
                </a:r>
              </a:p>
              <a:p>
                <a:r>
                  <a:rPr lang="en-US" b="0" dirty="0" err="1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cout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&lt;&lt; to &lt;&lt; </a:t>
                </a:r>
                <a:r>
                  <a:rPr lang="en-US" b="0" dirty="0" err="1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endl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;</a:t>
                </a:r>
                <a:r>
                  <a:rPr lang="en-US" b="0" dirty="0" smtClean="0">
                    <a:solidFill>
                      <a:srgbClr val="008000"/>
                    </a:solidFill>
                    <a:effectLst/>
                    <a:latin typeface="Consolas" panose="020B0609020204030204" pitchFamily="49" charset="0"/>
                  </a:rPr>
                  <a:t> // 14</a:t>
                </a:r>
                <a:endPara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6" name="Прямоугольник 5"/>
              <p:cNvSpPr/>
              <p:nvPr/>
            </p:nvSpPr>
            <p:spPr>
              <a:xfrm>
                <a:off x="2043066" y="2061988"/>
                <a:ext cx="3787366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0" dirty="0" smtClean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void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add(</a:t>
                </a:r>
                <a:r>
                  <a:rPr lang="en-US" b="0" dirty="0" err="1" smtClean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int</a:t>
                </a:r>
                <a:r>
                  <a:rPr lang="en-US" b="0" dirty="0" smtClean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*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to, </a:t>
                </a:r>
                <a:r>
                  <a:rPr lang="en-US" b="0" dirty="0" err="1" smtClean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int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from){</a:t>
                </a:r>
              </a:p>
              <a:p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*to += from;</a:t>
                </a:r>
              </a:p>
              <a:p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}</a:t>
                </a:r>
                <a:endPara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13" name="Прямая соединительная линия 12"/>
            <p:cNvCxnSpPr/>
            <p:nvPr/>
          </p:nvCxnSpPr>
          <p:spPr>
            <a:xfrm>
              <a:off x="6236329" y="1998614"/>
              <a:ext cx="0" cy="11252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Группа 18"/>
          <p:cNvGrpSpPr/>
          <p:nvPr/>
        </p:nvGrpSpPr>
        <p:grpSpPr>
          <a:xfrm>
            <a:off x="1632548" y="3136064"/>
            <a:ext cx="9150036" cy="1754326"/>
            <a:chOff x="1520982" y="4190515"/>
            <a:chExt cx="9150036" cy="1754326"/>
          </a:xfrm>
        </p:grpSpPr>
        <p:grpSp>
          <p:nvGrpSpPr>
            <p:cNvPr id="10" name="Группа 9"/>
            <p:cNvGrpSpPr/>
            <p:nvPr/>
          </p:nvGrpSpPr>
          <p:grpSpPr>
            <a:xfrm>
              <a:off x="1520982" y="4190515"/>
              <a:ext cx="9150036" cy="1754326"/>
              <a:chOff x="1192039" y="4190515"/>
              <a:chExt cx="9150036" cy="1754326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1192039" y="4190515"/>
                <a:ext cx="5471311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0" dirty="0" smtClean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void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</a:t>
                </a:r>
                <a:r>
                  <a:rPr lang="en-US" b="0" dirty="0" err="1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print_array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b="0" dirty="0" err="1" smtClean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int</a:t>
                </a:r>
                <a:r>
                  <a:rPr lang="en-US" b="0" dirty="0" smtClean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*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array, </a:t>
                </a:r>
                <a:r>
                  <a:rPr lang="en-US" b="0" dirty="0" err="1" smtClean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const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</a:t>
                </a:r>
                <a:r>
                  <a:rPr lang="en-US" b="0" dirty="0" err="1" smtClean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int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N){</a:t>
                </a:r>
              </a:p>
              <a:p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</a:t>
                </a:r>
                <a:r>
                  <a:rPr lang="en-US" b="0" dirty="0" smtClean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for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b="0" dirty="0" err="1" smtClean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int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</a:t>
                </a:r>
                <a:r>
                  <a:rPr lang="en-US" b="0" dirty="0" err="1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i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= </a:t>
                </a:r>
                <a:r>
                  <a:rPr lang="en-US" b="0" dirty="0" smtClean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0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; </a:t>
                </a:r>
                <a:r>
                  <a:rPr lang="en-US" b="0" dirty="0" err="1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i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&lt; N; </a:t>
                </a:r>
                <a:r>
                  <a:rPr lang="en-US" b="0" dirty="0" err="1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i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++){</a:t>
                </a:r>
              </a:p>
              <a:p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  </a:t>
                </a:r>
                <a:r>
                  <a:rPr lang="en-US" b="0" dirty="0" err="1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cout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&lt;&lt; array[</a:t>
                </a:r>
                <a:r>
                  <a:rPr lang="en-US" b="0" dirty="0" err="1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i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];</a:t>
                </a:r>
              </a:p>
              <a:p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}</a:t>
                </a:r>
              </a:p>
              <a:p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</a:t>
                </a:r>
                <a:r>
                  <a:rPr lang="en-US" b="0" dirty="0" err="1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cout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&lt;&lt; </a:t>
                </a:r>
                <a:r>
                  <a:rPr lang="en-US" b="0" dirty="0" err="1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endl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}</a:t>
                </a:r>
                <a:endPara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6663350" y="4606013"/>
                <a:ext cx="3678725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0" dirty="0" err="1" smtClean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int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mass[</a:t>
                </a:r>
                <a:r>
                  <a:rPr lang="en-US" b="0" dirty="0" smtClean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4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] {</a:t>
                </a:r>
                <a:r>
                  <a:rPr lang="en-US" b="0" dirty="0" smtClean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3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, </a:t>
                </a:r>
                <a:r>
                  <a:rPr lang="en-US" b="0" dirty="0" smtClean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5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, </a:t>
                </a:r>
                <a:r>
                  <a:rPr lang="en-US" b="0" dirty="0" smtClean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13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, </a:t>
                </a:r>
                <a:r>
                  <a:rPr lang="en-US" b="0" dirty="0" smtClean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1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};</a:t>
                </a:r>
              </a:p>
              <a:p>
                <a:r>
                  <a:rPr lang="en-US" b="0" dirty="0" err="1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print_array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(mass, </a:t>
                </a:r>
                <a:r>
                  <a:rPr lang="en-US" b="0" dirty="0" smtClean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4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);</a:t>
                </a:r>
                <a:endParaRPr lang="en-US" dirty="0">
                  <a:solidFill>
                    <a:srgbClr val="008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b="0" dirty="0" smtClean="0">
                    <a:solidFill>
                      <a:srgbClr val="008000"/>
                    </a:solidFill>
                    <a:effectLst/>
                    <a:latin typeface="Consolas" panose="020B0609020204030204" pitchFamily="49" charset="0"/>
                  </a:rPr>
                  <a:t>// 3 5 13 1</a:t>
                </a:r>
                <a:endPara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15" name="Прямая соединительная линия 14"/>
            <p:cNvCxnSpPr/>
            <p:nvPr/>
          </p:nvCxnSpPr>
          <p:spPr>
            <a:xfrm>
              <a:off x="6992293" y="4278578"/>
              <a:ext cx="0" cy="16662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Группа 19"/>
          <p:cNvGrpSpPr/>
          <p:nvPr/>
        </p:nvGrpSpPr>
        <p:grpSpPr>
          <a:xfrm>
            <a:off x="1296367" y="5031324"/>
            <a:ext cx="9599266" cy="1749522"/>
            <a:chOff x="2113706" y="5031324"/>
            <a:chExt cx="9599266" cy="1749522"/>
          </a:xfrm>
        </p:grpSpPr>
        <p:sp>
          <p:nvSpPr>
            <p:cNvPr id="17" name="TextBox 16"/>
            <p:cNvSpPr txBox="1"/>
            <p:nvPr/>
          </p:nvSpPr>
          <p:spPr>
            <a:xfrm>
              <a:off x="5290147" y="5217825"/>
              <a:ext cx="642282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Передача параметра в функцию по указателю нужна по 2 причинам.</a:t>
              </a:r>
            </a:p>
            <a:p>
              <a:pPr marL="342900" indent="-342900">
                <a:buAutoNum type="arabicPeriod"/>
              </a:pPr>
              <a:r>
                <a:rPr lang="ru-RU" dirty="0" smtClean="0"/>
                <a:t>Возможность изменять параметр внутри функции.</a:t>
              </a:r>
            </a:p>
            <a:p>
              <a:pPr marL="342900" indent="-342900">
                <a:buAutoNum type="arabicPeriod"/>
              </a:pPr>
              <a:r>
                <a:rPr lang="ru-RU" dirty="0" smtClean="0"/>
                <a:t>Исключить операции копирования параметров для оптимизации потребления памяти. </a:t>
              </a:r>
            </a:p>
          </p:txBody>
        </p:sp>
        <p:pic>
          <p:nvPicPr>
            <p:cNvPr id="13314" name="Picture 2" descr="зачем , Мем кот печаль - Рисовач .Ру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3706" y="5031324"/>
              <a:ext cx="2938128" cy="17495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39461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53531" y="0"/>
            <a:ext cx="106850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Неизменяемый указатель и указатель на неизменяемое значение.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28784" y="943760"/>
            <a:ext cx="56222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Используя ключевое слово </a:t>
            </a:r>
            <a:r>
              <a:rPr lang="ru-RU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lang="ru-RU" dirty="0" smtClean="0"/>
              <a:t>мы можем сделать следующее</a:t>
            </a:r>
            <a:r>
              <a:rPr lang="en-US" dirty="0" smtClean="0"/>
              <a:t>:</a:t>
            </a:r>
            <a:endParaRPr lang="ru-RU" dirty="0" smtClean="0"/>
          </a:p>
          <a:p>
            <a:endParaRPr lang="ru-RU" dirty="0" smtClean="0"/>
          </a:p>
          <a:p>
            <a:r>
              <a:rPr lang="ru-RU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ru-RU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тип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название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&amp;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другая </a:t>
            </a:r>
            <a:r>
              <a:rPr lang="ru-RU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перменная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/>
          </a:p>
          <a:p>
            <a:r>
              <a:rPr lang="ru-RU" dirty="0" smtClean="0"/>
              <a:t>Создать указатель который не допускает изменения значения скрытого за ним</a:t>
            </a:r>
          </a:p>
          <a:p>
            <a:endParaRPr lang="ru-RU" dirty="0" smtClean="0"/>
          </a:p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ru-RU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тип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ru-RU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ru-RU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название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&amp;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другая </a:t>
            </a:r>
            <a:r>
              <a:rPr lang="ru-RU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перменная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dirty="0" smtClean="0"/>
          </a:p>
          <a:p>
            <a:r>
              <a:rPr lang="ru-RU" dirty="0" smtClean="0"/>
              <a:t>Создать указатель который не допускает смены собственного значения, т.е. закрепляется за одной переменной, но позволяет ее изменять.</a:t>
            </a:r>
          </a:p>
          <a:p>
            <a:endParaRPr lang="ru-RU" dirty="0"/>
          </a:p>
          <a:p>
            <a:r>
              <a:rPr lang="ru-RU" dirty="0" smtClean="0"/>
              <a:t>Наиболее часто оба варианта используется при передаче параметров в функции.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86281" y="1220758"/>
            <a:ext cx="584250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ru-RU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u-RU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ru-RU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u-RU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 = </a:t>
            </a:r>
            <a:r>
              <a:rPr lang="ru-RU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u-RU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p = &amp;n;</a:t>
            </a:r>
          </a:p>
          <a:p>
            <a:r>
              <a:rPr lang="ru-RU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ru-RU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pc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&amp;n;</a:t>
            </a:r>
          </a:p>
          <a:p>
            <a:r>
              <a:rPr lang="ru-RU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ru-RU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cp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&amp;N;</a:t>
            </a:r>
            <a:r>
              <a:rPr lang="ru-RU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Ошибка, не дает присвоить  константу к указателю позволяющему изменять  значение</a:t>
            </a:r>
            <a:endParaRPr lang="ru-RU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(*p) = </a:t>
            </a:r>
            <a:r>
              <a:rPr lang="ru-RU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Ошибка, не дает присвоить новое значение</a:t>
            </a:r>
            <a:endParaRPr lang="ru-RU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 = &amp;m;</a:t>
            </a:r>
          </a:p>
          <a:p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ru-RU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pc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= </a:t>
            </a:r>
            <a:r>
              <a:rPr lang="ru-RU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u-RU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pc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&amp;m;</a:t>
            </a:r>
            <a:r>
              <a:rPr lang="ru-RU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Ошибка, не дает присвоить новый указатель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048051" y="546807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test_function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n, 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m){</a:t>
            </a:r>
          </a:p>
          <a:p>
            <a:r>
              <a:rPr lang="en-US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// </a:t>
            </a:r>
            <a:r>
              <a:rPr lang="en-US" b="0" dirty="0" err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Блок</a:t>
            </a:r>
            <a:r>
              <a:rPr lang="en-US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кода</a:t>
            </a:r>
            <a:endParaRPr lang="en-US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000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48476" y="0"/>
            <a:ext cx="58951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Передача по ссылке и по указателю.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048045" y="80151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test_function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n, 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m){</a:t>
            </a:r>
          </a:p>
          <a:p>
            <a:r>
              <a:rPr lang="en-US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// </a:t>
            </a:r>
            <a:r>
              <a:rPr lang="en-US" b="0" dirty="0" err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Блок</a:t>
            </a:r>
            <a:r>
              <a:rPr lang="en-US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кода</a:t>
            </a:r>
            <a:endParaRPr lang="en-US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3592" y="2003138"/>
            <a:ext cx="9804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Передача параметров допускается как по указателю, так и по ссылке. Смысл у передачи параметра по ссылке тот же что и при передаче по указателю, исключить операции копирования. Разница в том, что при ссылки работая как синоним других переменных, не позволяют работать с динамической памятью и передавать массив</a:t>
            </a:r>
            <a:r>
              <a:rPr lang="ru-RU" dirty="0"/>
              <a:t>а</a:t>
            </a:r>
            <a:r>
              <a:rPr lang="ru-RU" dirty="0" smtClean="0"/>
              <a:t>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193591" y="3203467"/>
            <a:ext cx="980490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n = 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b="0" dirty="0" smtClean="0"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ru-RU" b="0" dirty="0" smtClean="0">
                <a:effectLst/>
                <a:latin typeface="Consolas" panose="020B0609020204030204" pitchFamily="49" charset="0"/>
              </a:rPr>
              <a:t>)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 {</a:t>
            </a:r>
            <a:r>
              <a:rPr lang="en-US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test_function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(n, n);</a:t>
            </a:r>
            <a:r>
              <a:rPr lang="en-US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ru-RU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Ошибка, использовать переменную тип </a:t>
            </a:r>
            <a:r>
              <a:rPr lang="en-US" b="0" dirty="0" err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ru-RU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нельзя для инициализации ссылки</a:t>
            </a:r>
            <a:endParaRPr lang="ru-RU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test_function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(&amp;m, m);</a:t>
            </a:r>
            <a:r>
              <a:rPr lang="en-US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0x61fe14        20      0x61fe14        20</a:t>
            </a:r>
            <a:endParaRPr lang="en-US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test_function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(n, m);</a:t>
            </a:r>
            <a:r>
              <a:rPr lang="en-US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0xe84330        10      0x61fe14        20</a:t>
            </a:r>
            <a:endParaRPr lang="en-US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test_function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(&amp;m, n);</a:t>
            </a:r>
            <a:r>
              <a:rPr lang="en-US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ru-RU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Ошибка, использовать переменную тип </a:t>
            </a:r>
            <a:r>
              <a:rPr lang="en-US" b="0" dirty="0" err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ru-RU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нельзя для инициализации ссылки</a:t>
            </a:r>
            <a:endParaRPr lang="ru-RU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test_function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(&amp;m, *n);</a:t>
            </a:r>
            <a:r>
              <a:rPr lang="en-US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0x61fe14        20      0xe84330        10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63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03330" y="0"/>
            <a:ext cx="29854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Умные указатели.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40601" y="680007"/>
            <a:ext cx="112564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Calibri" panose="020F0502020204030204" pitchFamily="34" charset="0"/>
              </a:rPr>
              <a:t>Указатели</a:t>
            </a:r>
            <a:r>
              <a:rPr lang="ru-RU" dirty="0">
                <a:latin typeface="Calibri" panose="020F0502020204030204" pitchFamily="34" charset="0"/>
              </a:rPr>
              <a:t>, которые не нужно удалять –</a:t>
            </a:r>
            <a:r>
              <a:rPr lang="ru-RU" b="1" dirty="0">
                <a:latin typeface="Calibri" panose="020F0502020204030204" pitchFamily="34" charset="0"/>
              </a:rPr>
              <a:t>умные указатели</a:t>
            </a:r>
            <a:r>
              <a:rPr lang="ru-RU" dirty="0">
                <a:latin typeface="Calibri" panose="020F0502020204030204" pitchFamily="34" charset="0"/>
              </a:rPr>
              <a:t>. Память, выделенная под объект (переменную) будет сама освобождена, как только последний указатель на объект (переменную) выйдет за область видимости</a:t>
            </a:r>
            <a:r>
              <a:rPr lang="ru-RU" dirty="0" smtClean="0">
                <a:latin typeface="Calibri" panose="020F0502020204030204" pitchFamily="34" charset="0"/>
              </a:rPr>
              <a:t>.</a:t>
            </a:r>
          </a:p>
          <a:p>
            <a:r>
              <a:rPr lang="ru-RU" dirty="0" smtClean="0">
                <a:latin typeface="Calibri" panose="020F0502020204030204" pitchFamily="34" charset="0"/>
              </a:rPr>
              <a:t>Для работы с ними нужно импортировать библиотеку </a:t>
            </a:r>
            <a:r>
              <a:rPr lang="en-US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memory</a:t>
            </a:r>
            <a:endParaRPr lang="ru-RU" dirty="0" smtClean="0">
              <a:latin typeface="Calibri" panose="020F0502020204030204" pitchFamily="34" charset="0"/>
            </a:endParaRPr>
          </a:p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 </a:t>
            </a:r>
            <a:r>
              <a:rPr lang="en-US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&lt;memory&gt;</a:t>
            </a:r>
            <a:endParaRPr lang="en-US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40601" y="2591120"/>
            <a:ext cx="37421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>
                <a:latin typeface="Calibri" panose="020F0502020204030204" pitchFamily="34" charset="0"/>
              </a:rPr>
              <a:t>unique_ptr</a:t>
            </a:r>
            <a:r>
              <a:rPr lang="ru-RU" dirty="0" smtClean="0">
                <a:latin typeface="Calibri" panose="020F0502020204030204" pitchFamily="34" charset="0"/>
              </a:rPr>
              <a:t>–уникальный </a:t>
            </a:r>
            <a:r>
              <a:rPr lang="ru-RU" dirty="0">
                <a:latin typeface="Calibri" panose="020F0502020204030204" pitchFamily="34" charset="0"/>
              </a:rPr>
              <a:t>указатель. Нельзя присвоить второй указатель на тот же объект простым приравниванием.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68570" y="2037123"/>
            <a:ext cx="72186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x_u_prt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y_u_prt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y_u_prt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x_u_prt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ru-RU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 компиляции</a:t>
            </a:r>
            <a:endParaRPr lang="ru-RU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z_u_prt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x_u_prt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ru-RU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 компиляции</a:t>
            </a:r>
            <a:endParaRPr lang="en-US" b="0" dirty="0" smtClean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ru-RU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classic_p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ru-RU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x_up.get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ru-RU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Превращение в обычный указатель</a:t>
            </a:r>
            <a:endParaRPr lang="ru-RU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y_up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ru-RU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ru-RU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u-RU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x_up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Передача указателя другому</a:t>
            </a:r>
            <a:endParaRPr lang="ru-RU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y_up.reset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ru-RU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Сброс указателя</a:t>
            </a:r>
            <a:endParaRPr lang="ru-RU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77227" y="4779233"/>
            <a:ext cx="54139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>
                <a:latin typeface="Calibri" panose="020F0502020204030204" pitchFamily="34" charset="0"/>
              </a:rPr>
              <a:t>shared_ptr</a:t>
            </a:r>
            <a:r>
              <a:rPr lang="ru-RU" dirty="0" smtClean="0">
                <a:latin typeface="Calibri" panose="020F0502020204030204" pitchFamily="34" charset="0"/>
              </a:rPr>
              <a:t>–разделяемый </a:t>
            </a:r>
            <a:r>
              <a:rPr lang="ru-RU" dirty="0">
                <a:latin typeface="Calibri" panose="020F0502020204030204" pitchFamily="34" charset="0"/>
              </a:rPr>
              <a:t>указатель. Можно создавать его копии (например, так удобно передать в функцию –по умному указателю). Реализует подсчет ссылок на объект. Когда последняя ссылка на объект выходит за область видимости, тогда объект будет автоматически уничтожен.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791200" y="491773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x_sp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y_sp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y_sp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x_sp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ru-RU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вызовет удаление объекта с числом 13, и оба указателя будут ссылаться на число 42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864" y="3537151"/>
            <a:ext cx="2035772" cy="113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601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540670" y="0"/>
            <a:ext cx="11107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>
                <a:latin typeface="Calibri" panose="020F0502020204030204" pitchFamily="34" charset="0"/>
              </a:rPr>
              <a:t>Static</a:t>
            </a:r>
            <a:r>
              <a:rPr lang="ru-RU" sz="2800" b="1" dirty="0" smtClean="0">
                <a:latin typeface="Calibri" panose="020F0502020204030204" pitchFamily="34" charset="0"/>
              </a:rPr>
              <a:t>.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67763" y="680007"/>
            <a:ext cx="1125647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Calibri" panose="020F0502020204030204" pitchFamily="34" charset="0"/>
              </a:rPr>
              <a:t>Важным упоминания при разговоре о переменных, указателях и памяти так же является ключевое слово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ru-RU" dirty="0" smtClean="0">
                <a:latin typeface="Calibri" panose="020F0502020204030204" pitchFamily="34" charset="0"/>
              </a:rPr>
              <a:t>и его поведение в различных ситуациях. </a:t>
            </a:r>
          </a:p>
          <a:p>
            <a:endParaRPr lang="ru-RU" dirty="0">
              <a:latin typeface="Calibri" panose="020F0502020204030204" pitchFamily="34" charset="0"/>
            </a:endParaRPr>
          </a:p>
          <a:p>
            <a:endParaRPr lang="ru-RU" dirty="0" smtClean="0">
              <a:latin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</a:rPr>
              <a:t>Выделим 2 ситуации</a:t>
            </a:r>
            <a:r>
              <a:rPr lang="en-US" dirty="0" smtClean="0">
                <a:latin typeface="Calibri" panose="020F0502020204030204" pitchFamily="34" charset="0"/>
              </a:rPr>
              <a:t>: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ru-RU" dirty="0" smtClean="0">
                <a:latin typeface="Calibri" panose="020F0502020204030204" pitchFamily="34" charset="0"/>
              </a:rPr>
              <a:t>Объявляем статической переменной глобальную переменную. Тогда эта переменная перестает быть доступной вне файла в котором она определена, </a:t>
            </a:r>
            <a:r>
              <a:rPr lang="ru-RU" dirty="0">
                <a:latin typeface="Calibri" panose="020F0502020204030204" pitchFamily="34" charset="0"/>
              </a:rPr>
              <a:t>и</a:t>
            </a:r>
            <a:r>
              <a:rPr lang="ru-RU" dirty="0" smtClean="0">
                <a:latin typeface="Calibri" panose="020F0502020204030204" pitchFamily="34" charset="0"/>
              </a:rPr>
              <a:t> будет глобальной только для него.</a:t>
            </a:r>
          </a:p>
          <a:p>
            <a:pPr marL="342900" indent="-342900">
              <a:buAutoNum type="arabicPeriod"/>
            </a:pPr>
            <a:endParaRPr lang="ru-RU" dirty="0"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ru-RU" dirty="0" smtClean="0">
                <a:latin typeface="Calibri" panose="020F0502020204030204" pitchFamily="34" charset="0"/>
              </a:rPr>
              <a:t>Объявляем статической переменной локальную переменную внутри функции, тогда такая переменная, в отличии от других переменных не будет уничтожаться после окончания работы функции, а будет существовать на протяжении всего времени исполнения программы. Таким образом ее значение будет сохраняться от одного вызова до другого вызова.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484066" y="1361213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тип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название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157050" y="4530113"/>
            <a:ext cx="38779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counted_function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k){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counter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++counter;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// 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Блок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кода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363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67665" y="0"/>
            <a:ext cx="36567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Спасибо за внимание.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pic>
        <p:nvPicPr>
          <p:cNvPr id="14338" name="Picture 2" descr="Ну всё На сегодня хватит , Мем Фрай из Футурам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449" y="1158337"/>
            <a:ext cx="6055102" cy="4541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375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15766" y="0"/>
            <a:ext cx="27604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Как работает гит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791" y="1253292"/>
            <a:ext cx="7434450" cy="454998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200701" y="6211669"/>
            <a:ext cx="117906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https://git-scm.com/book/ru/v2/%D0%92%D0%B2%D0%B5%D0%B4%D0%B5%D0%BD%D0%B8%D0%B5-%D0%9E%D1%81%D0%BD%D0%BE%D0%B2%D1%8B-Git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2115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15766" y="0"/>
            <a:ext cx="27604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Как работает гит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grpSp>
        <p:nvGrpSpPr>
          <p:cNvPr id="31" name="Группа 30"/>
          <p:cNvGrpSpPr/>
          <p:nvPr/>
        </p:nvGrpSpPr>
        <p:grpSpPr>
          <a:xfrm>
            <a:off x="4181879" y="4267326"/>
            <a:ext cx="6084750" cy="1712613"/>
            <a:chOff x="8179041" y="1175442"/>
            <a:chExt cx="6084750" cy="1712613"/>
          </a:xfrm>
        </p:grpSpPr>
        <p:sp>
          <p:nvSpPr>
            <p:cNvPr id="14" name="Прямоугольник 13"/>
            <p:cNvSpPr/>
            <p:nvPr/>
          </p:nvSpPr>
          <p:spPr>
            <a:xfrm>
              <a:off x="8179041" y="1175442"/>
              <a:ext cx="6084750" cy="171261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" name="Блок-схема: магнитный диск 2"/>
            <p:cNvSpPr/>
            <p:nvPr/>
          </p:nvSpPr>
          <p:spPr>
            <a:xfrm>
              <a:off x="8276806" y="1217691"/>
              <a:ext cx="506994" cy="74238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1</a:t>
              </a:r>
              <a:endParaRPr lang="ru-RU" dirty="0"/>
            </a:p>
          </p:txBody>
        </p:sp>
        <p:sp>
          <p:nvSpPr>
            <p:cNvPr id="4" name="Блок-схема: магнитный диск 3"/>
            <p:cNvSpPr/>
            <p:nvPr/>
          </p:nvSpPr>
          <p:spPr>
            <a:xfrm>
              <a:off x="8871474" y="1217691"/>
              <a:ext cx="506994" cy="74238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2</a:t>
              </a:r>
              <a:endParaRPr lang="ru-RU" dirty="0"/>
            </a:p>
          </p:txBody>
        </p:sp>
        <p:sp>
          <p:nvSpPr>
            <p:cNvPr id="5" name="Блок-схема: магнитный диск 4"/>
            <p:cNvSpPr/>
            <p:nvPr/>
          </p:nvSpPr>
          <p:spPr>
            <a:xfrm>
              <a:off x="9466142" y="1217691"/>
              <a:ext cx="506994" cy="74238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3</a:t>
              </a:r>
              <a:endParaRPr lang="ru-RU" dirty="0"/>
            </a:p>
          </p:txBody>
        </p:sp>
        <p:sp>
          <p:nvSpPr>
            <p:cNvPr id="6" name="Блок-схема: магнитный диск 5"/>
            <p:cNvSpPr/>
            <p:nvPr/>
          </p:nvSpPr>
          <p:spPr>
            <a:xfrm>
              <a:off x="10067883" y="1217691"/>
              <a:ext cx="506994" cy="74238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4</a:t>
              </a:r>
              <a:endParaRPr lang="ru-RU" dirty="0"/>
            </a:p>
          </p:txBody>
        </p:sp>
        <p:sp>
          <p:nvSpPr>
            <p:cNvPr id="7" name="Блок-схема: магнитный диск 6"/>
            <p:cNvSpPr/>
            <p:nvPr/>
          </p:nvSpPr>
          <p:spPr>
            <a:xfrm>
              <a:off x="10662551" y="1217691"/>
              <a:ext cx="506994" cy="74238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5</a:t>
              </a:r>
              <a:endParaRPr lang="ru-RU" dirty="0"/>
            </a:p>
          </p:txBody>
        </p:sp>
        <p:sp>
          <p:nvSpPr>
            <p:cNvPr id="8" name="Блок-схема: магнитный диск 7"/>
            <p:cNvSpPr/>
            <p:nvPr/>
          </p:nvSpPr>
          <p:spPr>
            <a:xfrm>
              <a:off x="11602611" y="1660556"/>
              <a:ext cx="506994" cy="74238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6</a:t>
              </a:r>
              <a:endParaRPr lang="ru-RU" dirty="0"/>
            </a:p>
          </p:txBody>
        </p:sp>
        <p:sp>
          <p:nvSpPr>
            <p:cNvPr id="9" name="Блок-схема: магнитный диск 8"/>
            <p:cNvSpPr/>
            <p:nvPr/>
          </p:nvSpPr>
          <p:spPr>
            <a:xfrm>
              <a:off x="9466142" y="2076262"/>
              <a:ext cx="506994" cy="74238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r>
                <a:rPr lang="ru-RU" dirty="0" smtClean="0"/>
                <a:t>.1</a:t>
              </a:r>
              <a:endParaRPr lang="ru-RU" dirty="0"/>
            </a:p>
          </p:txBody>
        </p:sp>
        <p:sp>
          <p:nvSpPr>
            <p:cNvPr id="10" name="Блок-схема: магнитный диск 9"/>
            <p:cNvSpPr/>
            <p:nvPr/>
          </p:nvSpPr>
          <p:spPr>
            <a:xfrm>
              <a:off x="10060810" y="2076262"/>
              <a:ext cx="506994" cy="74238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r>
                <a:rPr lang="ru-RU" dirty="0" smtClean="0"/>
                <a:t>.2</a:t>
              </a:r>
              <a:endParaRPr lang="ru-RU" dirty="0"/>
            </a:p>
          </p:txBody>
        </p:sp>
        <p:sp>
          <p:nvSpPr>
            <p:cNvPr id="11" name="Блок-схема: магнитный диск 10"/>
            <p:cNvSpPr/>
            <p:nvPr/>
          </p:nvSpPr>
          <p:spPr>
            <a:xfrm>
              <a:off x="10655478" y="2076262"/>
              <a:ext cx="506994" cy="74238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r>
                <a:rPr lang="ru-RU" dirty="0" smtClean="0"/>
                <a:t>.3</a:t>
              </a:r>
              <a:endParaRPr lang="ru-RU" dirty="0"/>
            </a:p>
          </p:txBody>
        </p:sp>
      </p:grpSp>
      <p:sp>
        <p:nvSpPr>
          <p:cNvPr id="13" name="Блок-схема: магнитный диск 12"/>
          <p:cNvSpPr/>
          <p:nvPr/>
        </p:nvSpPr>
        <p:spPr>
          <a:xfrm>
            <a:off x="2569824" y="1597068"/>
            <a:ext cx="1946495" cy="71522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Текущая работа</a:t>
            </a:r>
            <a:endParaRPr lang="ru-RU" sz="1600" dirty="0"/>
          </a:p>
        </p:txBody>
      </p:sp>
      <p:sp>
        <p:nvSpPr>
          <p:cNvPr id="15" name="Двойные фигурные скобки 14"/>
          <p:cNvSpPr/>
          <p:nvPr/>
        </p:nvSpPr>
        <p:spPr>
          <a:xfrm>
            <a:off x="2947745" y="1293409"/>
            <a:ext cx="1190652" cy="258024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Наши изменения</a:t>
            </a:r>
            <a:r>
              <a:rPr lang="en-US" sz="1000" dirty="0" smtClean="0"/>
              <a:t> </a:t>
            </a:r>
            <a:r>
              <a:rPr lang="ru-RU" sz="1000" dirty="0" smtClean="0"/>
              <a:t>до </a:t>
            </a:r>
            <a:r>
              <a:rPr lang="en-US" sz="1000" dirty="0" smtClean="0"/>
              <a:t>Add</a:t>
            </a:r>
            <a:endParaRPr lang="ru-RU" sz="1000" dirty="0"/>
          </a:p>
        </p:txBody>
      </p:sp>
      <p:grpSp>
        <p:nvGrpSpPr>
          <p:cNvPr id="20" name="Группа 19"/>
          <p:cNvGrpSpPr/>
          <p:nvPr/>
        </p:nvGrpSpPr>
        <p:grpSpPr>
          <a:xfrm>
            <a:off x="6059149" y="1227968"/>
            <a:ext cx="1327654" cy="1444289"/>
            <a:chOff x="3911825" y="2812611"/>
            <a:chExt cx="854427" cy="929489"/>
          </a:xfrm>
        </p:grpSpPr>
        <p:sp>
          <p:nvSpPr>
            <p:cNvPr id="16" name="Цилиндр 15"/>
            <p:cNvSpPr/>
            <p:nvPr/>
          </p:nvSpPr>
          <p:spPr>
            <a:xfrm>
              <a:off x="3915226" y="2818646"/>
              <a:ext cx="851026" cy="92345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Stage</a:t>
              </a:r>
              <a:endParaRPr lang="ru-RU" sz="1600" dirty="0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3911825" y="2812611"/>
              <a:ext cx="851026" cy="2203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8668619" y="1225876"/>
            <a:ext cx="1332939" cy="1446381"/>
            <a:chOff x="6258952" y="2812611"/>
            <a:chExt cx="851026" cy="923454"/>
          </a:xfrm>
        </p:grpSpPr>
        <p:sp>
          <p:nvSpPr>
            <p:cNvPr id="17" name="Цилиндр 16"/>
            <p:cNvSpPr/>
            <p:nvPr/>
          </p:nvSpPr>
          <p:spPr>
            <a:xfrm>
              <a:off x="6258952" y="2812611"/>
              <a:ext cx="851026" cy="92345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Commit</a:t>
              </a:r>
              <a:endParaRPr lang="ru-RU" sz="1600" dirty="0"/>
            </a:p>
          </p:txBody>
        </p:sp>
        <p:sp>
          <p:nvSpPr>
            <p:cNvPr id="19" name="Овал 18"/>
            <p:cNvSpPr/>
            <p:nvPr/>
          </p:nvSpPr>
          <p:spPr>
            <a:xfrm>
              <a:off x="6258952" y="2812611"/>
              <a:ext cx="851026" cy="2203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22" name="Прямая со стрелкой 21"/>
          <p:cNvCxnSpPr>
            <a:stCxn id="13" idx="4"/>
            <a:endCxn id="16" idx="2"/>
          </p:cNvCxnSpPr>
          <p:nvPr/>
        </p:nvCxnSpPr>
        <p:spPr>
          <a:xfrm>
            <a:off x="4516319" y="1954680"/>
            <a:ext cx="1548115" cy="1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07048" y="1666477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6" idx="4"/>
            <a:endCxn id="17" idx="2"/>
          </p:cNvCxnSpPr>
          <p:nvPr/>
        </p:nvCxnSpPr>
        <p:spPr>
          <a:xfrm flipV="1">
            <a:off x="7386803" y="1949067"/>
            <a:ext cx="1281816" cy="57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563481" y="159706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ru-RU" dirty="0"/>
          </a:p>
        </p:txBody>
      </p:sp>
      <p:sp>
        <p:nvSpPr>
          <p:cNvPr id="29" name="Двойные фигурные скобки 28"/>
          <p:cNvSpPr/>
          <p:nvPr/>
        </p:nvSpPr>
        <p:spPr>
          <a:xfrm>
            <a:off x="6070720" y="1256564"/>
            <a:ext cx="1321367" cy="258024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Наши изменения</a:t>
            </a:r>
            <a:r>
              <a:rPr lang="en-US" sz="1000" dirty="0"/>
              <a:t> </a:t>
            </a:r>
            <a:r>
              <a:rPr lang="ru-RU" sz="1000" dirty="0" smtClean="0"/>
              <a:t>до </a:t>
            </a:r>
            <a:r>
              <a:rPr lang="en-US" sz="1000" dirty="0" smtClean="0"/>
              <a:t>Add</a:t>
            </a:r>
            <a:endParaRPr lang="ru-RU" sz="1000" dirty="0"/>
          </a:p>
        </p:txBody>
      </p:sp>
      <p:sp>
        <p:nvSpPr>
          <p:cNvPr id="30" name="Двойные фигурные скобки 29"/>
          <p:cNvSpPr/>
          <p:nvPr/>
        </p:nvSpPr>
        <p:spPr>
          <a:xfrm>
            <a:off x="1124192" y="1679044"/>
            <a:ext cx="1333123" cy="519638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Наши изменения после выполнения </a:t>
            </a:r>
            <a:r>
              <a:rPr lang="en-US" sz="1000" dirty="0" smtClean="0"/>
              <a:t>Add</a:t>
            </a:r>
            <a:endParaRPr lang="ru-RU" sz="1000" dirty="0"/>
          </a:p>
        </p:txBody>
      </p:sp>
      <p:sp>
        <p:nvSpPr>
          <p:cNvPr id="39" name="Дуга 38"/>
          <p:cNvSpPr/>
          <p:nvPr/>
        </p:nvSpPr>
        <p:spPr>
          <a:xfrm>
            <a:off x="1901766" y="3815514"/>
            <a:ext cx="7333307" cy="1723825"/>
          </a:xfrm>
          <a:prstGeom prst="arc">
            <a:avLst>
              <a:gd name="adj1" fmla="val 11194805"/>
              <a:gd name="adj2" fmla="val 21233972"/>
            </a:avLst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2" name="Прямая со стрелкой 41"/>
          <p:cNvCxnSpPr>
            <a:stCxn id="11" idx="4"/>
            <a:endCxn id="8" idx="3"/>
          </p:cNvCxnSpPr>
          <p:nvPr/>
        </p:nvCxnSpPr>
        <p:spPr>
          <a:xfrm flipV="1">
            <a:off x="7165310" y="5494824"/>
            <a:ext cx="693636" cy="44514"/>
          </a:xfrm>
          <a:prstGeom prst="straightConnector1">
            <a:avLst/>
          </a:prstGeom>
          <a:ln w="19050">
            <a:solidFill>
              <a:schemeClr val="tx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7" idx="4"/>
            <a:endCxn id="8" idx="1"/>
          </p:cNvCxnSpPr>
          <p:nvPr/>
        </p:nvCxnSpPr>
        <p:spPr>
          <a:xfrm>
            <a:off x="7172383" y="4680767"/>
            <a:ext cx="686563" cy="71673"/>
          </a:xfrm>
          <a:prstGeom prst="straightConnector1">
            <a:avLst/>
          </a:prstGeom>
          <a:ln w="19050">
            <a:solidFill>
              <a:schemeClr val="tx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>
            <a:off x="4279644" y="5051959"/>
            <a:ext cx="56339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>
            <a:off x="5468980" y="5910530"/>
            <a:ext cx="16963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279644" y="5271123"/>
            <a:ext cx="1052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Создание ветки</a:t>
            </a:r>
            <a:endParaRPr lang="ru-RU" sz="1400" dirty="0"/>
          </a:p>
        </p:txBody>
      </p:sp>
      <p:cxnSp>
        <p:nvCxnSpPr>
          <p:cNvPr id="58" name="Прямая со стрелкой 57"/>
          <p:cNvCxnSpPr>
            <a:stCxn id="4" idx="3"/>
            <a:endCxn id="9" idx="2"/>
          </p:cNvCxnSpPr>
          <p:nvPr/>
        </p:nvCxnSpPr>
        <p:spPr>
          <a:xfrm>
            <a:off x="5127809" y="5051959"/>
            <a:ext cx="341171" cy="487379"/>
          </a:xfrm>
          <a:prstGeom prst="straightConnector1">
            <a:avLst/>
          </a:prstGeom>
          <a:ln w="19050">
            <a:solidFill>
              <a:schemeClr val="tx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8" idx="4"/>
            <a:endCxn id="63" idx="2"/>
          </p:cNvCxnSpPr>
          <p:nvPr/>
        </p:nvCxnSpPr>
        <p:spPr>
          <a:xfrm flipV="1">
            <a:off x="8112443" y="4680767"/>
            <a:ext cx="604688" cy="44286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Блок-схема: магнитный диск 62"/>
          <p:cNvSpPr/>
          <p:nvPr/>
        </p:nvSpPr>
        <p:spPr>
          <a:xfrm>
            <a:off x="8717131" y="4309575"/>
            <a:ext cx="506994" cy="74238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7408654" y="5513685"/>
            <a:ext cx="897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Слияние веток</a:t>
            </a:r>
            <a:endParaRPr lang="ru-RU" sz="1400" dirty="0"/>
          </a:p>
        </p:txBody>
      </p:sp>
      <p:sp>
        <p:nvSpPr>
          <p:cNvPr id="12" name="Блок-схема: магнитный диск 11"/>
          <p:cNvSpPr/>
          <p:nvPr/>
        </p:nvSpPr>
        <p:spPr>
          <a:xfrm>
            <a:off x="1919873" y="4267326"/>
            <a:ext cx="506994" cy="74238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5568419" y="5992806"/>
            <a:ext cx="3077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err="1" smtClean="0"/>
              <a:t>Репозиторий</a:t>
            </a:r>
            <a:r>
              <a:rPr lang="ru-RU" sz="1400" dirty="0" smtClean="0"/>
              <a:t> на сервере</a:t>
            </a:r>
            <a:endParaRPr lang="ru-RU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5313431" y="341464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Push</a:t>
            </a:r>
            <a:endParaRPr lang="ru-RU" dirty="0"/>
          </a:p>
        </p:txBody>
      </p:sp>
      <p:sp>
        <p:nvSpPr>
          <p:cNvPr id="70" name="Дуга 69"/>
          <p:cNvSpPr/>
          <p:nvPr/>
        </p:nvSpPr>
        <p:spPr>
          <a:xfrm flipH="1" flipV="1">
            <a:off x="4206371" y="1237346"/>
            <a:ext cx="6060258" cy="1991699"/>
          </a:xfrm>
          <a:prstGeom prst="arc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Дуга 70"/>
          <p:cNvSpPr/>
          <p:nvPr/>
        </p:nvSpPr>
        <p:spPr>
          <a:xfrm>
            <a:off x="4706981" y="3235834"/>
            <a:ext cx="4934960" cy="2189582"/>
          </a:xfrm>
          <a:prstGeom prst="arc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Блок-схема: магнитный диск 74"/>
          <p:cNvSpPr/>
          <p:nvPr/>
        </p:nvSpPr>
        <p:spPr>
          <a:xfrm>
            <a:off x="9378568" y="4309575"/>
            <a:ext cx="506994" cy="74238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ru-RU" dirty="0"/>
          </a:p>
        </p:txBody>
      </p:sp>
      <p:grpSp>
        <p:nvGrpSpPr>
          <p:cNvPr id="78" name="Группа 77"/>
          <p:cNvGrpSpPr/>
          <p:nvPr/>
        </p:nvGrpSpPr>
        <p:grpSpPr>
          <a:xfrm>
            <a:off x="475842" y="2684407"/>
            <a:ext cx="1029952" cy="1102853"/>
            <a:chOff x="615636" y="2298921"/>
            <a:chExt cx="1029952" cy="1102853"/>
          </a:xfrm>
        </p:grpSpPr>
        <p:sp>
          <p:nvSpPr>
            <p:cNvPr id="76" name="Арка 75"/>
            <p:cNvSpPr/>
            <p:nvPr/>
          </p:nvSpPr>
          <p:spPr>
            <a:xfrm>
              <a:off x="615636" y="2825507"/>
              <a:ext cx="1029952" cy="576267"/>
            </a:xfrm>
            <a:prstGeom prst="blockArc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7" name="Овал 76"/>
            <p:cNvSpPr/>
            <p:nvPr/>
          </p:nvSpPr>
          <p:spPr>
            <a:xfrm>
              <a:off x="834749" y="2298921"/>
              <a:ext cx="591725" cy="5265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722955" y="339580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Мы</a:t>
            </a:r>
            <a:endParaRPr lang="ru-RU" dirty="0"/>
          </a:p>
        </p:txBody>
      </p:sp>
      <p:grpSp>
        <p:nvGrpSpPr>
          <p:cNvPr id="80" name="Группа 79"/>
          <p:cNvGrpSpPr/>
          <p:nvPr/>
        </p:nvGrpSpPr>
        <p:grpSpPr>
          <a:xfrm>
            <a:off x="11038754" y="5197730"/>
            <a:ext cx="1029952" cy="1102853"/>
            <a:chOff x="615636" y="2298921"/>
            <a:chExt cx="1029952" cy="1102853"/>
          </a:xfrm>
        </p:grpSpPr>
        <p:sp>
          <p:nvSpPr>
            <p:cNvPr id="81" name="Арка 80"/>
            <p:cNvSpPr/>
            <p:nvPr/>
          </p:nvSpPr>
          <p:spPr>
            <a:xfrm>
              <a:off x="615636" y="2825507"/>
              <a:ext cx="1029952" cy="576267"/>
            </a:xfrm>
            <a:prstGeom prst="blockArc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82" name="Овал 81"/>
            <p:cNvSpPr/>
            <p:nvPr/>
          </p:nvSpPr>
          <p:spPr>
            <a:xfrm>
              <a:off x="834749" y="2298921"/>
              <a:ext cx="591725" cy="5265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11072026" y="5948729"/>
            <a:ext cx="963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Коллега</a:t>
            </a:r>
            <a:endParaRPr lang="ru-RU" dirty="0"/>
          </a:p>
        </p:txBody>
      </p:sp>
      <p:sp>
        <p:nvSpPr>
          <p:cNvPr id="87" name="TextBox 86"/>
          <p:cNvSpPr txBox="1"/>
          <p:nvPr/>
        </p:nvSpPr>
        <p:spPr>
          <a:xfrm>
            <a:off x="7461552" y="2937245"/>
            <a:ext cx="530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Pull</a:t>
            </a:r>
            <a:endParaRPr lang="ru-RU" dirty="0"/>
          </a:p>
        </p:txBody>
      </p:sp>
      <p:cxnSp>
        <p:nvCxnSpPr>
          <p:cNvPr id="90" name="Прямая со стрелкой 89"/>
          <p:cNvCxnSpPr>
            <a:stCxn id="82" idx="2"/>
            <a:endCxn id="75" idx="4"/>
          </p:cNvCxnSpPr>
          <p:nvPr/>
        </p:nvCxnSpPr>
        <p:spPr>
          <a:xfrm flipH="1" flipV="1">
            <a:off x="9885562" y="4680767"/>
            <a:ext cx="1372305" cy="78025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0375609" y="4691636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Push</a:t>
            </a:r>
            <a:endParaRPr lang="ru-RU" dirty="0"/>
          </a:p>
        </p:txBody>
      </p:sp>
      <p:pic>
        <p:nvPicPr>
          <p:cNvPr id="5122" name="Picture 2" descr="Коротко о главном — Toyota Prius, 1.5 л., 2008 года на DRIVE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2569824" cy="94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968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387152" y="0"/>
            <a:ext cx="34177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Как работает память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2584" y="873655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Память внутри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212583" y="1732225"/>
            <a:ext cx="1417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Переменная</a:t>
            </a:r>
            <a:endParaRPr lang="ru-RU" dirty="0"/>
          </a:p>
        </p:txBody>
      </p:sp>
      <p:sp>
        <p:nvSpPr>
          <p:cNvPr id="27" name="Двойные фигурные скобки 26"/>
          <p:cNvSpPr/>
          <p:nvPr/>
        </p:nvSpPr>
        <p:spPr>
          <a:xfrm>
            <a:off x="3892231" y="2815992"/>
            <a:ext cx="1595840" cy="289711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n = 10;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endCxn id="171" idx="2"/>
          </p:cNvCxnSpPr>
          <p:nvPr/>
        </p:nvCxnSpPr>
        <p:spPr>
          <a:xfrm flipH="1" flipV="1">
            <a:off x="3703716" y="2166802"/>
            <a:ext cx="820313" cy="69565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19467" y="3695318"/>
            <a:ext cx="92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Массив</a:t>
            </a:r>
            <a:endParaRPr lang="ru-RU" dirty="0"/>
          </a:p>
        </p:txBody>
      </p:sp>
      <p:sp>
        <p:nvSpPr>
          <p:cNvPr id="84" name="Двойные фигурные скобки 83"/>
          <p:cNvSpPr/>
          <p:nvPr/>
        </p:nvSpPr>
        <p:spPr>
          <a:xfrm>
            <a:off x="2296390" y="4513882"/>
            <a:ext cx="3319549" cy="289711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mass[4] {2, 5, 13, 1};</a:t>
            </a:r>
            <a:endParaRPr lang="ru-RU" dirty="0"/>
          </a:p>
        </p:txBody>
      </p:sp>
      <p:cxnSp>
        <p:nvCxnSpPr>
          <p:cNvPr id="85" name="Прямая со стрелкой 84"/>
          <p:cNvCxnSpPr>
            <a:endCxn id="130" idx="2"/>
          </p:cNvCxnSpPr>
          <p:nvPr/>
        </p:nvCxnSpPr>
        <p:spPr>
          <a:xfrm flipH="1" flipV="1">
            <a:off x="2908715" y="4091020"/>
            <a:ext cx="448808" cy="46053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Рамка 86"/>
          <p:cNvSpPr/>
          <p:nvPr/>
        </p:nvSpPr>
        <p:spPr>
          <a:xfrm>
            <a:off x="3357523" y="5957404"/>
            <a:ext cx="371192" cy="38929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723119" y="5557836"/>
            <a:ext cx="1640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Ячейка памяти</a:t>
            </a:r>
            <a:endParaRPr lang="ru-RU" dirty="0"/>
          </a:p>
        </p:txBody>
      </p:sp>
      <p:grpSp>
        <p:nvGrpSpPr>
          <p:cNvPr id="92" name="Группа 91"/>
          <p:cNvGrpSpPr/>
          <p:nvPr/>
        </p:nvGrpSpPr>
        <p:grpSpPr>
          <a:xfrm>
            <a:off x="9075792" y="5702567"/>
            <a:ext cx="1851597" cy="732921"/>
            <a:chOff x="10081238" y="2406129"/>
            <a:chExt cx="1851597" cy="732921"/>
          </a:xfrm>
        </p:grpSpPr>
        <p:sp>
          <p:nvSpPr>
            <p:cNvPr id="88" name="Блок-схема: процесс 87"/>
            <p:cNvSpPr/>
            <p:nvPr/>
          </p:nvSpPr>
          <p:spPr>
            <a:xfrm>
              <a:off x="10081238" y="2406129"/>
              <a:ext cx="1809919" cy="732921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0081238" y="2406129"/>
              <a:ext cx="1851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Адрес = </a:t>
              </a:r>
              <a:r>
                <a:rPr lang="en-US" dirty="0" smtClean="0"/>
                <a:t>&amp;</a:t>
              </a:r>
              <a:r>
                <a:rPr lang="ru-RU" dirty="0" smtClean="0"/>
                <a:t>Ячейка</a:t>
              </a:r>
              <a:endParaRPr lang="ru-RU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0081238" y="2769718"/>
              <a:ext cx="180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Ячейка = *Адрес</a:t>
              </a:r>
              <a:endParaRPr lang="ru-RU" dirty="0"/>
            </a:p>
          </p:txBody>
        </p:sp>
      </p:grpSp>
      <p:grpSp>
        <p:nvGrpSpPr>
          <p:cNvPr id="93" name="Группа 92"/>
          <p:cNvGrpSpPr/>
          <p:nvPr/>
        </p:nvGrpSpPr>
        <p:grpSpPr>
          <a:xfrm>
            <a:off x="5375330" y="5689535"/>
            <a:ext cx="1568072" cy="758985"/>
            <a:chOff x="4518439" y="5208268"/>
            <a:chExt cx="1568072" cy="758985"/>
          </a:xfrm>
        </p:grpSpPr>
        <p:sp>
          <p:nvSpPr>
            <p:cNvPr id="94" name="Блок-схема: процесс 93"/>
            <p:cNvSpPr/>
            <p:nvPr/>
          </p:nvSpPr>
          <p:spPr>
            <a:xfrm>
              <a:off x="4518439" y="5208268"/>
              <a:ext cx="1568072" cy="3696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</a:t>
              </a:r>
              <a:endParaRPr lang="ru-RU" dirty="0"/>
            </a:p>
          </p:txBody>
        </p:sp>
        <p:sp>
          <p:nvSpPr>
            <p:cNvPr id="99" name="Рамка 98"/>
            <p:cNvSpPr/>
            <p:nvPr/>
          </p:nvSpPr>
          <p:spPr>
            <a:xfrm>
              <a:off x="4518439" y="5577954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0" name="Рамка 99"/>
            <p:cNvSpPr/>
            <p:nvPr/>
          </p:nvSpPr>
          <p:spPr>
            <a:xfrm>
              <a:off x="4917399" y="5577954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1" name="Рамка 100"/>
            <p:cNvSpPr/>
            <p:nvPr/>
          </p:nvSpPr>
          <p:spPr>
            <a:xfrm>
              <a:off x="5316359" y="5577954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2" name="Рамка 101"/>
            <p:cNvSpPr/>
            <p:nvPr/>
          </p:nvSpPr>
          <p:spPr>
            <a:xfrm>
              <a:off x="5715319" y="5577954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5450550" y="5226454"/>
            <a:ext cx="1417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Переменная</a:t>
            </a:r>
            <a:endParaRPr lang="ru-RU" dirty="0"/>
          </a:p>
        </p:txBody>
      </p:sp>
      <p:sp>
        <p:nvSpPr>
          <p:cNvPr id="1027" name="TextBox 1026"/>
          <p:cNvSpPr txBox="1"/>
          <p:nvPr/>
        </p:nvSpPr>
        <p:spPr>
          <a:xfrm>
            <a:off x="7682706" y="5884538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Адрес</a:t>
            </a:r>
            <a:endParaRPr lang="ru-RU" dirty="0"/>
          </a:p>
        </p:txBody>
      </p:sp>
      <p:cxnSp>
        <p:nvCxnSpPr>
          <p:cNvPr id="1029" name="Прямая со стрелкой 1028"/>
          <p:cNvCxnSpPr>
            <a:stCxn id="1027" idx="1"/>
          </p:cNvCxnSpPr>
          <p:nvPr/>
        </p:nvCxnSpPr>
        <p:spPr>
          <a:xfrm flipH="1">
            <a:off x="6806518" y="6069204"/>
            <a:ext cx="876188" cy="1846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Двойные фигурные скобки 156"/>
          <p:cNvSpPr/>
          <p:nvPr/>
        </p:nvSpPr>
        <p:spPr>
          <a:xfrm>
            <a:off x="6499355" y="2814142"/>
            <a:ext cx="1595840" cy="289711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</a:t>
            </a:r>
            <a:r>
              <a:rPr lang="en-US" dirty="0" smtClean="0"/>
              <a:t>&amp; n2 = n;</a:t>
            </a:r>
            <a:endParaRPr lang="ru-RU" dirty="0"/>
          </a:p>
        </p:txBody>
      </p:sp>
      <p:sp>
        <p:nvSpPr>
          <p:cNvPr id="1031" name="Равно 1030"/>
          <p:cNvSpPr/>
          <p:nvPr/>
        </p:nvSpPr>
        <p:spPr>
          <a:xfrm>
            <a:off x="5567418" y="2814142"/>
            <a:ext cx="883416" cy="28971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35" name="TextBox 1034"/>
          <p:cNvSpPr txBox="1"/>
          <p:nvPr/>
        </p:nvSpPr>
        <p:spPr>
          <a:xfrm>
            <a:off x="6757806" y="248749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Синоним</a:t>
            </a:r>
            <a:endParaRPr lang="ru-RU" dirty="0"/>
          </a:p>
        </p:txBody>
      </p:sp>
      <p:grpSp>
        <p:nvGrpSpPr>
          <p:cNvPr id="1036" name="Группа 1035"/>
          <p:cNvGrpSpPr/>
          <p:nvPr/>
        </p:nvGrpSpPr>
        <p:grpSpPr>
          <a:xfrm>
            <a:off x="1920843" y="873655"/>
            <a:ext cx="8345991" cy="389303"/>
            <a:chOff x="2109358" y="873654"/>
            <a:chExt cx="8345991" cy="389303"/>
          </a:xfrm>
        </p:grpSpPr>
        <p:sp>
          <p:nvSpPr>
            <p:cNvPr id="4" name="Рамка 3"/>
            <p:cNvSpPr/>
            <p:nvPr/>
          </p:nvSpPr>
          <p:spPr>
            <a:xfrm>
              <a:off x="2509755" y="873658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1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6" name="Рамка 5"/>
            <p:cNvSpPr/>
            <p:nvPr/>
          </p:nvSpPr>
          <p:spPr>
            <a:xfrm>
              <a:off x="2908715" y="873658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" name="Рамка 6"/>
            <p:cNvSpPr/>
            <p:nvPr/>
          </p:nvSpPr>
          <p:spPr>
            <a:xfrm>
              <a:off x="3307675" y="873658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3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8" name="Рамка 7"/>
            <p:cNvSpPr/>
            <p:nvPr/>
          </p:nvSpPr>
          <p:spPr>
            <a:xfrm>
              <a:off x="3706635" y="873658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4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9" name="Рамка 8"/>
            <p:cNvSpPr/>
            <p:nvPr/>
          </p:nvSpPr>
          <p:spPr>
            <a:xfrm>
              <a:off x="4105595" y="873658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5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0" name="Рамка 9"/>
            <p:cNvSpPr/>
            <p:nvPr/>
          </p:nvSpPr>
          <p:spPr>
            <a:xfrm>
              <a:off x="4504555" y="873658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6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1" name="Рамка 10"/>
            <p:cNvSpPr/>
            <p:nvPr/>
          </p:nvSpPr>
          <p:spPr>
            <a:xfrm>
              <a:off x="4903515" y="873658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7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2" name="Рамка 11"/>
            <p:cNvSpPr/>
            <p:nvPr/>
          </p:nvSpPr>
          <p:spPr>
            <a:xfrm>
              <a:off x="5302475" y="873658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8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3" name="Рамка 12"/>
            <p:cNvSpPr/>
            <p:nvPr/>
          </p:nvSpPr>
          <p:spPr>
            <a:xfrm>
              <a:off x="5701435" y="873658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9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4" name="Рамка 13"/>
            <p:cNvSpPr/>
            <p:nvPr/>
          </p:nvSpPr>
          <p:spPr>
            <a:xfrm>
              <a:off x="6100395" y="873658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10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5" name="Рамка 14"/>
            <p:cNvSpPr/>
            <p:nvPr/>
          </p:nvSpPr>
          <p:spPr>
            <a:xfrm>
              <a:off x="6499355" y="873658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11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6" name="Рамка 15"/>
            <p:cNvSpPr/>
            <p:nvPr/>
          </p:nvSpPr>
          <p:spPr>
            <a:xfrm>
              <a:off x="6898315" y="873658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12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7" name="Рамка 16"/>
            <p:cNvSpPr/>
            <p:nvPr/>
          </p:nvSpPr>
          <p:spPr>
            <a:xfrm>
              <a:off x="7297275" y="873658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1</a:t>
              </a:r>
              <a:r>
                <a:rPr lang="en-US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3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8" name="Рамка 17"/>
            <p:cNvSpPr/>
            <p:nvPr/>
          </p:nvSpPr>
          <p:spPr>
            <a:xfrm>
              <a:off x="7696235" y="873658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14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9" name="Рамка 18"/>
            <p:cNvSpPr/>
            <p:nvPr/>
          </p:nvSpPr>
          <p:spPr>
            <a:xfrm>
              <a:off x="8095195" y="873658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15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0" name="Рамка 19"/>
            <p:cNvSpPr/>
            <p:nvPr/>
          </p:nvSpPr>
          <p:spPr>
            <a:xfrm>
              <a:off x="8491236" y="873658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16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1" name="Рамка 20"/>
            <p:cNvSpPr/>
            <p:nvPr/>
          </p:nvSpPr>
          <p:spPr>
            <a:xfrm>
              <a:off x="8890196" y="873658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17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2" name="Рамка 21"/>
            <p:cNvSpPr/>
            <p:nvPr/>
          </p:nvSpPr>
          <p:spPr>
            <a:xfrm>
              <a:off x="9289156" y="873658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18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3" name="Рамка 22"/>
            <p:cNvSpPr/>
            <p:nvPr/>
          </p:nvSpPr>
          <p:spPr>
            <a:xfrm>
              <a:off x="9688116" y="873656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19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4" name="Рамка 23"/>
            <p:cNvSpPr/>
            <p:nvPr/>
          </p:nvSpPr>
          <p:spPr>
            <a:xfrm>
              <a:off x="10084157" y="873655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20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65" name="Рамка 164"/>
            <p:cNvSpPr/>
            <p:nvPr/>
          </p:nvSpPr>
          <p:spPr>
            <a:xfrm>
              <a:off x="2109358" y="873654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0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</p:grpSp>
      <p:grpSp>
        <p:nvGrpSpPr>
          <p:cNvPr id="1037" name="Группа 1036"/>
          <p:cNvGrpSpPr/>
          <p:nvPr/>
        </p:nvGrpSpPr>
        <p:grpSpPr>
          <a:xfrm>
            <a:off x="1920843" y="1407813"/>
            <a:ext cx="8345991" cy="758989"/>
            <a:chOff x="1917445" y="1362225"/>
            <a:chExt cx="8345991" cy="758989"/>
          </a:xfrm>
        </p:grpSpPr>
        <p:sp>
          <p:nvSpPr>
            <p:cNvPr id="51" name="Блок-схема: процесс 50"/>
            <p:cNvSpPr/>
            <p:nvPr/>
          </p:nvSpPr>
          <p:spPr>
            <a:xfrm>
              <a:off x="3514004" y="1362225"/>
              <a:ext cx="1568071" cy="3696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</a:t>
              </a:r>
              <a:endParaRPr lang="ru-RU" dirty="0"/>
            </a:p>
          </p:txBody>
        </p:sp>
        <p:grpSp>
          <p:nvGrpSpPr>
            <p:cNvPr id="167" name="Группа 166"/>
            <p:cNvGrpSpPr/>
            <p:nvPr/>
          </p:nvGrpSpPr>
          <p:grpSpPr>
            <a:xfrm>
              <a:off x="1917445" y="1731911"/>
              <a:ext cx="8345991" cy="389303"/>
              <a:chOff x="2109358" y="873654"/>
              <a:chExt cx="8345991" cy="389303"/>
            </a:xfrm>
          </p:grpSpPr>
          <p:sp>
            <p:nvSpPr>
              <p:cNvPr id="168" name="Рамка 167"/>
              <p:cNvSpPr/>
              <p:nvPr/>
            </p:nvSpPr>
            <p:spPr>
              <a:xfrm>
                <a:off x="250975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69" name="Рамка 168"/>
              <p:cNvSpPr/>
              <p:nvPr/>
            </p:nvSpPr>
            <p:spPr>
              <a:xfrm>
                <a:off x="290871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70" name="Рамка 169"/>
              <p:cNvSpPr/>
              <p:nvPr/>
            </p:nvSpPr>
            <p:spPr>
              <a:xfrm>
                <a:off x="330767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3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71" name="Рамка 170"/>
              <p:cNvSpPr/>
              <p:nvPr/>
            </p:nvSpPr>
            <p:spPr>
              <a:xfrm>
                <a:off x="370663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4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72" name="Рамка 171"/>
              <p:cNvSpPr/>
              <p:nvPr/>
            </p:nvSpPr>
            <p:spPr>
              <a:xfrm>
                <a:off x="410559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5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Рамка 172"/>
              <p:cNvSpPr/>
              <p:nvPr/>
            </p:nvSpPr>
            <p:spPr>
              <a:xfrm>
                <a:off x="450455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6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74" name="Рамка 173"/>
              <p:cNvSpPr/>
              <p:nvPr/>
            </p:nvSpPr>
            <p:spPr>
              <a:xfrm>
                <a:off x="490351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7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75" name="Рамка 174"/>
              <p:cNvSpPr/>
              <p:nvPr/>
            </p:nvSpPr>
            <p:spPr>
              <a:xfrm>
                <a:off x="530247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8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76" name="Рамка 175"/>
              <p:cNvSpPr/>
              <p:nvPr/>
            </p:nvSpPr>
            <p:spPr>
              <a:xfrm>
                <a:off x="570143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9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77" name="Рамка 176"/>
              <p:cNvSpPr/>
              <p:nvPr/>
            </p:nvSpPr>
            <p:spPr>
              <a:xfrm>
                <a:off x="610039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10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Рамка 177"/>
              <p:cNvSpPr/>
              <p:nvPr/>
            </p:nvSpPr>
            <p:spPr>
              <a:xfrm>
                <a:off x="649935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11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79" name="Рамка 178"/>
              <p:cNvSpPr/>
              <p:nvPr/>
            </p:nvSpPr>
            <p:spPr>
              <a:xfrm>
                <a:off x="689831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12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80" name="Рамка 179"/>
              <p:cNvSpPr/>
              <p:nvPr/>
            </p:nvSpPr>
            <p:spPr>
              <a:xfrm>
                <a:off x="729727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</a:t>
                </a:r>
                <a:r>
                  <a:rPr lang="en-US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3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81" name="Рамка 180"/>
              <p:cNvSpPr/>
              <p:nvPr/>
            </p:nvSpPr>
            <p:spPr>
              <a:xfrm>
                <a:off x="769623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14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82" name="Рамка 181"/>
              <p:cNvSpPr/>
              <p:nvPr/>
            </p:nvSpPr>
            <p:spPr>
              <a:xfrm>
                <a:off x="809519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15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83" name="Рамка 182"/>
              <p:cNvSpPr/>
              <p:nvPr/>
            </p:nvSpPr>
            <p:spPr>
              <a:xfrm>
                <a:off x="8491236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16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84" name="Рамка 183"/>
              <p:cNvSpPr/>
              <p:nvPr/>
            </p:nvSpPr>
            <p:spPr>
              <a:xfrm>
                <a:off x="8890196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17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85" name="Рамка 184"/>
              <p:cNvSpPr/>
              <p:nvPr/>
            </p:nvSpPr>
            <p:spPr>
              <a:xfrm>
                <a:off x="9289156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18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86" name="Рамка 185"/>
              <p:cNvSpPr/>
              <p:nvPr/>
            </p:nvSpPr>
            <p:spPr>
              <a:xfrm>
                <a:off x="9688116" y="873656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19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87" name="Рамка 186"/>
              <p:cNvSpPr/>
              <p:nvPr/>
            </p:nvSpPr>
            <p:spPr>
              <a:xfrm>
                <a:off x="10084157" y="873655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20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88" name="Рамка 187"/>
              <p:cNvSpPr/>
              <p:nvPr/>
            </p:nvSpPr>
            <p:spPr>
              <a:xfrm>
                <a:off x="2109358" y="873654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0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40" name="Группа 1039"/>
          <p:cNvGrpSpPr/>
          <p:nvPr/>
        </p:nvGrpSpPr>
        <p:grpSpPr>
          <a:xfrm>
            <a:off x="1923021" y="3322829"/>
            <a:ext cx="8345991" cy="768972"/>
            <a:chOff x="1923391" y="3331722"/>
            <a:chExt cx="8345991" cy="768972"/>
          </a:xfrm>
        </p:grpSpPr>
        <p:sp>
          <p:nvSpPr>
            <p:cNvPr id="80" name="Блок-схема: процесс 79"/>
            <p:cNvSpPr/>
            <p:nvPr/>
          </p:nvSpPr>
          <p:spPr>
            <a:xfrm>
              <a:off x="2723119" y="3331722"/>
              <a:ext cx="1568072" cy="3696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</a:t>
              </a:r>
              <a:endParaRPr lang="ru-RU" dirty="0"/>
            </a:p>
          </p:txBody>
        </p:sp>
        <p:sp>
          <p:nvSpPr>
            <p:cNvPr id="81" name="Блок-схема: процесс 80"/>
            <p:cNvSpPr/>
            <p:nvPr/>
          </p:nvSpPr>
          <p:spPr>
            <a:xfrm>
              <a:off x="4318959" y="3331722"/>
              <a:ext cx="1568072" cy="3696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</a:t>
              </a:r>
              <a:endParaRPr lang="ru-RU" dirty="0"/>
            </a:p>
          </p:txBody>
        </p:sp>
        <p:sp>
          <p:nvSpPr>
            <p:cNvPr id="82" name="Блок-схема: процесс 81"/>
            <p:cNvSpPr/>
            <p:nvPr/>
          </p:nvSpPr>
          <p:spPr>
            <a:xfrm>
              <a:off x="5914799" y="3331722"/>
              <a:ext cx="1568072" cy="3696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</a:t>
              </a:r>
              <a:endParaRPr lang="ru-RU" dirty="0"/>
            </a:p>
          </p:txBody>
        </p:sp>
        <p:sp>
          <p:nvSpPr>
            <p:cNvPr id="83" name="Блок-схема: процесс 82"/>
            <p:cNvSpPr/>
            <p:nvPr/>
          </p:nvSpPr>
          <p:spPr>
            <a:xfrm>
              <a:off x="7510639" y="3331722"/>
              <a:ext cx="1565153" cy="3696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</a:t>
              </a:r>
              <a:endParaRPr lang="ru-RU" dirty="0"/>
            </a:p>
          </p:txBody>
        </p:sp>
        <p:grpSp>
          <p:nvGrpSpPr>
            <p:cNvPr id="189" name="Группа 188"/>
            <p:cNvGrpSpPr/>
            <p:nvPr/>
          </p:nvGrpSpPr>
          <p:grpSpPr>
            <a:xfrm>
              <a:off x="1923391" y="3711391"/>
              <a:ext cx="8345991" cy="389303"/>
              <a:chOff x="2109358" y="873654"/>
              <a:chExt cx="8345991" cy="389303"/>
            </a:xfrm>
          </p:grpSpPr>
          <p:sp>
            <p:nvSpPr>
              <p:cNvPr id="190" name="Рамка 189"/>
              <p:cNvSpPr/>
              <p:nvPr/>
            </p:nvSpPr>
            <p:spPr>
              <a:xfrm>
                <a:off x="250975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91" name="Рамка 190"/>
              <p:cNvSpPr/>
              <p:nvPr/>
            </p:nvSpPr>
            <p:spPr>
              <a:xfrm>
                <a:off x="290871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92" name="Рамка 191"/>
              <p:cNvSpPr/>
              <p:nvPr/>
            </p:nvSpPr>
            <p:spPr>
              <a:xfrm>
                <a:off x="330767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3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93" name="Рамка 192"/>
              <p:cNvSpPr/>
              <p:nvPr/>
            </p:nvSpPr>
            <p:spPr>
              <a:xfrm>
                <a:off x="370663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4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94" name="Рамка 193"/>
              <p:cNvSpPr/>
              <p:nvPr/>
            </p:nvSpPr>
            <p:spPr>
              <a:xfrm>
                <a:off x="410559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5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95" name="Рамка 194"/>
              <p:cNvSpPr/>
              <p:nvPr/>
            </p:nvSpPr>
            <p:spPr>
              <a:xfrm>
                <a:off x="450455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6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96" name="Рамка 195"/>
              <p:cNvSpPr/>
              <p:nvPr/>
            </p:nvSpPr>
            <p:spPr>
              <a:xfrm>
                <a:off x="490351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7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97" name="Рамка 196"/>
              <p:cNvSpPr/>
              <p:nvPr/>
            </p:nvSpPr>
            <p:spPr>
              <a:xfrm>
                <a:off x="530247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8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98" name="Рамка 197"/>
              <p:cNvSpPr/>
              <p:nvPr/>
            </p:nvSpPr>
            <p:spPr>
              <a:xfrm>
                <a:off x="570143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9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99" name="Рамка 198"/>
              <p:cNvSpPr/>
              <p:nvPr/>
            </p:nvSpPr>
            <p:spPr>
              <a:xfrm>
                <a:off x="610039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10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00" name="Рамка 199"/>
              <p:cNvSpPr/>
              <p:nvPr/>
            </p:nvSpPr>
            <p:spPr>
              <a:xfrm>
                <a:off x="649935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11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01" name="Рамка 200"/>
              <p:cNvSpPr/>
              <p:nvPr/>
            </p:nvSpPr>
            <p:spPr>
              <a:xfrm>
                <a:off x="689831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12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02" name="Рамка 201"/>
              <p:cNvSpPr/>
              <p:nvPr/>
            </p:nvSpPr>
            <p:spPr>
              <a:xfrm>
                <a:off x="729727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</a:t>
                </a:r>
                <a:r>
                  <a:rPr lang="en-US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3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03" name="Рамка 202"/>
              <p:cNvSpPr/>
              <p:nvPr/>
            </p:nvSpPr>
            <p:spPr>
              <a:xfrm>
                <a:off x="769623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14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04" name="Рамка 203"/>
              <p:cNvSpPr/>
              <p:nvPr/>
            </p:nvSpPr>
            <p:spPr>
              <a:xfrm>
                <a:off x="809519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15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05" name="Рамка 204"/>
              <p:cNvSpPr/>
              <p:nvPr/>
            </p:nvSpPr>
            <p:spPr>
              <a:xfrm>
                <a:off x="8491236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16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Рамка 205"/>
              <p:cNvSpPr/>
              <p:nvPr/>
            </p:nvSpPr>
            <p:spPr>
              <a:xfrm>
                <a:off x="8890196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17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Рамка 206"/>
              <p:cNvSpPr/>
              <p:nvPr/>
            </p:nvSpPr>
            <p:spPr>
              <a:xfrm>
                <a:off x="9289156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18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Рамка 207"/>
              <p:cNvSpPr/>
              <p:nvPr/>
            </p:nvSpPr>
            <p:spPr>
              <a:xfrm>
                <a:off x="9688116" y="873656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19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Рамка 208"/>
              <p:cNvSpPr/>
              <p:nvPr/>
            </p:nvSpPr>
            <p:spPr>
              <a:xfrm>
                <a:off x="10084157" y="873655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20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10" name="Рамка 209"/>
              <p:cNvSpPr/>
              <p:nvPr/>
            </p:nvSpPr>
            <p:spPr>
              <a:xfrm>
                <a:off x="2109358" y="873654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0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159" name="Прямая со стрелкой 158"/>
          <p:cNvCxnSpPr>
            <a:endCxn id="171" idx="2"/>
          </p:cNvCxnSpPr>
          <p:nvPr/>
        </p:nvCxnSpPr>
        <p:spPr>
          <a:xfrm flipH="1" flipV="1">
            <a:off x="3703716" y="2166802"/>
            <a:ext cx="3436715" cy="70928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" name="Picture 2" descr="ПАМЯТЬ? КАКУЮ ПАМЯТЬ?, Мем Какой пацан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863" y="5021554"/>
            <a:ext cx="2403181" cy="1837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955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Двойные фигурные скобки 37"/>
          <p:cNvSpPr/>
          <p:nvPr/>
        </p:nvSpPr>
        <p:spPr>
          <a:xfrm>
            <a:off x="5270942" y="604010"/>
            <a:ext cx="1650116" cy="656101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</a:t>
            </a:r>
            <a:r>
              <a:rPr lang="en-US" dirty="0" smtClean="0"/>
              <a:t> n = 25;</a:t>
            </a:r>
          </a:p>
          <a:p>
            <a:pPr algn="ctr"/>
            <a:r>
              <a:rPr lang="en-US" dirty="0" err="1" smtClean="0"/>
              <a:t>int</a:t>
            </a:r>
            <a:r>
              <a:rPr lang="ru-RU" dirty="0" smtClean="0"/>
              <a:t>*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n</a:t>
            </a:r>
            <a:r>
              <a:rPr lang="en-US" dirty="0" smtClean="0"/>
              <a:t> =n&amp;;</a:t>
            </a:r>
            <a:endParaRPr lang="ru-RU" dirty="0"/>
          </a:p>
        </p:txBody>
      </p:sp>
      <p:grpSp>
        <p:nvGrpSpPr>
          <p:cNvPr id="81" name="Группа 80"/>
          <p:cNvGrpSpPr/>
          <p:nvPr/>
        </p:nvGrpSpPr>
        <p:grpSpPr>
          <a:xfrm>
            <a:off x="3535370" y="2678386"/>
            <a:ext cx="5121261" cy="1491320"/>
            <a:chOff x="3201911" y="2678386"/>
            <a:chExt cx="5121261" cy="1491320"/>
          </a:xfrm>
        </p:grpSpPr>
        <p:sp>
          <p:nvSpPr>
            <p:cNvPr id="39" name="Двойные фигурные скобки 38"/>
            <p:cNvSpPr/>
            <p:nvPr/>
          </p:nvSpPr>
          <p:spPr>
            <a:xfrm>
              <a:off x="3201911" y="2678386"/>
              <a:ext cx="3111091" cy="1491320"/>
            </a:xfrm>
            <a:prstGeom prst="brace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algn="ctr"/>
              <a:r>
                <a:rPr lang="en-US" dirty="0" err="1" smtClean="0"/>
                <a:t>cout</a:t>
              </a:r>
              <a:r>
                <a:rPr lang="en-US" dirty="0" smtClean="0"/>
                <a:t> &lt;&lt; n &lt;&lt; </a:t>
              </a:r>
              <a:r>
                <a:rPr lang="en-US" dirty="0" err="1" smtClean="0"/>
                <a:t>endl</a:t>
              </a:r>
              <a:r>
                <a:rPr lang="en-US" dirty="0" smtClean="0"/>
                <a:t>;</a:t>
              </a:r>
            </a:p>
            <a:p>
              <a:pPr algn="ctr"/>
              <a:r>
                <a:rPr lang="en-US" dirty="0" err="1" smtClean="0"/>
                <a:t>cout</a:t>
              </a:r>
              <a:r>
                <a:rPr lang="en-US" dirty="0" smtClean="0"/>
                <a:t> &lt;&lt; </a:t>
              </a:r>
              <a:r>
                <a:rPr lang="en-US" dirty="0" err="1" smtClean="0"/>
                <a:t>pn</a:t>
              </a:r>
              <a:r>
                <a:rPr lang="en-US" dirty="0" smtClean="0"/>
                <a:t> &lt;&lt; </a:t>
              </a:r>
              <a:r>
                <a:rPr lang="en-US" dirty="0" err="1" smtClean="0"/>
                <a:t>endl</a:t>
              </a:r>
              <a:r>
                <a:rPr lang="en-US" dirty="0" smtClean="0"/>
                <a:t>;</a:t>
              </a:r>
            </a:p>
            <a:p>
              <a:pPr algn="ctr"/>
              <a:r>
                <a:rPr lang="en-US" dirty="0" err="1" smtClean="0"/>
                <a:t>cout</a:t>
              </a:r>
              <a:r>
                <a:rPr lang="en-US" dirty="0" smtClean="0"/>
                <a:t> &lt;&lt; *</a:t>
              </a:r>
              <a:r>
                <a:rPr lang="en-US" dirty="0" err="1" smtClean="0"/>
                <a:t>pn</a:t>
              </a:r>
              <a:r>
                <a:rPr lang="en-US" dirty="0" smtClean="0"/>
                <a:t> &lt;&lt; </a:t>
              </a:r>
              <a:r>
                <a:rPr lang="en-US" dirty="0" err="1" smtClean="0"/>
                <a:t>endl</a:t>
              </a:r>
              <a:r>
                <a:rPr lang="en-US" dirty="0" smtClean="0"/>
                <a:t>;</a:t>
              </a:r>
            </a:p>
            <a:p>
              <a:pPr algn="ctr"/>
              <a:r>
                <a:rPr lang="en-US" dirty="0" err="1" smtClean="0"/>
                <a:t>cout</a:t>
              </a:r>
              <a:r>
                <a:rPr lang="en-US" dirty="0" smtClean="0"/>
                <a:t> &lt;&lt; &amp;n &lt;&lt; </a:t>
              </a:r>
              <a:r>
                <a:rPr lang="en-US" dirty="0" err="1" smtClean="0"/>
                <a:t>endl</a:t>
              </a:r>
              <a:r>
                <a:rPr lang="en-US" dirty="0" smtClean="0"/>
                <a:t>;</a:t>
              </a:r>
            </a:p>
            <a:p>
              <a:pPr algn="ctr"/>
              <a:r>
                <a:rPr lang="en-US" dirty="0" err="1" smtClean="0"/>
                <a:t>cout</a:t>
              </a:r>
              <a:r>
                <a:rPr lang="en-US" dirty="0" smtClean="0"/>
                <a:t> &lt;&lt; &amp;</a:t>
              </a:r>
              <a:r>
                <a:rPr lang="en-US" dirty="0" err="1" smtClean="0"/>
                <a:t>pn</a:t>
              </a:r>
              <a:r>
                <a:rPr lang="en-US" dirty="0" smtClean="0"/>
                <a:t> &lt;&lt; </a:t>
              </a:r>
              <a:r>
                <a:rPr lang="en-US" dirty="0" err="1" smtClean="0"/>
                <a:t>endl</a:t>
              </a:r>
              <a:r>
                <a:rPr lang="en-US" dirty="0" smtClean="0"/>
                <a:t>;</a:t>
              </a:r>
            </a:p>
          </p:txBody>
        </p:sp>
        <p:sp>
          <p:nvSpPr>
            <p:cNvPr id="40" name="Блок-схема: процесс 39"/>
            <p:cNvSpPr/>
            <p:nvPr/>
          </p:nvSpPr>
          <p:spPr>
            <a:xfrm>
              <a:off x="6498598" y="2678386"/>
              <a:ext cx="1824574" cy="149132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25</a:t>
              </a:r>
            </a:p>
            <a:p>
              <a:pPr algn="ctr"/>
              <a:r>
                <a:rPr lang="en-US" dirty="0" smtClean="0"/>
                <a:t>&amp;</a:t>
              </a:r>
              <a:r>
                <a:rPr lang="ru-RU" dirty="0" smtClean="0"/>
                <a:t>Ячейка12</a:t>
              </a:r>
              <a:br>
                <a:rPr lang="ru-RU" dirty="0" smtClean="0"/>
              </a:br>
              <a:r>
                <a:rPr lang="ru-RU" dirty="0" smtClean="0"/>
                <a:t>25</a:t>
              </a:r>
            </a:p>
            <a:p>
              <a:pPr algn="ctr"/>
              <a:r>
                <a:rPr lang="en-US" dirty="0" smtClean="0"/>
                <a:t>&amp;</a:t>
              </a:r>
              <a:r>
                <a:rPr lang="ru-RU" dirty="0" smtClean="0"/>
                <a:t>Ячейка12</a:t>
              </a:r>
            </a:p>
            <a:p>
              <a:pPr algn="ctr"/>
              <a:r>
                <a:rPr lang="en-US" dirty="0" smtClean="0"/>
                <a:t>&amp;</a:t>
              </a:r>
              <a:r>
                <a:rPr lang="ru-RU" dirty="0" smtClean="0"/>
                <a:t>Ячейка6</a:t>
              </a:r>
              <a:endParaRPr lang="ru-RU" dirty="0"/>
            </a:p>
          </p:txBody>
        </p:sp>
      </p:grpSp>
      <p:grpSp>
        <p:nvGrpSpPr>
          <p:cNvPr id="82" name="Группа 81"/>
          <p:cNvGrpSpPr/>
          <p:nvPr/>
        </p:nvGrpSpPr>
        <p:grpSpPr>
          <a:xfrm>
            <a:off x="3770729" y="4727828"/>
            <a:ext cx="4650543" cy="1109261"/>
            <a:chOff x="4054041" y="4727828"/>
            <a:chExt cx="4650543" cy="1109261"/>
          </a:xfrm>
        </p:grpSpPr>
        <p:grpSp>
          <p:nvGrpSpPr>
            <p:cNvPr id="6" name="Группа 5"/>
            <p:cNvGrpSpPr/>
            <p:nvPr/>
          </p:nvGrpSpPr>
          <p:grpSpPr>
            <a:xfrm>
              <a:off x="4054041" y="5078104"/>
              <a:ext cx="1568072" cy="758985"/>
              <a:chOff x="4518439" y="5208268"/>
              <a:chExt cx="1568072" cy="758985"/>
            </a:xfrm>
          </p:grpSpPr>
          <p:sp>
            <p:nvSpPr>
              <p:cNvPr id="7" name="Блок-схема: процесс 6"/>
              <p:cNvSpPr/>
              <p:nvPr/>
            </p:nvSpPr>
            <p:spPr>
              <a:xfrm>
                <a:off x="4518439" y="5208268"/>
                <a:ext cx="1568072" cy="369686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&amp;</a:t>
                </a:r>
                <a:r>
                  <a:rPr lang="ru-RU" dirty="0" smtClean="0"/>
                  <a:t>Ячейка12</a:t>
                </a:r>
                <a:endParaRPr lang="ru-RU" dirty="0"/>
              </a:p>
            </p:txBody>
          </p:sp>
          <p:sp>
            <p:nvSpPr>
              <p:cNvPr id="8" name="Рамка 7"/>
              <p:cNvSpPr/>
              <p:nvPr/>
            </p:nvSpPr>
            <p:spPr>
              <a:xfrm>
                <a:off x="4518439" y="5577954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4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Рамка 8"/>
              <p:cNvSpPr/>
              <p:nvPr/>
            </p:nvSpPr>
            <p:spPr>
              <a:xfrm>
                <a:off x="4917399" y="5577954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Рамка 9"/>
              <p:cNvSpPr/>
              <p:nvPr/>
            </p:nvSpPr>
            <p:spPr>
              <a:xfrm>
                <a:off x="5316359" y="5577954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Рамка 10"/>
              <p:cNvSpPr/>
              <p:nvPr/>
            </p:nvSpPr>
            <p:spPr>
              <a:xfrm>
                <a:off x="5715319" y="5577954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7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4290434" y="4727828"/>
              <a:ext cx="1146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Указатель</a:t>
              </a:r>
              <a:endParaRPr lang="ru-RU" dirty="0"/>
            </a:p>
          </p:txBody>
        </p:sp>
        <p:grpSp>
          <p:nvGrpSpPr>
            <p:cNvPr id="43" name="Группа 42"/>
            <p:cNvGrpSpPr/>
            <p:nvPr/>
          </p:nvGrpSpPr>
          <p:grpSpPr>
            <a:xfrm>
              <a:off x="6285977" y="5097160"/>
              <a:ext cx="2418607" cy="732921"/>
              <a:chOff x="10081238" y="2406129"/>
              <a:chExt cx="1809919" cy="732921"/>
            </a:xfrm>
          </p:grpSpPr>
          <p:sp>
            <p:nvSpPr>
              <p:cNvPr id="44" name="Блок-схема: процесс 43"/>
              <p:cNvSpPr/>
              <p:nvPr/>
            </p:nvSpPr>
            <p:spPr>
              <a:xfrm>
                <a:off x="10081238" y="2406129"/>
                <a:ext cx="1809919" cy="732921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0081238" y="2406129"/>
                <a:ext cx="1453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Адрес = </a:t>
                </a:r>
                <a:r>
                  <a:rPr lang="en-US" dirty="0" smtClean="0"/>
                  <a:t>&amp;</a:t>
                </a:r>
                <a:r>
                  <a:rPr lang="ru-RU" dirty="0" smtClean="0"/>
                  <a:t>Переменная</a:t>
                </a:r>
                <a:endParaRPr lang="ru-RU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081238" y="2769718"/>
                <a:ext cx="142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Переменная = *Адрес</a:t>
                </a:r>
                <a:endParaRPr lang="ru-RU" dirty="0"/>
              </a:p>
            </p:txBody>
          </p:sp>
        </p:grpSp>
      </p:grpSp>
      <p:cxnSp>
        <p:nvCxnSpPr>
          <p:cNvPr id="52" name="Прямая со стрелкой 51"/>
          <p:cNvCxnSpPr/>
          <p:nvPr/>
        </p:nvCxnSpPr>
        <p:spPr>
          <a:xfrm flipH="1">
            <a:off x="8304883" y="4816694"/>
            <a:ext cx="1708250" cy="464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 flipH="1" flipV="1">
            <a:off x="8304883" y="5621481"/>
            <a:ext cx="1708250" cy="380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9946099" y="4475964"/>
            <a:ext cx="1851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Взятие указателя</a:t>
            </a:r>
          </a:p>
          <a:p>
            <a:r>
              <a:rPr lang="ru-RU" sz="1400" dirty="0" smtClean="0"/>
              <a:t>(получение адреса)</a:t>
            </a:r>
            <a:endParaRPr lang="ru-RU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9946099" y="5356117"/>
            <a:ext cx="211038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Разъименование</a:t>
            </a:r>
            <a:r>
              <a:rPr lang="ru-RU" dirty="0" smtClean="0"/>
              <a:t> указателя</a:t>
            </a:r>
          </a:p>
          <a:p>
            <a:r>
              <a:rPr lang="ru-RU" sz="1400" dirty="0" smtClean="0"/>
              <a:t>(получение значения переменной на которую указывают)</a:t>
            </a:r>
            <a:endParaRPr lang="ru-RU" sz="1400" dirty="0"/>
          </a:p>
        </p:txBody>
      </p:sp>
      <p:sp>
        <p:nvSpPr>
          <p:cNvPr id="57" name="Прямоугольник 56"/>
          <p:cNvSpPr/>
          <p:nvPr/>
        </p:nvSpPr>
        <p:spPr>
          <a:xfrm>
            <a:off x="5230750" y="0"/>
            <a:ext cx="1730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Указатель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grpSp>
        <p:nvGrpSpPr>
          <p:cNvPr id="80" name="Группа 79"/>
          <p:cNvGrpSpPr/>
          <p:nvPr/>
        </p:nvGrpSpPr>
        <p:grpSpPr>
          <a:xfrm>
            <a:off x="1923005" y="1588163"/>
            <a:ext cx="8345991" cy="760446"/>
            <a:chOff x="2319195" y="1588163"/>
            <a:chExt cx="8345991" cy="760446"/>
          </a:xfrm>
        </p:grpSpPr>
        <p:sp>
          <p:nvSpPr>
            <p:cNvPr id="36" name="Блок-схема: процесс 35"/>
            <p:cNvSpPr/>
            <p:nvPr/>
          </p:nvSpPr>
          <p:spPr>
            <a:xfrm>
              <a:off x="3916879" y="1588163"/>
              <a:ext cx="1567666" cy="3696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&amp;</a:t>
              </a:r>
              <a:r>
                <a:rPr lang="ru-RU" dirty="0" smtClean="0"/>
                <a:t>Ячейка10</a:t>
              </a:r>
              <a:endParaRPr lang="ru-RU" dirty="0"/>
            </a:p>
          </p:txBody>
        </p:sp>
        <p:sp>
          <p:nvSpPr>
            <p:cNvPr id="37" name="Блок-схема: процесс 36"/>
            <p:cNvSpPr/>
            <p:nvPr/>
          </p:nvSpPr>
          <p:spPr>
            <a:xfrm>
              <a:off x="6310233" y="1588163"/>
              <a:ext cx="1568072" cy="3696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25</a:t>
              </a:r>
              <a:endParaRPr lang="ru-RU" dirty="0"/>
            </a:p>
          </p:txBody>
        </p:sp>
        <p:grpSp>
          <p:nvGrpSpPr>
            <p:cNvPr id="58" name="Группа 57"/>
            <p:cNvGrpSpPr/>
            <p:nvPr/>
          </p:nvGrpSpPr>
          <p:grpSpPr>
            <a:xfrm>
              <a:off x="2319195" y="1959306"/>
              <a:ext cx="8345991" cy="389303"/>
              <a:chOff x="2109358" y="873654"/>
              <a:chExt cx="8345991" cy="389303"/>
            </a:xfrm>
          </p:grpSpPr>
          <p:sp>
            <p:nvSpPr>
              <p:cNvPr id="59" name="Рамка 58"/>
              <p:cNvSpPr/>
              <p:nvPr/>
            </p:nvSpPr>
            <p:spPr>
              <a:xfrm>
                <a:off x="250975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Рамка 59"/>
              <p:cNvSpPr/>
              <p:nvPr/>
            </p:nvSpPr>
            <p:spPr>
              <a:xfrm>
                <a:off x="290871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61" name="Рамка 60"/>
              <p:cNvSpPr/>
              <p:nvPr/>
            </p:nvSpPr>
            <p:spPr>
              <a:xfrm>
                <a:off x="330767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3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Рамка 61"/>
              <p:cNvSpPr/>
              <p:nvPr/>
            </p:nvSpPr>
            <p:spPr>
              <a:xfrm>
                <a:off x="370663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4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Рамка 62"/>
              <p:cNvSpPr/>
              <p:nvPr/>
            </p:nvSpPr>
            <p:spPr>
              <a:xfrm>
                <a:off x="410559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5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Рамка 63"/>
              <p:cNvSpPr/>
              <p:nvPr/>
            </p:nvSpPr>
            <p:spPr>
              <a:xfrm>
                <a:off x="450455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6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Рамка 64"/>
              <p:cNvSpPr/>
              <p:nvPr/>
            </p:nvSpPr>
            <p:spPr>
              <a:xfrm>
                <a:off x="490351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7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Рамка 65"/>
              <p:cNvSpPr/>
              <p:nvPr/>
            </p:nvSpPr>
            <p:spPr>
              <a:xfrm>
                <a:off x="530247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8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Рамка 66"/>
              <p:cNvSpPr/>
              <p:nvPr/>
            </p:nvSpPr>
            <p:spPr>
              <a:xfrm>
                <a:off x="570143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9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Рамка 67"/>
              <p:cNvSpPr/>
              <p:nvPr/>
            </p:nvSpPr>
            <p:spPr>
              <a:xfrm>
                <a:off x="610039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10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Рамка 68"/>
              <p:cNvSpPr/>
              <p:nvPr/>
            </p:nvSpPr>
            <p:spPr>
              <a:xfrm>
                <a:off x="649935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11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Рамка 69"/>
              <p:cNvSpPr/>
              <p:nvPr/>
            </p:nvSpPr>
            <p:spPr>
              <a:xfrm>
                <a:off x="689831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12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Рамка 70"/>
              <p:cNvSpPr/>
              <p:nvPr/>
            </p:nvSpPr>
            <p:spPr>
              <a:xfrm>
                <a:off x="729727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</a:t>
                </a:r>
                <a:r>
                  <a:rPr lang="en-US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3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Рамка 71"/>
              <p:cNvSpPr/>
              <p:nvPr/>
            </p:nvSpPr>
            <p:spPr>
              <a:xfrm>
                <a:off x="769623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14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Рамка 72"/>
              <p:cNvSpPr/>
              <p:nvPr/>
            </p:nvSpPr>
            <p:spPr>
              <a:xfrm>
                <a:off x="809519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15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Рамка 73"/>
              <p:cNvSpPr/>
              <p:nvPr/>
            </p:nvSpPr>
            <p:spPr>
              <a:xfrm>
                <a:off x="8491236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16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Рамка 74"/>
              <p:cNvSpPr/>
              <p:nvPr/>
            </p:nvSpPr>
            <p:spPr>
              <a:xfrm>
                <a:off x="8890196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17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Рамка 75"/>
              <p:cNvSpPr/>
              <p:nvPr/>
            </p:nvSpPr>
            <p:spPr>
              <a:xfrm>
                <a:off x="9289156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18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Рамка 76"/>
              <p:cNvSpPr/>
              <p:nvPr/>
            </p:nvSpPr>
            <p:spPr>
              <a:xfrm>
                <a:off x="9688116" y="873656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19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Рамка 77"/>
              <p:cNvSpPr/>
              <p:nvPr/>
            </p:nvSpPr>
            <p:spPr>
              <a:xfrm>
                <a:off x="10084157" y="873655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20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Рамка 78"/>
              <p:cNvSpPr/>
              <p:nvPr/>
            </p:nvSpPr>
            <p:spPr>
              <a:xfrm>
                <a:off x="2109358" y="873654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0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p:grpSp>
      </p:grpSp>
      <p:pic>
        <p:nvPicPr>
          <p:cNvPr id="86" name="Picture 2" descr="Мем &quot;Что ты несёшь&quot; | Мемы, Юмор, Да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97" y="5021554"/>
            <a:ext cx="2459525" cy="183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87"/>
          <p:cNvSpPr txBox="1"/>
          <p:nvPr/>
        </p:nvSpPr>
        <p:spPr>
          <a:xfrm>
            <a:off x="4264762" y="6356188"/>
            <a:ext cx="3662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!Указатель это отдельный тип в С++</a:t>
            </a:r>
          </a:p>
        </p:txBody>
      </p:sp>
    </p:spTree>
    <p:extLst>
      <p:ext uri="{BB962C8B-B14F-4D97-AF65-F5344CB8AC3E}">
        <p14:creationId xmlns:p14="http://schemas.microsoft.com/office/powerpoint/2010/main" val="2282489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418848" y="0"/>
            <a:ext cx="13543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Массив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72142" y="2924760"/>
            <a:ext cx="194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Переменная </a:t>
            </a:r>
            <a:r>
              <a:rPr lang="en-US" dirty="0" smtClean="0"/>
              <a:t>mass</a:t>
            </a:r>
            <a:endParaRPr lang="ru-RU" dirty="0"/>
          </a:p>
        </p:txBody>
      </p:sp>
      <p:sp>
        <p:nvSpPr>
          <p:cNvPr id="8" name="Двойные фигурные скобки 7"/>
          <p:cNvSpPr/>
          <p:nvPr/>
        </p:nvSpPr>
        <p:spPr>
          <a:xfrm>
            <a:off x="2639290" y="2240582"/>
            <a:ext cx="3319549" cy="289711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mass[4] {2, 5, 13, 1};</a:t>
            </a:r>
            <a:endParaRPr lang="ru-RU" dirty="0"/>
          </a:p>
        </p:txBody>
      </p:sp>
      <p:cxnSp>
        <p:nvCxnSpPr>
          <p:cNvPr id="9" name="Прямая со стрелкой 8"/>
          <p:cNvCxnSpPr>
            <a:endCxn id="62" idx="2"/>
          </p:cNvCxnSpPr>
          <p:nvPr/>
        </p:nvCxnSpPr>
        <p:spPr>
          <a:xfrm flipH="1" flipV="1">
            <a:off x="2907958" y="1791350"/>
            <a:ext cx="792465" cy="48690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Блок-схема: процесс 31"/>
          <p:cNvSpPr/>
          <p:nvPr/>
        </p:nvSpPr>
        <p:spPr>
          <a:xfrm>
            <a:off x="2960616" y="3294092"/>
            <a:ext cx="1568072" cy="36968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&amp;</a:t>
            </a:r>
            <a:r>
              <a:rPr lang="ru-RU" dirty="0" smtClean="0"/>
              <a:t>Ячейка</a:t>
            </a:r>
            <a:r>
              <a:rPr lang="en-US" dirty="0" smtClean="0"/>
              <a:t>2</a:t>
            </a:r>
            <a:endParaRPr lang="ru-RU" dirty="0"/>
          </a:p>
        </p:txBody>
      </p:sp>
      <p:grpSp>
        <p:nvGrpSpPr>
          <p:cNvPr id="55" name="Группа 54"/>
          <p:cNvGrpSpPr/>
          <p:nvPr/>
        </p:nvGrpSpPr>
        <p:grpSpPr>
          <a:xfrm>
            <a:off x="1923005" y="1022378"/>
            <a:ext cx="8345991" cy="768972"/>
            <a:chOff x="1923391" y="3331722"/>
            <a:chExt cx="8345991" cy="768972"/>
          </a:xfrm>
        </p:grpSpPr>
        <p:sp>
          <p:nvSpPr>
            <p:cNvPr id="56" name="Блок-схема: процесс 55"/>
            <p:cNvSpPr/>
            <p:nvPr/>
          </p:nvSpPr>
          <p:spPr>
            <a:xfrm>
              <a:off x="2723119" y="3331722"/>
              <a:ext cx="1568072" cy="3696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ru-RU" dirty="0"/>
            </a:p>
          </p:txBody>
        </p:sp>
        <p:sp>
          <p:nvSpPr>
            <p:cNvPr id="57" name="Блок-схема: процесс 56"/>
            <p:cNvSpPr/>
            <p:nvPr/>
          </p:nvSpPr>
          <p:spPr>
            <a:xfrm>
              <a:off x="4318959" y="3331722"/>
              <a:ext cx="1568072" cy="3696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ru-RU" dirty="0"/>
            </a:p>
          </p:txBody>
        </p:sp>
        <p:sp>
          <p:nvSpPr>
            <p:cNvPr id="58" name="Блок-схема: процесс 57"/>
            <p:cNvSpPr/>
            <p:nvPr/>
          </p:nvSpPr>
          <p:spPr>
            <a:xfrm>
              <a:off x="5914799" y="3331722"/>
              <a:ext cx="1568072" cy="3696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13</a:t>
              </a:r>
              <a:endParaRPr lang="ru-RU" dirty="0"/>
            </a:p>
          </p:txBody>
        </p:sp>
        <p:sp>
          <p:nvSpPr>
            <p:cNvPr id="59" name="Блок-схема: процесс 58"/>
            <p:cNvSpPr/>
            <p:nvPr/>
          </p:nvSpPr>
          <p:spPr>
            <a:xfrm>
              <a:off x="7510639" y="3331722"/>
              <a:ext cx="1565153" cy="3696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ru-RU" dirty="0"/>
            </a:p>
          </p:txBody>
        </p:sp>
        <p:grpSp>
          <p:nvGrpSpPr>
            <p:cNvPr id="60" name="Группа 59"/>
            <p:cNvGrpSpPr/>
            <p:nvPr/>
          </p:nvGrpSpPr>
          <p:grpSpPr>
            <a:xfrm>
              <a:off x="1923391" y="3711391"/>
              <a:ext cx="8345991" cy="389303"/>
              <a:chOff x="2109358" y="873654"/>
              <a:chExt cx="8345991" cy="389303"/>
            </a:xfrm>
          </p:grpSpPr>
          <p:sp>
            <p:nvSpPr>
              <p:cNvPr id="61" name="Рамка 60"/>
              <p:cNvSpPr/>
              <p:nvPr/>
            </p:nvSpPr>
            <p:spPr>
              <a:xfrm>
                <a:off x="250975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Рамка 61"/>
              <p:cNvSpPr/>
              <p:nvPr/>
            </p:nvSpPr>
            <p:spPr>
              <a:xfrm>
                <a:off x="290871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63" name="Рамка 62"/>
              <p:cNvSpPr/>
              <p:nvPr/>
            </p:nvSpPr>
            <p:spPr>
              <a:xfrm>
                <a:off x="330767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3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Рамка 63"/>
              <p:cNvSpPr/>
              <p:nvPr/>
            </p:nvSpPr>
            <p:spPr>
              <a:xfrm>
                <a:off x="370663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4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Рамка 64"/>
              <p:cNvSpPr/>
              <p:nvPr/>
            </p:nvSpPr>
            <p:spPr>
              <a:xfrm>
                <a:off x="410559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5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Рамка 65"/>
              <p:cNvSpPr/>
              <p:nvPr/>
            </p:nvSpPr>
            <p:spPr>
              <a:xfrm>
                <a:off x="450455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6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Рамка 66"/>
              <p:cNvSpPr/>
              <p:nvPr/>
            </p:nvSpPr>
            <p:spPr>
              <a:xfrm>
                <a:off x="490351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7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Рамка 67"/>
              <p:cNvSpPr/>
              <p:nvPr/>
            </p:nvSpPr>
            <p:spPr>
              <a:xfrm>
                <a:off x="530247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8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Рамка 68"/>
              <p:cNvSpPr/>
              <p:nvPr/>
            </p:nvSpPr>
            <p:spPr>
              <a:xfrm>
                <a:off x="570143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9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Рамка 69"/>
              <p:cNvSpPr/>
              <p:nvPr/>
            </p:nvSpPr>
            <p:spPr>
              <a:xfrm>
                <a:off x="610039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10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Рамка 70"/>
              <p:cNvSpPr/>
              <p:nvPr/>
            </p:nvSpPr>
            <p:spPr>
              <a:xfrm>
                <a:off x="649935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11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Рамка 71"/>
              <p:cNvSpPr/>
              <p:nvPr/>
            </p:nvSpPr>
            <p:spPr>
              <a:xfrm>
                <a:off x="689831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12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Рамка 72"/>
              <p:cNvSpPr/>
              <p:nvPr/>
            </p:nvSpPr>
            <p:spPr>
              <a:xfrm>
                <a:off x="729727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</a:t>
                </a:r>
                <a:r>
                  <a:rPr lang="en-US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3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Рамка 73"/>
              <p:cNvSpPr/>
              <p:nvPr/>
            </p:nvSpPr>
            <p:spPr>
              <a:xfrm>
                <a:off x="769623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14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Рамка 74"/>
              <p:cNvSpPr/>
              <p:nvPr/>
            </p:nvSpPr>
            <p:spPr>
              <a:xfrm>
                <a:off x="809519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15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Рамка 75"/>
              <p:cNvSpPr/>
              <p:nvPr/>
            </p:nvSpPr>
            <p:spPr>
              <a:xfrm>
                <a:off x="8491236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16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Рамка 76"/>
              <p:cNvSpPr/>
              <p:nvPr/>
            </p:nvSpPr>
            <p:spPr>
              <a:xfrm>
                <a:off x="8890196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17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Рамка 77"/>
              <p:cNvSpPr/>
              <p:nvPr/>
            </p:nvSpPr>
            <p:spPr>
              <a:xfrm>
                <a:off x="9289156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18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Рамка 78"/>
              <p:cNvSpPr/>
              <p:nvPr/>
            </p:nvSpPr>
            <p:spPr>
              <a:xfrm>
                <a:off x="9688116" y="873656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19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Рамка 79"/>
              <p:cNvSpPr/>
              <p:nvPr/>
            </p:nvSpPr>
            <p:spPr>
              <a:xfrm>
                <a:off x="10084157" y="873655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20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Рамка 80"/>
              <p:cNvSpPr/>
              <p:nvPr/>
            </p:nvSpPr>
            <p:spPr>
              <a:xfrm>
                <a:off x="2109358" y="873654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0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83" name="TextBox 82"/>
          <p:cNvSpPr txBox="1"/>
          <p:nvPr/>
        </p:nvSpPr>
        <p:spPr>
          <a:xfrm>
            <a:off x="914767" y="1574418"/>
            <a:ext cx="92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Массив</a:t>
            </a:r>
            <a:endParaRPr lang="ru-RU" dirty="0"/>
          </a:p>
        </p:txBody>
      </p:sp>
      <p:sp>
        <p:nvSpPr>
          <p:cNvPr id="84" name="Блок-схема: процесс 83"/>
          <p:cNvSpPr/>
          <p:nvPr/>
        </p:nvSpPr>
        <p:spPr>
          <a:xfrm>
            <a:off x="2960616" y="5032358"/>
            <a:ext cx="1568072" cy="36968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&amp;</a:t>
            </a:r>
            <a:r>
              <a:rPr lang="ru-RU" dirty="0" smtClean="0"/>
              <a:t>Ячейка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85" name="Двойные фигурные скобки 84"/>
          <p:cNvSpPr/>
          <p:nvPr/>
        </p:nvSpPr>
        <p:spPr>
          <a:xfrm>
            <a:off x="4143291" y="4150691"/>
            <a:ext cx="3319549" cy="289711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cout</a:t>
            </a:r>
            <a:r>
              <a:rPr lang="en-US" dirty="0" smtClean="0"/>
              <a:t> &lt;&lt; mass[1]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  <a:endParaRPr lang="ru-RU" dirty="0"/>
          </a:p>
        </p:txBody>
      </p:sp>
      <p:sp>
        <p:nvSpPr>
          <p:cNvPr id="86" name="Скругленная прямоугольная выноска 85"/>
          <p:cNvSpPr/>
          <p:nvPr/>
        </p:nvSpPr>
        <p:spPr>
          <a:xfrm>
            <a:off x="471742" y="2625497"/>
            <a:ext cx="1851660" cy="967858"/>
          </a:xfrm>
          <a:prstGeom prst="wedgeRoundRectCallout">
            <a:avLst>
              <a:gd name="adj1" fmla="val 84288"/>
              <a:gd name="adj2" fmla="val 409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Но как тогда обратиться к элементу?</a:t>
            </a:r>
            <a:endParaRPr lang="ru-RU" sz="1600" dirty="0"/>
          </a:p>
        </p:txBody>
      </p:sp>
      <p:sp>
        <p:nvSpPr>
          <p:cNvPr id="87" name="Блок-схема: процесс 86"/>
          <p:cNvSpPr/>
          <p:nvPr/>
        </p:nvSpPr>
        <p:spPr>
          <a:xfrm>
            <a:off x="5019030" y="5032358"/>
            <a:ext cx="1568072" cy="36968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 * 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88" name="Плюс 87"/>
          <p:cNvSpPr/>
          <p:nvPr/>
        </p:nvSpPr>
        <p:spPr>
          <a:xfrm>
            <a:off x="4610746" y="5086406"/>
            <a:ext cx="326226" cy="30494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Блок-схема: процесс 88"/>
          <p:cNvSpPr/>
          <p:nvPr/>
        </p:nvSpPr>
        <p:spPr>
          <a:xfrm>
            <a:off x="7077444" y="5032358"/>
            <a:ext cx="1568072" cy="36968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&amp;</a:t>
            </a:r>
            <a:r>
              <a:rPr lang="ru-RU" dirty="0" smtClean="0"/>
              <a:t>Ячейка6</a:t>
            </a:r>
            <a:endParaRPr lang="ru-RU" dirty="0"/>
          </a:p>
        </p:txBody>
      </p:sp>
      <p:sp>
        <p:nvSpPr>
          <p:cNvPr id="90" name="Равно 89"/>
          <p:cNvSpPr/>
          <p:nvPr/>
        </p:nvSpPr>
        <p:spPr>
          <a:xfrm>
            <a:off x="6634681" y="5075436"/>
            <a:ext cx="395183" cy="28353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1" name="Двойные фигурные скобки 90"/>
          <p:cNvSpPr/>
          <p:nvPr/>
        </p:nvSpPr>
        <p:spPr>
          <a:xfrm>
            <a:off x="4140477" y="4530848"/>
            <a:ext cx="3319549" cy="289711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mass[1]</a:t>
            </a:r>
            <a:r>
              <a:rPr lang="ru-RU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 *(mass + 1)</a:t>
            </a:r>
            <a:endParaRPr lang="ru-RU" dirty="0"/>
          </a:p>
        </p:txBody>
      </p:sp>
      <p:sp>
        <p:nvSpPr>
          <p:cNvPr id="92" name="Блок-схема: процесс 91"/>
          <p:cNvSpPr/>
          <p:nvPr/>
        </p:nvSpPr>
        <p:spPr>
          <a:xfrm>
            <a:off x="5019030" y="5875957"/>
            <a:ext cx="1568072" cy="36968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&amp;</a:t>
            </a:r>
            <a:r>
              <a:rPr lang="ru-RU" dirty="0"/>
              <a:t>4</a:t>
            </a:r>
          </a:p>
        </p:txBody>
      </p:sp>
      <p:sp>
        <p:nvSpPr>
          <p:cNvPr id="93" name="Равно 92"/>
          <p:cNvSpPr/>
          <p:nvPr/>
        </p:nvSpPr>
        <p:spPr>
          <a:xfrm rot="5400000">
            <a:off x="5602659" y="5497236"/>
            <a:ext cx="395183" cy="28353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490479" y="2817038"/>
            <a:ext cx="26586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sizeof</a:t>
            </a:r>
            <a:r>
              <a:rPr lang="en-US" dirty="0" smtClean="0"/>
              <a:t> ( type/variable )</a:t>
            </a:r>
            <a:endParaRPr lang="ru-RU" dirty="0" smtClean="0"/>
          </a:p>
          <a:p>
            <a:pPr algn="ctr"/>
            <a:r>
              <a:rPr lang="ru-RU" sz="1400" dirty="0" smtClean="0"/>
              <a:t>(размера переменной или типа)</a:t>
            </a:r>
            <a:endParaRPr lang="en-US" sz="1400" dirty="0" smtClean="0"/>
          </a:p>
          <a:p>
            <a:pPr algn="ctr"/>
            <a:r>
              <a:rPr lang="ru-RU" sz="1400" dirty="0" smtClean="0"/>
              <a:t>Размер массива</a:t>
            </a:r>
            <a:r>
              <a:rPr lang="en-US" sz="1400" dirty="0" smtClean="0"/>
              <a:t>:</a:t>
            </a:r>
          </a:p>
          <a:p>
            <a:pPr algn="ctr"/>
            <a:r>
              <a:rPr lang="en-US" sz="1400" dirty="0" err="1" smtClean="0"/>
              <a:t>sizeof</a:t>
            </a:r>
            <a:r>
              <a:rPr lang="en-US" sz="1400" dirty="0" smtClean="0"/>
              <a:t>(array) / </a:t>
            </a:r>
            <a:r>
              <a:rPr lang="en-US" sz="1400" dirty="0" err="1" smtClean="0"/>
              <a:t>sizeof</a:t>
            </a:r>
            <a:r>
              <a:rPr lang="en-US" sz="1400" dirty="0" smtClean="0"/>
              <a:t>(array type)</a:t>
            </a:r>
            <a:endParaRPr lang="ru-RU" sz="1400" dirty="0"/>
          </a:p>
        </p:txBody>
      </p:sp>
      <p:pic>
        <p:nvPicPr>
          <p:cNvPr id="3074" name="Picture 2" descr="ШО ТУТ ПРОИСХОДИТ, Мем Джеки Чан - Какого черта?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926" y="5032357"/>
            <a:ext cx="2761074" cy="183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Мем &quot;Что ты несёшь&quot; | Мемы, Юмор, Да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474" y="5034830"/>
            <a:ext cx="2459525" cy="183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Двойные фигурные скобки 47"/>
          <p:cNvSpPr/>
          <p:nvPr/>
        </p:nvSpPr>
        <p:spPr>
          <a:xfrm>
            <a:off x="521833" y="4624251"/>
            <a:ext cx="1751477" cy="11859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b"/>
          <a:lstStyle/>
          <a:p>
            <a:pPr algn="ctr"/>
            <a:r>
              <a:rPr lang="en-US" dirty="0" smtClean="0"/>
              <a:t>pointer + 1;</a:t>
            </a:r>
          </a:p>
          <a:p>
            <a:pPr algn="ctr"/>
            <a:r>
              <a:rPr lang="en-US" dirty="0" smtClean="0"/>
              <a:t>pointer – 2;</a:t>
            </a:r>
          </a:p>
          <a:p>
            <a:pPr algn="ctr"/>
            <a:r>
              <a:rPr lang="en-US" dirty="0" smtClean="0"/>
              <a:t>++pointer;</a:t>
            </a:r>
          </a:p>
          <a:p>
            <a:pPr algn="ctr"/>
            <a:r>
              <a:rPr lang="en-US" dirty="0" smtClean="0"/>
              <a:t>--pointer;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179102" y="4161516"/>
            <a:ext cx="2543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Арифметика указателей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7687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Группа 14"/>
          <p:cNvGrpSpPr/>
          <p:nvPr/>
        </p:nvGrpSpPr>
        <p:grpSpPr>
          <a:xfrm>
            <a:off x="1613049" y="707034"/>
            <a:ext cx="8965948" cy="5632311"/>
            <a:chOff x="730313" y="1452894"/>
            <a:chExt cx="8965948" cy="5632311"/>
          </a:xfrm>
        </p:grpSpPr>
        <p:sp>
          <p:nvSpPr>
            <p:cNvPr id="2" name="Прямоугольник 1"/>
            <p:cNvSpPr/>
            <p:nvPr/>
          </p:nvSpPr>
          <p:spPr>
            <a:xfrm>
              <a:off x="730313" y="1452894"/>
              <a:ext cx="6096000" cy="563231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b="0" dirty="0" err="1" smtClean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mass[</a:t>
              </a:r>
              <a:r>
                <a:rPr lang="en-US" b="0" dirty="0" smtClean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4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 {</a:t>
              </a:r>
              <a:r>
                <a:rPr lang="en-US" b="0" dirty="0" smtClean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3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lang="en-US" b="0" dirty="0" smtClean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5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lang="en-US" b="0" dirty="0" smtClean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13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lang="en-US" b="0" dirty="0" smtClean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};</a:t>
              </a:r>
            </a:p>
            <a:p>
              <a:r>
                <a:rPr lang="en-US" b="0" dirty="0" err="1" smtClean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k = </a:t>
              </a:r>
              <a:r>
                <a:rPr lang="en-US" b="0" dirty="0" smtClean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256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b="0" dirty="0" err="1" smtClean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* p = mass;</a:t>
              </a:r>
            </a:p>
            <a:p>
              <a:endPara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b="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&lt;&lt; mass[</a:t>
              </a:r>
              <a:r>
                <a:rPr lang="en-US" b="0" dirty="0" smtClean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 &lt;&lt; </a:t>
              </a:r>
              <a:r>
                <a:rPr lang="en-US" b="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endl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  </a:t>
              </a:r>
            </a:p>
            <a:p>
              <a:r>
                <a:rPr lang="en-US" b="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&lt;&lt; &amp;mass &lt;&lt; </a:t>
              </a:r>
              <a:r>
                <a:rPr lang="en-US" b="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endl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 </a:t>
              </a:r>
            </a:p>
            <a:p>
              <a:r>
                <a:rPr lang="en-US" b="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&lt;&lt; &amp;mass[</a:t>
              </a:r>
              <a:r>
                <a:rPr lang="en-US" b="0" dirty="0" smtClean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 &lt;&lt; </a:t>
              </a:r>
              <a:r>
                <a:rPr lang="en-US" b="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endl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 </a:t>
              </a:r>
            </a:p>
            <a:p>
              <a:r>
                <a:rPr lang="en-US" b="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&lt;&lt; p &lt;&lt; </a:t>
              </a:r>
              <a:r>
                <a:rPr lang="en-US" b="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endl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 </a:t>
              </a:r>
            </a:p>
            <a:p>
              <a:r>
                <a:rPr lang="en-US" b="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&lt;&lt; *(p + </a:t>
              </a:r>
              <a:r>
                <a:rPr lang="en-US" b="0" dirty="0" err="1" smtClean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sizeof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b="0" dirty="0" err="1" smtClean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)) &lt;&lt; </a:t>
              </a:r>
              <a:r>
                <a:rPr lang="en-US" b="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endl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b="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&lt;&lt; </a:t>
              </a:r>
              <a:r>
                <a:rPr lang="en-US" b="0" dirty="0" err="1" smtClean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sizeof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b="0" dirty="0" err="1" smtClean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 &lt;&lt; </a:t>
              </a:r>
              <a:r>
                <a:rPr lang="en-US" b="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endl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 </a:t>
              </a:r>
            </a:p>
            <a:p>
              <a:r>
                <a:rPr lang="en-US" b="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&lt;&lt; *(p + </a:t>
              </a:r>
              <a:r>
                <a:rPr lang="en-US" b="0" dirty="0" smtClean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 &lt;&lt; </a:t>
              </a:r>
              <a:r>
                <a:rPr lang="en-US" b="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endl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fr-FR" dirty="0">
                  <a:solidFill>
                    <a:srgbClr val="000000"/>
                  </a:solidFill>
                  <a:latin typeface="Consolas" panose="020B0609020204030204" pitchFamily="49" charset="0"/>
                </a:rPr>
                <a:t>cout &lt;&lt; *mass + </a:t>
              </a:r>
              <a:r>
                <a:rPr lang="fr-FR" dirty="0">
                  <a:solidFill>
                    <a:srgbClr val="098658"/>
                  </a:solidFill>
                  <a:latin typeface="Consolas" panose="020B0609020204030204" pitchFamily="49" charset="0"/>
                </a:rPr>
                <a:t>10</a:t>
              </a:r>
              <a:r>
                <a:rPr lang="fr-FR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endl;</a:t>
              </a:r>
            </a:p>
            <a:p>
              <a:r>
                <a:rPr lang="fr-FR" dirty="0">
                  <a:solidFill>
                    <a:srgbClr val="000000"/>
                  </a:solidFill>
                  <a:latin typeface="Consolas" panose="020B0609020204030204" pitchFamily="49" charset="0"/>
                </a:rPr>
                <a:t>cout &lt;&lt; mass[</a:t>
              </a:r>
              <a:r>
                <a:rPr lang="fr-FR" dirty="0">
                  <a:solidFill>
                    <a:srgbClr val="098658"/>
                  </a:solidFill>
                  <a:latin typeface="Consolas" panose="020B0609020204030204" pitchFamily="49" charset="0"/>
                </a:rPr>
                <a:t>0</a:t>
              </a:r>
              <a:r>
                <a:rPr lang="fr-FR" dirty="0">
                  <a:solidFill>
                    <a:srgbClr val="000000"/>
                  </a:solidFill>
                  <a:latin typeface="Consolas" panose="020B0609020204030204" pitchFamily="49" charset="0"/>
                </a:rPr>
                <a:t>] + </a:t>
              </a:r>
              <a:r>
                <a:rPr lang="fr-FR" dirty="0">
                  <a:solidFill>
                    <a:srgbClr val="098658"/>
                  </a:solidFill>
                  <a:latin typeface="Consolas" panose="020B0609020204030204" pitchFamily="49" charset="0"/>
                </a:rPr>
                <a:t>10</a:t>
              </a:r>
              <a:r>
                <a:rPr lang="fr-FR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endl; </a:t>
              </a:r>
            </a:p>
            <a:p>
              <a:r>
                <a:rPr lang="fr-FR" dirty="0">
                  <a:solidFill>
                    <a:srgbClr val="000000"/>
                  </a:solidFill>
                  <a:latin typeface="Consolas" panose="020B0609020204030204" pitchFamily="49" charset="0"/>
                </a:rPr>
                <a:t>cout &lt;&lt; *(p + </a:t>
              </a:r>
              <a:r>
                <a:rPr lang="fr-FR" dirty="0">
                  <a:solidFill>
                    <a:srgbClr val="098658"/>
                  </a:solidFill>
                  <a:latin typeface="Consolas" panose="020B0609020204030204" pitchFamily="49" charset="0"/>
                </a:rPr>
                <a:t>1</a:t>
              </a:r>
              <a:r>
                <a:rPr lang="fr-FR" dirty="0">
                  <a:solidFill>
                    <a:srgbClr val="000000"/>
                  </a:solidFill>
                  <a:latin typeface="Consolas" panose="020B0609020204030204" pitchFamily="49" charset="0"/>
                </a:rPr>
                <a:t>) + </a:t>
              </a:r>
              <a:r>
                <a:rPr lang="fr-FR" dirty="0">
                  <a:solidFill>
                    <a:srgbClr val="098658"/>
                  </a:solidFill>
                  <a:latin typeface="Consolas" panose="020B0609020204030204" pitchFamily="49" charset="0"/>
                </a:rPr>
                <a:t>10</a:t>
              </a:r>
              <a:r>
                <a:rPr lang="fr-FR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endl; </a:t>
              </a:r>
            </a:p>
            <a:p>
              <a:r>
                <a:rPr lang="fr-FR" dirty="0">
                  <a:solidFill>
                    <a:srgbClr val="000000"/>
                  </a:solidFill>
                  <a:latin typeface="Consolas" panose="020B0609020204030204" pitchFamily="49" charset="0"/>
                </a:rPr>
                <a:t>*(p + </a:t>
              </a:r>
              <a:r>
                <a:rPr lang="fr-FR" dirty="0">
                  <a:solidFill>
                    <a:srgbClr val="098658"/>
                  </a:solidFill>
                  <a:latin typeface="Consolas" panose="020B0609020204030204" pitchFamily="49" charset="0"/>
                </a:rPr>
                <a:t>1</a:t>
              </a:r>
              <a:r>
                <a:rPr lang="fr-FR" dirty="0">
                  <a:solidFill>
                    <a:srgbClr val="000000"/>
                  </a:solidFill>
                  <a:latin typeface="Consolas" panose="020B0609020204030204" pitchFamily="49" charset="0"/>
                </a:rPr>
                <a:t>) = </a:t>
              </a:r>
              <a:r>
                <a:rPr lang="fr-FR" dirty="0">
                  <a:solidFill>
                    <a:srgbClr val="098658"/>
                  </a:solidFill>
                  <a:latin typeface="Consolas" panose="020B0609020204030204" pitchFamily="49" charset="0"/>
                </a:rPr>
                <a:t>11</a:t>
              </a:r>
              <a:r>
                <a:rPr lang="fr-FR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fr-FR" dirty="0">
                  <a:solidFill>
                    <a:srgbClr val="000000"/>
                  </a:solidFill>
                  <a:latin typeface="Consolas" panose="020B0609020204030204" pitchFamily="49" charset="0"/>
                </a:rPr>
                <a:t>cout &lt;&lt; mass[</a:t>
              </a:r>
              <a:r>
                <a:rPr lang="fr-FR" dirty="0">
                  <a:solidFill>
                    <a:srgbClr val="098658"/>
                  </a:solidFill>
                  <a:latin typeface="Consolas" panose="020B0609020204030204" pitchFamily="49" charset="0"/>
                </a:rPr>
                <a:t>1</a:t>
              </a:r>
              <a:r>
                <a:rPr lang="fr-FR" dirty="0">
                  <a:solidFill>
                    <a:srgbClr val="000000"/>
                  </a:solidFill>
                  <a:latin typeface="Consolas" panose="020B0609020204030204" pitchFamily="49" charset="0"/>
                </a:rPr>
                <a:t>] &lt;&lt; endl;</a:t>
              </a:r>
            </a:p>
            <a:p>
              <a:endPara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*p3 = mass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endPara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b="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&lt;&lt; *(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+ </a:t>
              </a:r>
              <a:r>
                <a:rPr lang="en-US" b="0" dirty="0" err="1" smtClean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sizeof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b="0" dirty="0" err="1" smtClean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)) &lt;&lt; </a:t>
              </a:r>
              <a:r>
                <a:rPr lang="en-US" b="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endl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b="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&lt;&lt; *(</a:t>
              </a:r>
              <a:r>
                <a:rPr lang="en-US" b="0" dirty="0" err="1" smtClean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*)(p3 + </a:t>
              </a:r>
              <a:r>
                <a:rPr lang="en-US" b="0" dirty="0" err="1" smtClean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sizeof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b="0" dirty="0" err="1" smtClean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)) &lt;&lt; </a:t>
              </a:r>
              <a:r>
                <a:rPr lang="en-US" b="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endl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3" name="Прямоугольник 2"/>
            <p:cNvSpPr/>
            <p:nvPr/>
          </p:nvSpPr>
          <p:spPr>
            <a:xfrm>
              <a:off x="8299009" y="2560890"/>
              <a:ext cx="1397252" cy="45243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 smtClean="0"/>
                <a:t>5</a:t>
              </a:r>
            </a:p>
            <a:p>
              <a:r>
                <a:rPr lang="ru-RU" dirty="0" smtClean="0"/>
                <a:t>0x61fdf0</a:t>
              </a:r>
            </a:p>
            <a:p>
              <a:r>
                <a:rPr lang="ru-RU" dirty="0" smtClean="0"/>
                <a:t>0x61fdf0</a:t>
              </a:r>
            </a:p>
            <a:p>
              <a:r>
                <a:rPr lang="ru-RU" dirty="0" smtClean="0"/>
                <a:t>0x61fdf0</a:t>
              </a:r>
            </a:p>
            <a:p>
              <a:r>
                <a:rPr lang="ru-RU" dirty="0" smtClean="0"/>
                <a:t>6422000</a:t>
              </a:r>
            </a:p>
            <a:p>
              <a:r>
                <a:rPr lang="ru-RU" dirty="0" smtClean="0"/>
                <a:t>4</a:t>
              </a:r>
            </a:p>
            <a:p>
              <a:r>
                <a:rPr lang="ru-RU" dirty="0" smtClean="0"/>
                <a:t>5</a:t>
              </a:r>
            </a:p>
            <a:p>
              <a:r>
                <a:rPr lang="ru-RU" dirty="0"/>
                <a:t>13</a:t>
              </a:r>
            </a:p>
            <a:p>
              <a:r>
                <a:rPr lang="ru-RU" dirty="0"/>
                <a:t>13</a:t>
              </a:r>
            </a:p>
            <a:p>
              <a:r>
                <a:rPr lang="ru-RU" dirty="0"/>
                <a:t>15</a:t>
              </a:r>
              <a:endParaRPr lang="en-US" dirty="0"/>
            </a:p>
            <a:p>
              <a:endParaRPr lang="ru-RU" dirty="0"/>
            </a:p>
            <a:p>
              <a:r>
                <a:rPr lang="ru-RU" dirty="0"/>
                <a:t>11</a:t>
              </a:r>
            </a:p>
            <a:p>
              <a:endParaRPr lang="en-US" dirty="0" smtClean="0"/>
            </a:p>
            <a:p>
              <a:endParaRPr lang="en-US" dirty="0"/>
            </a:p>
            <a:p>
              <a:r>
                <a:rPr lang="ru-RU" dirty="0" smtClean="0"/>
                <a:t>6422000</a:t>
              </a:r>
              <a:endParaRPr lang="ru-RU" dirty="0" smtClean="0"/>
            </a:p>
            <a:p>
              <a:r>
                <a:rPr lang="ru-RU" dirty="0" smtClean="0"/>
                <a:t>5</a:t>
              </a:r>
              <a:endParaRPr lang="ru-RU" dirty="0"/>
            </a:p>
          </p:txBody>
        </p:sp>
        <p:cxnSp>
          <p:nvCxnSpPr>
            <p:cNvPr id="5" name="Прямая соединительная линия 4"/>
            <p:cNvCxnSpPr/>
            <p:nvPr/>
          </p:nvCxnSpPr>
          <p:spPr>
            <a:xfrm>
              <a:off x="793687" y="5033618"/>
              <a:ext cx="89025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>
              <a:off x="762000" y="4787961"/>
              <a:ext cx="89025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793687" y="4523901"/>
              <a:ext cx="89025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793687" y="4197976"/>
              <a:ext cx="89025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793687" y="3971638"/>
              <a:ext cx="89025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>
              <a:off x="793687" y="3668528"/>
              <a:ext cx="89025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762000" y="3446539"/>
              <a:ext cx="89025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793687" y="3157395"/>
              <a:ext cx="89025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>
              <a:off x="762000" y="2876169"/>
              <a:ext cx="89025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Прямоугольник 15"/>
          <p:cNvSpPr/>
          <p:nvPr/>
        </p:nvSpPr>
        <p:spPr>
          <a:xfrm>
            <a:off x="5379320" y="0"/>
            <a:ext cx="14334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Пример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pic>
        <p:nvPicPr>
          <p:cNvPr id="2050" name="Picture 2" descr="Ясно Понятно, Мем Мальчик в спанч боб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722" y="-3994"/>
            <a:ext cx="1682278" cy="168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Прямая соединительная линия 25"/>
          <p:cNvCxnSpPr/>
          <p:nvPr/>
        </p:nvCxnSpPr>
        <p:spPr>
          <a:xfrm>
            <a:off x="1676423" y="4566907"/>
            <a:ext cx="89025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1688518" y="5128222"/>
            <a:ext cx="89025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1688518" y="5943033"/>
            <a:ext cx="89025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1688518" y="6232745"/>
            <a:ext cx="89025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436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34896" y="0"/>
            <a:ext cx="27222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Тип </a:t>
            </a:r>
            <a:r>
              <a:rPr lang="en-US" sz="2800" b="1" dirty="0" smtClean="0">
                <a:latin typeface="Calibri" panose="020F0502020204030204" pitchFamily="34" charset="0"/>
              </a:rPr>
              <a:t>void</a:t>
            </a:r>
            <a:r>
              <a:rPr lang="ru-RU" sz="2800" b="1" dirty="0">
                <a:latin typeface="Calibri" panose="020F0502020204030204" pitchFamily="34" charset="0"/>
              </a:rPr>
              <a:t> </a:t>
            </a:r>
            <a:r>
              <a:rPr lang="ru-RU" sz="2800" b="1" dirty="0" smtClean="0">
                <a:latin typeface="Calibri" panose="020F0502020204030204" pitchFamily="34" charset="0"/>
              </a:rPr>
              <a:t>и </a:t>
            </a:r>
            <a:r>
              <a:rPr lang="en-US" sz="2800" b="1" dirty="0" smtClean="0">
                <a:latin typeface="Calibri" panose="020F0502020204030204" pitchFamily="34" charset="0"/>
              </a:rPr>
              <a:t>void*</a:t>
            </a:r>
            <a:r>
              <a:rPr lang="ru-RU" sz="2800" b="1" dirty="0" smtClean="0">
                <a:latin typeface="Calibri" panose="020F0502020204030204" pitchFamily="34" charset="0"/>
              </a:rPr>
              <a:t>.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399" y="981011"/>
            <a:ext cx="68158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Тип </a:t>
            </a:r>
            <a:r>
              <a:rPr lang="en-US" dirty="0" smtClean="0"/>
              <a:t>void </a:t>
            </a:r>
            <a:r>
              <a:rPr lang="ru-RU" dirty="0" smtClean="0"/>
              <a:t>является пустым типом, или типом пустоты, т.е. предполагается, что если компилятор встречает где либо такую запись он считает что это пустота. Используется это в объявлении функций, для указания отсутствия возвращаемого значения.</a:t>
            </a:r>
            <a:endParaRPr lang="en-US" dirty="0" smtClean="0"/>
          </a:p>
          <a:p>
            <a:r>
              <a:rPr lang="ru-RU" dirty="0" smtClean="0"/>
              <a:t>Увы, попытка создать переменную типа 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ru-RU" dirty="0" smtClean="0"/>
              <a:t> обречена на провал.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126994" y="1119510"/>
            <a:ext cx="30268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function(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a){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a &lt;&lt;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l="6534" r="7328" b="23777"/>
          <a:stretch/>
        </p:blipFill>
        <p:spPr>
          <a:xfrm>
            <a:off x="4698747" y="2458339"/>
            <a:ext cx="2625505" cy="17424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8398" y="4383605"/>
            <a:ext cx="68158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Но существует указатель на пустоту, т.е. 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ru-RU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ru-RU" dirty="0" smtClean="0"/>
              <a:t> и вот переменную этого типа создать возможно, потому что указатель на пустоту, несмотря на свое название указывает не на пустоту, он указывает строго на 1 байт, или 1 ячейку памяти, и позволяет ссылаться на какую либо память не зная ее типа, или не обращая внимания на ее тип, а соответственно и обращаться к ней как к переменной другого типа.</a:t>
            </a:r>
            <a:endParaRPr lang="en-US" dirty="0" smtClean="0"/>
          </a:p>
        </p:txBody>
      </p:sp>
      <p:pic>
        <p:nvPicPr>
          <p:cNvPr id="7172" name="Picture 4" descr="Aleister Crowley(ToAru) :: ToAru (To Aru Majutsu no Index, To Aru Kagaku no  Railgun) :: Aiwass :: Anime (Аниме) / картинки, гифки, прикольные комиксы,  интересные статьи по теме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282" y="4383605"/>
            <a:ext cx="2314575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2689" y="3078072"/>
            <a:ext cx="29622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489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787303" y="776768"/>
            <a:ext cx="713611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buffer[</a:t>
            </a:r>
            <a:r>
              <a:rPr lang="en-US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{</a:t>
            </a:r>
            <a:r>
              <a:rPr lang="en-US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p_buffer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buffer;</a:t>
            </a:r>
          </a:p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p_void_buffer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buffer;</a:t>
            </a:r>
          </a:p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*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p_buffer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*((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p_void_buffer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&lt;&lt; </a:t>
            </a:r>
            <a:r>
              <a:rPr lang="en-US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-&gt; "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&lt;&lt; 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(*((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p_void_buffer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&lt;&lt;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1 -&gt; 4</a:t>
            </a:r>
            <a:endParaRPr lang="en-US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*((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p_void_buffer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&lt;&lt; </a:t>
            </a:r>
            <a:r>
              <a:rPr lang="en-US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-&gt; "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&lt;&lt; 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(*((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p_void_buffer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&lt;&lt;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8589934593 -&gt; 8</a:t>
            </a:r>
            <a:endParaRPr lang="en-US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*((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p_void_buffer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&lt;&lt; </a:t>
            </a:r>
            <a:r>
              <a:rPr lang="en-US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-&gt; "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&lt;&lt; 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(*((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p_void_buffer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&lt;&lt;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-&gt; 1</a:t>
            </a:r>
            <a:endParaRPr lang="en-US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*((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p_void_buffer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&lt;&lt; </a:t>
            </a:r>
            <a:r>
              <a:rPr lang="en-US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-&gt; "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&lt;&lt; 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(*((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p_void_buffer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&lt;&lt;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1 -&gt; 1</a:t>
            </a:r>
            <a:endParaRPr lang="en-US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*((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p_void_buffer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&lt;&lt; </a:t>
            </a:r>
            <a:r>
              <a:rPr lang="en-US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-&gt; "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&lt;&lt; 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(*((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p_void_buffer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&lt;&lt;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4.24399e-314 -&gt; 8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012744" y="0"/>
            <a:ext cx="41665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Тип </a:t>
            </a:r>
            <a:r>
              <a:rPr lang="en-US" sz="2800" b="1" dirty="0" smtClean="0">
                <a:latin typeface="Calibri" panose="020F0502020204030204" pitchFamily="34" charset="0"/>
              </a:rPr>
              <a:t>void</a:t>
            </a:r>
            <a:r>
              <a:rPr lang="ru-RU" sz="2800" b="1" dirty="0">
                <a:latin typeface="Calibri" panose="020F0502020204030204" pitchFamily="34" charset="0"/>
              </a:rPr>
              <a:t> </a:t>
            </a:r>
            <a:r>
              <a:rPr lang="ru-RU" sz="2800" b="1" dirty="0" smtClean="0">
                <a:latin typeface="Calibri" panose="020F0502020204030204" pitchFamily="34" charset="0"/>
              </a:rPr>
              <a:t>и </a:t>
            </a:r>
            <a:r>
              <a:rPr lang="en-US" sz="2800" b="1" dirty="0" smtClean="0">
                <a:latin typeface="Calibri" panose="020F0502020204030204" pitchFamily="34" charset="0"/>
              </a:rPr>
              <a:t>void*: </a:t>
            </a:r>
            <a:r>
              <a:rPr lang="ru-RU" sz="2800" b="1" dirty="0" smtClean="0">
                <a:latin typeface="Calibri" panose="020F0502020204030204" pitchFamily="34" charset="0"/>
              </a:rPr>
              <a:t>Пример.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pic>
        <p:nvPicPr>
          <p:cNvPr id="6146" name="Picture 2" descr="My new little business... Или как я парикмахерскую открывать собрался.  Часть 4 | Пикаб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72" y="1644416"/>
            <a:ext cx="4470431" cy="362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8233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1204</Words>
  <Application>Microsoft Office PowerPoint</Application>
  <PresentationFormat>Широкоэкранный</PresentationFormat>
  <Paragraphs>421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root</dc:creator>
  <cp:lastModifiedBy>root</cp:lastModifiedBy>
  <cp:revision>59</cp:revision>
  <dcterms:created xsi:type="dcterms:W3CDTF">2020-09-11T22:24:51Z</dcterms:created>
  <dcterms:modified xsi:type="dcterms:W3CDTF">2020-09-15T12:59:36Z</dcterms:modified>
</cp:coreProperties>
</file>