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2" r:id="rId3"/>
    <p:sldId id="290" r:id="rId4"/>
    <p:sldId id="289" r:id="rId5"/>
    <p:sldId id="294" r:id="rId6"/>
    <p:sldId id="293" r:id="rId7"/>
    <p:sldId id="291" r:id="rId8"/>
    <p:sldId id="278" r:id="rId9"/>
    <p:sldId id="280" r:id="rId10"/>
    <p:sldId id="281" r:id="rId11"/>
    <p:sldId id="296" r:id="rId12"/>
    <p:sldId id="298" r:id="rId13"/>
    <p:sldId id="282" r:id="rId14"/>
    <p:sldId id="279" r:id="rId15"/>
    <p:sldId id="299" r:id="rId16"/>
    <p:sldId id="295" r:id="rId17"/>
    <p:sldId id="283" r:id="rId18"/>
    <p:sldId id="285" r:id="rId19"/>
    <p:sldId id="286" r:id="rId20"/>
    <p:sldId id="287" r:id="rId21"/>
    <p:sldId id="288" r:id="rId22"/>
    <p:sldId id="271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55AC4-5CA5-44BA-A2FA-C6B5599E86AD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324E0-734A-4D87-8946-1192F617C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07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57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33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36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57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93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75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37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79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46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04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37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644A0-8973-438C-9519-2E284ACDF610}" type="datetimeFigureOut">
              <a:rPr lang="ru-RU" smtClean="0"/>
              <a:t>22.09.2020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42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88029" y="643622"/>
            <a:ext cx="701594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Курс лекций</a:t>
            </a:r>
            <a:r>
              <a:rPr lang="ru-RU" sz="36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algn="ctr"/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Язык программирования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C++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Лекция </a:t>
            </a:r>
            <a:r>
              <a:rPr lang="en-US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Структуры, объединения, 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перечисления</a:t>
            </a:r>
            <a:r>
              <a:rPr lang="ru-RU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ф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ункции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Преподаватель</a:t>
            </a:r>
            <a:r>
              <a:rPr lang="ru-RU" sz="20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Пысин Максим Дмитриевич, Краснов Дмитрий Олегович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pPr algn="ctr"/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аспиранты кафедры ИКТ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928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191986" y="0"/>
            <a:ext cx="18080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Структуры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grpSp>
        <p:nvGrpSpPr>
          <p:cNvPr id="67" name="Группа 66"/>
          <p:cNvGrpSpPr/>
          <p:nvPr/>
        </p:nvGrpSpPr>
        <p:grpSpPr>
          <a:xfrm>
            <a:off x="200058" y="3442877"/>
            <a:ext cx="11791884" cy="3139321"/>
            <a:chOff x="303546" y="3193759"/>
            <a:chExt cx="11791884" cy="3139321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8730547" y="3193759"/>
              <a:ext cx="3364883" cy="31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Структура располагается в памяти как один единый блок, переменные располагаются в этом блоке строго друг за другом в порядке объявления структуре, а общий занимаемый структурой объем памяти равен сумме объемов памяти требуемых на хранения каждого из полей структуры по отдельности.</a:t>
              </a:r>
              <a:endParaRPr lang="ru-RU" dirty="0"/>
            </a:p>
          </p:txBody>
        </p:sp>
        <p:grpSp>
          <p:nvGrpSpPr>
            <p:cNvPr id="66" name="Группа 65"/>
            <p:cNvGrpSpPr/>
            <p:nvPr/>
          </p:nvGrpSpPr>
          <p:grpSpPr>
            <a:xfrm>
              <a:off x="303546" y="3572382"/>
              <a:ext cx="8349628" cy="2382073"/>
              <a:chOff x="357867" y="3193759"/>
              <a:chExt cx="8349628" cy="2382073"/>
            </a:xfrm>
          </p:grpSpPr>
          <p:grpSp>
            <p:nvGrpSpPr>
              <p:cNvPr id="61" name="Группа 60"/>
              <p:cNvGrpSpPr/>
              <p:nvPr/>
            </p:nvGrpSpPr>
            <p:grpSpPr>
              <a:xfrm>
                <a:off x="361504" y="3193759"/>
                <a:ext cx="8345991" cy="1133881"/>
                <a:chOff x="1923020" y="2992579"/>
                <a:chExt cx="8345991" cy="1133881"/>
              </a:xfrm>
            </p:grpSpPr>
            <p:sp>
              <p:nvSpPr>
                <p:cNvPr id="7" name="Блок-схема: процесс 6"/>
                <p:cNvSpPr/>
                <p:nvPr/>
              </p:nvSpPr>
              <p:spPr>
                <a:xfrm>
                  <a:off x="2722748" y="3357488"/>
                  <a:ext cx="1568072" cy="36968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0</a:t>
                  </a:r>
                  <a:endParaRPr lang="ru-RU" dirty="0"/>
                </a:p>
              </p:txBody>
            </p:sp>
            <p:sp>
              <p:nvSpPr>
                <p:cNvPr id="8" name="Блок-схема: процесс 7"/>
                <p:cNvSpPr/>
                <p:nvPr/>
              </p:nvSpPr>
              <p:spPr>
                <a:xfrm>
                  <a:off x="4318588" y="3357488"/>
                  <a:ext cx="1568072" cy="36968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1</a:t>
                  </a:r>
                  <a:endParaRPr lang="ru-RU" dirty="0"/>
                </a:p>
              </p:txBody>
            </p:sp>
            <p:sp>
              <p:nvSpPr>
                <p:cNvPr id="9" name="Блок-схема: процесс 8"/>
                <p:cNvSpPr/>
                <p:nvPr/>
              </p:nvSpPr>
              <p:spPr>
                <a:xfrm>
                  <a:off x="5914428" y="3357488"/>
                  <a:ext cx="1568072" cy="36968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2</a:t>
                  </a:r>
                  <a:endParaRPr lang="ru-RU" dirty="0"/>
                </a:p>
              </p:txBody>
            </p:sp>
            <p:sp>
              <p:nvSpPr>
                <p:cNvPr id="10" name="Блок-схема: процесс 9"/>
                <p:cNvSpPr/>
                <p:nvPr/>
              </p:nvSpPr>
              <p:spPr>
                <a:xfrm>
                  <a:off x="7510268" y="3357488"/>
                  <a:ext cx="1565153" cy="36968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3</a:t>
                  </a:r>
                  <a:endParaRPr lang="ru-RU" dirty="0"/>
                </a:p>
              </p:txBody>
            </p:sp>
            <p:grpSp>
              <p:nvGrpSpPr>
                <p:cNvPr id="11" name="Группа 10"/>
                <p:cNvGrpSpPr/>
                <p:nvPr/>
              </p:nvGrpSpPr>
              <p:grpSpPr>
                <a:xfrm>
                  <a:off x="1923020" y="3737157"/>
                  <a:ext cx="8345991" cy="389303"/>
                  <a:chOff x="2109358" y="873654"/>
                  <a:chExt cx="8345991" cy="389303"/>
                </a:xfrm>
              </p:grpSpPr>
              <p:sp>
                <p:nvSpPr>
                  <p:cNvPr id="12" name="Рамка 11"/>
                  <p:cNvSpPr/>
                  <p:nvPr/>
                </p:nvSpPr>
                <p:spPr>
                  <a:xfrm>
                    <a:off x="250975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" name="Рамка 12"/>
                  <p:cNvSpPr/>
                  <p:nvPr/>
                </p:nvSpPr>
                <p:spPr>
                  <a:xfrm>
                    <a:off x="290871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14" name="Рамка 13"/>
                  <p:cNvSpPr/>
                  <p:nvPr/>
                </p:nvSpPr>
                <p:spPr>
                  <a:xfrm>
                    <a:off x="330767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3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" name="Рамка 14"/>
                  <p:cNvSpPr/>
                  <p:nvPr/>
                </p:nvSpPr>
                <p:spPr>
                  <a:xfrm>
                    <a:off x="370663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4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" name="Рамка 15"/>
                  <p:cNvSpPr/>
                  <p:nvPr/>
                </p:nvSpPr>
                <p:spPr>
                  <a:xfrm>
                    <a:off x="410559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5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" name="Рамка 16"/>
                  <p:cNvSpPr/>
                  <p:nvPr/>
                </p:nvSpPr>
                <p:spPr>
                  <a:xfrm>
                    <a:off x="450455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6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" name="Рамка 17"/>
                  <p:cNvSpPr/>
                  <p:nvPr/>
                </p:nvSpPr>
                <p:spPr>
                  <a:xfrm>
                    <a:off x="490351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7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" name="Рамка 18"/>
                  <p:cNvSpPr/>
                  <p:nvPr/>
                </p:nvSpPr>
                <p:spPr>
                  <a:xfrm>
                    <a:off x="530247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8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" name="Рамка 19"/>
                  <p:cNvSpPr/>
                  <p:nvPr/>
                </p:nvSpPr>
                <p:spPr>
                  <a:xfrm>
                    <a:off x="570143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9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" name="Рамка 20"/>
                  <p:cNvSpPr/>
                  <p:nvPr/>
                </p:nvSpPr>
                <p:spPr>
                  <a:xfrm>
                    <a:off x="610039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10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" name="Рамка 21"/>
                  <p:cNvSpPr/>
                  <p:nvPr/>
                </p:nvSpPr>
                <p:spPr>
                  <a:xfrm>
                    <a:off x="649935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11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" name="Рамка 22"/>
                  <p:cNvSpPr/>
                  <p:nvPr/>
                </p:nvSpPr>
                <p:spPr>
                  <a:xfrm>
                    <a:off x="689831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12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" name="Рамка 23"/>
                  <p:cNvSpPr/>
                  <p:nvPr/>
                </p:nvSpPr>
                <p:spPr>
                  <a:xfrm>
                    <a:off x="729727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</a:t>
                    </a:r>
                    <a:r>
                      <a:rPr lang="en-US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3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" name="Рамка 24"/>
                  <p:cNvSpPr/>
                  <p:nvPr/>
                </p:nvSpPr>
                <p:spPr>
                  <a:xfrm>
                    <a:off x="769623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14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" name="Рамка 25"/>
                  <p:cNvSpPr/>
                  <p:nvPr/>
                </p:nvSpPr>
                <p:spPr>
                  <a:xfrm>
                    <a:off x="809519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15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" name="Рамка 26"/>
                  <p:cNvSpPr/>
                  <p:nvPr/>
                </p:nvSpPr>
                <p:spPr>
                  <a:xfrm>
                    <a:off x="8491236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16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" name="Рамка 27"/>
                  <p:cNvSpPr/>
                  <p:nvPr/>
                </p:nvSpPr>
                <p:spPr>
                  <a:xfrm>
                    <a:off x="8890196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17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" name="Рамка 28"/>
                  <p:cNvSpPr/>
                  <p:nvPr/>
                </p:nvSpPr>
                <p:spPr>
                  <a:xfrm>
                    <a:off x="9289156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18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" name="Рамка 29"/>
                  <p:cNvSpPr/>
                  <p:nvPr/>
                </p:nvSpPr>
                <p:spPr>
                  <a:xfrm>
                    <a:off x="9688116" y="873656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19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Рамка 30"/>
                  <p:cNvSpPr/>
                  <p:nvPr/>
                </p:nvSpPr>
                <p:spPr>
                  <a:xfrm>
                    <a:off x="10084157" y="873655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20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Рамка 31"/>
                  <p:cNvSpPr/>
                  <p:nvPr/>
                </p:nvSpPr>
                <p:spPr>
                  <a:xfrm>
                    <a:off x="2109358" y="873654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0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0" name="Блок-схема: процесс 59"/>
                <p:cNvSpPr/>
                <p:nvPr/>
              </p:nvSpPr>
              <p:spPr>
                <a:xfrm>
                  <a:off x="2722376" y="2992579"/>
                  <a:ext cx="6352673" cy="36968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Array[4</a:t>
                  </a:r>
                  <a:r>
                    <a:rPr lang="en-US" dirty="0" smtClean="0"/>
                    <a:t>]</a:t>
                  </a:r>
                  <a:endParaRPr lang="ru-RU" dirty="0"/>
                </a:p>
              </p:txBody>
            </p:sp>
          </p:grpSp>
          <p:grpSp>
            <p:nvGrpSpPr>
              <p:cNvPr id="65" name="Группа 64"/>
              <p:cNvGrpSpPr/>
              <p:nvPr/>
            </p:nvGrpSpPr>
            <p:grpSpPr>
              <a:xfrm>
                <a:off x="357867" y="4429138"/>
                <a:ext cx="8345991" cy="1146694"/>
                <a:chOff x="1985063" y="4022007"/>
                <a:chExt cx="8345991" cy="1146694"/>
              </a:xfrm>
            </p:grpSpPr>
            <p:grpSp>
              <p:nvGrpSpPr>
                <p:cNvPr id="33" name="Группа 32"/>
                <p:cNvGrpSpPr/>
                <p:nvPr/>
              </p:nvGrpSpPr>
              <p:grpSpPr>
                <a:xfrm>
                  <a:off x="1985063" y="4399729"/>
                  <a:ext cx="8345991" cy="768972"/>
                  <a:chOff x="1923391" y="3331722"/>
                  <a:chExt cx="8345991" cy="768972"/>
                </a:xfrm>
              </p:grpSpPr>
              <p:sp>
                <p:nvSpPr>
                  <p:cNvPr id="34" name="Блок-схема: процесс 33"/>
                  <p:cNvSpPr/>
                  <p:nvPr/>
                </p:nvSpPr>
                <p:spPr>
                  <a:xfrm>
                    <a:off x="2723119" y="3331722"/>
                    <a:ext cx="366465" cy="369686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0</a:t>
                    </a:r>
                    <a:endParaRPr lang="ru-RU" dirty="0"/>
                  </a:p>
                </p:txBody>
              </p:sp>
              <p:sp>
                <p:nvSpPr>
                  <p:cNvPr id="35" name="Блок-схема: процесс 34"/>
                  <p:cNvSpPr/>
                  <p:nvPr/>
                </p:nvSpPr>
                <p:spPr>
                  <a:xfrm>
                    <a:off x="3121708" y="3331722"/>
                    <a:ext cx="371192" cy="369686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1</a:t>
                    </a:r>
                    <a:endParaRPr lang="ru-RU" dirty="0"/>
                  </a:p>
                </p:txBody>
              </p:sp>
              <p:sp>
                <p:nvSpPr>
                  <p:cNvPr id="36" name="Блок-схема: процесс 35"/>
                  <p:cNvSpPr/>
                  <p:nvPr/>
                </p:nvSpPr>
                <p:spPr>
                  <a:xfrm>
                    <a:off x="3520668" y="3331722"/>
                    <a:ext cx="1568072" cy="369686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2</a:t>
                    </a:r>
                    <a:endParaRPr lang="ru-RU" dirty="0"/>
                  </a:p>
                </p:txBody>
              </p:sp>
              <p:sp>
                <p:nvSpPr>
                  <p:cNvPr id="37" name="Блок-схема: процесс 36"/>
                  <p:cNvSpPr/>
                  <p:nvPr/>
                </p:nvSpPr>
                <p:spPr>
                  <a:xfrm>
                    <a:off x="5120149" y="3331722"/>
                    <a:ext cx="3160271" cy="369686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3</a:t>
                    </a:r>
                    <a:endParaRPr lang="ru-RU" dirty="0"/>
                  </a:p>
                </p:txBody>
              </p:sp>
              <p:grpSp>
                <p:nvGrpSpPr>
                  <p:cNvPr id="38" name="Группа 37"/>
                  <p:cNvGrpSpPr/>
                  <p:nvPr/>
                </p:nvGrpSpPr>
                <p:grpSpPr>
                  <a:xfrm>
                    <a:off x="1923391" y="3711391"/>
                    <a:ext cx="8345991" cy="389303"/>
                    <a:chOff x="2109358" y="873654"/>
                    <a:chExt cx="8345991" cy="389303"/>
                  </a:xfrm>
                </p:grpSpPr>
                <p:sp>
                  <p:nvSpPr>
                    <p:cNvPr id="39" name="Рамка 38"/>
                    <p:cNvSpPr/>
                    <p:nvPr/>
                  </p:nvSpPr>
                  <p:spPr>
                    <a:xfrm>
                      <a:off x="250975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" name="Рамка 39"/>
                    <p:cNvSpPr/>
                    <p:nvPr/>
                  </p:nvSpPr>
                  <p:spPr>
                    <a:xfrm>
                      <a:off x="290871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41" name="Рамка 40"/>
                    <p:cNvSpPr/>
                    <p:nvPr/>
                  </p:nvSpPr>
                  <p:spPr>
                    <a:xfrm>
                      <a:off x="330767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3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2" name="Рамка 41"/>
                    <p:cNvSpPr/>
                    <p:nvPr/>
                  </p:nvSpPr>
                  <p:spPr>
                    <a:xfrm>
                      <a:off x="370663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4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3" name="Рамка 42"/>
                    <p:cNvSpPr/>
                    <p:nvPr/>
                  </p:nvSpPr>
                  <p:spPr>
                    <a:xfrm>
                      <a:off x="410559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5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4" name="Рамка 43"/>
                    <p:cNvSpPr/>
                    <p:nvPr/>
                  </p:nvSpPr>
                  <p:spPr>
                    <a:xfrm>
                      <a:off x="450455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6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" name="Рамка 44"/>
                    <p:cNvSpPr/>
                    <p:nvPr/>
                  </p:nvSpPr>
                  <p:spPr>
                    <a:xfrm>
                      <a:off x="490351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7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6" name="Рамка 45"/>
                    <p:cNvSpPr/>
                    <p:nvPr/>
                  </p:nvSpPr>
                  <p:spPr>
                    <a:xfrm>
                      <a:off x="530247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8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7" name="Рамка 46"/>
                    <p:cNvSpPr/>
                    <p:nvPr/>
                  </p:nvSpPr>
                  <p:spPr>
                    <a:xfrm>
                      <a:off x="570143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9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8" name="Рамка 47"/>
                    <p:cNvSpPr/>
                    <p:nvPr/>
                  </p:nvSpPr>
                  <p:spPr>
                    <a:xfrm>
                      <a:off x="610039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10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9" name="Рамка 48"/>
                    <p:cNvSpPr/>
                    <p:nvPr/>
                  </p:nvSpPr>
                  <p:spPr>
                    <a:xfrm>
                      <a:off x="649935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11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0" name="Рамка 49"/>
                    <p:cNvSpPr/>
                    <p:nvPr/>
                  </p:nvSpPr>
                  <p:spPr>
                    <a:xfrm>
                      <a:off x="689831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12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1" name="Рамка 50"/>
                    <p:cNvSpPr/>
                    <p:nvPr/>
                  </p:nvSpPr>
                  <p:spPr>
                    <a:xfrm>
                      <a:off x="729727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3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2" name="Рамка 51"/>
                    <p:cNvSpPr/>
                    <p:nvPr/>
                  </p:nvSpPr>
                  <p:spPr>
                    <a:xfrm>
                      <a:off x="769623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14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3" name="Рамка 52"/>
                    <p:cNvSpPr/>
                    <p:nvPr/>
                  </p:nvSpPr>
                  <p:spPr>
                    <a:xfrm>
                      <a:off x="809519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15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4" name="Рамка 53"/>
                    <p:cNvSpPr/>
                    <p:nvPr/>
                  </p:nvSpPr>
                  <p:spPr>
                    <a:xfrm>
                      <a:off x="8491236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16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5" name="Рамка 54"/>
                    <p:cNvSpPr/>
                    <p:nvPr/>
                  </p:nvSpPr>
                  <p:spPr>
                    <a:xfrm>
                      <a:off x="8890196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17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6" name="Рамка 55"/>
                    <p:cNvSpPr/>
                    <p:nvPr/>
                  </p:nvSpPr>
                  <p:spPr>
                    <a:xfrm>
                      <a:off x="9289156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18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7" name="Рамка 56"/>
                    <p:cNvSpPr/>
                    <p:nvPr/>
                  </p:nvSpPr>
                  <p:spPr>
                    <a:xfrm>
                      <a:off x="9688116" y="873656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19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8" name="Рамка 57"/>
                    <p:cNvSpPr/>
                    <p:nvPr/>
                  </p:nvSpPr>
                  <p:spPr>
                    <a:xfrm>
                      <a:off x="10084157" y="873655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20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9" name="Рамка 58"/>
                    <p:cNvSpPr/>
                    <p:nvPr/>
                  </p:nvSpPr>
                  <p:spPr>
                    <a:xfrm>
                      <a:off x="2109358" y="873654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62" name="Блок-схема: процесс 61"/>
                <p:cNvSpPr/>
                <p:nvPr/>
              </p:nvSpPr>
              <p:spPr>
                <a:xfrm>
                  <a:off x="2784420" y="4022007"/>
                  <a:ext cx="6352673" cy="36968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Struct</a:t>
                  </a:r>
                  <a:r>
                    <a:rPr lang="en-US" dirty="0" smtClean="0"/>
                    <a:t>{char, bool, </a:t>
                  </a:r>
                  <a:r>
                    <a:rPr lang="en-US" dirty="0" err="1" smtClean="0"/>
                    <a:t>int</a:t>
                  </a:r>
                  <a:r>
                    <a:rPr lang="en-US" dirty="0" smtClean="0"/>
                    <a:t>, double, short </a:t>
                  </a:r>
                  <a:r>
                    <a:rPr lang="en-US" dirty="0" err="1" smtClean="0"/>
                    <a:t>int</a:t>
                  </a:r>
                  <a:r>
                    <a:rPr lang="en-US" dirty="0" smtClean="0"/>
                    <a:t>}</a:t>
                  </a:r>
                  <a:endParaRPr lang="ru-RU" dirty="0"/>
                </a:p>
              </p:txBody>
            </p:sp>
            <p:sp>
              <p:nvSpPr>
                <p:cNvPr id="63" name="Блок-схема: процесс 62"/>
                <p:cNvSpPr/>
                <p:nvPr/>
              </p:nvSpPr>
              <p:spPr>
                <a:xfrm>
                  <a:off x="8366941" y="4399729"/>
                  <a:ext cx="770152" cy="36968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4</a:t>
                  </a:r>
                  <a:endParaRPr lang="ru-RU" dirty="0"/>
                </a:p>
              </p:txBody>
            </p:sp>
          </p:grpSp>
        </p:grpSp>
      </p:grpSp>
      <p:grpSp>
        <p:nvGrpSpPr>
          <p:cNvPr id="70" name="Группа 69"/>
          <p:cNvGrpSpPr/>
          <p:nvPr/>
        </p:nvGrpSpPr>
        <p:grpSpPr>
          <a:xfrm>
            <a:off x="459456" y="603434"/>
            <a:ext cx="11273088" cy="2862322"/>
            <a:chOff x="306294" y="603434"/>
            <a:chExt cx="11579413" cy="2862322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306294" y="603434"/>
              <a:ext cx="11579413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Структура является объединением нескольких переменных одним общим именем, при этом каждая из переменных объединенных в структуру доступна для записи и чтения.</a:t>
              </a:r>
              <a:endParaRPr lang="en-US" dirty="0" smtClean="0"/>
            </a:p>
            <a:p>
              <a:r>
                <a:rPr lang="ru-RU" dirty="0" smtClean="0"/>
                <a:t>Переменные перечисленные в структуре называются полями структуры и доступны для обращения только с использованием структуры.</a:t>
              </a:r>
            </a:p>
            <a:p>
              <a:r>
                <a:rPr lang="ru-RU" dirty="0" smtClean="0"/>
                <a:t>Сигнатура</a:t>
              </a:r>
              <a:r>
                <a:rPr lang="en-US" dirty="0" smtClean="0"/>
                <a:t>:</a:t>
              </a:r>
              <a:endParaRPr lang="ru-RU" dirty="0" smtClean="0"/>
            </a:p>
            <a:p>
              <a:r>
                <a:rPr lang="en-US" dirty="0" err="1">
                  <a:solidFill>
                    <a:srgbClr val="0000FF"/>
                  </a:solidFill>
                </a:rPr>
                <a:t>struct</a:t>
              </a:r>
              <a:r>
                <a:rPr lang="en-US" dirty="0">
                  <a:solidFill>
                    <a:srgbClr val="000000"/>
                  </a:solidFill>
                </a:rPr>
                <a:t> &lt;</a:t>
              </a:r>
              <a:r>
                <a:rPr lang="ru-RU" dirty="0">
                  <a:solidFill>
                    <a:srgbClr val="000000"/>
                  </a:solidFill>
                </a:rPr>
                <a:t>название</a:t>
              </a:r>
              <a:r>
                <a:rPr lang="en-US" dirty="0">
                  <a:solidFill>
                    <a:srgbClr val="000000"/>
                  </a:solidFill>
                </a:rPr>
                <a:t>&gt;{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    &lt;</a:t>
              </a:r>
              <a:r>
                <a:rPr lang="ru-RU" dirty="0">
                  <a:solidFill>
                    <a:srgbClr val="000000"/>
                  </a:solidFill>
                </a:rPr>
                <a:t>тип поля</a:t>
              </a:r>
              <a:r>
                <a:rPr lang="en-US" dirty="0">
                  <a:solidFill>
                    <a:srgbClr val="000000"/>
                  </a:solidFill>
                </a:rPr>
                <a:t>&gt; &lt;</a:t>
              </a:r>
              <a:r>
                <a:rPr lang="ru-RU" dirty="0">
                  <a:solidFill>
                    <a:srgbClr val="000000"/>
                  </a:solidFill>
                </a:rPr>
                <a:t>имя поля</a:t>
              </a:r>
              <a:r>
                <a:rPr lang="en-US" dirty="0">
                  <a:solidFill>
                    <a:srgbClr val="000000"/>
                  </a:solidFill>
                </a:rPr>
                <a:t>&gt;;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    // …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};</a:t>
              </a:r>
            </a:p>
            <a:p>
              <a:endParaRPr lang="ru-RU" dirty="0" smtClean="0"/>
            </a:p>
          </p:txBody>
        </p:sp>
        <p:sp>
          <p:nvSpPr>
            <p:cNvPr id="68" name="Прямоугольник 67"/>
            <p:cNvSpPr/>
            <p:nvPr/>
          </p:nvSpPr>
          <p:spPr>
            <a:xfrm>
              <a:off x="3743504" y="1706848"/>
              <a:ext cx="8142203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Создание переменной с типом структуры</a:t>
              </a:r>
              <a:r>
                <a:rPr lang="en-US" dirty="0" smtClean="0"/>
                <a:t>:</a:t>
              </a:r>
            </a:p>
            <a:p>
              <a:r>
                <a:rPr lang="en-US" dirty="0" smtClean="0"/>
                <a:t>&lt;</a:t>
              </a:r>
              <a:r>
                <a:rPr lang="ru-RU" dirty="0" smtClean="0"/>
                <a:t>название структуры</a:t>
              </a:r>
              <a:r>
                <a:rPr lang="en-US" dirty="0" smtClean="0"/>
                <a:t>&gt; &lt;</a:t>
              </a:r>
              <a:r>
                <a:rPr lang="ru-RU" dirty="0" smtClean="0"/>
                <a:t>имя переменной</a:t>
              </a:r>
              <a:r>
                <a:rPr lang="en-US" dirty="0" smtClean="0"/>
                <a:t>&gt;;</a:t>
              </a:r>
            </a:p>
            <a:p>
              <a:r>
                <a:rPr lang="en-US" dirty="0"/>
                <a:t>&lt;</a:t>
              </a:r>
              <a:r>
                <a:rPr lang="ru-RU" dirty="0"/>
                <a:t>название структуры</a:t>
              </a:r>
              <a:r>
                <a:rPr lang="en-US" dirty="0"/>
                <a:t>&gt; &lt;</a:t>
              </a:r>
              <a:r>
                <a:rPr lang="ru-RU" dirty="0"/>
                <a:t>имя переменной</a:t>
              </a:r>
              <a:r>
                <a:rPr lang="en-US" dirty="0" smtClean="0"/>
                <a:t>&gt; {&lt;</a:t>
              </a:r>
              <a:r>
                <a:rPr lang="ru-RU" dirty="0" smtClean="0"/>
                <a:t>значения полей через запятую</a:t>
              </a:r>
              <a:r>
                <a:rPr lang="en-US" dirty="0" smtClean="0"/>
                <a:t>&gt;};</a:t>
              </a:r>
              <a:endParaRPr lang="ru-RU" dirty="0" smtClean="0"/>
            </a:p>
            <a:p>
              <a:r>
                <a:rPr lang="ru-RU" dirty="0"/>
                <a:t>Обращение к полям</a:t>
              </a:r>
              <a:r>
                <a:rPr lang="en-US" dirty="0"/>
                <a:t>:</a:t>
              </a:r>
            </a:p>
            <a:p>
              <a:r>
                <a:rPr lang="en-US" dirty="0"/>
                <a:t>&lt;</a:t>
              </a:r>
              <a:r>
                <a:rPr lang="ru-RU" dirty="0"/>
                <a:t>переменная структуры</a:t>
              </a:r>
              <a:r>
                <a:rPr lang="en-US" dirty="0"/>
                <a:t>&gt;.&lt;</a:t>
              </a:r>
              <a:r>
                <a:rPr lang="ru-RU" dirty="0"/>
                <a:t>наименование поля</a:t>
              </a:r>
              <a:r>
                <a:rPr lang="en-US" dirty="0" smtClean="0"/>
                <a:t>&gt;</a:t>
              </a:r>
              <a:r>
                <a:rPr lang="en-US" dirty="0"/>
                <a:t>;</a:t>
              </a:r>
              <a:endParaRPr lang="ru-RU" dirty="0"/>
            </a:p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752141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46784" y="0"/>
            <a:ext cx="30984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Пример структуры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73798" y="797511"/>
            <a:ext cx="112444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Person{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string name;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day;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month;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year;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Person first;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first.name =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Михаил"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first.day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first.month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first.year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1998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Имя: 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first.name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"\n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Дата рождения: 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first.day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first.month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first.year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Имя: Михаил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Дата рождения: 10.3.1998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Person second 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Дмитрий"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ru-RU" sz="14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ru-RU" sz="1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ru-RU" sz="1400" dirty="0">
                <a:solidFill>
                  <a:srgbClr val="098658"/>
                </a:solidFill>
                <a:latin typeface="Consolas" panose="020B0609020204030204" pitchFamily="49" charset="0"/>
              </a:rPr>
              <a:t>1999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Имя: 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second.name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"\n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Дата рождения: 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second.day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second.month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second.year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Имя: Дмитрий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Дата рождения: 12.5.1999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109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549244" y="905232"/>
            <a:ext cx="11093513" cy="5047536"/>
            <a:chOff x="540190" y="905232"/>
            <a:chExt cx="11093513" cy="5047536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540190" y="905232"/>
              <a:ext cx="2426329" cy="5047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enum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Month{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JANUARY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FEBRUARY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MARCH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APRIL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MAY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JUNE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JULY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AUGUST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SEPTEMBER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OCTOBER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NOVEMBER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DECEMBER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Date{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day;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Month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month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year;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Person{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string name;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Date birth;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2966519" y="1443841"/>
              <a:ext cx="8667184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main(){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Date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first_birth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{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JULY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2000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Person first {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Григорий"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first_birth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&amp;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first_birth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0x61fe00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&amp;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first.birth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0x61fdf0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Имя: "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first.name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Дата рождения: "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first.birth.day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'.'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first.birth.month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'.'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first.birth.year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// </a:t>
              </a:r>
              <a:r>
                <a:rPr lang="ru-RU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Имя: Григорий</a:t>
              </a:r>
              <a:endParaRPr lang="ru-RU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ru-RU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// Дата рождения: 1.6.2000</a:t>
              </a:r>
              <a:endParaRPr lang="ru-RU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Person second {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Алена"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{</a:t>
              </a:r>
              <a:r>
                <a:rPr lang="ru-RU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14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DECEMBER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1993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}};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Имя: "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second.name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Дата рождения: "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second.birth.day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'.'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second.birth.month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'.'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second.birth.year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// </a:t>
              </a:r>
              <a:r>
                <a:rPr lang="ru-RU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Имя: Алена</a:t>
              </a:r>
              <a:endParaRPr lang="ru-RU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ru-RU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// Дата рождения: 14.11.1993</a:t>
              </a:r>
              <a:endParaRPr lang="ru-RU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5" name="Прямоугольник 4"/>
          <p:cNvSpPr/>
          <p:nvPr/>
        </p:nvSpPr>
        <p:spPr>
          <a:xfrm>
            <a:off x="4546784" y="0"/>
            <a:ext cx="30984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Пример структуры</a:t>
            </a:r>
            <a:endParaRPr lang="ru-RU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814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27171" y="0"/>
            <a:ext cx="35377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Функции и структуры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7433" y="641742"/>
            <a:ext cx="115371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(Date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date){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date-&gt;day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date-&gt;month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date-&gt;year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(Person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person){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Имя: 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person.name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Дата рождения: 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person.birth.day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person.birth.month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person.birth.year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copyPerson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(Person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from){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Person {from-&gt;name, from-&gt;birth};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7433" y="3437920"/>
            <a:ext cx="458407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Date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first_birth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MARCH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1987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Person first 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Николай"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first_birth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(first);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Имя: Николай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Дата рождения: 12.2.1987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Person*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psecond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copyPerson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(&amp;first);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psecond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-&gt;birth);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12.2.1987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psecond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).name =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Игорь"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psecond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Имя: Игорь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Дата рождения: 12.2.1987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911504" y="3699529"/>
            <a:ext cx="69530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При обращении к полям структуры через указатель нужно использовать оператор </a:t>
            </a:r>
            <a:r>
              <a:rPr lang="en-US" b="1" dirty="0" smtClean="0">
                <a:solidFill>
                  <a:srgbClr val="92D050"/>
                </a:solidFill>
              </a:rPr>
              <a:t>-&gt;</a:t>
            </a:r>
            <a:r>
              <a:rPr lang="en-US" dirty="0" smtClean="0"/>
              <a:t>:</a:t>
            </a:r>
          </a:p>
          <a:p>
            <a:r>
              <a:rPr lang="en-US" dirty="0" smtClean="0"/>
              <a:t>&lt;</a:t>
            </a:r>
            <a:r>
              <a:rPr lang="ru-RU" dirty="0" smtClean="0"/>
              <a:t>указатель на переменную </a:t>
            </a:r>
            <a:r>
              <a:rPr lang="ru-RU" dirty="0"/>
              <a:t>структуры</a:t>
            </a:r>
            <a:r>
              <a:rPr lang="en-US" dirty="0" smtClean="0"/>
              <a:t>&gt;</a:t>
            </a:r>
            <a:r>
              <a:rPr lang="en-US" b="1" dirty="0" smtClean="0">
                <a:solidFill>
                  <a:srgbClr val="92D050"/>
                </a:solidFill>
              </a:rPr>
              <a:t>-&gt;</a:t>
            </a:r>
            <a:r>
              <a:rPr lang="en-US" dirty="0" smtClean="0"/>
              <a:t>&lt;</a:t>
            </a:r>
            <a:r>
              <a:rPr lang="ru-RU" dirty="0"/>
              <a:t>наименование поля</a:t>
            </a:r>
            <a:r>
              <a:rPr lang="en-US" dirty="0" smtClean="0"/>
              <a:t>&gt;</a:t>
            </a:r>
            <a:r>
              <a:rPr lang="en-US" dirty="0"/>
              <a:t>;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Этот оператор разыменовывает указатель и обращается к полю, эту операцию можно использовать повторить самостоятельно для обращения через точку</a:t>
            </a:r>
            <a:r>
              <a:rPr lang="en-US" dirty="0" smtClean="0"/>
              <a:t>: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(*</a:t>
            </a:r>
            <a:r>
              <a:rPr lang="en-US" dirty="0" smtClean="0"/>
              <a:t>&lt;</a:t>
            </a:r>
            <a:r>
              <a:rPr lang="ru-RU" dirty="0"/>
              <a:t>указатель на переменную структуры</a:t>
            </a:r>
            <a:r>
              <a:rPr lang="en-US" dirty="0" smtClean="0"/>
              <a:t>&gt;</a:t>
            </a:r>
            <a:r>
              <a:rPr lang="en-US" dirty="0" smtClean="0">
                <a:solidFill>
                  <a:srgbClr val="92D050"/>
                </a:solidFill>
              </a:rPr>
              <a:t>)</a:t>
            </a:r>
            <a:r>
              <a:rPr lang="en-US" b="1" dirty="0">
                <a:solidFill>
                  <a:srgbClr val="92D050"/>
                </a:solidFill>
              </a:rPr>
              <a:t>.</a:t>
            </a:r>
            <a:r>
              <a:rPr lang="en-US" dirty="0" smtClean="0"/>
              <a:t>&lt;</a:t>
            </a:r>
            <a:r>
              <a:rPr lang="ru-RU" dirty="0"/>
              <a:t>наименование поля</a:t>
            </a:r>
            <a:r>
              <a:rPr lang="en-US" dirty="0"/>
              <a:t>&gt;;</a:t>
            </a:r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01968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18578" y="0"/>
            <a:ext cx="2354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Объединения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41569" y="4989530"/>
            <a:ext cx="84825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Все объединение занимает памяти как самый большой тип входящий в него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Обращение к полю объединения происходит так же как к полю структуры.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 объединения так же как на структуры могут указывать указатели и ссылки.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Обратиться к значению объединения можно только через поле.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49513" y="568220"/>
            <a:ext cx="82929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Объединения это специальный пользовательский тип который позволяет хранить данные разного типа по одному и тому же адресу</a:t>
            </a:r>
            <a:r>
              <a:rPr lang="ru-RU" dirty="0" smtClean="0"/>
              <a:t>. </a:t>
            </a:r>
          </a:p>
          <a:p>
            <a:r>
              <a:rPr lang="ru-RU" dirty="0" smtClean="0"/>
              <a:t>Сигнатура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0000FF"/>
                </a:solidFill>
              </a:rPr>
              <a:t>union</a:t>
            </a:r>
            <a:r>
              <a:rPr lang="en-US" dirty="0">
                <a:solidFill>
                  <a:srgbClr val="000000"/>
                </a:solidFill>
              </a:rPr>
              <a:t> &lt;</a:t>
            </a:r>
            <a:r>
              <a:rPr lang="ru-RU" dirty="0">
                <a:solidFill>
                  <a:srgbClr val="000000"/>
                </a:solidFill>
              </a:rPr>
              <a:t>название</a:t>
            </a:r>
            <a:r>
              <a:rPr lang="en-US" dirty="0">
                <a:solidFill>
                  <a:srgbClr val="000000"/>
                </a:solidFill>
              </a:rPr>
              <a:t>&gt;{</a:t>
            </a:r>
            <a:endParaRPr lang="ru-RU" dirty="0">
              <a:solidFill>
                <a:srgbClr val="000000"/>
              </a:solidFill>
            </a:endParaRPr>
          </a:p>
          <a:p>
            <a:r>
              <a:rPr lang="ru-RU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ru-RU" dirty="0">
                <a:solidFill>
                  <a:srgbClr val="000000"/>
                </a:solidFill>
              </a:rPr>
              <a:t>тип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ru-RU" dirty="0">
                <a:solidFill>
                  <a:srgbClr val="000000"/>
                </a:solidFill>
              </a:rPr>
              <a:t>название поля</a:t>
            </a:r>
            <a:r>
              <a:rPr lang="en-US" dirty="0">
                <a:solidFill>
                  <a:srgbClr val="000000"/>
                </a:solidFill>
              </a:rPr>
              <a:t>&gt; =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ru-RU" dirty="0">
                <a:solidFill>
                  <a:srgbClr val="000000"/>
                </a:solidFill>
              </a:rPr>
              <a:t>значение по умолчанию</a:t>
            </a:r>
            <a:r>
              <a:rPr lang="en-US" dirty="0">
                <a:solidFill>
                  <a:srgbClr val="000000"/>
                </a:solidFill>
              </a:rPr>
              <a:t>&gt;;</a:t>
            </a:r>
          </a:p>
          <a:p>
            <a:r>
              <a:rPr lang="en-US" dirty="0">
                <a:solidFill>
                  <a:srgbClr val="000000"/>
                </a:solidFill>
              </a:rPr>
              <a:t>    &lt;</a:t>
            </a:r>
            <a:r>
              <a:rPr lang="ru-RU" dirty="0">
                <a:solidFill>
                  <a:srgbClr val="000000"/>
                </a:solidFill>
              </a:rPr>
              <a:t>тип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ru-RU" dirty="0">
                <a:solidFill>
                  <a:srgbClr val="000000"/>
                </a:solidFill>
              </a:rPr>
              <a:t>название поля</a:t>
            </a:r>
            <a:r>
              <a:rPr lang="en-US" dirty="0">
                <a:solidFill>
                  <a:srgbClr val="000000"/>
                </a:solidFill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</a:rPr>
              <a:t>    // …</a:t>
            </a:r>
          </a:p>
          <a:p>
            <a:r>
              <a:rPr lang="en-US" dirty="0">
                <a:solidFill>
                  <a:srgbClr val="000000"/>
                </a:solidFill>
              </a:rPr>
              <a:t>};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67" name="Группа 66"/>
          <p:cNvGrpSpPr/>
          <p:nvPr/>
        </p:nvGrpSpPr>
        <p:grpSpPr>
          <a:xfrm>
            <a:off x="3715405" y="2615641"/>
            <a:ext cx="4761189" cy="2246265"/>
            <a:chOff x="3179634" y="4238566"/>
            <a:chExt cx="4761189" cy="2246265"/>
          </a:xfrm>
        </p:grpSpPr>
        <p:sp>
          <p:nvSpPr>
            <p:cNvPr id="14" name="Блок-схема: процесс 13"/>
            <p:cNvSpPr/>
            <p:nvPr/>
          </p:nvSpPr>
          <p:spPr>
            <a:xfrm>
              <a:off x="3978991" y="5728631"/>
              <a:ext cx="366465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ru-RU" dirty="0"/>
            </a:p>
          </p:txBody>
        </p:sp>
        <p:sp>
          <p:nvSpPr>
            <p:cNvPr id="15" name="Блок-схема: процесс 14"/>
            <p:cNvSpPr/>
            <p:nvPr/>
          </p:nvSpPr>
          <p:spPr>
            <a:xfrm>
              <a:off x="3978991" y="5348194"/>
              <a:ext cx="37119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16" name="Блок-схема: процесс 15"/>
            <p:cNvSpPr/>
            <p:nvPr/>
          </p:nvSpPr>
          <p:spPr>
            <a:xfrm>
              <a:off x="3978991" y="4978504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17" name="Блок-схема: процесс 16"/>
            <p:cNvSpPr/>
            <p:nvPr/>
          </p:nvSpPr>
          <p:spPr>
            <a:xfrm>
              <a:off x="3978991" y="4612235"/>
              <a:ext cx="3160271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ru-RU" dirty="0"/>
            </a:p>
          </p:txBody>
        </p:sp>
        <p:sp>
          <p:nvSpPr>
            <p:cNvPr id="19" name="Рамка 18"/>
            <p:cNvSpPr/>
            <p:nvPr/>
          </p:nvSpPr>
          <p:spPr>
            <a:xfrm>
              <a:off x="358003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0" name="Рамка 19"/>
            <p:cNvSpPr/>
            <p:nvPr/>
          </p:nvSpPr>
          <p:spPr>
            <a:xfrm>
              <a:off x="397899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" name="Рамка 20"/>
            <p:cNvSpPr/>
            <p:nvPr/>
          </p:nvSpPr>
          <p:spPr>
            <a:xfrm>
              <a:off x="437795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3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2" name="Рамка 21"/>
            <p:cNvSpPr/>
            <p:nvPr/>
          </p:nvSpPr>
          <p:spPr>
            <a:xfrm>
              <a:off x="477691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4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3" name="Рамка 22"/>
            <p:cNvSpPr/>
            <p:nvPr/>
          </p:nvSpPr>
          <p:spPr>
            <a:xfrm>
              <a:off x="517587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5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4" name="Рамка 23"/>
            <p:cNvSpPr/>
            <p:nvPr/>
          </p:nvSpPr>
          <p:spPr>
            <a:xfrm>
              <a:off x="557483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6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5" name="Рамка 24"/>
            <p:cNvSpPr/>
            <p:nvPr/>
          </p:nvSpPr>
          <p:spPr>
            <a:xfrm>
              <a:off x="597379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7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6" name="Рамка 25"/>
            <p:cNvSpPr/>
            <p:nvPr/>
          </p:nvSpPr>
          <p:spPr>
            <a:xfrm>
              <a:off x="637275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8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7" name="Рамка 26"/>
            <p:cNvSpPr/>
            <p:nvPr/>
          </p:nvSpPr>
          <p:spPr>
            <a:xfrm>
              <a:off x="677171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9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8" name="Рамка 27"/>
            <p:cNvSpPr/>
            <p:nvPr/>
          </p:nvSpPr>
          <p:spPr>
            <a:xfrm>
              <a:off x="717067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10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9" name="Рамка 28"/>
            <p:cNvSpPr/>
            <p:nvPr/>
          </p:nvSpPr>
          <p:spPr>
            <a:xfrm>
              <a:off x="756963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11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39" name="Рамка 38"/>
            <p:cNvSpPr/>
            <p:nvPr/>
          </p:nvSpPr>
          <p:spPr>
            <a:xfrm>
              <a:off x="3179634" y="609552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0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2" name="Блок-схема: процесс 11"/>
            <p:cNvSpPr/>
            <p:nvPr/>
          </p:nvSpPr>
          <p:spPr>
            <a:xfrm>
              <a:off x="3978991" y="4238566"/>
              <a:ext cx="3160271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Union{char, bool, </a:t>
              </a:r>
              <a:r>
                <a:rPr lang="en-US" dirty="0" err="1" smtClean="0"/>
                <a:t>int</a:t>
              </a:r>
              <a:r>
                <a:rPr lang="en-US" dirty="0" smtClean="0"/>
                <a:t>, double}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763076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78180" y="0"/>
            <a:ext cx="36356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Пример </a:t>
            </a:r>
            <a:r>
              <a:rPr lang="ru-RU" sz="2800" b="1" dirty="0">
                <a:latin typeface="Calibri" panose="020F0502020204030204" pitchFamily="34" charset="0"/>
              </a:rPr>
              <a:t>о</a:t>
            </a:r>
            <a:r>
              <a:rPr lang="ru-RU" sz="2800" b="1" dirty="0" smtClean="0">
                <a:latin typeface="Calibri" panose="020F0502020204030204" pitchFamily="34" charset="0"/>
              </a:rPr>
              <a:t>бъединения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77496" y="674400"/>
            <a:ext cx="863700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Value{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f;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c;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val.i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 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val.f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 '"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val.c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"'"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56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'h'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12.434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printValue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64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84496" y="0"/>
            <a:ext cx="2223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Псевдонимы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0511" y="846385"/>
            <a:ext cx="11050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Псевдонимом называется тип который можно использовать для объявления переменных но он не является самостоятельным и за ним скрывается какой то другой тип.</a:t>
            </a:r>
          </a:p>
          <a:p>
            <a:r>
              <a:rPr lang="ru-RU" dirty="0" smtClean="0"/>
              <a:t>Сигнатура</a:t>
            </a:r>
            <a:r>
              <a:rPr lang="en-US" dirty="0" smtClean="0"/>
              <a:t>:</a:t>
            </a:r>
          </a:p>
          <a:p>
            <a:r>
              <a:rPr lang="en-US" dirty="0" err="1">
                <a:solidFill>
                  <a:srgbClr val="0000FF"/>
                </a:solidFill>
              </a:rPr>
              <a:t>typedef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smtClean="0">
                <a:solidFill>
                  <a:srgbClr val="000000"/>
                </a:solidFill>
              </a:rPr>
              <a:t>&lt;</a:t>
            </a:r>
            <a:r>
              <a:rPr lang="ru-RU" dirty="0" smtClean="0">
                <a:solidFill>
                  <a:srgbClr val="000000"/>
                </a:solidFill>
              </a:rPr>
              <a:t>для кого является синонимом</a:t>
            </a:r>
            <a:r>
              <a:rPr lang="en-US" dirty="0" smtClean="0">
                <a:solidFill>
                  <a:srgbClr val="000000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smtClean="0">
                <a:solidFill>
                  <a:srgbClr val="000000"/>
                </a:solidFill>
              </a:rPr>
              <a:t>&lt;</a:t>
            </a:r>
            <a:r>
              <a:rPr lang="ru-RU" dirty="0" smtClean="0">
                <a:solidFill>
                  <a:srgbClr val="000000"/>
                </a:solidFill>
              </a:rPr>
              <a:t>название синонима</a:t>
            </a:r>
            <a:r>
              <a:rPr lang="en-US" dirty="0" smtClean="0">
                <a:solidFill>
                  <a:srgbClr val="000000"/>
                </a:solidFill>
              </a:rPr>
              <a:t>&gt;;</a:t>
            </a:r>
            <a:endParaRPr lang="en-US" dirty="0" smtClean="0"/>
          </a:p>
        </p:txBody>
      </p:sp>
      <p:grpSp>
        <p:nvGrpSpPr>
          <p:cNvPr id="6" name="Группа 5"/>
          <p:cNvGrpSpPr/>
          <p:nvPr/>
        </p:nvGrpSpPr>
        <p:grpSpPr>
          <a:xfrm>
            <a:off x="570511" y="2369879"/>
            <a:ext cx="11050978" cy="3539430"/>
            <a:chOff x="510297" y="1995306"/>
            <a:chExt cx="11050978" cy="353943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4273236" y="2318471"/>
              <a:ext cx="7288039" cy="2893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main(){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DoublePointerINT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dpi =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*[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ULLI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big_int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18'446'744'073'709'551'615LLU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DatePointer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dp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Date{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2001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Value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value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value.c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'h'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ReferenceValue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rvalue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value;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dpi &lt;&lt;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sizeof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(dpi)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0xe443808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big_int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sizeof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big_int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184467440737095516158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dp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-&gt;year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2001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rvalue.c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h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510297" y="1995306"/>
              <a:ext cx="3762939" cy="35394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union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Value{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f;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c;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Date{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day;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month;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year;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typedef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**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DoublePointerINT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typedef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unsigned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long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long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ULLI;</a:t>
              </a:r>
            </a:p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typedef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Date*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DatePointer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typedef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Value&amp;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ReferenceValue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 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8456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844713" y="0"/>
            <a:ext cx="2502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latin typeface="Calibri" panose="020F0502020204030204" pitchFamily="34" charset="0"/>
              </a:rPr>
              <a:t>Inline </a:t>
            </a:r>
            <a:r>
              <a:rPr lang="ru-RU" sz="2800" b="1" dirty="0" smtClean="0">
                <a:latin typeface="Calibri" panose="020F0502020204030204" pitchFamily="34" charset="0"/>
              </a:rPr>
              <a:t>Функции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70511" y="2046714"/>
            <a:ext cx="99618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hellow_function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Hellow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string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world_inline_funtion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hellow_function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 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world_inline_funtion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511" y="846385"/>
            <a:ext cx="11050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Встраиваемые(они же </a:t>
            </a:r>
            <a:r>
              <a:rPr lang="en-US" dirty="0" smtClean="0"/>
              <a:t>inline) </a:t>
            </a:r>
            <a:r>
              <a:rPr lang="ru-RU" dirty="0" smtClean="0"/>
              <a:t>функции это функция которую компилятор попытается вставить прямо в место ее вызова, таким образом сократив время вызова функции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Сигнатура</a:t>
            </a:r>
            <a:r>
              <a:rPr lang="en-US" dirty="0" smtClean="0"/>
              <a:t>:</a:t>
            </a:r>
          </a:p>
          <a:p>
            <a:r>
              <a:rPr lang="en-US" dirty="0">
                <a:solidFill>
                  <a:srgbClr val="0000FF"/>
                </a:solidFill>
              </a:rPr>
              <a:t>inline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smtClean="0">
                <a:solidFill>
                  <a:srgbClr val="000000"/>
                </a:solidFill>
              </a:rPr>
              <a:t>&lt;</a:t>
            </a:r>
            <a:r>
              <a:rPr lang="ru-RU" dirty="0" smtClean="0">
                <a:solidFill>
                  <a:srgbClr val="000000"/>
                </a:solidFill>
              </a:rPr>
              <a:t>сигнатура функции</a:t>
            </a:r>
            <a:r>
              <a:rPr lang="en-US" dirty="0" smtClean="0">
                <a:solidFill>
                  <a:srgbClr val="000000"/>
                </a:solidFill>
              </a:rPr>
              <a:t>&gt;;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70511" y="5463034"/>
            <a:ext cx="11050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Inline </a:t>
            </a:r>
            <a:r>
              <a:rPr lang="ru-RU" dirty="0" smtClean="0"/>
              <a:t>функция не дает гарантии, что компилятор в обязательно порядке ее объявление перенес в место ее вызова, но она говорит компилятору, что бы он выполнял ее вызов как можно быстрее любым способом.</a:t>
            </a:r>
          </a:p>
          <a:p>
            <a:r>
              <a:rPr lang="ru-RU" dirty="0" smtClean="0"/>
              <a:t>Функция объявленная как </a:t>
            </a:r>
            <a:r>
              <a:rPr lang="en-US" dirty="0" smtClean="0"/>
              <a:t>inline </a:t>
            </a:r>
            <a:r>
              <a:rPr lang="ru-RU" dirty="0" smtClean="0"/>
              <a:t>навсегда останется </a:t>
            </a:r>
            <a:r>
              <a:rPr lang="en-US" dirty="0" smtClean="0"/>
              <a:t>inline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1095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0511" y="846385"/>
            <a:ext cx="110509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Параметры передаваемые в функцию могут иметь значение по умолчанию, и не требовать в обязательном порядке своей передачи.</a:t>
            </a:r>
          </a:p>
          <a:p>
            <a:r>
              <a:rPr lang="ru-RU" dirty="0" smtClean="0"/>
              <a:t>Сигнатура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&lt;</a:t>
            </a:r>
            <a:r>
              <a:rPr lang="ru-RU" dirty="0" smtClean="0">
                <a:solidFill>
                  <a:srgbClr val="000000"/>
                </a:solidFill>
              </a:rPr>
              <a:t>тип возвращаемого </a:t>
            </a:r>
            <a:r>
              <a:rPr lang="ru-RU" dirty="0" err="1" smtClean="0">
                <a:solidFill>
                  <a:srgbClr val="000000"/>
                </a:solidFill>
              </a:rPr>
              <a:t>значниея</a:t>
            </a:r>
            <a:r>
              <a:rPr lang="en-US" dirty="0" smtClean="0">
                <a:solidFill>
                  <a:srgbClr val="000000"/>
                </a:solidFill>
              </a:rPr>
              <a:t>&gt;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&lt;</a:t>
            </a:r>
            <a:r>
              <a:rPr lang="ru-RU" dirty="0" smtClean="0">
                <a:solidFill>
                  <a:srgbClr val="000000"/>
                </a:solidFill>
              </a:rPr>
              <a:t>название функции</a:t>
            </a:r>
            <a:r>
              <a:rPr lang="en-US" dirty="0" smtClean="0">
                <a:solidFill>
                  <a:srgbClr val="000000"/>
                </a:solidFill>
              </a:rPr>
              <a:t>&gt;</a:t>
            </a:r>
            <a:r>
              <a:rPr lang="ru-RU" dirty="0" smtClean="0">
                <a:solidFill>
                  <a:srgbClr val="000000"/>
                </a:solidFill>
              </a:rPr>
              <a:t>(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&lt;</a:t>
            </a:r>
            <a:r>
              <a:rPr lang="ru-RU" dirty="0" smtClean="0">
                <a:solidFill>
                  <a:srgbClr val="000000"/>
                </a:solidFill>
              </a:rPr>
              <a:t>параметры не имеющие значения по умолчанию</a:t>
            </a:r>
            <a:r>
              <a:rPr lang="en-US" dirty="0" smtClean="0">
                <a:solidFill>
                  <a:srgbClr val="000000"/>
                </a:solidFill>
              </a:rPr>
              <a:t>&gt;…,</a:t>
            </a:r>
            <a:endParaRPr lang="ru-RU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&lt;</a:t>
            </a:r>
            <a:r>
              <a:rPr lang="ru-RU" dirty="0" smtClean="0">
                <a:solidFill>
                  <a:srgbClr val="000000"/>
                </a:solidFill>
              </a:rPr>
              <a:t>тип параметра со значением по умолчанию</a:t>
            </a:r>
            <a:r>
              <a:rPr lang="en-US" dirty="0" smtClean="0">
                <a:solidFill>
                  <a:srgbClr val="000000"/>
                </a:solidFill>
              </a:rPr>
              <a:t>&gt;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&lt;</a:t>
            </a:r>
            <a:r>
              <a:rPr lang="ru-RU" dirty="0" smtClean="0">
                <a:solidFill>
                  <a:srgbClr val="000000"/>
                </a:solidFill>
              </a:rPr>
              <a:t>название</a:t>
            </a:r>
            <a:r>
              <a:rPr lang="en-US" dirty="0" smtClean="0">
                <a:solidFill>
                  <a:srgbClr val="000000"/>
                </a:solidFill>
              </a:rPr>
              <a:t>&gt;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=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&lt;</a:t>
            </a:r>
            <a:r>
              <a:rPr lang="ru-RU" dirty="0" smtClean="0">
                <a:solidFill>
                  <a:srgbClr val="000000"/>
                </a:solidFill>
              </a:rPr>
              <a:t>значение</a:t>
            </a:r>
            <a:r>
              <a:rPr lang="en-US" dirty="0" smtClean="0">
                <a:solidFill>
                  <a:srgbClr val="000000"/>
                </a:solidFill>
              </a:rPr>
              <a:t>&gt;, </a:t>
            </a:r>
            <a:endParaRPr lang="ru-RU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…&lt;</a:t>
            </a:r>
            <a:r>
              <a:rPr lang="ru-RU" dirty="0" smtClean="0">
                <a:solidFill>
                  <a:srgbClr val="000000"/>
                </a:solidFill>
              </a:rPr>
              <a:t>только параметры имеющие значение по умолчанию</a:t>
            </a:r>
            <a:r>
              <a:rPr lang="en-US" dirty="0" smtClean="0">
                <a:solidFill>
                  <a:srgbClr val="000000"/>
                </a:solidFill>
              </a:rPr>
              <a:t>&gt;</a:t>
            </a:r>
            <a:endParaRPr lang="ru-RU" dirty="0" smtClean="0">
              <a:solidFill>
                <a:srgbClr val="000000"/>
              </a:solidFill>
            </a:endParaRPr>
          </a:p>
          <a:p>
            <a:r>
              <a:rPr lang="ru-RU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000000"/>
                </a:solidFill>
              </a:rPr>
              <a:t>;</a:t>
            </a:r>
            <a:endParaRPr lang="en-US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3048000" y="315470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print(string word, string after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word &lt;&lt; after;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print(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Hellow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print(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"\n------------\n"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Hellow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World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------------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53842" y="0"/>
            <a:ext cx="42843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Аргументы по умолчанию</a:t>
            </a:r>
            <a:endParaRPr lang="ru-RU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972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167506" y="0"/>
            <a:ext cx="58569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Неопределенное кол-во аргументов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41015" y="2637348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average(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n=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...){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*p = &amp;n;       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sum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count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(*p){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sum+=(*p);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(*p)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 +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p++;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count++;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 =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((sum)?sum/count: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637290" y="2498848"/>
            <a:ext cx="6096000" cy="338554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b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12.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c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13.456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average(a, b, c, 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)n, 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)m,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average(a, b, c,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average()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average(n, m,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543" y="523220"/>
            <a:ext cx="110509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Помимо аргумента по умолчанию у функции можно указать неопределенное количество аргументов одного типа.</a:t>
            </a:r>
          </a:p>
          <a:p>
            <a:r>
              <a:rPr lang="ru-RU" dirty="0" smtClean="0"/>
              <a:t>Сигнатура</a:t>
            </a:r>
            <a:r>
              <a:rPr lang="en-US" dirty="0" smtClean="0"/>
              <a:t>:</a:t>
            </a:r>
          </a:p>
          <a:p>
            <a:r>
              <a:rPr lang="en-US" dirty="0" smtClean="0"/>
              <a:t>&lt;</a:t>
            </a:r>
            <a:r>
              <a:rPr lang="ru-RU" dirty="0" smtClean="0"/>
              <a:t>тип возвращаемого значения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smtClean="0"/>
              <a:t>название функции</a:t>
            </a:r>
            <a:r>
              <a:rPr lang="en-US" dirty="0" smtClean="0"/>
              <a:t>&gt;(</a:t>
            </a:r>
            <a:r>
              <a:rPr lang="en-US" dirty="0" smtClean="0"/>
              <a:t>&lt;</a:t>
            </a:r>
            <a:r>
              <a:rPr lang="ru-RU" dirty="0" smtClean="0"/>
              <a:t>тип аргументов</a:t>
            </a:r>
            <a:r>
              <a:rPr lang="en-US" dirty="0" smtClean="0"/>
              <a:t>&gt; &lt;</a:t>
            </a:r>
            <a:r>
              <a:rPr lang="ru-RU" dirty="0" smtClean="0"/>
              <a:t>название первого аргумента</a:t>
            </a:r>
            <a:r>
              <a:rPr lang="en-US" dirty="0" smtClean="0"/>
              <a:t>&gt;, …){</a:t>
            </a:r>
          </a:p>
          <a:p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ru-RU" dirty="0" smtClean="0"/>
              <a:t>тело функции</a:t>
            </a:r>
            <a:endParaRPr lang="en-US" dirty="0" smtClean="0"/>
          </a:p>
          <a:p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019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 Are You studying ? C++ - Programming - quickme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87"/>
          <a:stretch/>
        </p:blipFill>
        <p:spPr bwMode="auto">
          <a:xfrm>
            <a:off x="6228785" y="3957640"/>
            <a:ext cx="5963216" cy="290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What Are You studying ? C++ - Programming - quickme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31" b="35973"/>
          <a:stretch/>
        </p:blipFill>
        <p:spPr bwMode="auto">
          <a:xfrm>
            <a:off x="2281755" y="2172830"/>
            <a:ext cx="7061139" cy="259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Are You studying ? C++ - Programming - quickme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08"/>
          <a:stretch/>
        </p:blipFill>
        <p:spPr bwMode="auto">
          <a:xfrm>
            <a:off x="0" y="-1"/>
            <a:ext cx="5812325" cy="292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449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85180" y="0"/>
            <a:ext cx="34217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Перегрузка </a:t>
            </a:r>
            <a:r>
              <a:rPr lang="ru-RU" sz="2800" b="1" dirty="0" smtClean="0">
                <a:latin typeface="Calibri" panose="020F0502020204030204" pitchFamily="34" charset="0"/>
              </a:rPr>
              <a:t>функции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0543" y="523220"/>
            <a:ext cx="11050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Работа с функциями часто требует использования одной и той же функции для разных типов.</a:t>
            </a:r>
            <a:r>
              <a:rPr lang="en-US" dirty="0" smtClean="0"/>
              <a:t> </a:t>
            </a:r>
            <a:r>
              <a:rPr lang="ru-RU" dirty="0" smtClean="0"/>
              <a:t>Глупо для таких функций иметь разные названия, поэтому в с++ есть механизм перегрузки функции(</a:t>
            </a:r>
            <a:r>
              <a:rPr lang="en-US" dirty="0" smtClean="0"/>
              <a:t>override) – </a:t>
            </a:r>
            <a:r>
              <a:rPr lang="ru-RU" dirty="0" smtClean="0"/>
              <a:t>при котором множество функций имеют одно название но разный список параметров. Тип возвращаемого значения роли не играет.</a:t>
            </a:r>
            <a:endParaRPr lang="en-US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570543" y="1723549"/>
            <a:ext cx="556770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square(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 * x;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square_d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 * x;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square_l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 * x;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13.456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ln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square(n) &lt;&lt;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“double: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square_d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“long: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square_l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595185" y="4736160"/>
            <a:ext cx="20491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/>
              <a:t>int</a:t>
            </a:r>
            <a:r>
              <a:rPr lang="ru-RU" sz="1400" dirty="0"/>
              <a:t>: 4</a:t>
            </a:r>
          </a:p>
          <a:p>
            <a:r>
              <a:rPr lang="ru-RU" sz="1400" dirty="0" err="1"/>
              <a:t>double</a:t>
            </a:r>
            <a:r>
              <a:rPr lang="ru-RU" sz="1400" dirty="0"/>
              <a:t>: 181.064</a:t>
            </a:r>
          </a:p>
          <a:p>
            <a:r>
              <a:rPr lang="ru-RU" sz="1400" dirty="0" err="1"/>
              <a:t>long</a:t>
            </a:r>
            <a:r>
              <a:rPr lang="ru-RU" sz="1400" dirty="0"/>
              <a:t>: 10000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470503" y="1723549"/>
            <a:ext cx="415101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square(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x * x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square(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"double: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x * x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square(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"long: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x * x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13.456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ln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square(n);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square(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square(ln);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475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34919" y="0"/>
            <a:ext cx="37222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Указатель на функцию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0543" y="523220"/>
            <a:ext cx="11050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С++ существуют указатели на функции.</a:t>
            </a:r>
          </a:p>
          <a:p>
            <a:r>
              <a:rPr lang="ru-RU" dirty="0" smtClean="0"/>
              <a:t>Сигнатура объявления указателя на функцию</a:t>
            </a:r>
            <a:r>
              <a:rPr lang="en-US" dirty="0" smtClean="0"/>
              <a:t>:</a:t>
            </a:r>
          </a:p>
          <a:p>
            <a:r>
              <a:rPr lang="en-US" dirty="0" smtClean="0"/>
              <a:t>&lt;</a:t>
            </a:r>
            <a:r>
              <a:rPr lang="ru-RU" dirty="0" smtClean="0"/>
              <a:t>тип возвращаемого значения</a:t>
            </a:r>
            <a:r>
              <a:rPr lang="en-US" dirty="0" smtClean="0"/>
              <a:t>&gt; (*&lt;</a:t>
            </a:r>
            <a:r>
              <a:rPr lang="ru-RU" dirty="0" smtClean="0"/>
              <a:t>название указателя</a:t>
            </a:r>
            <a:r>
              <a:rPr lang="en-US" dirty="0" smtClean="0"/>
              <a:t>&gt;)(&lt;</a:t>
            </a:r>
            <a:r>
              <a:rPr lang="ru-RU" dirty="0" smtClean="0"/>
              <a:t>аргументы функции</a:t>
            </a:r>
            <a:r>
              <a:rPr lang="en-US" dirty="0" smtClean="0"/>
              <a:t>&gt;) = &lt;</a:t>
            </a:r>
            <a:r>
              <a:rPr lang="ru-RU" dirty="0" smtClean="0"/>
              <a:t>название функции</a:t>
            </a:r>
            <a:r>
              <a:rPr lang="en-US" dirty="0" smtClean="0"/>
              <a:t>&gt;;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70543" y="1446550"/>
            <a:ext cx="1105097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square(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x)  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 * x;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for_each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array,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(*function)(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)){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array[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 = function(array[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print(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array,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array[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 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array[N] = {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print(array, N);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for_each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(array, N, square);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print(array, N);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2226" y="3262431"/>
            <a:ext cx="6109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Указатели на функцию можно передавать как аргументы в функцию.</a:t>
            </a:r>
          </a:p>
          <a:p>
            <a:r>
              <a:rPr lang="ru-RU" dirty="0" smtClean="0"/>
              <a:t>Указатели на функцию могут иметь синонимы.</a:t>
            </a:r>
          </a:p>
          <a:p>
            <a:r>
              <a:rPr lang="ru-RU" dirty="0" smtClean="0"/>
              <a:t>Могут существовать массивы указателей на функции.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955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67665" y="0"/>
            <a:ext cx="3656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Спасибо за внимание.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14338" name="Picture 2" descr="Ну всё На сегодня хватит , Мем Фрай из Футурам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449" y="1158337"/>
            <a:ext cx="6055102" cy="454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37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32175" y="0"/>
            <a:ext cx="33277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Файловая структура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563" y="3055915"/>
            <a:ext cx="1362075" cy="8953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9121" y="2686583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Файлы</a:t>
            </a:r>
            <a:r>
              <a:rPr lang="en-US" dirty="0" smtClean="0"/>
              <a:t>:</a:t>
            </a:r>
            <a:endParaRPr lang="ru-RU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3043236" y="510630"/>
            <a:ext cx="6096000" cy="2611220"/>
            <a:chOff x="3292443" y="632159"/>
            <a:chExt cx="6096000" cy="261122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3292443" y="996610"/>
              <a:ext cx="6096000" cy="22467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#include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4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iostream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&gt;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#include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400" dirty="0" err="1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utils.h</a:t>
              </a:r>
              <a:r>
                <a:rPr lang="en-US" sz="14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“</a:t>
              </a:r>
            </a:p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#include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&lt;string&gt;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using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namespace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main(){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hellow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 '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world()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92443" y="632159"/>
              <a:ext cx="111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main.cpp:</a:t>
              </a:r>
              <a:endParaRPr lang="ru-RU" dirty="0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2687134" y="3689074"/>
            <a:ext cx="6817733" cy="2400657"/>
            <a:chOff x="2545687" y="3689074"/>
            <a:chExt cx="6817733" cy="2400657"/>
          </a:xfrm>
        </p:grpSpPr>
        <p:grpSp>
          <p:nvGrpSpPr>
            <p:cNvPr id="13" name="Группа 12"/>
            <p:cNvGrpSpPr/>
            <p:nvPr/>
          </p:nvGrpSpPr>
          <p:grpSpPr>
            <a:xfrm>
              <a:off x="2545687" y="3689074"/>
              <a:ext cx="3404102" cy="2400100"/>
              <a:chOff x="6461156" y="3487033"/>
              <a:chExt cx="3404102" cy="2400100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6461156" y="3855808"/>
                <a:ext cx="3404102" cy="2031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#include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400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utils.h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hellow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400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hellow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world(){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"world"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  <a:endPara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61156" y="3487033"/>
                <a:ext cx="1040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utils.cpp:</a:t>
                </a:r>
                <a:endParaRPr lang="ru-RU" dirty="0"/>
              </a:p>
            </p:txBody>
          </p:sp>
        </p:grpSp>
        <p:grpSp>
          <p:nvGrpSpPr>
            <p:cNvPr id="14" name="Группа 13"/>
            <p:cNvGrpSpPr/>
            <p:nvPr/>
          </p:nvGrpSpPr>
          <p:grpSpPr>
            <a:xfrm>
              <a:off x="5959318" y="3689074"/>
              <a:ext cx="3404102" cy="2400657"/>
              <a:chOff x="549244" y="3761466"/>
              <a:chExt cx="3404102" cy="2400657"/>
            </a:xfrm>
          </p:grpSpPr>
          <p:sp>
            <p:nvSpPr>
              <p:cNvPr id="6" name="Прямоугольник 5"/>
              <p:cNvSpPr/>
              <p:nvPr/>
            </p:nvSpPr>
            <p:spPr>
              <a:xfrm>
                <a:off x="549244" y="4130798"/>
                <a:ext cx="3404102" cy="2031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</a:t>
                </a:r>
                <a:r>
                  <a:rPr lang="en-US" sz="14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ifndef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 UTILS_H_EXAMPLES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#define </a:t>
                </a:r>
                <a:r>
                  <a:rPr lang="en-US" sz="1400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UTILS_H_EXAMPLES</a:t>
                </a:r>
              </a:p>
              <a:p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#include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&lt;string&gt;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hellow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();</a:t>
                </a:r>
              </a:p>
              <a:p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world();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</a:t>
                </a:r>
                <a:r>
                  <a:rPr lang="en-US" sz="14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endif</a:t>
                </a:r>
                <a:endPara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49244" y="3761466"/>
                <a:ext cx="821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utils.h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p:grpSp>
      </p:grpSp>
      <p:cxnSp>
        <p:nvCxnSpPr>
          <p:cNvPr id="17" name="Прямая со стрелкой 16"/>
          <p:cNvCxnSpPr>
            <a:stCxn id="19" idx="2"/>
          </p:cNvCxnSpPr>
          <p:nvPr/>
        </p:nvCxnSpPr>
        <p:spPr>
          <a:xfrm flipH="1">
            <a:off x="9294785" y="3689074"/>
            <a:ext cx="1506167" cy="574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523925" y="1380750"/>
            <a:ext cx="25540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Флаги защиты компиляции</a:t>
            </a:r>
          </a:p>
          <a:p>
            <a:r>
              <a:rPr lang="ru-RU" sz="1600" dirty="0" smtClean="0"/>
              <a:t>На самом деле условное выражение препроцессора проверяющий был ли выполнен </a:t>
            </a:r>
            <a:r>
              <a:rPr lang="en-US" sz="1600" dirty="0" smtClean="0"/>
              <a:t>define </a:t>
            </a:r>
            <a:r>
              <a:rPr lang="ru-RU" sz="1600" dirty="0" smtClean="0"/>
              <a:t>макроса с именем, и если нет, то делает код, который находиться внутри него доступным компилятору.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70410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39569" y="0"/>
            <a:ext cx="53129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Компиляция нескольких файлов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955263" y="4882857"/>
            <a:ext cx="2281473" cy="289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Линковщик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326862" y="1257190"/>
            <a:ext cx="3538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Команда компиляции</a:t>
            </a:r>
            <a:r>
              <a:rPr lang="en-US" dirty="0" smtClean="0"/>
              <a:t>:</a:t>
            </a:r>
          </a:p>
          <a:p>
            <a:r>
              <a:rPr lang="en-US" dirty="0" smtClean="0"/>
              <a:t>g++</a:t>
            </a:r>
            <a:r>
              <a:rPr lang="ru-RU" dirty="0" smtClean="0"/>
              <a:t>  </a:t>
            </a:r>
            <a:r>
              <a:rPr lang="en-US" dirty="0" smtClean="0"/>
              <a:t>main.cpp utils.cpp</a:t>
            </a:r>
            <a:r>
              <a:rPr lang="ru-RU" dirty="0" smtClean="0"/>
              <a:t> </a:t>
            </a:r>
            <a:r>
              <a:rPr lang="en-US" dirty="0" smtClean="0"/>
              <a:t>–o</a:t>
            </a:r>
            <a:r>
              <a:rPr lang="ru-RU" dirty="0" smtClean="0"/>
              <a:t> </a:t>
            </a:r>
            <a:r>
              <a:rPr lang="en-US" dirty="0" smtClean="0"/>
              <a:t>main.exe</a:t>
            </a:r>
            <a:endParaRPr lang="en-US" dirty="0"/>
          </a:p>
        </p:txBody>
      </p:sp>
      <p:cxnSp>
        <p:nvCxnSpPr>
          <p:cNvPr id="13" name="Прямая со стрелкой 12"/>
          <p:cNvCxnSpPr>
            <a:stCxn id="11" idx="2"/>
            <a:endCxn id="16" idx="0"/>
          </p:cNvCxnSpPr>
          <p:nvPr/>
        </p:nvCxnSpPr>
        <p:spPr>
          <a:xfrm flipH="1">
            <a:off x="4170616" y="1903521"/>
            <a:ext cx="1925384" cy="104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1" idx="2"/>
            <a:endCxn id="19" idx="0"/>
          </p:cNvCxnSpPr>
          <p:nvPr/>
        </p:nvCxnSpPr>
        <p:spPr>
          <a:xfrm>
            <a:off x="6096000" y="1903521"/>
            <a:ext cx="1843903" cy="104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Группа 29"/>
          <p:cNvGrpSpPr/>
          <p:nvPr/>
        </p:nvGrpSpPr>
        <p:grpSpPr>
          <a:xfrm>
            <a:off x="2694901" y="2947482"/>
            <a:ext cx="6802198" cy="1289932"/>
            <a:chOff x="2335793" y="2947482"/>
            <a:chExt cx="6802198" cy="1289932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2335793" y="3377335"/>
              <a:ext cx="2951430" cy="2897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Компиляция </a:t>
              </a:r>
              <a:r>
                <a:rPr lang="en-US" dirty="0" smtClean="0"/>
                <a:t>main.cpp</a:t>
              </a:r>
              <a:endParaRPr lang="ru-RU" dirty="0"/>
            </a:p>
          </p:txBody>
        </p:sp>
        <p:grpSp>
          <p:nvGrpSpPr>
            <p:cNvPr id="8" name="Группа 7"/>
            <p:cNvGrpSpPr/>
            <p:nvPr/>
          </p:nvGrpSpPr>
          <p:grpSpPr>
            <a:xfrm>
              <a:off x="6023599" y="3377335"/>
              <a:ext cx="3114392" cy="860079"/>
              <a:chOff x="2245259" y="2480650"/>
              <a:chExt cx="3114392" cy="860079"/>
            </a:xfrm>
          </p:grpSpPr>
          <p:sp>
            <p:nvSpPr>
              <p:cNvPr id="7" name="Скругленный прямоугольник 6"/>
              <p:cNvSpPr/>
              <p:nvPr/>
            </p:nvSpPr>
            <p:spPr>
              <a:xfrm>
                <a:off x="2245259" y="2480650"/>
                <a:ext cx="3114392" cy="8600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" name="Скругленный прямоугольник 4"/>
              <p:cNvSpPr/>
              <p:nvPr/>
            </p:nvSpPr>
            <p:spPr>
              <a:xfrm>
                <a:off x="2326740" y="2983862"/>
                <a:ext cx="2951430" cy="28971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Компиляция </a:t>
                </a:r>
                <a:r>
                  <a:rPr lang="en-US" dirty="0" smtClean="0"/>
                  <a:t>utils.cpp</a:t>
                </a:r>
                <a:endParaRPr lang="ru-RU" dirty="0"/>
              </a:p>
            </p:txBody>
          </p:sp>
          <p:sp>
            <p:nvSpPr>
              <p:cNvPr id="6" name="Скругленный прямоугольник 5"/>
              <p:cNvSpPr/>
              <p:nvPr/>
            </p:nvSpPr>
            <p:spPr>
              <a:xfrm>
                <a:off x="2326740" y="2554959"/>
                <a:ext cx="2951430" cy="28971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Компиляция </a:t>
                </a:r>
                <a:r>
                  <a:rPr lang="en-US" dirty="0" err="1" smtClean="0"/>
                  <a:t>utils.h</a:t>
                </a:r>
                <a:endParaRPr lang="ru-RU" dirty="0"/>
              </a:p>
            </p:txBody>
          </p:sp>
        </p:grpSp>
        <p:sp>
          <p:nvSpPr>
            <p:cNvPr id="16" name="Скругленный прямоугольник 15"/>
            <p:cNvSpPr/>
            <p:nvPr/>
          </p:nvSpPr>
          <p:spPr>
            <a:xfrm>
              <a:off x="2670771" y="2947482"/>
              <a:ext cx="2281473" cy="2897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Препроцессор</a:t>
              </a:r>
              <a:endParaRPr lang="ru-RU" dirty="0"/>
            </a:p>
          </p:txBody>
        </p:sp>
        <p:sp>
          <p:nvSpPr>
            <p:cNvPr id="19" name="Скругленный прямоугольник 18"/>
            <p:cNvSpPr/>
            <p:nvPr/>
          </p:nvSpPr>
          <p:spPr>
            <a:xfrm>
              <a:off x="6440058" y="2947482"/>
              <a:ext cx="2281473" cy="2897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Препроцессор</a:t>
              </a:r>
              <a:endParaRPr lang="ru-RU" dirty="0"/>
            </a:p>
          </p:txBody>
        </p:sp>
      </p:grpSp>
      <p:cxnSp>
        <p:nvCxnSpPr>
          <p:cNvPr id="23" name="Прямая со стрелкой 22"/>
          <p:cNvCxnSpPr>
            <a:stCxn id="4" idx="2"/>
            <a:endCxn id="9" idx="1"/>
          </p:cNvCxnSpPr>
          <p:nvPr/>
        </p:nvCxnSpPr>
        <p:spPr>
          <a:xfrm>
            <a:off x="4170616" y="3667046"/>
            <a:ext cx="784647" cy="1360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7" idx="2"/>
            <a:endCxn id="9" idx="3"/>
          </p:cNvCxnSpPr>
          <p:nvPr/>
        </p:nvCxnSpPr>
        <p:spPr>
          <a:xfrm flipH="1">
            <a:off x="7236736" y="4237414"/>
            <a:ext cx="703167" cy="79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Скругленная прямоугольная выноска 36"/>
          <p:cNvSpPr/>
          <p:nvPr/>
        </p:nvSpPr>
        <p:spPr>
          <a:xfrm>
            <a:off x="9882855" y="2387734"/>
            <a:ext cx="2083376" cy="270724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Флаги защиты компиляции не позволяют импортировать и компилировать один и тот же код несколько раз</a:t>
            </a:r>
          </a:p>
        </p:txBody>
      </p:sp>
      <p:cxnSp>
        <p:nvCxnSpPr>
          <p:cNvPr id="39" name="Прямая со стрелкой 38"/>
          <p:cNvCxnSpPr/>
          <p:nvPr/>
        </p:nvCxnSpPr>
        <p:spPr>
          <a:xfrm>
            <a:off x="2951430" y="1168423"/>
            <a:ext cx="1892174" cy="50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14452" y="829869"/>
            <a:ext cx="1836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Что компилируем?</a:t>
            </a:r>
            <a:endParaRPr lang="ru-RU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9579234" y="829869"/>
            <a:ext cx="159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Куда собираем?</a:t>
            </a:r>
            <a:endParaRPr lang="ru-RU" sz="1600" dirty="0"/>
          </a:p>
        </p:txBody>
      </p:sp>
      <p:cxnSp>
        <p:nvCxnSpPr>
          <p:cNvPr id="43" name="Прямая со стрелкой 42"/>
          <p:cNvCxnSpPr/>
          <p:nvPr/>
        </p:nvCxnSpPr>
        <p:spPr>
          <a:xfrm flipH="1">
            <a:off x="7687060" y="1156133"/>
            <a:ext cx="1892174" cy="50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Скругленный прямоугольник 46"/>
          <p:cNvSpPr/>
          <p:nvPr/>
        </p:nvSpPr>
        <p:spPr>
          <a:xfrm>
            <a:off x="178038" y="2135790"/>
            <a:ext cx="2281473" cy="289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Библиотека </a:t>
            </a:r>
            <a:r>
              <a:rPr lang="en-US" dirty="0" smtClean="0"/>
              <a:t>string</a:t>
            </a:r>
            <a:endParaRPr lang="ru-RU" dirty="0"/>
          </a:p>
        </p:txBody>
      </p:sp>
      <p:cxnSp>
        <p:nvCxnSpPr>
          <p:cNvPr id="49" name="Прямая со стрелкой 48"/>
          <p:cNvCxnSpPr>
            <a:stCxn id="57" idx="2"/>
            <a:endCxn id="4" idx="1"/>
          </p:cNvCxnSpPr>
          <p:nvPr/>
        </p:nvCxnSpPr>
        <p:spPr>
          <a:xfrm flipV="1">
            <a:off x="1318774" y="3522191"/>
            <a:ext cx="1376127" cy="95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47" idx="3"/>
            <a:endCxn id="7" idx="1"/>
          </p:cNvCxnSpPr>
          <p:nvPr/>
        </p:nvCxnSpPr>
        <p:spPr>
          <a:xfrm>
            <a:off x="2459511" y="2280646"/>
            <a:ext cx="3923196" cy="1526729"/>
          </a:xfrm>
          <a:prstGeom prst="bentConnector3">
            <a:avLst>
              <a:gd name="adj1" fmla="val 90727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78038" y="1726648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Импортированы</a:t>
            </a:r>
            <a:endParaRPr lang="ru-RU" dirty="0"/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178037" y="4184500"/>
            <a:ext cx="2281473" cy="289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Библиотека </a:t>
            </a:r>
            <a:r>
              <a:rPr lang="en-US" dirty="0" err="1"/>
              <a:t>iostream</a:t>
            </a:r>
            <a:endParaRPr lang="ru-RU" dirty="0"/>
          </a:p>
        </p:txBody>
      </p:sp>
      <p:cxnSp>
        <p:nvCxnSpPr>
          <p:cNvPr id="60" name="Прямая со стрелкой 59"/>
          <p:cNvCxnSpPr>
            <a:stCxn id="47" idx="2"/>
            <a:endCxn id="4" idx="1"/>
          </p:cNvCxnSpPr>
          <p:nvPr/>
        </p:nvCxnSpPr>
        <p:spPr>
          <a:xfrm>
            <a:off x="1318775" y="2425501"/>
            <a:ext cx="1376126" cy="109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91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15654" y="0"/>
            <a:ext cx="43607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Область имен(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800" b="1" dirty="0" smtClean="0">
                <a:latin typeface="Calibri" panose="020F0502020204030204" pitchFamily="34" charset="0"/>
              </a:rPr>
              <a:t>)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230611" y="509993"/>
            <a:ext cx="4913045" cy="2611220"/>
            <a:chOff x="3292443" y="632159"/>
            <a:chExt cx="4913045" cy="2611220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3292443" y="996610"/>
              <a:ext cx="4913045" cy="22467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#include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4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iostream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&gt;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#include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400" dirty="0" err="1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utils.h</a:t>
              </a:r>
              <a:r>
                <a:rPr lang="en-US" sz="14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“</a:t>
              </a:r>
            </a:p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#include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&lt;string&gt;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using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namespace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main(){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hellow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 '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world()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92443" y="632159"/>
              <a:ext cx="111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main.cpp:</a:t>
              </a:r>
              <a:endParaRPr lang="ru-RU" dirty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4340922" y="3472437"/>
            <a:ext cx="7762694" cy="2831545"/>
            <a:chOff x="2545687" y="3689074"/>
            <a:chExt cx="6817733" cy="2831545"/>
          </a:xfrm>
        </p:grpSpPr>
        <p:grpSp>
          <p:nvGrpSpPr>
            <p:cNvPr id="17" name="Группа 16"/>
            <p:cNvGrpSpPr/>
            <p:nvPr/>
          </p:nvGrpSpPr>
          <p:grpSpPr>
            <a:xfrm>
              <a:off x="2545687" y="3689074"/>
              <a:ext cx="3404102" cy="2830988"/>
              <a:chOff x="6461156" y="3487033"/>
              <a:chExt cx="3404102" cy="2830988"/>
            </a:xfrm>
          </p:grpSpPr>
          <p:sp>
            <p:nvSpPr>
              <p:cNvPr id="21" name="Прямоугольник 20"/>
              <p:cNvSpPr/>
              <p:nvPr/>
            </p:nvSpPr>
            <p:spPr>
              <a:xfrm>
                <a:off x="6461156" y="3855808"/>
                <a:ext cx="3404102" cy="24622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#include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400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utils.h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utils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hellow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400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hellow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utils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::world(){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"world"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  <a:p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461156" y="3487033"/>
                <a:ext cx="1040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utils.cpp:</a:t>
                </a:r>
                <a:endParaRPr lang="ru-RU" dirty="0"/>
              </a:p>
            </p:txBody>
          </p:sp>
        </p:grpSp>
        <p:grpSp>
          <p:nvGrpSpPr>
            <p:cNvPr id="18" name="Группа 17"/>
            <p:cNvGrpSpPr/>
            <p:nvPr/>
          </p:nvGrpSpPr>
          <p:grpSpPr>
            <a:xfrm>
              <a:off x="5959318" y="3689074"/>
              <a:ext cx="3404102" cy="2831545"/>
              <a:chOff x="549244" y="3761466"/>
              <a:chExt cx="3404102" cy="2831545"/>
            </a:xfrm>
          </p:grpSpPr>
          <p:sp>
            <p:nvSpPr>
              <p:cNvPr id="19" name="Прямоугольник 18"/>
              <p:cNvSpPr/>
              <p:nvPr/>
            </p:nvSpPr>
            <p:spPr>
              <a:xfrm>
                <a:off x="549244" y="4130798"/>
                <a:ext cx="3404102" cy="24622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</a:t>
                </a:r>
                <a:r>
                  <a:rPr lang="en-US" sz="14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ifndef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 UTILS_H_EXAMPLES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#define </a:t>
                </a:r>
                <a:r>
                  <a:rPr lang="en-US" sz="1400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UTILS_H_EXAMPLES</a:t>
                </a:r>
              </a:p>
              <a:p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#include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&lt;string&gt;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sz="14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namespace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utils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hellow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world();</a:t>
                </a:r>
              </a:p>
              <a:p>
                <a:r>
                  <a:rPr lang="en-US" sz="14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  <a:p>
                <a:r>
                  <a:rPr lang="en-US" sz="14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sz="14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</a:t>
                </a:r>
                <a:r>
                  <a:rPr lang="en-US" sz="1400" dirty="0" err="1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endif</a:t>
                </a:r>
                <a:endPara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9244" y="3761466"/>
                <a:ext cx="821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utils.h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p:grpSp>
      </p:grpSp>
      <p:cxnSp>
        <p:nvCxnSpPr>
          <p:cNvPr id="26" name="Прямая соединительная линия 25"/>
          <p:cNvCxnSpPr/>
          <p:nvPr/>
        </p:nvCxnSpPr>
        <p:spPr>
          <a:xfrm>
            <a:off x="5913433" y="5447899"/>
            <a:ext cx="7998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5889827" y="4347378"/>
            <a:ext cx="7998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9533530" y="5196038"/>
            <a:ext cx="7998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84959" y="888814"/>
            <a:ext cx="66081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Область видимости, это понятие обозначающее некоторый префикс приставляемый к именем переменных, констант, функций и пользовательских типов, отделяемый от них </a:t>
            </a:r>
            <a:r>
              <a:rPr lang="en-US" dirty="0" smtClean="0"/>
              <a:t>::</a:t>
            </a:r>
            <a:r>
              <a:rPr lang="ru-RU" dirty="0" smtClean="0"/>
              <a:t> а их основной целью служит возможность обеспечить непересекаемость имен.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Пространства имен могут быть вложенные пространства, что отражается на использовании.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230611" y="3485664"/>
            <a:ext cx="41103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использования члена пространства имен(в примере функцию) нужно полностью прописать его название с префиксом.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637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35888" y="0"/>
            <a:ext cx="29202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Директива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7839" y="1515107"/>
            <a:ext cx="62086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Директива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 smtClean="0"/>
              <a:t> </a:t>
            </a:r>
            <a:r>
              <a:rPr lang="ru-RU" dirty="0" smtClean="0"/>
              <a:t>позволяет упростить обращения к члену пространства имен, и позволяет опускать указание пространства имен.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Если ее используют с ключевым словом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ru-RU" dirty="0" smtClean="0"/>
              <a:t>, то это означает, что в дальнейшем, все попытки вызвать какую либо функцию, после поиска по файлу и текущему пространству имен, будет производиться поиск в указанном пространстве.</a:t>
            </a:r>
          </a:p>
          <a:p>
            <a:endParaRPr lang="ru-RU" dirty="0"/>
          </a:p>
          <a:p>
            <a:r>
              <a:rPr lang="ru-RU" dirty="0" smtClean="0"/>
              <a:t>Если ее используют без ключевого слова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ru-RU" dirty="0" smtClean="0"/>
              <a:t>, то тогда после приводят полное название какого либо члена какого либо пространства имен и в дальнейшем его можно будет использовать без префиксов.</a:t>
            </a:r>
            <a:endParaRPr lang="ru-RU" dirty="0"/>
          </a:p>
        </p:txBody>
      </p:sp>
      <p:grpSp>
        <p:nvGrpSpPr>
          <p:cNvPr id="34" name="Группа 33"/>
          <p:cNvGrpSpPr/>
          <p:nvPr/>
        </p:nvGrpSpPr>
        <p:grpSpPr>
          <a:xfrm>
            <a:off x="8132666" y="387638"/>
            <a:ext cx="3616971" cy="3262432"/>
            <a:chOff x="549244" y="3761466"/>
            <a:chExt cx="3176673" cy="3262432"/>
          </a:xfrm>
        </p:grpSpPr>
        <p:sp>
          <p:nvSpPr>
            <p:cNvPr id="35" name="Прямоугольник 34"/>
            <p:cNvSpPr/>
            <p:nvPr/>
          </p:nvSpPr>
          <p:spPr>
            <a:xfrm>
              <a:off x="549244" y="4130798"/>
              <a:ext cx="3176673" cy="2893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#</a:t>
              </a:r>
              <a:r>
                <a:rPr lang="en-US" sz="14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ifndef</a:t>
              </a:r>
              <a:r>
                <a:rPr lang="en-US" sz="14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 UTILS_H_EXAMPLES</a:t>
              </a:r>
              <a:endPara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#define UTILS_H_EXAMPLES</a:t>
              </a:r>
            </a:p>
            <a:p>
              <a:endPara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#include </a:t>
              </a:r>
              <a:r>
                <a:rPr lang="en-US" sz="14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&lt;string&gt;</a:t>
              </a:r>
              <a:endPara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namespace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super{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namespace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utils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::string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hellow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::string world();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}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#</a:t>
              </a:r>
              <a:r>
                <a:rPr lang="en-US" sz="14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endif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9244" y="3761466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utils.h</a:t>
              </a:r>
              <a:r>
                <a:rPr lang="en-US" dirty="0" smtClean="0"/>
                <a:t>:</a:t>
              </a:r>
              <a:endParaRPr lang="ru-RU" dirty="0"/>
            </a:p>
          </p:txBody>
        </p:sp>
      </p:grpSp>
      <p:grpSp>
        <p:nvGrpSpPr>
          <p:cNvPr id="43" name="Группа 42"/>
          <p:cNvGrpSpPr/>
          <p:nvPr/>
        </p:nvGrpSpPr>
        <p:grpSpPr>
          <a:xfrm>
            <a:off x="6836592" y="3315600"/>
            <a:ext cx="4913045" cy="3042107"/>
            <a:chOff x="230611" y="509993"/>
            <a:chExt cx="4913045" cy="3042107"/>
          </a:xfrm>
        </p:grpSpPr>
        <p:grpSp>
          <p:nvGrpSpPr>
            <p:cNvPr id="13" name="Группа 12"/>
            <p:cNvGrpSpPr/>
            <p:nvPr/>
          </p:nvGrpSpPr>
          <p:grpSpPr>
            <a:xfrm>
              <a:off x="230611" y="509993"/>
              <a:ext cx="4913045" cy="3042107"/>
              <a:chOff x="3292443" y="632159"/>
              <a:chExt cx="4913045" cy="3042107"/>
            </a:xfrm>
          </p:grpSpPr>
          <p:sp>
            <p:nvSpPr>
              <p:cNvPr id="14" name="Прямоугольник 13"/>
              <p:cNvSpPr/>
              <p:nvPr/>
            </p:nvSpPr>
            <p:spPr>
              <a:xfrm>
                <a:off x="3292443" y="996610"/>
                <a:ext cx="4913045" cy="26776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#include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sz="1400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iostream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&gt;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#include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400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utils.h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using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namespace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using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namespace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super;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using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utils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::world;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main(){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cout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&lt;&lt;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utils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hellow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 &lt;&lt;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' '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&lt;&lt; world() &lt;&lt;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endl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>
                    <a:solidFill>
                      <a:srgbClr val="098658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292443" y="632159"/>
                <a:ext cx="1116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main.cpp:</a:t>
                </a:r>
                <a:endParaRPr lang="ru-RU" dirty="0"/>
              </a:p>
            </p:txBody>
          </p:sp>
        </p:grpSp>
        <p:cxnSp>
          <p:nvCxnSpPr>
            <p:cNvPr id="28" name="Прямая соединительная линия 27"/>
            <p:cNvCxnSpPr/>
            <p:nvPr/>
          </p:nvCxnSpPr>
          <p:spPr>
            <a:xfrm>
              <a:off x="311872" y="1981200"/>
              <a:ext cx="2161821" cy="16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311872" y="2211668"/>
              <a:ext cx="1824936" cy="16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38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34965" y="0"/>
            <a:ext cx="31221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Нулевой указатель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6800" y="761854"/>
            <a:ext cx="50659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Указатель может указывать в пустоту. Фактически пустотой является любой адрес по которому указатель не может обратиться(первый пример, указатель ни на что не указывает, и при обращении по нему выдает ошибку доступа к памяти)</a:t>
            </a:r>
          </a:p>
          <a:p>
            <a:endParaRPr lang="ru-RU" dirty="0"/>
          </a:p>
          <a:p>
            <a:r>
              <a:rPr lang="ru-RU" dirty="0" smtClean="0"/>
              <a:t>Но как выявить пустой указатель?</a:t>
            </a:r>
            <a:endParaRPr lang="en-US" dirty="0" smtClean="0"/>
          </a:p>
          <a:p>
            <a:r>
              <a:rPr lang="ru-RU" dirty="0" smtClean="0"/>
              <a:t>К примеру нам нужно в какой либо функции выяснить нужно ли генерировать число, или оно уже есть?</a:t>
            </a:r>
          </a:p>
          <a:p>
            <a:r>
              <a:rPr lang="ru-RU" dirty="0" smtClean="0"/>
              <a:t>Что является пустотой для указателя?</a:t>
            </a:r>
          </a:p>
          <a:p>
            <a:endParaRPr lang="ru-RU" dirty="0"/>
          </a:p>
          <a:p>
            <a:r>
              <a:rPr lang="ru-RU" dirty="0" smtClean="0"/>
              <a:t>Указатель на пустоты, это указатель который указывает на </a:t>
            </a:r>
            <a:r>
              <a:rPr lang="en-US" dirty="0" smtClean="0"/>
              <a:t>0</a:t>
            </a:r>
            <a:r>
              <a:rPr lang="ru-RU" dirty="0" smtClean="0"/>
              <a:t>, синонимами которого является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 smtClean="0"/>
              <a:t> </a:t>
            </a:r>
            <a:r>
              <a:rPr lang="ru-RU" dirty="0" smtClean="0"/>
              <a:t>является наследием С, и является макросом, а вот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 smtClean="0"/>
              <a:t> </a:t>
            </a:r>
            <a:r>
              <a:rPr lang="ru-RU" dirty="0" smtClean="0"/>
              <a:t>это специальное обозначение именно нулевого указателя в С++.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40942" y="2916223"/>
            <a:ext cx="6096000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generateRandInteger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pi){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(pi ==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pi ==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pi ==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pi =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{rand()};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(time(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 pi =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*pi &lt;&lt;  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; // Segmentation fault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"&amp;"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pi &lt;&lt;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pi 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generateRandInteger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"&amp;"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pi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*pi &lt;&lt;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540942" y="1414484"/>
            <a:ext cx="6124877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"&amp;"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pi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*pi &lt;&lt;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Segmentation 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fault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54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94702" y="0"/>
            <a:ext cx="52026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Пользовательские типы данных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6800" y="761854"/>
            <a:ext cx="5065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Пользовательским типом данных называется любой тип который не является заранее установленным в языке. </a:t>
            </a:r>
            <a:endParaRPr lang="en-US" dirty="0" smtClean="0"/>
          </a:p>
        </p:txBody>
      </p:sp>
      <p:sp>
        <p:nvSpPr>
          <p:cNvPr id="4" name="Овал 3"/>
          <p:cNvSpPr/>
          <p:nvPr/>
        </p:nvSpPr>
        <p:spPr>
          <a:xfrm>
            <a:off x="5149936" y="761853"/>
            <a:ext cx="1892174" cy="7242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Типы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6297931" y="1994398"/>
            <a:ext cx="1892174" cy="7242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Системные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4" idx="4"/>
            <a:endCxn id="5" idx="0"/>
          </p:cNvCxnSpPr>
          <p:nvPr/>
        </p:nvCxnSpPr>
        <p:spPr>
          <a:xfrm flipH="1">
            <a:off x="4919072" y="1486130"/>
            <a:ext cx="1176951" cy="50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Группа 63"/>
          <p:cNvGrpSpPr/>
          <p:nvPr/>
        </p:nvGrpSpPr>
        <p:grpSpPr>
          <a:xfrm>
            <a:off x="487591" y="1994398"/>
            <a:ext cx="8379639" cy="4342294"/>
            <a:chOff x="487591" y="2018395"/>
            <a:chExt cx="8379639" cy="4342294"/>
          </a:xfrm>
        </p:grpSpPr>
        <p:sp>
          <p:nvSpPr>
            <p:cNvPr id="5" name="Овал 4"/>
            <p:cNvSpPr/>
            <p:nvPr/>
          </p:nvSpPr>
          <p:spPr>
            <a:xfrm>
              <a:off x="3972985" y="2018395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Пользовательские</a:t>
              </a:r>
              <a:endParaRPr lang="ru-RU" dirty="0"/>
            </a:p>
          </p:txBody>
        </p:sp>
        <p:sp>
          <p:nvSpPr>
            <p:cNvPr id="7" name="Овал 6"/>
            <p:cNvSpPr/>
            <p:nvPr/>
          </p:nvSpPr>
          <p:spPr>
            <a:xfrm>
              <a:off x="487591" y="4187856"/>
              <a:ext cx="2320896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Перечисления</a:t>
              </a:r>
              <a:endParaRPr lang="ru-RU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2990686" y="5636412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Классы</a:t>
              </a:r>
              <a:endParaRPr lang="ru-RU" dirty="0"/>
            </a:p>
          </p:txBody>
        </p:sp>
        <p:sp>
          <p:nvSpPr>
            <p:cNvPr id="9" name="Овал 8"/>
            <p:cNvSpPr/>
            <p:nvPr/>
          </p:nvSpPr>
          <p:spPr>
            <a:xfrm>
              <a:off x="4964337" y="5636412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Структуры</a:t>
              </a:r>
              <a:endParaRPr lang="ru-RU" dirty="0"/>
            </a:p>
          </p:txBody>
        </p:sp>
        <p:sp>
          <p:nvSpPr>
            <p:cNvPr id="10" name="Овал 9"/>
            <p:cNvSpPr/>
            <p:nvPr/>
          </p:nvSpPr>
          <p:spPr>
            <a:xfrm>
              <a:off x="1679572" y="4912133"/>
              <a:ext cx="2251422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Объединения</a:t>
              </a:r>
              <a:endParaRPr lang="ru-RU" dirty="0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6975056" y="4213850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Поля битов</a:t>
              </a:r>
              <a:endParaRPr lang="ru-RU" dirty="0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5910424" y="4938128"/>
              <a:ext cx="212926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Псевдонимы</a:t>
              </a:r>
              <a:endParaRPr lang="ru-RU" dirty="0"/>
            </a:p>
          </p:txBody>
        </p:sp>
        <p:cxnSp>
          <p:nvCxnSpPr>
            <p:cNvPr id="15" name="Прямая со стрелкой 14"/>
            <p:cNvCxnSpPr>
              <a:stCxn id="5" idx="4"/>
              <a:endCxn id="7" idx="0"/>
            </p:cNvCxnSpPr>
            <p:nvPr/>
          </p:nvCxnSpPr>
          <p:spPr>
            <a:xfrm flipH="1">
              <a:off x="1648039" y="2742672"/>
              <a:ext cx="3271033" cy="1445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>
              <a:stCxn id="5" idx="4"/>
              <a:endCxn id="10" idx="0"/>
            </p:cNvCxnSpPr>
            <p:nvPr/>
          </p:nvCxnSpPr>
          <p:spPr>
            <a:xfrm flipH="1">
              <a:off x="2805283" y="2742672"/>
              <a:ext cx="2113789" cy="2169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>
              <a:stCxn id="5" idx="4"/>
              <a:endCxn id="8" idx="0"/>
            </p:cNvCxnSpPr>
            <p:nvPr/>
          </p:nvCxnSpPr>
          <p:spPr>
            <a:xfrm flipH="1">
              <a:off x="3936773" y="2742672"/>
              <a:ext cx="982299" cy="2893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stCxn id="5" idx="4"/>
              <a:endCxn id="12" idx="0"/>
            </p:cNvCxnSpPr>
            <p:nvPr/>
          </p:nvCxnSpPr>
          <p:spPr>
            <a:xfrm>
              <a:off x="4919072" y="2742672"/>
              <a:ext cx="2055984" cy="2195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stCxn id="5" idx="4"/>
              <a:endCxn id="9" idx="0"/>
            </p:cNvCxnSpPr>
            <p:nvPr/>
          </p:nvCxnSpPr>
          <p:spPr>
            <a:xfrm>
              <a:off x="4919072" y="2742672"/>
              <a:ext cx="991352" cy="2893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5" idx="4"/>
              <a:endCxn id="11" idx="0"/>
            </p:cNvCxnSpPr>
            <p:nvPr/>
          </p:nvCxnSpPr>
          <p:spPr>
            <a:xfrm>
              <a:off x="4919072" y="2742672"/>
              <a:ext cx="3002071" cy="1471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Прямая со стрелкой 54"/>
          <p:cNvCxnSpPr>
            <a:stCxn id="4" idx="4"/>
            <a:endCxn id="6" idx="0"/>
          </p:cNvCxnSpPr>
          <p:nvPr/>
        </p:nvCxnSpPr>
        <p:spPr>
          <a:xfrm>
            <a:off x="6096023" y="1486130"/>
            <a:ext cx="1147995" cy="50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Группа 80"/>
          <p:cNvGrpSpPr/>
          <p:nvPr/>
        </p:nvGrpSpPr>
        <p:grpSpPr>
          <a:xfrm>
            <a:off x="9578567" y="2457281"/>
            <a:ext cx="2118511" cy="3413156"/>
            <a:chOff x="9551406" y="2987644"/>
            <a:chExt cx="2118511" cy="3413156"/>
          </a:xfrm>
        </p:grpSpPr>
        <p:sp>
          <p:nvSpPr>
            <p:cNvPr id="76" name="Прямоугольник 75"/>
            <p:cNvSpPr/>
            <p:nvPr/>
          </p:nvSpPr>
          <p:spPr>
            <a:xfrm>
              <a:off x="9551406" y="2987644"/>
              <a:ext cx="2118511" cy="34131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Овал 64"/>
            <p:cNvSpPr/>
            <p:nvPr/>
          </p:nvSpPr>
          <p:spPr>
            <a:xfrm>
              <a:off x="9668462" y="3075283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Числовые</a:t>
              </a:r>
              <a:endParaRPr lang="ru-RU" dirty="0"/>
            </a:p>
          </p:txBody>
        </p:sp>
        <p:sp>
          <p:nvSpPr>
            <p:cNvPr id="66" name="Овал 65"/>
            <p:cNvSpPr/>
            <p:nvPr/>
          </p:nvSpPr>
          <p:spPr>
            <a:xfrm>
              <a:off x="9668462" y="3911146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Символьный</a:t>
              </a:r>
              <a:endParaRPr lang="ru-RU" dirty="0"/>
            </a:p>
          </p:txBody>
        </p:sp>
        <p:sp>
          <p:nvSpPr>
            <p:cNvPr id="67" name="Овал 66"/>
            <p:cNvSpPr/>
            <p:nvPr/>
          </p:nvSpPr>
          <p:spPr>
            <a:xfrm>
              <a:off x="9705783" y="4747009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Логический</a:t>
              </a:r>
              <a:endParaRPr lang="ru-RU" dirty="0"/>
            </a:p>
          </p:txBody>
        </p:sp>
        <p:sp>
          <p:nvSpPr>
            <p:cNvPr id="70" name="Овал 69"/>
            <p:cNvSpPr/>
            <p:nvPr/>
          </p:nvSpPr>
          <p:spPr>
            <a:xfrm>
              <a:off x="9668462" y="5562988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…</a:t>
              </a:r>
              <a:endParaRPr lang="ru-RU" dirty="0"/>
            </a:p>
          </p:txBody>
        </p:sp>
      </p:grpSp>
      <p:cxnSp>
        <p:nvCxnSpPr>
          <p:cNvPr id="71" name="Прямая со стрелкой 70"/>
          <p:cNvCxnSpPr>
            <a:stCxn id="6" idx="4"/>
            <a:endCxn id="76" idx="1"/>
          </p:cNvCxnSpPr>
          <p:nvPr/>
        </p:nvCxnSpPr>
        <p:spPr>
          <a:xfrm>
            <a:off x="7244018" y="2718675"/>
            <a:ext cx="2334549" cy="144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44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877575" y="0"/>
            <a:ext cx="2436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Перечисления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404388" y="2094604"/>
            <a:ext cx="10468824" cy="4708981"/>
            <a:chOff x="639778" y="1531967"/>
            <a:chExt cx="10468824" cy="4708981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639778" y="1531967"/>
              <a:ext cx="1931406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enum</a:t>
              </a:r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Status{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smtClean="0">
                  <a:solidFill>
                    <a:srgbClr val="098658"/>
                  </a:solidFill>
                  <a:latin typeface="Consolas" panose="020B0609020204030204" pitchFamily="49" charset="0"/>
                </a:rPr>
                <a:t>SUCCESS</a:t>
              </a:r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smtClean="0">
                  <a:solidFill>
                    <a:srgbClr val="098658"/>
                  </a:solidFill>
                  <a:latin typeface="Consolas" panose="020B0609020204030204" pitchFamily="49" charset="0"/>
                </a:rPr>
                <a:t>FAIL</a:t>
              </a:r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smtClean="0">
                  <a:solidFill>
                    <a:srgbClr val="098658"/>
                  </a:solidFill>
                  <a:latin typeface="Consolas" panose="020B0609020204030204" pitchFamily="49" charset="0"/>
                </a:rPr>
                <a:t>WARNING</a:t>
              </a:r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smtClean="0">
                  <a:solidFill>
                    <a:srgbClr val="098658"/>
                  </a:solidFill>
                  <a:latin typeface="Consolas" panose="020B0609020204030204" pitchFamily="49" charset="0"/>
                </a:rPr>
                <a:t>ERROR</a:t>
              </a:r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smtClean="0">
                  <a:solidFill>
                    <a:srgbClr val="098658"/>
                  </a:solidFill>
                  <a:latin typeface="Consolas" panose="020B0609020204030204" pitchFamily="49" charset="0"/>
                </a:rPr>
                <a:t>INFO</a:t>
              </a:r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639778" y="3132405"/>
              <a:ext cx="10468824" cy="31085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main(){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Status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SUCCESS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                  // 0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FAIL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                  // 1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Status*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&amp;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 = "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&amp;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0x61fe0c = 0x61fe0c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*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INFO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                  // 4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Status&amp;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WARNING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                         // 2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90826" y="417222"/>
            <a:ext cx="11410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Перечисление, это специальная структура языка которая позволяет хранить только заранее предустановленный набор значений.</a:t>
            </a:r>
          </a:p>
          <a:p>
            <a:r>
              <a:rPr lang="ru-RU" dirty="0" smtClean="0"/>
              <a:t>Сигнатура</a:t>
            </a:r>
            <a:r>
              <a:rPr lang="en-US" dirty="0" smtClean="0"/>
              <a:t>: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&gt;{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перечисление названий значений через запятую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3123446" y="2294658"/>
            <a:ext cx="71160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Перечисление</a:t>
            </a:r>
            <a:r>
              <a:rPr lang="ru-RU" dirty="0"/>
              <a:t> </a:t>
            </a:r>
            <a:r>
              <a:rPr lang="ru-RU" dirty="0" smtClean="0"/>
              <a:t>самостоятельно присвоит значения каждому названию, однако вы можете сделать это самостоятельно используя строчку вида</a:t>
            </a:r>
            <a:r>
              <a:rPr lang="en-US" dirty="0" smtClean="0"/>
              <a:t>: &lt;</a:t>
            </a:r>
            <a:r>
              <a:rPr lang="ru-RU" dirty="0" smtClean="0"/>
              <a:t>название значения</a:t>
            </a:r>
            <a:r>
              <a:rPr lang="en-US" dirty="0" smtClean="0"/>
              <a:t>&gt;</a:t>
            </a:r>
            <a:r>
              <a:rPr lang="ru-RU" dirty="0" smtClean="0"/>
              <a:t> = </a:t>
            </a:r>
            <a:r>
              <a:rPr lang="en-US" dirty="0" smtClean="0"/>
              <a:t>&lt;</a:t>
            </a:r>
            <a:r>
              <a:rPr lang="ru-RU" dirty="0" smtClean="0"/>
              <a:t>значение</a:t>
            </a:r>
            <a:r>
              <a:rPr lang="en-US" dirty="0" smtClean="0"/>
              <a:t>&gt;.</a:t>
            </a:r>
          </a:p>
          <a:p>
            <a:r>
              <a:rPr lang="ru-RU" dirty="0" smtClean="0"/>
              <a:t>Значением в данном случае может являться только число типа </a:t>
            </a:r>
            <a:r>
              <a:rPr lang="en-US" dirty="0" err="1" smtClean="0"/>
              <a:t>int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68299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1188</Words>
  <Application>Microsoft Office PowerPoint</Application>
  <PresentationFormat>Широкоэкранный</PresentationFormat>
  <Paragraphs>554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root</dc:creator>
  <cp:lastModifiedBy>root</cp:lastModifiedBy>
  <cp:revision>108</cp:revision>
  <dcterms:created xsi:type="dcterms:W3CDTF">2020-09-11T22:24:51Z</dcterms:created>
  <dcterms:modified xsi:type="dcterms:W3CDTF">2020-09-22T11:02:17Z</dcterms:modified>
</cp:coreProperties>
</file>