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2" r:id="rId3"/>
    <p:sldId id="293" r:id="rId4"/>
    <p:sldId id="295" r:id="rId5"/>
    <p:sldId id="294" r:id="rId6"/>
    <p:sldId id="310" r:id="rId7"/>
    <p:sldId id="311" r:id="rId8"/>
    <p:sldId id="297" r:id="rId9"/>
    <p:sldId id="313" r:id="rId10"/>
    <p:sldId id="308" r:id="rId11"/>
    <p:sldId id="298" r:id="rId12"/>
    <p:sldId id="312" r:id="rId13"/>
    <p:sldId id="299" r:id="rId14"/>
    <p:sldId id="314" r:id="rId15"/>
    <p:sldId id="300" r:id="rId16"/>
    <p:sldId id="301" r:id="rId17"/>
    <p:sldId id="302" r:id="rId18"/>
    <p:sldId id="303" r:id="rId19"/>
    <p:sldId id="315" r:id="rId20"/>
    <p:sldId id="304" r:id="rId21"/>
    <p:sldId id="306" r:id="rId22"/>
    <p:sldId id="307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24E0-734A-4D87-8946-1192F617C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7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7: Последовательные контейнеры.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6157" y="458956"/>
            <a:ext cx="75355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 v(N);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v[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= (rand() %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v[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v.at(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el: v)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10</a:t>
            </a:r>
          </a:p>
          <a:p>
            <a:r>
              <a:rPr lang="ru-RU" dirty="0"/>
              <a:t>10</a:t>
            </a:r>
          </a:p>
          <a:p>
            <a:r>
              <a:rPr lang="ru-RU" dirty="0"/>
              <a:t>5 5; 18 18; 64 64; 22 22; 43 43; 48 48; 72 72; 83 83; 93 93; 45 45;</a:t>
            </a:r>
          </a:p>
          <a:p>
            <a:r>
              <a:rPr lang="ru-RU" dirty="0"/>
              <a:t>5; 18; 64; 22; 43; 48; 72; 83; 93; 45; </a:t>
            </a:r>
          </a:p>
          <a:p>
            <a:r>
              <a:rPr lang="ru-RU" dirty="0"/>
              <a:t>20</a:t>
            </a:r>
          </a:p>
          <a:p>
            <a:r>
              <a:rPr lang="ru-RU" dirty="0"/>
              <a:t>5; 18; 64; 22; 43; 48; 72; 83; 93; 45; 94; 73; 53; 81; 79; 77; 19; 8; 7; 95;</a:t>
            </a:r>
          </a:p>
        </p:txBody>
      </p:sp>
    </p:spTree>
    <p:extLst>
      <p:ext uri="{BB962C8B-B14F-4D97-AF65-F5344CB8AC3E}">
        <p14:creationId xmlns:p14="http://schemas.microsoft.com/office/powerpoint/2010/main" val="372920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3058" y="1305342"/>
            <a:ext cx="113258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Поскольку вектор это динамический массив то он допускает манипуляции со своим размером следующими функциями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size</a:t>
            </a:r>
            <a:r>
              <a:rPr lang="en-US" b="1" dirty="0"/>
              <a:t>()-</a:t>
            </a:r>
            <a:r>
              <a:rPr lang="ru-RU" b="1" dirty="0"/>
              <a:t>ч</a:t>
            </a:r>
            <a:r>
              <a:rPr lang="ru-RU" dirty="0"/>
              <a:t>исло элементов в контейнере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max_size</a:t>
            </a:r>
            <a:r>
              <a:rPr lang="en-US" b="1" dirty="0"/>
              <a:t>()</a:t>
            </a:r>
            <a:r>
              <a:rPr lang="en-US" dirty="0"/>
              <a:t>-</a:t>
            </a:r>
            <a:r>
              <a:rPr lang="ru-RU" dirty="0"/>
              <a:t>максимальный размер контейнера (порядка 1 миллиарда элементов)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empty()</a:t>
            </a:r>
            <a:r>
              <a:rPr lang="en-US" dirty="0"/>
              <a:t>–</a:t>
            </a:r>
            <a:r>
              <a:rPr lang="ru-RU" dirty="0"/>
              <a:t>возвращается истина, если контейнер – пустой, в противном случае – ложь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resize()</a:t>
            </a:r>
            <a:r>
              <a:rPr lang="en-US" dirty="0" smtClean="0"/>
              <a:t> – </a:t>
            </a:r>
            <a:r>
              <a:rPr lang="ru-RU" dirty="0" smtClean="0"/>
              <a:t>изменяет размер хранилища которое выделено под хранение элементов вектора, если </a:t>
            </a:r>
            <a:r>
              <a:rPr lang="ru-RU" dirty="0" err="1" smtClean="0"/>
              <a:t>текщее</a:t>
            </a:r>
            <a:r>
              <a:rPr lang="ru-RU" dirty="0" smtClean="0"/>
              <a:t> больше то обрезает его, если меньше то добавляет пустые элементы, при этом изменяется и размер вектора.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reserve</a:t>
            </a:r>
            <a:r>
              <a:rPr lang="en-US" b="1" dirty="0" smtClean="0"/>
              <a:t>()</a:t>
            </a:r>
            <a:r>
              <a:rPr lang="en-US" dirty="0" smtClean="0"/>
              <a:t>–</a:t>
            </a:r>
            <a:r>
              <a:rPr lang="ru-RU" dirty="0" smtClean="0"/>
              <a:t>изменяет размер хранилища и резервирует новую память если текущее хранилище меньше чем требуемое изменение, однако не изменяет размер вектора. </a:t>
            </a:r>
            <a:r>
              <a:rPr lang="ru-RU" dirty="0"/>
              <a:t>( изменение размера контейнера занимает время. </a:t>
            </a:r>
            <a:r>
              <a:rPr lang="ru-RU" dirty="0"/>
              <a:t>Добавление 100 элементов с помощью цикла и </a:t>
            </a:r>
            <a:r>
              <a:rPr lang="en-US" dirty="0" err="1"/>
              <a:t>push_back</a:t>
            </a:r>
            <a:r>
              <a:rPr lang="en-US" dirty="0"/>
              <a:t>()</a:t>
            </a:r>
            <a:r>
              <a:rPr lang="ru-RU" dirty="0"/>
              <a:t> медленнее, чем </a:t>
            </a:r>
            <a:r>
              <a:rPr lang="ru-RU" dirty="0" err="1"/>
              <a:t>переразмеривание</a:t>
            </a:r>
            <a:r>
              <a:rPr lang="ru-RU" dirty="0"/>
              <a:t> контейнера и присваивание, поскольку в первом случае 100 раз будет изменяться размер контейнера</a:t>
            </a:r>
            <a:r>
              <a:rPr lang="ru-RU" dirty="0" smtClean="0"/>
              <a:t>.)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en-US" b="1" dirty="0" smtClean="0"/>
              <a:t>–</a:t>
            </a:r>
            <a:r>
              <a:rPr lang="ru-RU" b="1" dirty="0" smtClean="0"/>
              <a:t> </a:t>
            </a:r>
            <a:r>
              <a:rPr lang="ru-RU" dirty="0" smtClean="0"/>
              <a:t>уничтожает и очищает все текущие элементы вектора изменяя его размер, но не меняет размер хранилища, поэтому освобождения памяти не происходит. </a:t>
            </a:r>
            <a:r>
              <a:rPr lang="ru-RU" dirty="0"/>
              <a:t>При выходе из контекста вызывается деструктор, удаляющий все объекты, поэтому </a:t>
            </a:r>
            <a:r>
              <a:rPr lang="en-US" dirty="0"/>
              <a:t>clear()</a:t>
            </a:r>
            <a:r>
              <a:rPr lang="ru-RU" dirty="0"/>
              <a:t> не нужно вызывать в конце программы</a:t>
            </a:r>
            <a:r>
              <a:rPr lang="ru-RU" dirty="0" smtClean="0"/>
              <a:t>. Важно, что правильнее делать </a:t>
            </a:r>
            <a:r>
              <a:rPr lang="ru-RU" dirty="0" err="1" smtClean="0"/>
              <a:t>сначал</a:t>
            </a:r>
            <a:r>
              <a:rPr lang="ru-RU" dirty="0" smtClean="0"/>
              <a:t> </a:t>
            </a:r>
            <a:r>
              <a:rPr lang="en-US" dirty="0" smtClean="0"/>
              <a:t>clear</a:t>
            </a:r>
            <a:r>
              <a:rPr lang="ru-RU" dirty="0" smtClean="0"/>
              <a:t> а потом </a:t>
            </a:r>
            <a:r>
              <a:rPr lang="en-US" dirty="0" smtClean="0"/>
              <a:t>resize()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82045" y="-23146"/>
            <a:ext cx="5439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Размер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вектора </a:t>
            </a:r>
            <a:r>
              <a:rPr lang="ru-RU" sz="2800" b="1" dirty="0"/>
              <a:t>и его изменение.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0921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8723" y="177462"/>
            <a:ext cx="11354554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v(N);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"Max 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v.max_size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Max size: 4611686018427387903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0 Size: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Size: 20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v.clear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1; 2; 3; 4; 5; 6; 7; 8; 9; 10;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v.reserve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Size: 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1; 2; 3; 4; 5; 6; 7; 8; 9; 10;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5241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2234" y="1174935"/>
            <a:ext cx="109275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ru-RU" dirty="0" err="1" smtClean="0"/>
              <a:t>rray</a:t>
            </a:r>
            <a:r>
              <a:rPr lang="ru-RU" dirty="0" smtClean="0"/>
              <a:t> </a:t>
            </a:r>
            <a:r>
              <a:rPr lang="ru-RU" dirty="0"/>
              <a:t>представляет собой массив фиксированной длины. </a:t>
            </a:r>
            <a:r>
              <a:rPr lang="ru-RU" dirty="0" smtClean="0"/>
              <a:t>Следовательно добавлять </a:t>
            </a:r>
            <a:r>
              <a:rPr lang="ru-RU" dirty="0"/>
              <a:t>элементы в него и удалять элементы из него нельзя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Эта структура имеет ту же семантику, что и C-массивы. Размер и эффективность array&lt;T,N&gt; такие же, как у C-массива T[N]. array</a:t>
            </a:r>
            <a:r>
              <a:rPr lang="ru-RU" dirty="0"/>
              <a:t> предоставляет некоторые возможности стандартных контейнеров, такие как знание собственного размера, поддержка присваивания, итераторы произвольного доступа и т.д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Так же у него есть все те же методы которые есть у вектора за исключением тех, что манипулируют размером вектора.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size()-</a:t>
            </a:r>
            <a:r>
              <a:rPr lang="ru-RU" b="1" dirty="0"/>
              <a:t>ч</a:t>
            </a:r>
            <a:r>
              <a:rPr lang="ru-RU" dirty="0"/>
              <a:t>исло элементов в контейнере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max_size</a:t>
            </a:r>
            <a:r>
              <a:rPr lang="en-US" b="1" dirty="0"/>
              <a:t>()</a:t>
            </a:r>
            <a:r>
              <a:rPr lang="en-US" dirty="0"/>
              <a:t>-</a:t>
            </a:r>
            <a:r>
              <a:rPr lang="ru-RU" dirty="0"/>
              <a:t>максимальный размер контейнера (порядка 1 миллиарда элементов)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empty()</a:t>
            </a:r>
            <a:r>
              <a:rPr lang="en-US" dirty="0"/>
              <a:t>–</a:t>
            </a:r>
            <a:r>
              <a:rPr lang="ru-RU" dirty="0"/>
              <a:t>возвращается истина, если контейнер – пустой, в противном случае – ложь.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operator[]() </a:t>
            </a:r>
            <a:r>
              <a:rPr lang="en-US" dirty="0"/>
              <a:t>– </a:t>
            </a:r>
            <a:r>
              <a:rPr lang="ru-RU" dirty="0"/>
              <a:t>обращение к элементу вектора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at()</a:t>
            </a:r>
            <a:r>
              <a:rPr lang="ru-RU" b="1" dirty="0"/>
              <a:t> </a:t>
            </a:r>
            <a:r>
              <a:rPr lang="en-US" dirty="0"/>
              <a:t>–</a:t>
            </a:r>
            <a:r>
              <a:rPr lang="ru-RU" dirty="0"/>
              <a:t> обращение к элементу вектора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 операторы получения итераторов начал и конца.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99678" y="0"/>
            <a:ext cx="992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Array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07016" y="4868254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&lt;array&gt;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8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6103" y="394692"/>
            <a:ext cx="1147979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a1 { 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};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требуются двойные фигурные скобки,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a2 = 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за исключением операций присваивания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N&gt;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0; 0; 0; 0; 0; 0; 0; 0; 0; 0;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arrayCPP.fill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1; 1; 1; 1; 1; 1; 1; 1; 1; 1;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 i: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rand() %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200; 558; 79; 150; 462; 270; 810; 241; 893; 821;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rand() %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58; 11; 64; 69; 70; 53; 97; 57; 78; 63;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4182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3331" y="608053"/>
            <a:ext cx="1090942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dirty="0"/>
              <a:t>Стек –структура данных LIFO. Напоминает банку для теннисных мячей –класть и доставать мячи (данные) можно с одной стороны. Мяч (данные), положенные раньше всего (на дно) можно достать, только вынув все остальные мячи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Для стека определены следующие операции:</a:t>
            </a:r>
          </a:p>
          <a:p>
            <a:r>
              <a:rPr lang="ru-RU" dirty="0"/>
              <a:t>•Проверка стека на отсутствие элементов в нем (</a:t>
            </a:r>
            <a:r>
              <a:rPr lang="ru-RU" dirty="0" err="1"/>
              <a:t>isEmpty</a:t>
            </a:r>
            <a:r>
              <a:rPr lang="ru-RU" dirty="0"/>
              <a:t>)</a:t>
            </a:r>
          </a:p>
          <a:p>
            <a:r>
              <a:rPr lang="ru-RU" dirty="0"/>
              <a:t>•Добавление элемента в стек(</a:t>
            </a:r>
            <a:r>
              <a:rPr lang="en-US" dirty="0"/>
              <a:t>push)</a:t>
            </a:r>
          </a:p>
          <a:p>
            <a:r>
              <a:rPr lang="ru-RU" dirty="0"/>
              <a:t>•Считывание головного элемента(</a:t>
            </a:r>
            <a:r>
              <a:rPr lang="en-US" dirty="0"/>
              <a:t>peek)</a:t>
            </a:r>
          </a:p>
          <a:p>
            <a:r>
              <a:rPr lang="ru-RU" dirty="0"/>
              <a:t>•Удаление головного элемента(</a:t>
            </a:r>
            <a:r>
              <a:rPr lang="en-US" dirty="0"/>
              <a:t>pop)</a:t>
            </a:r>
          </a:p>
          <a:p>
            <a:r>
              <a:rPr lang="ru-RU" dirty="0"/>
              <a:t>•Очистка стека(</a:t>
            </a:r>
            <a:r>
              <a:rPr lang="en-US" dirty="0"/>
              <a:t>clear)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Могут быть еще получение размера, проверка, заполнен ли полностью стек. Очистка и получение размера (в худшем случае) линейны по времени, остальные операции –константы по времени </a:t>
            </a:r>
            <a:r>
              <a:rPr lang="ru-RU" i="1" dirty="0"/>
              <a:t>O(1)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74" y="2210914"/>
            <a:ext cx="3127864" cy="237124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46074" y="0"/>
            <a:ext cx="2499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Структура Стек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2846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3743" y="523221"/>
            <a:ext cx="1129872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dirty="0"/>
              <a:t>Очередь </a:t>
            </a:r>
            <a:r>
              <a:rPr lang="ru-RU" dirty="0"/>
              <a:t>–структура данных FIFO. Первый пришел, первый вышел. Элементы добавляются только с конца, а удаляются только с начала очереди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Для очереди определены следующие 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enqueue</a:t>
            </a:r>
            <a:r>
              <a:rPr lang="ru-RU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добавить </a:t>
            </a:r>
            <a:r>
              <a:rPr lang="ru-RU" dirty="0"/>
              <a:t>элемент в конец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front</a:t>
            </a:r>
            <a:r>
              <a:rPr lang="ru-RU" dirty="0" smtClean="0"/>
              <a:t>() – получить </a:t>
            </a:r>
            <a:r>
              <a:rPr lang="ru-RU" dirty="0"/>
              <a:t>элемент из начала.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dequeue</a:t>
            </a:r>
            <a:r>
              <a:rPr lang="ru-RU" dirty="0" smtClean="0"/>
              <a:t>() – удалить </a:t>
            </a:r>
            <a:r>
              <a:rPr lang="ru-RU" dirty="0"/>
              <a:t>элемент из начала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isEmpty</a:t>
            </a:r>
            <a:r>
              <a:rPr lang="ru-RU" dirty="0"/>
              <a:t>() </a:t>
            </a:r>
            <a:r>
              <a:rPr lang="ru-RU" dirty="0" smtClean="0"/>
              <a:t>– проверка</a:t>
            </a:r>
            <a:r>
              <a:rPr lang="ru-RU" dirty="0"/>
              <a:t>, пустая ли очередь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getSize</a:t>
            </a:r>
            <a:r>
              <a:rPr lang="en-US" dirty="0"/>
              <a:t>() </a:t>
            </a:r>
            <a:r>
              <a:rPr lang="en-US" dirty="0" smtClean="0"/>
              <a:t>–</a:t>
            </a:r>
            <a:r>
              <a:rPr lang="ru-RU" dirty="0" smtClean="0"/>
              <a:t> получить </a:t>
            </a:r>
            <a:r>
              <a:rPr lang="ru-RU" dirty="0"/>
              <a:t>размер очереди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Могут быть еще очистка, проверка, заполнена ли полностью очередь. </a:t>
            </a:r>
            <a:r>
              <a:rPr lang="ru-RU" dirty="0"/>
              <a:t>Очистка и получение размера (в худшем случае) линейны по времени, остальные операции </a:t>
            </a:r>
            <a:r>
              <a:rPr lang="ru-RU" dirty="0" smtClean="0"/>
              <a:t>– константы </a:t>
            </a:r>
            <a:r>
              <a:rPr lang="ru-RU" dirty="0"/>
              <a:t>по времени </a:t>
            </a:r>
            <a:r>
              <a:rPr lang="ru-RU" i="1" dirty="0"/>
              <a:t>O(1)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38075" y="0"/>
            <a:ext cx="3115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Структура очередь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28" y="1581237"/>
            <a:ext cx="3500942" cy="3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2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1849" y="523221"/>
            <a:ext cx="110180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Двусторонняя </a:t>
            </a:r>
            <a:r>
              <a:rPr lang="ru-RU" b="1" dirty="0"/>
              <a:t>очередь (</a:t>
            </a:r>
            <a:r>
              <a:rPr lang="ru-RU" b="1" dirty="0" err="1"/>
              <a:t>double-ended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, сокращенно -</a:t>
            </a:r>
            <a:r>
              <a:rPr lang="ru-RU" b="1" dirty="0" err="1"/>
              <a:t>deque</a:t>
            </a:r>
            <a:r>
              <a:rPr lang="ru-RU" b="1" dirty="0"/>
              <a:t>)–э</a:t>
            </a:r>
            <a:r>
              <a:rPr lang="ru-RU" dirty="0"/>
              <a:t>лементы добавляются и удаляются с обеих сторон очереди.</a:t>
            </a:r>
          </a:p>
          <a:p>
            <a:r>
              <a:rPr lang="ru-RU" dirty="0"/>
              <a:t>Для </a:t>
            </a:r>
            <a:r>
              <a:rPr lang="en-US" dirty="0" err="1"/>
              <a:t>deque</a:t>
            </a:r>
            <a:r>
              <a:rPr lang="ru-RU" dirty="0"/>
              <a:t> определены </a:t>
            </a:r>
            <a:r>
              <a:rPr lang="ru-RU" dirty="0"/>
              <a:t>следующие 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push_back</a:t>
            </a:r>
            <a:r>
              <a:rPr lang="ru-RU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добавить </a:t>
            </a:r>
            <a:r>
              <a:rPr lang="ru-RU" dirty="0"/>
              <a:t>элемент в конец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push_front</a:t>
            </a:r>
            <a:r>
              <a:rPr lang="ru-RU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добавить </a:t>
            </a:r>
            <a:r>
              <a:rPr lang="ru-RU" dirty="0"/>
              <a:t>элемент в начало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front</a:t>
            </a:r>
            <a:r>
              <a:rPr lang="ru-RU" dirty="0" smtClean="0"/>
              <a:t>() – получить </a:t>
            </a:r>
            <a:r>
              <a:rPr lang="ru-RU" dirty="0"/>
              <a:t>элемент из начала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back</a:t>
            </a:r>
            <a:r>
              <a:rPr lang="ru-RU" dirty="0" smtClean="0"/>
              <a:t>() – получить </a:t>
            </a:r>
            <a:r>
              <a:rPr lang="ru-RU" dirty="0"/>
              <a:t>элемент с конца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pop_back</a:t>
            </a:r>
            <a:r>
              <a:rPr lang="ru-RU" dirty="0" smtClean="0"/>
              <a:t>() – удалить </a:t>
            </a:r>
            <a:r>
              <a:rPr lang="ru-RU" dirty="0"/>
              <a:t>элемент с конца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pop_front</a:t>
            </a:r>
            <a:r>
              <a:rPr lang="ru-RU" dirty="0" smtClean="0"/>
              <a:t>() – удалить </a:t>
            </a:r>
            <a:r>
              <a:rPr lang="ru-RU" dirty="0"/>
              <a:t>элемент из начала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isEmpty</a:t>
            </a:r>
            <a:r>
              <a:rPr lang="ru-RU" dirty="0"/>
              <a:t>() </a:t>
            </a:r>
            <a:r>
              <a:rPr lang="ru-RU" dirty="0" smtClean="0"/>
              <a:t>– проверка</a:t>
            </a:r>
            <a:r>
              <a:rPr lang="ru-RU" dirty="0"/>
              <a:t>, пустая ли </a:t>
            </a:r>
            <a:r>
              <a:rPr lang="ru-RU" dirty="0" err="1"/>
              <a:t>дв</a:t>
            </a:r>
            <a:r>
              <a:rPr lang="ru-RU" dirty="0"/>
              <a:t>. очередь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getSize</a:t>
            </a:r>
            <a:r>
              <a:rPr lang="ru-RU" dirty="0"/>
              <a:t>() </a:t>
            </a:r>
            <a:r>
              <a:rPr lang="ru-RU" dirty="0" smtClean="0"/>
              <a:t>– получить </a:t>
            </a:r>
            <a:r>
              <a:rPr lang="ru-RU" dirty="0"/>
              <a:t>размер </a:t>
            </a:r>
            <a:r>
              <a:rPr lang="ru-RU" dirty="0" err="1"/>
              <a:t>дв</a:t>
            </a:r>
            <a:r>
              <a:rPr lang="ru-RU" dirty="0"/>
              <a:t>. </a:t>
            </a:r>
            <a:r>
              <a:rPr lang="ru-RU" dirty="0"/>
              <a:t>очереди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Могут </a:t>
            </a:r>
            <a:r>
              <a:rPr lang="ru-RU" dirty="0"/>
              <a:t>быть еще очистка, проверка, заполнена ли полностью двусторонняя очередь. </a:t>
            </a:r>
            <a:r>
              <a:rPr lang="ru-RU" dirty="0"/>
              <a:t>Очистка и получение размера (в худшем случае) линейны по времени, остальные операции –константы по времени </a:t>
            </a:r>
            <a:r>
              <a:rPr lang="ru-RU" i="1" dirty="0"/>
              <a:t>O(1</a:t>
            </a:r>
            <a:r>
              <a:rPr lang="ru-RU" i="1" dirty="0"/>
              <a:t>)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b="1" dirty="0"/>
              <a:t>Очередь с приоритетами</a:t>
            </a:r>
          </a:p>
          <a:p>
            <a:r>
              <a:rPr lang="ru-RU" b="1" dirty="0" err="1" smtClean="0"/>
              <a:t>priority_queue</a:t>
            </a:r>
            <a:r>
              <a:rPr lang="ru-RU" b="1" dirty="0" smtClean="0"/>
              <a:t> </a:t>
            </a:r>
            <a:r>
              <a:rPr lang="ru-RU" dirty="0" smtClean="0"/>
              <a:t>- очередь</a:t>
            </a:r>
            <a:r>
              <a:rPr lang="ru-RU" dirty="0"/>
              <a:t>, из которой выбираются элементы с наибольшим приоритетом независимо от их </a:t>
            </a:r>
            <a:r>
              <a:rPr lang="ru-RU" dirty="0"/>
              <a:t>местоположения.</a:t>
            </a:r>
            <a:endParaRPr lang="ru-RU" dirty="0"/>
          </a:p>
          <a:p>
            <a:r>
              <a:rPr lang="ru-RU" dirty="0"/>
              <a:t>Одна </a:t>
            </a:r>
            <a:r>
              <a:rPr lang="ru-RU" dirty="0"/>
              <a:t>из простых реализаций: помимо очереди хранить с ней связанное один-к-одному </a:t>
            </a:r>
            <a:r>
              <a:rPr lang="ru-RU" dirty="0"/>
              <a:t>отображение, </a:t>
            </a:r>
            <a:r>
              <a:rPr lang="ru-RU" dirty="0"/>
              <a:t>в котором хранятся пары приоритет –номер элемента в очереди, и которое всегда отсортировано по приоритету.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95328" y="0"/>
            <a:ext cx="5530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Структура двусторонняя очередь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53772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812" y="479080"/>
            <a:ext cx="107826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Основное </a:t>
            </a:r>
            <a:r>
              <a:rPr lang="ru-RU" dirty="0">
                <a:solidFill>
                  <a:srgbClr val="333333"/>
                </a:solidFill>
              </a:rPr>
              <a:t>назначение связного списка — предоставление механизма для хранения и доступа к произвольному количеству данных. Как следует из названия, это достигается связыванием данных вместе в список.</a:t>
            </a:r>
            <a:endParaRPr lang="ru-RU" dirty="0"/>
          </a:p>
          <a:p>
            <a:r>
              <a:rPr lang="ru-RU" dirty="0"/>
              <a:t>Список представляет собой контейнер, который поддерживает быструю вставку и удаление элементов из любой позиции в контейнере. Быстрый произвольный доступ не поддерживается.</a:t>
            </a:r>
            <a:endParaRPr lang="ru-RU" b="1" dirty="0"/>
          </a:p>
          <a:p>
            <a:r>
              <a:rPr lang="ru-RU" b="1" dirty="0"/>
              <a:t>Односвязный</a:t>
            </a:r>
            <a:r>
              <a:rPr lang="ru-RU" dirty="0"/>
              <a:t>–можно </a:t>
            </a:r>
            <a:r>
              <a:rPr lang="ru-RU" dirty="0"/>
              <a:t>передвигаться только в одну сторону (вперед), так как каждый элемент хранит информацию об адресе лишь одного, следующего за ним </a:t>
            </a:r>
            <a:r>
              <a:rPr lang="ru-RU" dirty="0"/>
              <a:t>элемента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ru-RU" b="1" dirty="0"/>
              <a:t>Двусвязный</a:t>
            </a:r>
            <a:r>
              <a:rPr lang="ru-RU" dirty="0"/>
              <a:t>–можно передвигаться в обоих направлениях. Каждый элемент связан с двумя соседними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92" y="2538116"/>
            <a:ext cx="4729898" cy="1277646"/>
          </a:xfrm>
          <a:prstGeom prst="rect">
            <a:avLst/>
          </a:prstGeom>
        </p:spPr>
      </p:pic>
      <p:pic>
        <p:nvPicPr>
          <p:cNvPr id="3076" name="Picture 4" descr="Doubly linked 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92" y="4200148"/>
            <a:ext cx="4729898" cy="15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120441" y="-44140"/>
            <a:ext cx="1289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Список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45528" y="5962444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&lt;list&gt;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4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8586" y="517803"/>
            <a:ext cx="1192341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::list&lt;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list;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0 Size: 10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1; 4; 3; 3; 0; 2; 4; 3; 4; 4;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el *=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2; 8; 6; 6; 0; 4; 8; 6; 8; 8;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0; 2; 4; 6; 6; 6; 8; 8; 8; 8;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list.reverse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8; 8; 8; 8; 6; 6; 6; 4; 2; 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8; 6; 4; 2; 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7117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'm not here to party, i'm here to learn. - Chemistry Cat | Make 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73" y="0"/>
            <a:ext cx="51954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4276" y="1214883"/>
            <a:ext cx="107283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Недостатки связных списков вытекают из их главного свойства — последовательного доступа к данным: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сложность прямого доступа к элементу, а именно определения физического адреса по его индексу (порядковому номеру) в списке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поля-указатели (указатели на следующий и предыдущий элемент) расходуется дополнительная память (в массивах, например, указатели не нужны)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некоторые операции со списками медленнее, чем с массивами, так как к произвольному элементу списка можно обратиться, только пройдя все предшествующие ему элементы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соседние элементы списка могут быть распределены в памяти </a:t>
            </a:r>
            <a:r>
              <a:rPr lang="ru-RU" dirty="0" err="1"/>
              <a:t>нелокально</a:t>
            </a:r>
            <a:r>
              <a:rPr lang="ru-RU" dirty="0"/>
              <a:t>, что снизит эффективность кэширования данных в процессоре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над связными списками, по сравнению с массивами, гораздо труднее (хоть и возможно) производить параллельные векторные операции, такие, как вычисление суммы: накладные расходы на перебор элементов снижают эффективность распараллеливания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82030" y="0"/>
            <a:ext cx="1968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Недостатки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504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9422" y="647333"/>
            <a:ext cx="11153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Заметим</a:t>
            </a:r>
            <a:r>
              <a:rPr lang="ru-RU" dirty="0"/>
              <a:t>, что в других библиотеках (а не в стандартной библиотеке языка C++)контейнеры могут обладать спецификой. Например, </a:t>
            </a:r>
            <a:r>
              <a:rPr lang="ru-RU" dirty="0" err="1"/>
              <a:t>QtQVector</a:t>
            </a:r>
            <a:r>
              <a:rPr lang="ru-RU" dirty="0"/>
              <a:t>&lt;…&gt;имеет возможность вставки в начало </a:t>
            </a:r>
            <a:r>
              <a:rPr lang="ru-RU" dirty="0" err="1"/>
              <a:t>push_front</a:t>
            </a:r>
            <a:r>
              <a:rPr lang="ru-RU" dirty="0"/>
              <a:t>(…), список имеет произвольный доступ.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286137"/>
              </p:ext>
            </p:extLst>
          </p:nvPr>
        </p:nvGraphicFramePr>
        <p:xfrm>
          <a:off x="1702659" y="1797199"/>
          <a:ext cx="8731151" cy="32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859">
                  <a:extLst>
                    <a:ext uri="{9D8B030D-6E8A-4147-A177-3AD203B41FA5}">
                      <a16:colId xmlns:a16="http://schemas.microsoft.com/office/drawing/2014/main" val="4179435874"/>
                    </a:ext>
                  </a:extLst>
                </a:gridCol>
                <a:gridCol w="1493618">
                  <a:extLst>
                    <a:ext uri="{9D8B030D-6E8A-4147-A177-3AD203B41FA5}">
                      <a16:colId xmlns:a16="http://schemas.microsoft.com/office/drawing/2014/main" val="1301900916"/>
                    </a:ext>
                  </a:extLst>
                </a:gridCol>
                <a:gridCol w="1664031">
                  <a:extLst>
                    <a:ext uri="{9D8B030D-6E8A-4147-A177-3AD203B41FA5}">
                      <a16:colId xmlns:a16="http://schemas.microsoft.com/office/drawing/2014/main" val="963079851"/>
                    </a:ext>
                  </a:extLst>
                </a:gridCol>
                <a:gridCol w="1503643">
                  <a:extLst>
                    <a:ext uri="{9D8B030D-6E8A-4147-A177-3AD203B41FA5}">
                      <a16:colId xmlns:a16="http://schemas.microsoft.com/office/drawing/2014/main" val="3926452466"/>
                    </a:ext>
                  </a:extLst>
                </a:gridCol>
              </a:tblGrid>
              <a:tr h="4065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+mn-lt"/>
                        </a:rPr>
                        <a:t>Оператор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vector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dqueue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list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extLst>
                  <a:ext uri="{0D108BD9-81ED-4DB2-BD59-A6C34878D82A}">
                    <a16:rowId xmlns:a16="http://schemas.microsoft.com/office/drawing/2014/main" val="86491096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начало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push_front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427821675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Удаление из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начала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pop_front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70775016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конец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push_back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993058200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Удаление из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конца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pop_back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4228187421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произв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insert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394828765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Удал. из произв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174464112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Произв. доступ[ ],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291558608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702658" y="50495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+ -за постоянное время </a:t>
            </a:r>
            <a:r>
              <a:rPr lang="en-US" dirty="0"/>
              <a:t>O(1)</a:t>
            </a:r>
          </a:p>
          <a:p>
            <a:r>
              <a:rPr lang="ru-RU" dirty="0"/>
              <a:t>(+) -за линейное время </a:t>
            </a:r>
            <a:r>
              <a:rPr lang="en-US" dirty="0"/>
              <a:t>O(n)</a:t>
            </a:r>
          </a:p>
          <a:p>
            <a:r>
              <a:rPr lang="ru-RU" dirty="0"/>
              <a:t>--не доступен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6048" y="0"/>
            <a:ext cx="5279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Вставка элементов в контейнер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2645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7635"/>
              </p:ext>
            </p:extLst>
          </p:nvPr>
        </p:nvGraphicFramePr>
        <p:xfrm>
          <a:off x="371190" y="523220"/>
          <a:ext cx="11552225" cy="51057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10445">
                  <a:extLst>
                    <a:ext uri="{9D8B030D-6E8A-4147-A177-3AD203B41FA5}">
                      <a16:colId xmlns:a16="http://schemas.microsoft.com/office/drawing/2014/main" val="1161742568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1546790956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4214264742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369301319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3558455246"/>
                    </a:ext>
                  </a:extLst>
                </a:gridCol>
              </a:tblGrid>
              <a:tr h="5268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Контейнер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Вставка элемента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Доступ к элементу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Удаление элемента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Поиск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2631373304"/>
                  </a:ext>
                </a:extLst>
              </a:tr>
              <a:tr h="1044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vector / string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конец: O(1) Остальные: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Вконце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Остальные: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Сортированный: </a:t>
                      </a:r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r>
                        <a:rPr lang="ru-RU" sz="1700" u="none" strike="noStrike">
                          <a:effectLst/>
                          <a:latin typeface="+mn-lt"/>
                        </a:rPr>
                        <a:t>Несортированный: </a:t>
                      </a:r>
                      <a:r>
                        <a:rPr lang="en-US" sz="1700" u="none" strike="noStrike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688635062"/>
                  </a:ext>
                </a:extLst>
              </a:tr>
              <a:tr h="1044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deque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начало/в конец: O(1)Остальные: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Вначале/в конце: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Остальные: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Сортированный: </a:t>
                      </a:r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r>
                        <a:rPr lang="ru-RU" sz="1700" u="none" strike="noStrike">
                          <a:effectLst/>
                          <a:latin typeface="+mn-lt"/>
                        </a:rPr>
                        <a:t>Несортированный: </a:t>
                      </a:r>
                      <a:r>
                        <a:rPr lang="en-US" sz="1700" u="none" strike="noStrike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3809348012"/>
                  </a:ext>
                </a:extLst>
              </a:tr>
              <a:tr h="1263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list / </a:t>
                      </a:r>
                      <a:r>
                        <a:rPr lang="en-US" sz="1700" u="none" strike="noStrike" dirty="0" err="1">
                          <a:effectLst/>
                          <a:latin typeface="+mn-lt"/>
                        </a:rPr>
                        <a:t>forward_list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В начало/в конец: O(1)Поитератору: O(1)Поиндексу: O(n)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Вначало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/в конец: O(1)</a:t>
                      </a:r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Поитератору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O(1)</a:t>
                      </a:r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Поиндексу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Вначале/в конце: O(1)</a:t>
                      </a:r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Поитератору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O(1)</a:t>
                      </a:r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Поиндексу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602012659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set / map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-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709333028"/>
                  </a:ext>
                </a:extLst>
              </a:tr>
              <a:tr h="635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unordered_set/ unordered_map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1136167080"/>
                  </a:ext>
                </a:extLst>
              </a:tr>
              <a:tr h="32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>
                          <a:effectLst/>
                          <a:latin typeface="+mn-lt"/>
                        </a:rPr>
                        <a:t>priority_queue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-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2058113542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880614" y="5737934"/>
            <a:ext cx="8357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Адаптировано из </a:t>
            </a:r>
            <a:r>
              <a:rPr lang="en-US" dirty="0">
                <a:latin typeface="Calibri" panose="020F0502020204030204" pitchFamily="34" charset="0"/>
              </a:rPr>
              <a:t>http://john-ahlgren.blogspot.com/2013/10/stl-container-performance.html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24885" y="0"/>
            <a:ext cx="6469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Алгоритмическая сложность операции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7347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" name="Picture 2" descr="pls stop - Hide the Pain Harold Close Up | Mem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32" y="523220"/>
            <a:ext cx="7449336" cy="630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6994" y="523220"/>
            <a:ext cx="111843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Контейнерный класс</a:t>
            </a:r>
            <a:r>
              <a:rPr lang="ru-RU" dirty="0"/>
              <a:t> (или ещё </a:t>
            </a:r>
            <a:r>
              <a:rPr lang="ru-RU" b="1" dirty="0"/>
              <a:t>«класс-контейнер</a:t>
            </a:r>
            <a:r>
              <a:rPr lang="ru-RU" b="1" dirty="0" smtClean="0"/>
              <a:t>»</a:t>
            </a:r>
            <a:r>
              <a:rPr lang="ru-RU" dirty="0" smtClean="0"/>
              <a:t>) — </a:t>
            </a:r>
            <a:r>
              <a:rPr lang="ru-RU" dirty="0"/>
              <a:t>это </a:t>
            </a:r>
            <a:r>
              <a:rPr lang="ru-RU" b="1" dirty="0"/>
              <a:t>класс</a:t>
            </a:r>
            <a:r>
              <a:rPr lang="ru-RU" dirty="0"/>
              <a:t>, предназначенный для хранения и организации нескольких объектов определённого типа данных (пользовательских или фундаментальных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Существует много разных контейнерных классов, каждый из которых имеет свои преимущества, недостатки или ограничения в использовании. </a:t>
            </a:r>
            <a:r>
              <a:rPr lang="ru-RU" dirty="0"/>
              <a:t>В </a:t>
            </a:r>
            <a:r>
              <a:rPr lang="ru-RU" dirty="0"/>
              <a:t>отличие от стандартных массивов, контейнерные классы-массивы имеют возможность динамического изменения своего размера, когда элементы добавляются или удаляются. </a:t>
            </a:r>
            <a:r>
              <a:rPr lang="ru-RU" dirty="0"/>
              <a:t>Это не только делает их более удобными </a:t>
            </a:r>
            <a:r>
              <a:rPr lang="ru-RU" dirty="0" smtClean="0"/>
              <a:t>чем </a:t>
            </a:r>
            <a:r>
              <a:rPr lang="ru-RU" dirty="0"/>
              <a:t>обычные массивы, но и безопаснее</a:t>
            </a:r>
            <a:r>
              <a:rPr lang="ru-RU" dirty="0"/>
              <a:t>.</a:t>
            </a:r>
          </a:p>
          <a:p>
            <a:r>
              <a:rPr lang="ru-RU" dirty="0"/>
              <a:t>Обычно, </a:t>
            </a:r>
            <a:r>
              <a:rPr lang="ru-RU" b="1" dirty="0"/>
              <a:t>функционал классов-контейнеров</a:t>
            </a:r>
            <a:r>
              <a:rPr lang="ru-RU" dirty="0"/>
              <a:t> в </a:t>
            </a:r>
            <a:r>
              <a:rPr lang="ru-RU" dirty="0" smtClean="0"/>
              <a:t>следующий</a:t>
            </a:r>
            <a:r>
              <a:rPr lang="ru-RU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пустого контейнера (через </a:t>
            </a:r>
            <a:r>
              <a:rPr lang="ru-RU" b="1" dirty="0"/>
              <a:t>конструктор</a:t>
            </a:r>
            <a:r>
              <a:rPr lang="ru-RU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нового объекта в контейнер.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объекта из контейнера.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Просмотр количества объектов, находящихся на данный момент в контейнере.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Очистка контейнера от всех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Доступ к сохранённым объектам.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Сортировка объектов/элементов (не всегда).</a:t>
            </a:r>
          </a:p>
          <a:p>
            <a:r>
              <a:rPr lang="ru-RU" b="1" dirty="0"/>
              <a:t>Типом отношений</a:t>
            </a:r>
            <a:r>
              <a:rPr lang="ru-RU" dirty="0"/>
              <a:t> в классах-контейнерах является «</a:t>
            </a:r>
            <a:r>
              <a:rPr lang="ru-RU" b="1" dirty="0"/>
              <a:t>член чего-то</a:t>
            </a:r>
            <a:r>
              <a:rPr lang="ru-RU" dirty="0"/>
              <a:t>». Например, элементы массива «являются членами» (принадлежат) массива. Обратите внимание, мы здесь используем термин «член чего-то» не в смысле члена класса C++.</a:t>
            </a:r>
          </a:p>
          <a:p>
            <a:r>
              <a:rPr lang="ru-RU" b="1" dirty="0" smtClean="0"/>
              <a:t>Контейнеры делятся </a:t>
            </a:r>
            <a:r>
              <a:rPr lang="ru-RU" b="1" dirty="0"/>
              <a:t>на 2 типа</a:t>
            </a:r>
            <a:r>
              <a:rPr lang="en-US" b="1" dirty="0"/>
              <a:t>: 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Последовательные контейнеры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Ассоциативные </a:t>
            </a:r>
            <a:r>
              <a:rPr lang="ru-RU" dirty="0" smtClean="0"/>
              <a:t>контейнеры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9292" y="0"/>
            <a:ext cx="4233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Контейнерные классы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2956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4597" y="523220"/>
            <a:ext cx="111719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Последовательные </a:t>
            </a:r>
            <a:r>
              <a:rPr lang="ru-RU" b="1" dirty="0"/>
              <a:t>контейнеры</a:t>
            </a:r>
            <a:r>
              <a:rPr lang="ru-RU" dirty="0"/>
              <a:t> (или ещё «</a:t>
            </a:r>
            <a:r>
              <a:rPr lang="ru-RU" b="1" dirty="0"/>
              <a:t>контейнеры последовательности</a:t>
            </a:r>
            <a:r>
              <a:rPr lang="ru-RU" dirty="0"/>
              <a:t>») — это контейнерные классы, элементы которых находятся в последовательности. </a:t>
            </a:r>
            <a:r>
              <a:rPr lang="ru-RU" dirty="0"/>
              <a:t>Их определяющей характеристикой является то, что вы можете вставить свой элемент в любое место контейнера. </a:t>
            </a:r>
            <a:endParaRPr lang="en-US" dirty="0"/>
          </a:p>
          <a:p>
            <a:r>
              <a:rPr lang="ru-RU" b="1" dirty="0"/>
              <a:t>array - статический </a:t>
            </a:r>
            <a:r>
              <a:rPr lang="ru-RU" b="1" dirty="0"/>
              <a:t>непрерывный </a:t>
            </a:r>
            <a:r>
              <a:rPr lang="ru-RU" b="1" dirty="0"/>
              <a:t>массив</a:t>
            </a:r>
            <a:r>
              <a:rPr lang="en-US" b="1" dirty="0"/>
              <a:t>(</a:t>
            </a:r>
            <a:r>
              <a:rPr lang="ru-RU" b="1" dirty="0"/>
              <a:t>не допускает изменения собственного размера)</a:t>
            </a:r>
            <a:endParaRPr lang="ru-RU" dirty="0"/>
          </a:p>
          <a:p>
            <a:r>
              <a:rPr lang="en-US" b="1" dirty="0"/>
              <a:t>v</a:t>
            </a:r>
            <a:r>
              <a:rPr lang="en-US" b="1" dirty="0"/>
              <a:t>ector</a:t>
            </a:r>
            <a:r>
              <a:rPr lang="ru-RU" b="1" dirty="0"/>
              <a:t> </a:t>
            </a:r>
            <a:r>
              <a:rPr lang="en-US" b="1" dirty="0"/>
              <a:t>-</a:t>
            </a:r>
            <a:r>
              <a:rPr lang="ru-RU" b="1" dirty="0"/>
              <a:t> динамический </a:t>
            </a:r>
            <a:r>
              <a:rPr lang="ru-RU" b="1" dirty="0"/>
              <a:t>непрерывный массив</a:t>
            </a:r>
            <a:endParaRPr lang="ru-RU" dirty="0"/>
          </a:p>
          <a:p>
            <a:r>
              <a:rPr lang="en-US" b="1" dirty="0" err="1"/>
              <a:t>d</a:t>
            </a:r>
            <a:r>
              <a:rPr lang="en-US" b="1" dirty="0" err="1"/>
              <a:t>eque</a:t>
            </a:r>
            <a:r>
              <a:rPr lang="ru-RU" b="1" dirty="0"/>
              <a:t> </a:t>
            </a:r>
            <a:r>
              <a:rPr lang="en-US" b="1" dirty="0"/>
              <a:t>-</a:t>
            </a:r>
            <a:r>
              <a:rPr lang="ru-RU" b="1" dirty="0"/>
              <a:t> двусторонняя </a:t>
            </a:r>
            <a:r>
              <a:rPr lang="ru-RU" b="1" dirty="0"/>
              <a:t>очередь </a:t>
            </a:r>
            <a:endParaRPr lang="ru-RU" dirty="0"/>
          </a:p>
          <a:p>
            <a:r>
              <a:rPr lang="en-US" b="1" dirty="0"/>
              <a:t>list -</a:t>
            </a:r>
            <a:r>
              <a:rPr lang="ru-RU" b="1" dirty="0"/>
              <a:t> односвязный список</a:t>
            </a:r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12953" y="0"/>
            <a:ext cx="5166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Последовательные контейнеры</a:t>
            </a:r>
            <a:endParaRPr lang="ru-RU" sz="28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949200" y="2771643"/>
            <a:ext cx="8342770" cy="1167897"/>
            <a:chOff x="1262958" y="3969944"/>
            <a:chExt cx="8342770" cy="1167897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1262958" y="3969944"/>
              <a:ext cx="8342770" cy="116789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Контейнер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801640" y="4359387"/>
              <a:ext cx="7385366" cy="69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Массив элементов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80163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Элемент</a:t>
              </a:r>
              <a:endParaRPr lang="ru-RU" sz="16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72509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648547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572001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495455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1890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34236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263551" y="4678587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534597" y="41663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Начиная с </a:t>
            </a:r>
            <a:r>
              <a:rPr lang="en-US" dirty="0"/>
              <a:t>C++11 </a:t>
            </a:r>
            <a:r>
              <a:rPr lang="en-US" b="1" dirty="0"/>
              <a:t>STL </a:t>
            </a:r>
            <a:r>
              <a:rPr lang="ru-RU" b="1" dirty="0"/>
              <a:t>содержит 6 контейнеров последовательности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std</a:t>
            </a:r>
            <a:r>
              <a:rPr lang="en-US" b="1" dirty="0"/>
              <a:t>::vector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deque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std</a:t>
            </a:r>
            <a:r>
              <a:rPr lang="en-US" b="1" dirty="0"/>
              <a:t>::array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::list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180565" y="4581823"/>
            <a:ext cx="5661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Наиболее распространённым примером последовательного контейнера является </a:t>
            </a:r>
            <a:r>
              <a:rPr lang="ru-RU" b="1" dirty="0"/>
              <a:t>массив</a:t>
            </a:r>
            <a:r>
              <a:rPr lang="ru-RU" dirty="0"/>
              <a:t>: при вставке 4-ёх элементов в массив, эти элементы будут находиться (в массиве) в точно таком же порядке, в котором вы их вставляли.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52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2795" y="809433"/>
            <a:ext cx="11018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2729"/>
                </a:solidFill>
              </a:rPr>
              <a:t>Итератор </a:t>
            </a:r>
            <a:r>
              <a:rPr lang="ru-RU" dirty="0">
                <a:solidFill>
                  <a:srgbClr val="242729"/>
                </a:solidFill>
              </a:rPr>
              <a:t>— структура данных, которая «указывает» на некоторый элемент контейнера, и (для некоторых контейнеров) умеет переходить к предыдущему/следующему элементу</a:t>
            </a:r>
            <a:r>
              <a:rPr lang="ru-RU" dirty="0" smtClean="0">
                <a:solidFill>
                  <a:srgbClr val="242729"/>
                </a:solidFill>
              </a:rPr>
              <a:t>.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82349" y="0"/>
            <a:ext cx="1627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Итератор</a:t>
            </a:r>
            <a:endParaRPr lang="ru-RU" sz="28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403316" y="1676546"/>
            <a:ext cx="7385367" cy="1754318"/>
            <a:chOff x="2780167" y="1455764"/>
            <a:chExt cx="7385367" cy="175431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780167" y="2519689"/>
              <a:ext cx="7385367" cy="690393"/>
              <a:chOff x="2463296" y="4359387"/>
              <a:chExt cx="7385367" cy="690393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463297" y="4359387"/>
                <a:ext cx="7385366" cy="6903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dirty="0" smtClean="0"/>
                  <a:t>Массив элементов типа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Тип</a:t>
                </a:r>
                <a:r>
                  <a:rPr lang="en-US" dirty="0" smtClean="0"/>
                  <a:t>&gt;</a:t>
                </a:r>
                <a:endParaRPr lang="ru-RU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463296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3386750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310204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5233658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6157112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7080566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8004020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8925208" y="4678587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2780167" y="1455764"/>
              <a:ext cx="2236206" cy="755964"/>
              <a:chOff x="3097039" y="3340729"/>
              <a:chExt cx="2236206" cy="755964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3097039" y="3340729"/>
                <a:ext cx="2236206" cy="755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 smtClean="0"/>
                  <a:t>Итератор</a:t>
                </a:r>
                <a:endParaRPr lang="ru-RU" sz="1600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097039" y="3725500"/>
                <a:ext cx="2236206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Указатель на элемент</a:t>
                </a:r>
                <a:endParaRPr lang="ru-RU" sz="1600" dirty="0"/>
              </a:p>
            </p:txBody>
          </p:sp>
        </p:grpSp>
        <p:cxnSp>
          <p:nvCxnSpPr>
            <p:cNvPr id="19" name="Скругленная соединительная линия 18"/>
            <p:cNvCxnSpPr>
              <a:stCxn id="18" idx="1"/>
              <a:endCxn id="8" idx="1"/>
            </p:cNvCxnSpPr>
            <p:nvPr/>
          </p:nvCxnSpPr>
          <p:spPr>
            <a:xfrm rot="10800000" flipV="1">
              <a:off x="2780167" y="2026130"/>
              <a:ext cx="12700" cy="99835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408539" y="3651647"/>
            <a:ext cx="113749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Методы контейнерных классов, возвращающие итераторы: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 begin</a:t>
            </a:r>
            <a:r>
              <a:rPr lang="en-US" dirty="0" smtClean="0"/>
              <a:t>()</a:t>
            </a:r>
            <a:r>
              <a:rPr lang="ru-RU" dirty="0" smtClean="0"/>
              <a:t> Для </a:t>
            </a:r>
            <a:r>
              <a:rPr lang="ru-RU" dirty="0"/>
              <a:t>доступа к первому (</a:t>
            </a:r>
            <a:r>
              <a:rPr lang="ru-RU" b="1" dirty="0"/>
              <a:t>нулевому</a:t>
            </a:r>
            <a:r>
              <a:rPr lang="ru-RU" dirty="0"/>
              <a:t>) элементу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 end() </a:t>
            </a:r>
            <a:r>
              <a:rPr lang="ru-RU" dirty="0" smtClean="0"/>
              <a:t>Указывают </a:t>
            </a:r>
            <a:r>
              <a:rPr lang="ru-RU" dirty="0"/>
              <a:t>на </a:t>
            </a:r>
            <a:r>
              <a:rPr lang="ru-RU" b="1" dirty="0"/>
              <a:t>конец последовательности -</a:t>
            </a:r>
            <a:r>
              <a:rPr lang="ru-RU" dirty="0"/>
              <a:t>несуществующий элемент, </a:t>
            </a:r>
            <a:r>
              <a:rPr lang="ru-RU" b="1" dirty="0"/>
              <a:t>следующий за последним (нельзя обращаться к этому элементу!)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reverse_iterator</a:t>
            </a:r>
            <a:r>
              <a:rPr lang="en-US" dirty="0"/>
              <a:t> </a:t>
            </a:r>
            <a:r>
              <a:rPr lang="en-US" dirty="0" err="1"/>
              <a:t>rbegin</a:t>
            </a:r>
            <a:r>
              <a:rPr lang="en-US" dirty="0"/>
              <a:t>() </a:t>
            </a:r>
            <a:r>
              <a:rPr lang="ru-RU" dirty="0" smtClean="0"/>
              <a:t>Указывают </a:t>
            </a:r>
            <a:r>
              <a:rPr lang="ru-RU" dirty="0"/>
              <a:t>на первый (</a:t>
            </a:r>
            <a:r>
              <a:rPr lang="ru-RU" b="1" dirty="0"/>
              <a:t>нулевой</a:t>
            </a:r>
            <a:r>
              <a:rPr lang="ru-RU" dirty="0"/>
              <a:t>) элемент в обратном порядке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reverse_iterator</a:t>
            </a:r>
            <a:r>
              <a:rPr lang="en-US" dirty="0"/>
              <a:t> rend() </a:t>
            </a:r>
            <a:r>
              <a:rPr lang="ru-RU" dirty="0" smtClean="0"/>
              <a:t>Указывают </a:t>
            </a:r>
            <a:r>
              <a:rPr lang="ru-RU" dirty="0"/>
              <a:t>на несуществующий элемент, </a:t>
            </a:r>
            <a:r>
              <a:rPr lang="ru-RU" b="1" dirty="0"/>
              <a:t>следующий за первым в обратном порядке (конец последовательности)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 err="1"/>
              <a:t>front</a:t>
            </a:r>
            <a:r>
              <a:rPr lang="en-US" dirty="0"/>
              <a:t> </a:t>
            </a:r>
            <a:r>
              <a:rPr lang="ru-RU" dirty="0"/>
              <a:t>предоставляет доступ к первому элементу.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 err="1"/>
              <a:t>back</a:t>
            </a:r>
            <a:r>
              <a:rPr lang="en-US" dirty="0"/>
              <a:t> </a:t>
            </a:r>
            <a:r>
              <a:rPr lang="ru-RU" dirty="0"/>
              <a:t>предоставляет доступ к последнему элементу.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Переход к следующему элементу для итератора p —с помощью операции инкремента (++p) или (p++).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4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1061" y="0"/>
            <a:ext cx="144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For each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795" y="809433"/>
            <a:ext cx="11018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</a:t>
            </a:r>
            <a:r>
              <a:rPr lang="ru-RU" dirty="0" smtClean="0">
                <a:solidFill>
                  <a:srgbClr val="242729"/>
                </a:solidFill>
              </a:rPr>
              <a:t> это особый вид цикла фор используемого для последовательных контейнеров, которые предоставляют для работы с собой механизм подобный арифметике указателей.</a:t>
            </a:r>
            <a:endParaRPr lang="ru-RU" b="1" dirty="0" smtClean="0"/>
          </a:p>
          <a:p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исходя из своего названия проходиться по каждому элементу последовательного контейнера(например массива) и сохраняет его в локальную для цикла переменную.</a:t>
            </a:r>
          </a:p>
          <a:p>
            <a:r>
              <a:rPr lang="ru-RU" dirty="0" smtClean="0">
                <a:solidFill>
                  <a:srgbClr val="242729"/>
                </a:solidFill>
              </a:rPr>
              <a:t>Сигнатура использования следующая</a:t>
            </a:r>
            <a:r>
              <a:rPr lang="en-US" dirty="0" smtClean="0">
                <a:solidFill>
                  <a:srgbClr val="242729"/>
                </a:solidFill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24412" y="2282995"/>
            <a:ext cx="9454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элементов массива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мя локальной переменной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массива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кода использующий элемент массива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2795" y="3206325"/>
            <a:ext cx="110180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2729"/>
                </a:solidFill>
              </a:rPr>
              <a:t>Важно помнить</a:t>
            </a:r>
            <a:r>
              <a:rPr lang="en-US" dirty="0" smtClean="0">
                <a:solidFill>
                  <a:srgbClr val="242729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не предоставляет возможности получить номер элемента с которым вы работаете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не может работать с указателями на массив, из-за того что для них невозможно выполнить операцию </a:t>
            </a:r>
            <a:r>
              <a:rPr lang="en-US" dirty="0" err="1" smtClean="0">
                <a:solidFill>
                  <a:srgbClr val="242729"/>
                </a:solidFill>
              </a:rPr>
              <a:t>sizeof</a:t>
            </a:r>
            <a:endParaRPr lang="ru-RU" dirty="0" smtClean="0">
              <a:solidFill>
                <a:srgbClr val="2427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 в своем объявлении допускает использование ссылочных типов</a:t>
            </a:r>
            <a:endParaRPr lang="en-US" dirty="0">
              <a:solidFill>
                <a:srgbClr val="242729"/>
              </a:solidFill>
            </a:endParaRPr>
          </a:p>
          <a:p>
            <a:endParaRPr lang="en-US" dirty="0">
              <a:solidFill>
                <a:srgbClr val="242729"/>
              </a:solidFill>
            </a:endParaRPr>
          </a:p>
          <a:p>
            <a:r>
              <a:rPr lang="ru-RU" dirty="0" smtClean="0">
                <a:solidFill>
                  <a:srgbClr val="242729"/>
                </a:solidFill>
              </a:rPr>
              <a:t>Так же 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тесно связан со специализированным типом </a:t>
            </a:r>
            <a:r>
              <a:rPr lang="en-US" dirty="0" smtClean="0">
                <a:solidFill>
                  <a:srgbClr val="242729"/>
                </a:solidFill>
              </a:rPr>
              <a:t>auto</a:t>
            </a:r>
            <a:r>
              <a:rPr lang="ru-RU" dirty="0" smtClean="0">
                <a:solidFill>
                  <a:srgbClr val="242729"/>
                </a:solidFill>
              </a:rPr>
              <a:t>. На самом деле он не является типом, но его можно указывать вместо типа переменной и при компиляции компилятор сам определит нужный тип для этой переменной. Важно что </a:t>
            </a:r>
            <a:r>
              <a:rPr lang="en-US" dirty="0" smtClean="0">
                <a:solidFill>
                  <a:srgbClr val="242729"/>
                </a:solidFill>
              </a:rPr>
              <a:t>auto </a:t>
            </a:r>
            <a:r>
              <a:rPr lang="ru-RU" dirty="0" smtClean="0">
                <a:solidFill>
                  <a:srgbClr val="242729"/>
                </a:solidFill>
              </a:rPr>
              <a:t>это не динамическая типизация и присвоить переменной типа </a:t>
            </a:r>
            <a:r>
              <a:rPr lang="en-US" dirty="0" smtClean="0">
                <a:solidFill>
                  <a:srgbClr val="242729"/>
                </a:solidFill>
              </a:rPr>
              <a:t>auto </a:t>
            </a:r>
            <a:r>
              <a:rPr lang="ru-RU" dirty="0" smtClean="0">
                <a:solidFill>
                  <a:srgbClr val="242729"/>
                </a:solidFill>
              </a:rPr>
              <a:t>значение отличное от самого первого присвоенного типа будет нельзя.</a:t>
            </a:r>
            <a:endParaRPr lang="en-US" dirty="0" smtClean="0">
              <a:solidFill>
                <a:srgbClr val="24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0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2618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(rand() %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 el: array)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el: array)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08618" y="2967335"/>
            <a:ext cx="3814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91; 65; 36; 3; 15; 87; 55; 55; 6; 2; </a:t>
            </a:r>
          </a:p>
          <a:p>
            <a:r>
              <a:rPr lang="ru-RU" dirty="0"/>
              <a:t>91; 65; 36; 3; 15; 87; 55; 55; 6; 2;</a:t>
            </a:r>
          </a:p>
          <a:p>
            <a:r>
              <a:rPr lang="ru-RU" dirty="0"/>
              <a:t>91; 65; 36; 3; 15; 87; 55; 55; 6; 2;</a:t>
            </a:r>
          </a:p>
        </p:txBody>
      </p:sp>
    </p:spTree>
    <p:extLst>
      <p:ext uri="{BB962C8B-B14F-4D97-AF65-F5344CB8AC3E}">
        <p14:creationId xmlns:p14="http://schemas.microsoft.com/office/powerpoint/2010/main" val="409221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831" y="895893"/>
            <a:ext cx="11226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>
                <a:solidFill>
                  <a:srgbClr val="222222"/>
                </a:solidFill>
              </a:rPr>
              <a:t>Вектор (он же одномерный массив) — упорядоченный набор элементов с произвольным доступом по числовому индексу.</a:t>
            </a:r>
            <a:r>
              <a:rPr lang="en-US" smtClean="0">
                <a:solidFill>
                  <a:srgbClr val="222222"/>
                </a:solidFill>
              </a:rPr>
              <a:t> </a:t>
            </a:r>
            <a:r>
              <a:rPr lang="ru-RU" smtClean="0"/>
              <a:t>Это </a:t>
            </a:r>
            <a:r>
              <a:rPr lang="ru-RU" b="1" smtClean="0"/>
              <a:t>динамический массив</a:t>
            </a:r>
            <a:r>
              <a:rPr lang="ru-RU" smtClean="0"/>
              <a:t>, способный увеличиваться по мере необходимости для содержания всех своих элементов. Класс vector обеспечивает произвольный доступ к своим элементам через </a:t>
            </a:r>
            <a:r>
              <a:rPr lang="ru-RU" b="1" smtClean="0"/>
              <a:t>оператор индексации</a:t>
            </a:r>
            <a:r>
              <a:rPr lang="ru-RU" smtClean="0"/>
              <a:t> </a:t>
            </a:r>
            <a:r>
              <a:rPr lang="ru-RU" b="1" smtClean="0"/>
              <a:t>[]</a:t>
            </a:r>
            <a:r>
              <a:rPr lang="ru-RU" smtClean="0"/>
              <a:t>, а также поддерживает вставку и удаление элементов.</a:t>
            </a:r>
            <a:endParaRPr lang="ru-RU" dirty="0">
              <a:solidFill>
                <a:srgbClr val="22222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62525" y="0"/>
            <a:ext cx="1266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Вектор</a:t>
            </a:r>
            <a:endParaRPr lang="ru-RU" sz="2800" b="1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542831" y="2468895"/>
            <a:ext cx="8342770" cy="1484768"/>
            <a:chOff x="1262958" y="3757188"/>
            <a:chExt cx="8342770" cy="1484768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262958" y="3757188"/>
              <a:ext cx="8342770" cy="14847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Вектор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801640" y="3972280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Длинна</a:t>
              </a:r>
              <a:endParaRPr lang="ru-RU" sz="16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801640" y="4359387"/>
              <a:ext cx="7385366" cy="69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Массив элементов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80163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Элемент</a:t>
              </a:r>
              <a:endParaRPr lang="ru-RU" sz="16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72509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648547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572001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495455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641890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34236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8263551" y="4678587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424282" y="358433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56257" y="4404930"/>
            <a:ext cx="113994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Вектор — классная структура, но и у него есть недостатки (а у кого их нет?!), например нельзя просто так взять и добавить в вектор новый элемент! Особенно втиснуть его в середину. Нельзя также сказать, что кошки с номерами 0, 1 и 4 у нас есть, а с номерами 2 и 3</a:t>
            </a:r>
            <a:r>
              <a:rPr lang="en-US" dirty="0"/>
              <a:t> – </a:t>
            </a:r>
            <a:r>
              <a:rPr lang="ru-RU" dirty="0"/>
              <a:t>нет.</a:t>
            </a:r>
            <a:br>
              <a:rPr lang="ru-RU" dirty="0"/>
            </a:br>
            <a:r>
              <a:rPr lang="ru-RU" dirty="0"/>
              <a:t>Можно представить себе вектор, как книжную полку с отделениями, в каждом из которых помещается ровно одна книга. Чтобы засунуть новый роман Донцовой между 10-ым и 11-ым томом Большой Советской Энциклопедии нужно сильно постараться и переложить все тома с 11-го по 65-ый тома.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9424283" y="246889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6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79668" y="-23146"/>
            <a:ext cx="343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Доступ к элементам.</a:t>
            </a:r>
            <a:endParaRPr lang="ru-RU" sz="2800" b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6090" y="1313251"/>
            <a:ext cx="11399820" cy="4231499"/>
            <a:chOff x="433059" y="711089"/>
            <a:chExt cx="11399820" cy="4231499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506994" y="711089"/>
              <a:ext cx="1132588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Поскольку вектор это динамический массив то он допускает манипуляции со своим размером следующими функциями</a:t>
              </a:r>
              <a:r>
                <a:rPr lang="en-US" dirty="0" smtClean="0"/>
                <a:t>:</a:t>
              </a:r>
              <a:endParaRPr lang="ru-RU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operator[]() </a:t>
              </a:r>
              <a:r>
                <a:rPr lang="en-US" dirty="0" smtClean="0"/>
                <a:t>– </a:t>
              </a:r>
              <a:r>
                <a:rPr lang="ru-RU" dirty="0" smtClean="0"/>
                <a:t>обращение к элементу </a:t>
              </a:r>
              <a:r>
                <a:rPr lang="ru-RU" dirty="0"/>
                <a:t>вектора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at()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обращение к элементу вектора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p</a:t>
              </a:r>
              <a:r>
                <a:rPr lang="en-US" b="1" dirty="0" err="1" smtClean="0"/>
                <a:t>ush_back</a:t>
              </a:r>
              <a:r>
                <a:rPr lang="en-US" b="1" dirty="0" smtClean="0"/>
                <a:t>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вставка нового значения в конец вектора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p</a:t>
              </a:r>
              <a:r>
                <a:rPr lang="en-US" b="1" dirty="0" err="1" smtClean="0"/>
                <a:t>op_back</a:t>
              </a:r>
              <a:r>
                <a:rPr lang="en-US" b="1" dirty="0" smtClean="0"/>
                <a:t>()</a:t>
              </a:r>
              <a:r>
                <a:rPr lang="en-US" dirty="0" smtClean="0"/>
                <a:t> – </a:t>
              </a:r>
              <a:r>
                <a:rPr lang="ru-RU" dirty="0" smtClean="0"/>
                <a:t>изъятие значения из конца вектора.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inset()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вставка значения в произвольное место после элемента, требует посылку внутрь себя итератора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erase()</a:t>
              </a:r>
              <a:r>
                <a:rPr lang="ru-RU" b="1" dirty="0" smtClean="0"/>
                <a:t> </a:t>
              </a:r>
              <a:r>
                <a:rPr lang="en-US" b="1" dirty="0" smtClean="0"/>
                <a:t>–</a:t>
              </a:r>
              <a:r>
                <a:rPr lang="ru-RU" b="1" dirty="0" smtClean="0"/>
                <a:t> </a:t>
              </a:r>
              <a:r>
                <a:rPr lang="ru-RU" dirty="0" smtClean="0"/>
                <a:t>удаление произвольного значения из вектора, требует итератор.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33060" y="3230428"/>
              <a:ext cx="11325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Итератор вектора имеет следующую сигнатуру</a:t>
              </a:r>
              <a:r>
                <a:rPr lang="en-US" dirty="0" smtClean="0"/>
                <a:t>: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705441" y="3718442"/>
              <a:ext cx="8036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vector&lt;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iterator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имя итератора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имя вектора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&gt;.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begin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705441" y="4573256"/>
              <a:ext cx="94665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vector&lt;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reverse_iterator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имя итератора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имя вектора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rbegin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33059" y="4203924"/>
              <a:ext cx="11325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Обратный итератор вектора имеет следующую сигнатуру</a:t>
              </a:r>
              <a:r>
                <a:rPr lang="en-US" dirty="0" smtClean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189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1678</Words>
  <Application>Microsoft Office PowerPoint</Application>
  <PresentationFormat>Широкоэкранный</PresentationFormat>
  <Paragraphs>397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268</cp:revision>
  <dcterms:created xsi:type="dcterms:W3CDTF">2020-09-11T22:24:51Z</dcterms:created>
  <dcterms:modified xsi:type="dcterms:W3CDTF">2020-10-27T11:47:52Z</dcterms:modified>
</cp:coreProperties>
</file>