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8" r:id="rId3"/>
    <p:sldId id="27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10.11.2020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en-US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Шаблонны.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44270" y="0"/>
            <a:ext cx="3103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Шаблонная класса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1381" y="685410"/>
            <a:ext cx="11389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Шаблоны</a:t>
            </a:r>
            <a:r>
              <a:rPr lang="en-US" dirty="0" smtClean="0"/>
              <a:t> </a:t>
            </a:r>
            <a:r>
              <a:rPr lang="ru-RU" dirty="0" smtClean="0"/>
              <a:t>классов аналогично шаблону функции объявляются при помощи ключевого слова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ru-RU" dirty="0" smtClean="0"/>
              <a:t>. Далее следуют угловые скобки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 smtClean="0"/>
              <a:t>между которыми через запятую указываться параметры шаблона. А далее идет стандартное описание класса в котором для каких либо целей могут использоваться параметры шаблона, итоговая сигнатура будет выглядеть так</a:t>
            </a:r>
            <a:r>
              <a:rPr lang="en-US" dirty="0" smtClean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381" y="1779687"/>
            <a:ext cx="115039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атрибута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…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другое имя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 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дружественного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 имя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 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 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дружественного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 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){…}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0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96656" y="0"/>
            <a:ext cx="4398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Пример, шаблонный класс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86916"/>
            <a:ext cx="1094865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T&gt;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Array{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T* container =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length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N, T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 length(N), container(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T[N]){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length;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container[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T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operator[](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container[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getLen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length;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unite(Array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second){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T* result =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T[length +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second.length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k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length;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result[k++] = container[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second.length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result[k++] = second[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delete container;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container = result;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length +=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second.length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TF&gt;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out, Array&lt;TF&gt;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88728" y="2241351"/>
            <a:ext cx="56704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T&gt;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out, Array&lt;T&gt;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out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out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out;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39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96656" y="0"/>
            <a:ext cx="4398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Пример, шаблонный класс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41021" y="1305342"/>
            <a:ext cx="115099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Array&lt;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first(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Array&lt;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second(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Array&lt;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third(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second.getLen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second[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rand() %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first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[ 0, 0, 0, 0, 0, 0, 0, 0, 0, 0 ]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second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[ 45, 78, 71, 67, 30 ]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third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[ 0.5, 0.5, 0.5, 0.5, 0.5, 0.5 ]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first.unite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(second);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first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[ 0, 0, 0, 0, 0, 0, 0, 0, 0, 0, 30, 38, 91, 22, 34 ]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first.unite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(third); 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 существует подходящего определяемого пользователем преобразования из 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Array&lt;double&gt;"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 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Array&lt;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3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5602" y="0"/>
            <a:ext cx="628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Нетиповые аргументы шаблона класса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1381" y="685410"/>
            <a:ext cx="11389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Аргументы шаблонов могут быть в том числе и не типами, а конкретными значениями какого либо типа.</a:t>
            </a:r>
            <a:r>
              <a:rPr lang="en-US" dirty="0" smtClean="0"/>
              <a:t> </a:t>
            </a:r>
            <a:r>
              <a:rPr lang="ru-RU" dirty="0" smtClean="0"/>
              <a:t>Однако есть существенные ограничения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роли параметров шаблонов могут выступать целочисленные константы (включая перечисления) или указатели на объекты с внешним связыванием.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чисел с плавающей точкой и объектов с типом класса в качестве параметров шаблона не допускается</a:t>
            </a:r>
            <a:r>
              <a:rPr lang="ru-RU" dirty="0" smtClean="0"/>
              <a:t>.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53914" y="2601926"/>
            <a:ext cx="74841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Array{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T* container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Array(T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container(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 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container[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operator[](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container[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4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Все мемы устал - Рисовач .Ру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36"/>
          <a:stretch/>
        </p:blipFill>
        <p:spPr bwMode="auto">
          <a:xfrm>
            <a:off x="913773" y="523220"/>
            <a:ext cx="10364554" cy="577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7330476" y="1728928"/>
            <a:ext cx="3607665" cy="3432207"/>
            <a:chOff x="8136235" y="2007841"/>
            <a:chExt cx="3607665" cy="343220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6235" y="2268693"/>
              <a:ext cx="3162300" cy="1704975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0813" y="2007841"/>
              <a:ext cx="1733550" cy="90487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1275" y="3620773"/>
              <a:ext cx="1952625" cy="8477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1575" y="4468498"/>
              <a:ext cx="3038475" cy="971550"/>
            </a:xfrm>
            <a:prstGeom prst="rect">
              <a:avLst/>
            </a:prstGeom>
          </p:spPr>
        </p:pic>
      </p:grpSp>
      <p:pic>
        <p:nvPicPr>
          <p:cNvPr id="1026" name="Picture 2" descr="матерь божья ну что это за хрень, Мем - Рисовач .Ру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61" y="1139982"/>
            <a:ext cx="60388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0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04370" y="0"/>
            <a:ext cx="4183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err="1" smtClean="0"/>
              <a:t>Метапрограммирование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1944" y="1031689"/>
            <a:ext cx="11148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Метапрограммирование</a:t>
            </a:r>
            <a:r>
              <a:rPr lang="ru-RU" dirty="0"/>
              <a:t> — вид программирования, связанный с созданием программ, которые порождают другие программы как результат своей </a:t>
            </a:r>
            <a:r>
              <a:rPr lang="ru-RU" dirty="0" smtClean="0"/>
              <a:t>работы</a:t>
            </a:r>
          </a:p>
          <a:p>
            <a:r>
              <a:rPr lang="ru-RU" dirty="0">
                <a:solidFill>
                  <a:srgbClr val="202122"/>
                </a:solidFill>
              </a:rPr>
              <a:t>При этом подходе код программы не пишется вручную, а создаётся автоматически программой-генератором на основе другой программы.</a:t>
            </a:r>
          </a:p>
          <a:p>
            <a:r>
              <a:rPr lang="ru-RU" dirty="0"/>
              <a:t>Различаются два принципиально различных вида </a:t>
            </a:r>
            <a:r>
              <a:rPr lang="ru-RU" dirty="0" err="1"/>
              <a:t>кодогенерации</a:t>
            </a:r>
            <a:r>
              <a:rPr lang="ru-RU" dirty="0"/>
              <a:t>:</a:t>
            </a:r>
          </a:p>
          <a:p>
            <a:r>
              <a:rPr lang="ru-RU" dirty="0"/>
              <a:t>генератор является физически отдельной бинарной программой, необязательно написанной на целевом языке.</a:t>
            </a:r>
          </a:p>
          <a:p>
            <a:r>
              <a:rPr lang="ru-RU" dirty="0"/>
              <a:t>целевой язык является одновременно языком реализации генератора, так что метапрограмма составляет с целевой программой единое целое.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64" y="3682174"/>
            <a:ext cx="6667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6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45319" y="0"/>
            <a:ext cx="1701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Шаблоны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3743" y="1028310"/>
            <a:ext cx="10924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Шаблоны</a:t>
            </a:r>
            <a:r>
              <a:rPr lang="ru-RU" dirty="0" smtClean="0"/>
              <a:t> (</a:t>
            </a:r>
            <a:r>
              <a:rPr lang="ru-RU" b="1" dirty="0" err="1" smtClean="0"/>
              <a:t>template</a:t>
            </a:r>
            <a:r>
              <a:rPr lang="ru-RU" dirty="0"/>
              <a:t>) — средство языка C++, предназначенное для кодирования обобщённых алгоритмов, без привязки к некоторым параметрам (например, типам данных, размерам буферов, значениям по умолчанию).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633743" y="1951640"/>
            <a:ext cx="10924514" cy="3416320"/>
            <a:chOff x="331961" y="3718679"/>
            <a:chExt cx="10924514" cy="341632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31961" y="3718679"/>
              <a:ext cx="546225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i="1" dirty="0">
                  <a:solidFill>
                    <a:srgbClr val="222222"/>
                  </a:solidFill>
                </a:rPr>
                <a:t>Шаблоны функций</a:t>
              </a:r>
              <a:r>
                <a:rPr lang="ru-RU" i="1" dirty="0">
                  <a:solidFill>
                    <a:srgbClr val="222222"/>
                  </a:solidFill>
                </a:rPr>
                <a:t> </a:t>
              </a:r>
              <a:r>
                <a:rPr lang="ru-RU" i="1" dirty="0" smtClean="0">
                  <a:solidFill>
                    <a:srgbClr val="222222"/>
                  </a:solidFill>
                </a:rPr>
                <a:t>– </a:t>
              </a:r>
              <a:r>
                <a:rPr lang="ru-RU" i="1" dirty="0">
                  <a:solidFill>
                    <a:srgbClr val="222222"/>
                  </a:solidFill>
                </a:rPr>
                <a:t>это обобщенное описание поведения функций, которые могут вызываться для объектов разных типов.</a:t>
              </a:r>
              <a:r>
                <a:rPr lang="ru-RU" dirty="0">
                  <a:solidFill>
                    <a:srgbClr val="222222"/>
                  </a:solidFill>
                </a:rPr>
                <a:t> Другими словами, шаблон функции (шаблонная функция, обобщённая функция) представляет собой семейство разных функций (или описание алгоритма). По описанию шаблон функции похож на обычную функцию: разница в том, что некоторые элементы не определены (типы, константы) и являются параметризованными.</a:t>
              </a:r>
              <a:r>
                <a:rPr lang="ru-RU" dirty="0"/>
                <a:t/>
              </a:r>
              <a:br>
                <a:rPr lang="ru-RU" dirty="0"/>
              </a:br>
              <a:r>
                <a:rPr lang="ru-RU" dirty="0"/>
                <a:t/>
              </a:r>
              <a:br>
                <a:rPr lang="ru-RU" dirty="0"/>
              </a:b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794218" y="3718679"/>
              <a:ext cx="54622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i="1" dirty="0">
                  <a:solidFill>
                    <a:srgbClr val="222222"/>
                  </a:solidFill>
                </a:rPr>
                <a:t>Шаблоны классов</a:t>
              </a:r>
              <a:r>
                <a:rPr lang="ru-RU" i="1" dirty="0">
                  <a:solidFill>
                    <a:srgbClr val="222222"/>
                  </a:solidFill>
                </a:rPr>
                <a:t> </a:t>
              </a:r>
              <a:r>
                <a:rPr lang="ru-RU" i="1" dirty="0" smtClean="0">
                  <a:solidFill>
                    <a:srgbClr val="222222"/>
                  </a:solidFill>
                </a:rPr>
                <a:t>– </a:t>
              </a:r>
              <a:r>
                <a:rPr lang="ru-RU" i="1" dirty="0">
                  <a:solidFill>
                    <a:srgbClr val="222222"/>
                  </a:solidFill>
                </a:rPr>
                <a:t>обобщенное описание пользовательского типа, в котором могут быть </a:t>
              </a:r>
              <a:r>
                <a:rPr lang="ru-RU" i="1" dirty="0" err="1">
                  <a:solidFill>
                    <a:srgbClr val="222222"/>
                  </a:solidFill>
                </a:rPr>
                <a:t>параметризованы</a:t>
              </a:r>
              <a:r>
                <a:rPr lang="ru-RU" i="1" dirty="0">
                  <a:solidFill>
                    <a:srgbClr val="222222"/>
                  </a:solidFill>
                </a:rPr>
                <a:t> атрибуты и операции типа.</a:t>
              </a:r>
              <a:r>
                <a:rPr lang="ru-RU" dirty="0">
                  <a:solidFill>
                    <a:srgbClr val="222222"/>
                  </a:solidFill>
                </a:rPr>
                <a:t> Представляют собой конструкции, по которым могут быть сгенерированы действительные классы путём подстановки вместо параметров конкретных аргументов.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94369" y="612845"/>
            <a:ext cx="80032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&gt; b ? a: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&gt; b ? a: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&gt; b ? a: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maximum(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 = maximum(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0.97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1.76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d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1.76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 = maximum(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23207" y="0"/>
            <a:ext cx="334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Пример, перегрузка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5353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73708" y="0"/>
            <a:ext cx="3444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Шаблонная функция</a:t>
            </a:r>
            <a:endParaRPr lang="ru-RU" sz="2800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01372" y="886098"/>
            <a:ext cx="11389256" cy="5085805"/>
            <a:chOff x="401372" y="1368872"/>
            <a:chExt cx="11389256" cy="508580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01372" y="1368872"/>
              <a:ext cx="1138925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Шаблоны объявляются при помощи ключевого слова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ru-RU" dirty="0" smtClean="0"/>
                <a:t>, которое является началом шаблона, и сигнализирует компилятору интерпретировать дальнейшую функцию как шаблон. Далее следуют угловые скобки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ru-RU" dirty="0" smtClean="0"/>
                <a:t>между которыми через запятую указываться параметры шаблона. Основными параметрами шаблона являются вариативные типы, для того что бы их указать нужно использовать либо ключевое слово</a:t>
              </a:r>
              <a:r>
                <a:rPr lang="en-US" dirty="0" smtClean="0"/>
                <a:t> 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ru-RU" dirty="0" smtClean="0"/>
                <a:t> либо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 smtClean="0"/>
                <a:t> </a:t>
              </a:r>
              <a:r>
                <a:rPr lang="ru-RU" dirty="0" smtClean="0"/>
                <a:t>разницы между которыми в данном контексте нет никакой, и можно использовать любое, в итоге сигнатура шаблонной функции будет такой</a:t>
              </a:r>
              <a:r>
                <a:rPr lang="en-US" dirty="0" smtClean="0"/>
                <a:t>: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01373" y="3323252"/>
              <a:ext cx="113892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&lt;my type name&gt;&gt;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&lt;my type name&gt;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&lt;function name&gt;(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&lt;my type name&gt;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a, 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&lt;my type name&gt;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b){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a &gt; b ? a: b;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01372" y="4565799"/>
              <a:ext cx="1138925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После объявления шаблона, компилятор соберет все места использования вашей шаблонной функции и сгенерирует то количество уникальных функций каждая их которых будет принимать в себя аргументы определенных типов, сколько различающихся по типу посылаемых значений вызовов будет в вашем коде.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01372" y="5531347"/>
              <a:ext cx="1138925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000000"/>
                  </a:solidFill>
                  <a:latin typeface="Open Sans"/>
                </a:rPr>
                <a:t>У шаблонов функций </a:t>
              </a:r>
              <a:r>
                <a:rPr lang="ru-RU" dirty="0" smtClean="0">
                  <a:solidFill>
                    <a:srgbClr val="000000"/>
                  </a:solidFill>
                  <a:latin typeface="Open Sans"/>
                </a:rPr>
                <a:t>есть два основных недостатка:</a:t>
              </a:r>
              <a:endParaRPr lang="ru-RU" dirty="0">
                <a:solidFill>
                  <a:srgbClr val="000000"/>
                </a:solidFill>
                <a:latin typeface="Open Sans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000000"/>
                  </a:solidFill>
                  <a:latin typeface="Open Sans"/>
                </a:rPr>
                <a:t>Сумасшедшие </a:t>
              </a:r>
              <a:r>
                <a:rPr lang="ru-RU" dirty="0">
                  <a:solidFill>
                    <a:srgbClr val="000000"/>
                  </a:solidFill>
                  <a:latin typeface="Open Sans"/>
                </a:rPr>
                <a:t>сообщения об ошибках, которые намного сложнее </a:t>
              </a:r>
              <a:r>
                <a:rPr lang="ru-RU" dirty="0" smtClean="0">
                  <a:solidFill>
                    <a:srgbClr val="000000"/>
                  </a:solidFill>
                  <a:latin typeface="Open Sans"/>
                </a:rPr>
                <a:t>расшифровать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000000"/>
                  </a:solidFill>
                  <a:latin typeface="Open Sans"/>
                </a:rPr>
                <a:t>увеличивают </a:t>
              </a:r>
              <a:r>
                <a:rPr lang="ru-RU" dirty="0">
                  <a:solidFill>
                    <a:srgbClr val="000000"/>
                  </a:solidFill>
                  <a:latin typeface="Open Sans"/>
                </a:rPr>
                <a:t>время компиляции и размер </a:t>
              </a:r>
              <a:r>
                <a:rPr lang="ru-RU" dirty="0" smtClean="0">
                  <a:solidFill>
                    <a:srgbClr val="000000"/>
                  </a:solidFill>
                  <a:latin typeface="Open Sans"/>
                </a:rPr>
                <a:t>кода</a:t>
              </a:r>
              <a:endParaRPr lang="ru-RU" b="0" i="0" dirty="0">
                <a:solidFill>
                  <a:srgbClr val="000000"/>
                </a:solidFill>
                <a:effectLst/>
                <a:latin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09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&gt; b ? a: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maximum(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 = maximum(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0.97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1.76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d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1.76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 = maximum(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75600" y="0"/>
            <a:ext cx="4840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Пример, шаблонная функции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47842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9687" y="0"/>
            <a:ext cx="4492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Шаблонная функция и </a:t>
            </a:r>
            <a:r>
              <a:rPr lang="en-US" sz="2800" b="1" dirty="0" smtClean="0"/>
              <a:t>auto</a:t>
            </a:r>
            <a:endParaRPr lang="ru-RU" sz="2800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001917" y="1104523"/>
            <a:ext cx="10188166" cy="4648954"/>
            <a:chOff x="401371" y="1368872"/>
            <a:chExt cx="11389256" cy="346248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01372" y="1368872"/>
              <a:ext cx="1138925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Если вы вспомните существует такой специализированный тип в С++ как </a:t>
              </a:r>
              <a:r>
                <a:rPr lang="en-US" dirty="0" smtClean="0"/>
                <a:t>auto</a:t>
              </a:r>
              <a:r>
                <a:rPr lang="ru-RU" dirty="0" smtClean="0"/>
                <a:t> который позволяет не указывать конкретный тип, а компилятор самостоятельно подберет нужный во время компиляции и сделает все необходимое для работоспособности вашего кода, поэтому функцию можно так же переделать так</a:t>
              </a:r>
              <a:r>
                <a:rPr lang="en-US" dirty="0" smtClean="0"/>
                <a:t>:</a:t>
              </a:r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447701" y="2292202"/>
              <a:ext cx="11342925" cy="1306602"/>
              <a:chOff x="652918" y="2459503"/>
              <a:chExt cx="11342925" cy="1306602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7907047" y="2459503"/>
                <a:ext cx="4088796" cy="1306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!Важно отметить что это работает не на любом компиляторе, да и редактор на такое использование в большинстве случаев будет ругаться, но на </a:t>
                </a:r>
                <a:r>
                  <a:rPr lang="en-US" dirty="0" err="1" smtClean="0"/>
                  <a:t>mingw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оно </a:t>
                </a:r>
                <a:r>
                  <a:rPr lang="ru-RU" dirty="0" err="1" smtClean="0"/>
                  <a:t>копилируется</a:t>
                </a:r>
                <a:r>
                  <a:rPr lang="ru-RU" dirty="0" smtClean="0"/>
                  <a:t>.</a:t>
                </a: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652918" y="2785075"/>
                <a:ext cx="7254129" cy="687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auto&amp;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maximum(</a:t>
                </a:r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auto&amp;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a, </a:t>
                </a:r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auto&amp;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b){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a &gt; b ? a: b;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401371" y="3631031"/>
              <a:ext cx="113892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Отличие шаблонов от подобного рода созданных функций в том, что в шаблоне мы не указываем точный тип, но мы требуем что бы аргументы в функции были одного типа, и возвращаемое значение было этого же типа, тогда как </a:t>
              </a:r>
              <a:r>
                <a:rPr lang="en-US" dirty="0" smtClean="0"/>
                <a:t>auto </a:t>
              </a:r>
              <a:r>
                <a:rPr lang="ru-RU" dirty="0" smtClean="0"/>
                <a:t>не предполагает никакого требования к вызову такой функции, почему и считается неприменимым к подобному использованию.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44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88326" y="0"/>
            <a:ext cx="8615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Пример, шаблонная функции с собственным классом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776927" y="1569660"/>
            <a:ext cx="4318504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maximum(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 = maximum(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0.97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1.76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 = maximum(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maximum(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"12.1234"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6569" y="523220"/>
            <a:ext cx="7680357" cy="62478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T&gt;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&gt; b ? a: b;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 s): s(s){}  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operator&gt;(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operator&lt;&lt;(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out,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operator&gt;(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msa.s.length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msb.s.length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operator&lt;&lt;(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out,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out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ms.s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6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2222</TotalTime>
  <Words>480</Words>
  <Application>Microsoft Office PowerPoint</Application>
  <PresentationFormat>Широкоэкранный</PresentationFormat>
  <Paragraphs>205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Open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323</cp:revision>
  <dcterms:created xsi:type="dcterms:W3CDTF">2020-09-11T22:24:51Z</dcterms:created>
  <dcterms:modified xsi:type="dcterms:W3CDTF">2020-11-10T14:28:34Z</dcterms:modified>
</cp:coreProperties>
</file>