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2" r:id="rId3"/>
    <p:sldId id="311" r:id="rId4"/>
    <p:sldId id="312" r:id="rId5"/>
    <p:sldId id="314" r:id="rId6"/>
    <p:sldId id="313" r:id="rId7"/>
    <p:sldId id="315" r:id="rId8"/>
    <p:sldId id="316" r:id="rId9"/>
    <p:sldId id="318" r:id="rId10"/>
    <p:sldId id="320" r:id="rId11"/>
    <p:sldId id="317" r:id="rId12"/>
    <p:sldId id="319" r:id="rId13"/>
    <p:sldId id="321" r:id="rId14"/>
    <p:sldId id="326" r:id="rId15"/>
    <p:sldId id="325" r:id="rId16"/>
    <p:sldId id="328" r:id="rId17"/>
    <p:sldId id="331" r:id="rId18"/>
    <p:sldId id="337" r:id="rId19"/>
    <p:sldId id="339" r:id="rId20"/>
    <p:sldId id="271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20.10.2020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6: Абстрактные классы.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7569" y="618322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Open Sans"/>
              </a:rPr>
              <a:t>Чистые виртуальные методы в абстрактных типах могут иметь реализацию по умолчанию. При этом функции не перестанут быть чистыми виртуальными функциями, а класс все еще будет считаться абстрактным и требовать переопределения метода внутри дочернего класса для того что бы тот не являлся абстрактным и позволил создать объекты своего типа.</a:t>
            </a:r>
          </a:p>
          <a:p>
            <a:r>
              <a:rPr lang="ru-RU" dirty="0" smtClean="0"/>
              <a:t>Отличие от обычной виртуальной функции с реализацией заключается в том, что реализация выноситься в обязательном порядке за определение класса, а внутри него функция так и остается чистой виртуальной без реализации. А его вызов возможен только напрямую внутри метода дочернего класса.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205315" y="2649647"/>
            <a:ext cx="981766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::&lt;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 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 по умолчанию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::&lt;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95061" y="0"/>
            <a:ext cx="44019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Реализация по умолчанию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00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Open Sans"/>
              </a:rPr>
              <a:t>Интерфейс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— это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абстрактный класс,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который не имеет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переменных-членов, т.е. полей,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или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«интерфейсными классами</a:t>
            </a:r>
            <a:r>
              <a:rPr lang="ru-RU" b="1" i="1" dirty="0" smtClean="0">
                <a:solidFill>
                  <a:srgbClr val="000000"/>
                </a:solidFill>
                <a:latin typeface="Open Sans"/>
              </a:rPr>
              <a:t>»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.</a:t>
            </a:r>
            <a:endParaRPr lang="en-US" dirty="0" smtClean="0">
              <a:solidFill>
                <a:srgbClr val="000000"/>
              </a:solidFill>
              <a:latin typeface="Open Sans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40215" y="0"/>
            <a:ext cx="371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Интерфейсные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9996" y="4266869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Open Sans"/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997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766733"/>
            <a:ext cx="6096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551289"/>
            <a:ext cx="6096000" cy="57554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Pistol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s("Excalibur");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Sword"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Weapon* weapons[N] {&amp;p};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допускается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w2.printName();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8598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59997" y="1287049"/>
            <a:ext cx="108720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Open Sans"/>
              </a:rPr>
              <a:t>Интерфейс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— это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абстрактный класс,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который не имеет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переменных-членов, т.е. полей, 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и все методы которого являются чистыми виртуальными функциями! Интерфейсы еще называют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«классами-интерфейсами»</a:t>
            </a:r>
            <a:r>
              <a:rPr lang="ru-RU" dirty="0">
                <a:solidFill>
                  <a:srgbClr val="000000"/>
                </a:solidFill>
                <a:latin typeface="Open Sans"/>
              </a:rPr>
              <a:t> или </a:t>
            </a:r>
            <a:r>
              <a:rPr lang="ru-RU" b="1" i="1" dirty="0">
                <a:solidFill>
                  <a:srgbClr val="000000"/>
                </a:solidFill>
                <a:latin typeface="Open Sans"/>
              </a:rPr>
              <a:t>«интерфейсными классами</a:t>
            </a:r>
            <a:r>
              <a:rPr lang="ru-RU" b="1" i="1" dirty="0" smtClean="0">
                <a:solidFill>
                  <a:srgbClr val="000000"/>
                </a:solidFill>
                <a:latin typeface="Open Sans"/>
              </a:rPr>
              <a:t>»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.</a:t>
            </a:r>
            <a:endParaRPr lang="en-US" dirty="0" smtClean="0">
              <a:solidFill>
                <a:srgbClr val="000000"/>
              </a:solidFill>
              <a:latin typeface="Open Sans"/>
            </a:endParaRP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240215" y="0"/>
            <a:ext cx="37116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Интерфейсные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59996" y="2235544"/>
            <a:ext cx="1087200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поля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отсутствуют конструкторы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только чистые виртуальные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59996" y="4266869"/>
            <a:ext cx="108720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Open Sans"/>
              </a:rPr>
              <a:t>Интерфейсы используются для того, что бы объединить похожие по смыслу и обращению с собой классы, но разные по функциональному наполнению. Например классы хранения данных в базе данных и в файле могут иметь один общий принцип работы с ними в вашей программе, но внутри устройство работы с ними будет </a:t>
            </a:r>
            <a:r>
              <a:rPr lang="ru-RU" dirty="0" smtClean="0">
                <a:solidFill>
                  <a:srgbClr val="000000"/>
                </a:solidFill>
                <a:latin typeface="Open Sans"/>
              </a:rPr>
              <a:t>разное</a:t>
            </a:r>
          </a:p>
          <a:p>
            <a:r>
              <a:rPr lang="ru-RU" dirty="0"/>
              <a:t>Не забудьте о подключении </a:t>
            </a:r>
            <a:r>
              <a:rPr lang="ru-RU" b="1" dirty="0"/>
              <a:t>виртуальных деструкторов</a:t>
            </a:r>
            <a:r>
              <a:rPr lang="ru-RU" dirty="0"/>
              <a:t> в ваши интерфейсные классы, чтобы при удалении </a:t>
            </a:r>
            <a:r>
              <a:rPr lang="ru-RU" b="1" dirty="0"/>
              <a:t>указателя</a:t>
            </a:r>
            <a:r>
              <a:rPr lang="ru-RU" dirty="0"/>
              <a:t> на интерфейс вызывался деструктор соответствующего (дочернего) класса.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0907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ravesli.com/wp-content/uploads/2019/01/iostream-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923" y="1243945"/>
            <a:ext cx="5438775" cy="4486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72390" y="843677"/>
            <a:ext cx="59735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При подключении заголовочного файла </a:t>
            </a:r>
            <a:r>
              <a:rPr lang="ru-RU" dirty="0" err="1"/>
              <a:t>iostream</a:t>
            </a:r>
            <a:r>
              <a:rPr lang="ru-RU" dirty="0"/>
              <a:t>, мы получаем доступ ко всей иерархии классов библиотеки </a:t>
            </a:r>
            <a:r>
              <a:rPr lang="ru-RU" dirty="0" err="1"/>
              <a:t>iostream</a:t>
            </a:r>
            <a:r>
              <a:rPr lang="ru-RU" dirty="0"/>
              <a:t>, отвечающих за функционал ввода/вывода данных (включая класс, который называется </a:t>
            </a:r>
            <a:r>
              <a:rPr lang="ru-RU" dirty="0" err="1"/>
              <a:t>iostream</a:t>
            </a:r>
            <a:r>
              <a:rPr lang="ru-RU" dirty="0" smtClean="0"/>
              <a:t>).</a:t>
            </a:r>
          </a:p>
          <a:p>
            <a:r>
              <a:rPr lang="ru-RU" dirty="0"/>
              <a:t>Хорошая новость: Программисту не нужно знать детали взаимодействия потоков с разными устройствами и источниками данных, ему нужно только научиться взаимодействовать с этими потоками для чтения и записи данных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2914671" y="0"/>
            <a:ext cx="6362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Структура классов библиотеки </a:t>
            </a:r>
            <a:r>
              <a:rPr lang="en-US" sz="2800" b="1" dirty="0" err="1" smtClean="0">
                <a:latin typeface="Calibri" panose="020F0502020204030204" pitchFamily="34" charset="0"/>
              </a:rPr>
              <a:t>iostream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372390" y="3429000"/>
            <a:ext cx="59735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Класс </a:t>
            </a:r>
            <a:r>
              <a:rPr lang="ru-RU" b="1" dirty="0" err="1"/>
              <a:t>istream</a:t>
            </a:r>
            <a:r>
              <a:rPr lang="ru-RU" dirty="0"/>
              <a:t> используется для работы с входными потоками. </a:t>
            </a:r>
            <a:r>
              <a:rPr lang="ru-RU" b="1" dirty="0"/>
              <a:t>Оператор извлечения &gt;&gt; </a:t>
            </a:r>
            <a:r>
              <a:rPr lang="ru-RU" dirty="0"/>
              <a:t>используется для извлечения значений из потока. </a:t>
            </a:r>
          </a:p>
          <a:p>
            <a:r>
              <a:rPr lang="ru-RU" dirty="0"/>
              <a:t>Класс </a:t>
            </a:r>
            <a:r>
              <a:rPr lang="ru-RU" b="1" dirty="0" err="1"/>
              <a:t>ostream</a:t>
            </a:r>
            <a:r>
              <a:rPr lang="ru-RU" dirty="0"/>
              <a:t> используется для работы с выходными потоками. </a:t>
            </a:r>
            <a:r>
              <a:rPr lang="ru-RU" b="1" dirty="0"/>
              <a:t>Оператор вставки &lt;&lt; </a:t>
            </a:r>
            <a:r>
              <a:rPr lang="ru-RU" dirty="0"/>
              <a:t>используется для помещения значений в поток. </a:t>
            </a:r>
          </a:p>
          <a:p>
            <a:r>
              <a:rPr lang="ru-RU" dirty="0"/>
              <a:t>Класс </a:t>
            </a:r>
            <a:r>
              <a:rPr lang="ru-RU" b="1" dirty="0" err="1"/>
              <a:t>iostream</a:t>
            </a:r>
            <a:r>
              <a:rPr lang="ru-RU" dirty="0"/>
              <a:t> может обрабатывать </a:t>
            </a:r>
            <a:r>
              <a:rPr lang="ru-RU" b="1" dirty="0"/>
              <a:t>как ввод</a:t>
            </a:r>
            <a:r>
              <a:rPr lang="ru-RU" dirty="0"/>
              <a:t>, </a:t>
            </a:r>
            <a:r>
              <a:rPr lang="ru-RU" b="1" dirty="0"/>
              <a:t>так и вывод</a:t>
            </a:r>
            <a:r>
              <a:rPr lang="ru-RU" dirty="0"/>
              <a:t> данных, что позволяет ему осуществлять двунаправленный ввод/вывод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Исходя из этого существуют два основных оператора работы с потоками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&lt;&lt; </a:t>
            </a:r>
            <a:r>
              <a:rPr lang="ru-RU" dirty="0"/>
              <a:t>Оператор вставки(ввода)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&gt;&gt; </a:t>
            </a:r>
            <a:r>
              <a:rPr lang="ru-RU" dirty="0"/>
              <a:t>Оператор извлечения(вывода)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0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44838" y="908942"/>
            <a:ext cx="1110232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П</a:t>
            </a:r>
            <a:r>
              <a:rPr lang="ru-RU" b="1" dirty="0">
                <a:solidFill>
                  <a:srgbClr val="000000"/>
                </a:solidFill>
              </a:rPr>
              <a:t>оток</a:t>
            </a:r>
            <a:r>
              <a:rPr lang="ru-RU" dirty="0">
                <a:solidFill>
                  <a:srgbClr val="000000"/>
                </a:solidFill>
              </a:rPr>
              <a:t> — это последовательность символов, к которой можно получить доступ. </a:t>
            </a:r>
            <a:r>
              <a:rPr lang="ru-RU" dirty="0" smtClean="0">
                <a:solidFill>
                  <a:srgbClr val="000000"/>
                </a:solidFill>
              </a:rPr>
              <a:t>Со временем поток может производить или потреблять потенциально неограниченные объёмы данных.</a:t>
            </a:r>
            <a:endParaRPr lang="ru-RU" dirty="0">
              <a:solidFill>
                <a:srgbClr val="000000"/>
              </a:solidFill>
            </a:endParaRPr>
          </a:p>
          <a:p>
            <a:r>
              <a:rPr lang="ru-RU" b="1" dirty="0" smtClean="0"/>
              <a:t>Поток </a:t>
            </a:r>
            <a:r>
              <a:rPr lang="ru-RU" b="1" dirty="0"/>
              <a:t>ввода </a:t>
            </a:r>
            <a:r>
              <a:rPr lang="ru-RU" dirty="0"/>
              <a:t>(или ещё «входной поток») используется для хранения данных, полученных от источника данных: клавиатуры, файла, сети и т.д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b="1" dirty="0"/>
              <a:t>Поток </a:t>
            </a:r>
            <a:r>
              <a:rPr lang="ru-RU" b="1" dirty="0"/>
              <a:t>вывода </a:t>
            </a:r>
            <a:r>
              <a:rPr lang="ru-RU" dirty="0"/>
              <a:t>(или ещё «выходной поток») используется для хранения данных, предоставляемых конкретному потребителю данных: монитору, файлу, принтеру и т.д. При записи данных на устройство вывода, это устройство может быть не готовым принять данные немедленно — например, принтер все ещё может прогреваться, когда программа уже записывает данные в выходной поток. Таким образом, данные будут находиться в потоке вывода до тех пор, пока принтер не начнёт их использовать</a:t>
            </a:r>
            <a:r>
              <a:rPr lang="ru-RU" dirty="0"/>
              <a:t>.</a:t>
            </a:r>
          </a:p>
          <a:p>
            <a:r>
              <a:rPr lang="ru-RU" dirty="0"/>
              <a:t>Некоторые устройства, такие как файлы и сети, могут быть источниками как ввода, так и вывода данных</a:t>
            </a:r>
            <a:r>
              <a:rPr lang="ru-RU" dirty="0" smtClean="0"/>
              <a:t>. </a:t>
            </a:r>
            <a:endParaRPr lang="ru-RU" dirty="0"/>
          </a:p>
        </p:txBody>
      </p:sp>
      <p:grpSp>
        <p:nvGrpSpPr>
          <p:cNvPr id="22" name="Группа 21"/>
          <p:cNvGrpSpPr/>
          <p:nvPr/>
        </p:nvGrpSpPr>
        <p:grpSpPr>
          <a:xfrm>
            <a:off x="870740" y="4071322"/>
            <a:ext cx="10450520" cy="1877737"/>
            <a:chOff x="797843" y="4444191"/>
            <a:chExt cx="10450520" cy="1877737"/>
          </a:xfrm>
        </p:grpSpPr>
        <p:sp>
          <p:nvSpPr>
            <p:cNvPr id="7" name="Скругленный прямоугольник 6"/>
            <p:cNvSpPr/>
            <p:nvPr/>
          </p:nvSpPr>
          <p:spPr>
            <a:xfrm>
              <a:off x="6597236" y="4920815"/>
              <a:ext cx="941560" cy="416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Буфер</a:t>
              </a:r>
              <a:endParaRPr lang="ru-RU" dirty="0"/>
            </a:p>
          </p:txBody>
        </p:sp>
        <p:sp>
          <p:nvSpPr>
            <p:cNvPr id="9" name="Рамка 8"/>
            <p:cNvSpPr/>
            <p:nvPr/>
          </p:nvSpPr>
          <p:spPr>
            <a:xfrm>
              <a:off x="8365374" y="4920815"/>
              <a:ext cx="1692998" cy="1031781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Устройство вывода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Группа 9"/>
            <p:cNvGrpSpPr/>
            <p:nvPr/>
          </p:nvGrpSpPr>
          <p:grpSpPr>
            <a:xfrm>
              <a:off x="10884950" y="5164438"/>
              <a:ext cx="363413" cy="630526"/>
              <a:chOff x="1171786" y="978070"/>
              <a:chExt cx="363413" cy="630526"/>
            </a:xfrm>
          </p:grpSpPr>
          <p:sp>
            <p:nvSpPr>
              <p:cNvPr id="11" name="Равнобедренный треугольник 10"/>
              <p:cNvSpPr/>
              <p:nvPr/>
            </p:nvSpPr>
            <p:spPr>
              <a:xfrm>
                <a:off x="1171786" y="1089332"/>
                <a:ext cx="363413" cy="519264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12" name="Блок-схема: узел 11"/>
              <p:cNvSpPr/>
              <p:nvPr/>
            </p:nvSpPr>
            <p:spPr>
              <a:xfrm>
                <a:off x="1231270" y="978070"/>
                <a:ext cx="244444" cy="208230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13" name="Куб 12"/>
            <p:cNvSpPr/>
            <p:nvPr/>
          </p:nvSpPr>
          <p:spPr>
            <a:xfrm>
              <a:off x="797843" y="4920815"/>
              <a:ext cx="1883121" cy="1031781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Программа</a:t>
              </a:r>
              <a:endParaRPr lang="ru-RU" dirty="0"/>
            </a:p>
          </p:txBody>
        </p:sp>
        <p:sp>
          <p:nvSpPr>
            <p:cNvPr id="14" name="Облако 13"/>
            <p:cNvSpPr/>
            <p:nvPr/>
          </p:nvSpPr>
          <p:spPr>
            <a:xfrm>
              <a:off x="3403995" y="4920815"/>
              <a:ext cx="2553077" cy="1031781"/>
            </a:xfrm>
            <a:prstGeom prst="clou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информация</a:t>
              </a:r>
              <a:endParaRPr lang="ru-RU" dirty="0"/>
            </a:p>
          </p:txBody>
        </p:sp>
        <p:sp>
          <p:nvSpPr>
            <p:cNvPr id="15" name="Стрелка вправо 14"/>
            <p:cNvSpPr/>
            <p:nvPr/>
          </p:nvSpPr>
          <p:spPr>
            <a:xfrm>
              <a:off x="10333749" y="5340234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Стрелка вправо 15"/>
            <p:cNvSpPr/>
            <p:nvPr/>
          </p:nvSpPr>
          <p:spPr>
            <a:xfrm>
              <a:off x="2902782" y="5268553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Стрелка вправо 16"/>
            <p:cNvSpPr/>
            <p:nvPr/>
          </p:nvSpPr>
          <p:spPr>
            <a:xfrm>
              <a:off x="6094761" y="5637333"/>
              <a:ext cx="1936375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65468" y="5952596"/>
              <a:ext cx="219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Не буферизованный</a:t>
              </a:r>
              <a:endParaRPr lang="ru-RU" dirty="0"/>
            </a:p>
          </p:txBody>
        </p:sp>
        <p:sp>
          <p:nvSpPr>
            <p:cNvPr id="19" name="Стрелка вправо 18"/>
            <p:cNvSpPr/>
            <p:nvPr/>
          </p:nvSpPr>
          <p:spPr>
            <a:xfrm>
              <a:off x="6094761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 вправо 19"/>
            <p:cNvSpPr/>
            <p:nvPr/>
          </p:nvSpPr>
          <p:spPr>
            <a:xfrm>
              <a:off x="7750479" y="4995321"/>
              <a:ext cx="280657" cy="31526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121696" y="4444191"/>
              <a:ext cx="1882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Буферизованный</a:t>
              </a:r>
              <a:endParaRPr lang="ru-RU" dirty="0"/>
            </a:p>
          </p:txBody>
        </p:sp>
      </p:grpSp>
      <p:sp>
        <p:nvSpPr>
          <p:cNvPr id="24" name="Прямоугольник 23"/>
          <p:cNvSpPr/>
          <p:nvPr/>
        </p:nvSpPr>
        <p:spPr>
          <a:xfrm>
            <a:off x="5441737" y="0"/>
            <a:ext cx="1308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Потоки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504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50542" y="523220"/>
            <a:ext cx="11291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Стандартный поток </a:t>
            </a:r>
            <a:r>
              <a:rPr lang="ru-RU" dirty="0"/>
              <a:t>— это предварительно подключенный поток, который предоставляется программе её окружением. C++ поставляется с 4-мя предварительно определёнными стандартными объектами потоков, которые вы можете использовать (первые три вы уже встречали</a:t>
            </a:r>
            <a:r>
              <a:rPr lang="ru-RU" dirty="0"/>
              <a:t>):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cin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стандартным вводом </a:t>
            </a:r>
            <a:r>
              <a:rPr lang="ru-RU" dirty="0"/>
              <a:t>(обычно это клавиатура</a:t>
            </a:r>
            <a:r>
              <a:rPr lang="ru-RU" dirty="0"/>
              <a:t>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cout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стандартным выводом </a:t>
            </a:r>
            <a:r>
              <a:rPr lang="ru-RU" dirty="0"/>
              <a:t>(обычно это монитор</a:t>
            </a:r>
            <a:r>
              <a:rPr lang="ru-RU" dirty="0"/>
              <a:t>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cerr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стандартной ошибкой </a:t>
            </a:r>
            <a:r>
              <a:rPr lang="ru-RU" dirty="0"/>
              <a:t>(обычно это монитор</a:t>
            </a:r>
            <a:r>
              <a:rPr lang="ru-RU" dirty="0" smtClean="0"/>
              <a:t>), обеспечивающий </a:t>
            </a:r>
            <a:r>
              <a:rPr lang="ru-RU" b="1" dirty="0" err="1"/>
              <a:t>небуферизованный</a:t>
            </a:r>
            <a:r>
              <a:rPr lang="ru-RU" dirty="0"/>
              <a:t> вывод</a:t>
            </a:r>
            <a:r>
              <a:rPr lang="ru-RU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clog</a:t>
            </a:r>
            <a:r>
              <a:rPr lang="ru-RU" dirty="0"/>
              <a:t> </a:t>
            </a:r>
            <a:r>
              <a:rPr lang="ru-RU" dirty="0" smtClean="0"/>
              <a:t>—связанный </a:t>
            </a:r>
            <a:r>
              <a:rPr lang="ru-RU" dirty="0"/>
              <a:t>со </a:t>
            </a:r>
            <a:r>
              <a:rPr lang="ru-RU" b="1" dirty="0"/>
              <a:t>стандартной ошибкой</a:t>
            </a:r>
            <a:r>
              <a:rPr lang="ru-RU" dirty="0"/>
              <a:t> (обычно это монитор), обеспечивающий </a:t>
            </a:r>
            <a:r>
              <a:rPr lang="ru-RU" b="1" dirty="0"/>
              <a:t>буферизованный</a:t>
            </a:r>
            <a:r>
              <a:rPr lang="ru-RU" dirty="0"/>
              <a:t> вывод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60260" y="0"/>
            <a:ext cx="7071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Стандартные потоки и манипуляция с ними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0542" y="4292027"/>
            <a:ext cx="112910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два способа управления параметрами форматирования вывода: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флаги</a:t>
            </a:r>
            <a:r>
              <a:rPr lang="ru-RU" dirty="0"/>
              <a:t> — это логические переменные, которые можно включать/выключать;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манипуляторы</a:t>
            </a:r>
            <a:r>
              <a:rPr lang="ru-RU" dirty="0"/>
              <a:t> — это объекты, которые помещаются в поток и влияют на способ ввода/вывода данных.</a:t>
            </a:r>
          </a:p>
          <a:p>
            <a:r>
              <a:rPr lang="ru-RU" dirty="0" smtClean="0"/>
              <a:t>Управление </a:t>
            </a:r>
            <a:r>
              <a:rPr lang="ru-RU" dirty="0" err="1" smtClean="0"/>
              <a:t>фалагами</a:t>
            </a:r>
            <a:r>
              <a:rPr lang="en-US" dirty="0" smtClean="0"/>
              <a:t>: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setf</a:t>
            </a:r>
            <a:r>
              <a:rPr lang="ru-RU" b="1" dirty="0" smtClean="0"/>
              <a:t>(флаг</a:t>
            </a:r>
            <a:r>
              <a:rPr lang="ru-RU" b="1" dirty="0"/>
              <a:t>)</a:t>
            </a:r>
            <a:r>
              <a:rPr lang="ru-RU" dirty="0"/>
              <a:t> </a:t>
            </a:r>
            <a:r>
              <a:rPr lang="ru-RU" dirty="0" smtClean="0"/>
              <a:t>включает флаг, можно </a:t>
            </a:r>
            <a:r>
              <a:rPr lang="ru-RU" dirty="0"/>
              <a:t>включить сразу несколько флагов, используя побитовый оператор ИЛИ (</a:t>
            </a:r>
            <a:r>
              <a:rPr lang="ru-RU" b="1" dirty="0"/>
              <a:t>|</a:t>
            </a:r>
            <a:r>
              <a:rPr lang="ru-RU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 smtClean="0"/>
              <a:t>unsetf</a:t>
            </a:r>
            <a:r>
              <a:rPr lang="ru-RU" b="1" dirty="0" smtClean="0"/>
              <a:t>(флаг) </a:t>
            </a:r>
            <a:r>
              <a:rPr lang="ru-RU" dirty="0" smtClean="0"/>
              <a:t>выключает флаг</a:t>
            </a:r>
            <a:endParaRPr lang="ru-RU" dirty="0"/>
          </a:p>
          <a:p>
            <a:r>
              <a:rPr lang="ru-RU" dirty="0"/>
              <a:t>Флаги объединяются в </a:t>
            </a:r>
            <a:r>
              <a:rPr lang="ru-RU" b="1" dirty="0"/>
              <a:t>группы форматирования </a:t>
            </a:r>
            <a:r>
              <a:rPr lang="ru-RU" dirty="0"/>
              <a:t>— это группа флагов, которые выполняют аналогичные (иногда взаимоисключающие) параметры форматирования вывода.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542" y="3238620"/>
            <a:ext cx="11472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Ввод и вывод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Оператор </a:t>
            </a:r>
            <a:r>
              <a:rPr lang="ru-RU" b="1" dirty="0"/>
              <a:t>извлечения &gt;&gt; </a:t>
            </a:r>
            <a:r>
              <a:rPr lang="ru-RU" dirty="0"/>
              <a:t>используется для извлечения значений из потока.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smtClean="0"/>
              <a:t>Оператор </a:t>
            </a:r>
            <a:r>
              <a:rPr lang="ru-RU" b="1" dirty="0"/>
              <a:t>вставки &lt;&lt; </a:t>
            </a:r>
            <a:r>
              <a:rPr lang="ru-RU" dirty="0"/>
              <a:t>используется для помещения значений в поток. </a:t>
            </a:r>
          </a:p>
        </p:txBody>
      </p:sp>
    </p:spTree>
    <p:extLst>
      <p:ext uri="{BB962C8B-B14F-4D97-AF65-F5344CB8AC3E}">
        <p14:creationId xmlns:p14="http://schemas.microsoft.com/office/powerpoint/2010/main" val="2790176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88475" y="638468"/>
            <a:ext cx="1119008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ещё несколько полезных функций класса </a:t>
            </a:r>
            <a:r>
              <a:rPr lang="ru-RU" dirty="0" err="1"/>
              <a:t>istream</a:t>
            </a:r>
            <a:r>
              <a:rPr lang="ru-RU" dirty="0"/>
              <a:t>, которые вы можете использовать</a:t>
            </a:r>
            <a:r>
              <a:rPr lang="ru-RU" dirty="0" smtClean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g</a:t>
            </a:r>
            <a:r>
              <a:rPr lang="ru-RU" dirty="0" err="1" smtClean="0"/>
              <a:t>et</a:t>
            </a:r>
            <a:r>
              <a:rPr lang="ru-RU" dirty="0" smtClean="0"/>
              <a:t>()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извлекает символ из входного </a:t>
            </a:r>
            <a:r>
              <a:rPr lang="ru-RU" dirty="0" smtClean="0"/>
              <a:t>потока. Один </a:t>
            </a:r>
            <a:r>
              <a:rPr lang="ru-RU" dirty="0"/>
              <a:t>важный нюанс: </a:t>
            </a:r>
            <a:r>
              <a:rPr lang="ru-RU" b="1" dirty="0" err="1"/>
              <a:t>get</a:t>
            </a:r>
            <a:r>
              <a:rPr lang="ru-RU" dirty="0"/>
              <a:t>() не считывает символ новой строки!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 smtClean="0"/>
              <a:t>getline</a:t>
            </a:r>
            <a:r>
              <a:rPr lang="ru-RU" dirty="0" smtClean="0"/>
              <a:t>()</a:t>
            </a:r>
            <a:r>
              <a:rPr lang="en-US" dirty="0" smtClean="0"/>
              <a:t> -</a:t>
            </a:r>
            <a:r>
              <a:rPr lang="ru-RU" dirty="0" smtClean="0"/>
              <a:t> </a:t>
            </a:r>
            <a:r>
              <a:rPr lang="ru-RU" dirty="0"/>
              <a:t>работает точно так же, как </a:t>
            </a:r>
            <a:r>
              <a:rPr lang="ru-RU" dirty="0" err="1"/>
              <a:t>get</a:t>
            </a:r>
            <a:r>
              <a:rPr lang="ru-RU" dirty="0"/>
              <a:t>(), но при этом может считывать символы новой </a:t>
            </a:r>
            <a:r>
              <a:rPr lang="ru-RU" dirty="0" smtClean="0"/>
              <a:t>строки. Функция которая считывает строку как тип </a:t>
            </a:r>
            <a:r>
              <a:rPr lang="en-US" dirty="0" smtClean="0"/>
              <a:t>string </a:t>
            </a:r>
            <a:r>
              <a:rPr lang="ru-RU" dirty="0" smtClean="0"/>
              <a:t>находиться в файле </a:t>
            </a:r>
            <a:r>
              <a:rPr lang="en-US" dirty="0" smtClean="0"/>
              <a:t>&lt;string&gt;.</a:t>
            </a: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() — игнорирует первый символ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ignore</a:t>
            </a:r>
            <a:r>
              <a:rPr lang="ru-RU" dirty="0"/>
              <a:t>(</a:t>
            </a:r>
            <a:r>
              <a:rPr lang="ru-RU" dirty="0" err="1"/>
              <a:t>int</a:t>
            </a:r>
            <a:r>
              <a:rPr lang="ru-RU" dirty="0"/>
              <a:t> </a:t>
            </a:r>
            <a:r>
              <a:rPr lang="ru-RU" dirty="0" err="1"/>
              <a:t>nCount</a:t>
            </a:r>
            <a:r>
              <a:rPr lang="ru-RU" dirty="0"/>
              <a:t>) — игнорирует первые </a:t>
            </a:r>
            <a:r>
              <a:rPr lang="ru-RU" dirty="0" err="1"/>
              <a:t>nCount</a:t>
            </a:r>
            <a:r>
              <a:rPr lang="ru-RU" dirty="0"/>
              <a:t> (количество) символов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peek</a:t>
            </a:r>
            <a:r>
              <a:rPr lang="ru-RU" dirty="0"/>
              <a:t>() — считывает символ из потока, при этом не удаляя его из потока.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unget</a:t>
            </a:r>
            <a:r>
              <a:rPr lang="ru-RU" dirty="0"/>
              <a:t>() — возвращает последний считанный символ обратно в поток, чтобы его можно было извлечь в следующий раз.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 err="1"/>
              <a:t>putback</a:t>
            </a:r>
            <a:r>
              <a:rPr lang="ru-RU" dirty="0"/>
              <a:t>(</a:t>
            </a:r>
            <a:r>
              <a:rPr lang="ru-RU" dirty="0" err="1"/>
              <a:t>char</a:t>
            </a:r>
            <a:r>
              <a:rPr lang="ru-RU" dirty="0"/>
              <a:t> </a:t>
            </a:r>
            <a:r>
              <a:rPr lang="ru-RU" dirty="0" err="1"/>
              <a:t>ch</a:t>
            </a:r>
            <a:r>
              <a:rPr lang="ru-RU" dirty="0"/>
              <a:t>) — помещает выбранный вами символ обратно в поток, чтобы его можно было извлечь в следующий раз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588475" y="4301009"/>
            <a:ext cx="111900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6 потоковых классов, которые используются для чтения и записи строк: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istringstream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stringstream</a:t>
            </a:r>
            <a:r>
              <a:rPr lang="en-US" dirty="0"/>
              <a:t> (</a:t>
            </a:r>
            <a:r>
              <a:rPr lang="ru-RU" dirty="0"/>
              <a:t>является дочерним классу </a:t>
            </a:r>
            <a:r>
              <a:rPr lang="en-US" dirty="0" err="1"/>
              <a:t>iostream</a:t>
            </a:r>
            <a:r>
              <a:rPr lang="en-US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wistringstream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wostringstream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wstringstream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Чтобы использовать </a:t>
            </a:r>
            <a:r>
              <a:rPr lang="ru-RU" dirty="0" err="1"/>
              <a:t>stringstream</a:t>
            </a:r>
            <a:r>
              <a:rPr lang="ru-RU" dirty="0"/>
              <a:t>, нужно подключить заголовочный файл </a:t>
            </a:r>
            <a:r>
              <a:rPr lang="ru-RU" dirty="0" err="1"/>
              <a:t>sstream</a:t>
            </a:r>
            <a:r>
              <a:rPr lang="ru-RU" dirty="0"/>
              <a:t>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733140" y="0"/>
            <a:ext cx="4725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Взаимодействие с потоками.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658645" y="3777789"/>
            <a:ext cx="30497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Строковые потоки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551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8326" y="549471"/>
            <a:ext cx="1123535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Есть три основных класса файлового ввода/вывода в C++: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ifstream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ofstream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ostream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 err="1"/>
              <a:t>fstream</a:t>
            </a:r>
            <a:r>
              <a:rPr lang="ru-RU" dirty="0"/>
              <a:t> (является дочерним классу </a:t>
            </a:r>
            <a:r>
              <a:rPr lang="ru-RU" dirty="0" err="1"/>
              <a:t>iostream</a:t>
            </a:r>
            <a:r>
              <a:rPr lang="ru-RU" dirty="0"/>
              <a:t>).</a:t>
            </a:r>
          </a:p>
          <a:p>
            <a:r>
              <a:rPr lang="ru-RU" dirty="0"/>
              <a:t>Для их использования нужно всего лишь подключить заголовочный файл </a:t>
            </a:r>
            <a:r>
              <a:rPr lang="ru-RU" b="1" dirty="0" err="1"/>
              <a:t>fstream</a:t>
            </a:r>
            <a:r>
              <a:rPr lang="ru-RU" dirty="0" smtClean="0"/>
              <a:t>.</a:t>
            </a:r>
          </a:p>
          <a:p>
            <a:r>
              <a:rPr lang="ru-RU" dirty="0" smtClean="0"/>
              <a:t>Файловые потоки как и строковые определяются программистом, они требуют открытия и явного закрытия потока вызова метода </a:t>
            </a:r>
            <a:r>
              <a:rPr lang="en-US" dirty="0" smtClean="0"/>
              <a:t>close()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Вывод в файл строго буферизованный по причинам производительности, однако можно принудительно очистить буфер закрытием файла или же </a:t>
            </a:r>
            <a:r>
              <a:rPr lang="ru-RU" i="1" u="sng" dirty="0"/>
              <a:t>метод </a:t>
            </a:r>
            <a:r>
              <a:rPr lang="ru-RU" i="1" u="sng" dirty="0" err="1"/>
              <a:t>ostream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i="1" u="sng" dirty="0"/>
              <a:t>()</a:t>
            </a:r>
            <a:r>
              <a:rPr lang="ru-RU" dirty="0"/>
              <a:t>,</a:t>
            </a:r>
            <a:r>
              <a:rPr lang="ru-RU" dirty="0"/>
              <a:t> или отправив </a:t>
            </a:r>
            <a:r>
              <a:rPr lang="ru-RU" i="1" u="sng" dirty="0" err="1"/>
              <a:t>std</a:t>
            </a:r>
            <a:r>
              <a:rPr lang="ru-RU" i="1" u="sng" dirty="0"/>
              <a:t>::</a:t>
            </a:r>
            <a:r>
              <a:rPr lang="ru-RU" i="1" u="sng" dirty="0" err="1"/>
              <a:t>flush</a:t>
            </a:r>
            <a:r>
              <a:rPr lang="ru-RU" dirty="0"/>
              <a:t> в выходной поток</a:t>
            </a:r>
            <a:r>
              <a:rPr lang="ru-RU" dirty="0"/>
              <a:t>.</a:t>
            </a:r>
          </a:p>
          <a:p>
            <a:r>
              <a:rPr lang="ru-RU" b="1" dirty="0"/>
              <a:t>Интересный нюанс</a:t>
            </a:r>
            <a:r>
              <a:rPr lang="ru-RU" dirty="0"/>
              <a:t>: Поскольку </a:t>
            </a: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endl</a:t>
            </a:r>
            <a:r>
              <a:rPr lang="ru-RU" dirty="0"/>
              <a:t>; также очищает выходной поток, то его чрезмерное использование (приводящее к ненужным очисткам буфера) может повлиять на производительность программы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959840" y="1"/>
            <a:ext cx="42723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Файловые потоки ввода вывода</a:t>
            </a:r>
            <a:endParaRPr lang="ru-RU" sz="2400" b="1" dirty="0">
              <a:latin typeface="+mj-lt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78326" y="3688792"/>
            <a:ext cx="113455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Конструкторы файлового потока принимают необязательный второй параметр, который позволяет указать программисту способ открытия файла. В качестве этого параметра можно передавать следующие флаги (которые находятся в классе </a:t>
            </a:r>
            <a:r>
              <a:rPr lang="ru-RU" dirty="0" err="1"/>
              <a:t>ios</a:t>
            </a:r>
            <a:r>
              <a:rPr lang="ru-RU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app</a:t>
            </a:r>
            <a:r>
              <a:rPr lang="ru-RU" dirty="0"/>
              <a:t> — открывает файл в режиме добавления;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ate</a:t>
            </a:r>
            <a:r>
              <a:rPr lang="ru-RU" dirty="0"/>
              <a:t> — переходит в конец файла перед чтением/записью;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binary</a:t>
            </a:r>
            <a:r>
              <a:rPr lang="ru-RU" dirty="0"/>
              <a:t> — открывает файл в бинарном режиме (вместо текстового режима);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in</a:t>
            </a:r>
            <a:r>
              <a:rPr lang="ru-RU" dirty="0"/>
              <a:t> — открывает файл в режиме чтения (по умолчанию для </a:t>
            </a:r>
            <a:r>
              <a:rPr lang="ru-RU" dirty="0" err="1"/>
              <a:t>ifstream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out</a:t>
            </a:r>
            <a:r>
              <a:rPr lang="ru-RU" dirty="0"/>
              <a:t> — открывает файл в режиме записи (по умолчанию для </a:t>
            </a:r>
            <a:r>
              <a:rPr lang="ru-RU" dirty="0" err="1"/>
              <a:t>ofstream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trunc</a:t>
            </a:r>
            <a:r>
              <a:rPr lang="ru-RU" dirty="0"/>
              <a:t> — удаляет файл, если он уже существует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6147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31822" y="1024777"/>
            <a:ext cx="1072835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Каждый класс файлового ввода/вывода содержит </a:t>
            </a:r>
            <a:r>
              <a:rPr lang="ru-RU" b="1" dirty="0"/>
              <a:t>файловый указатель</a:t>
            </a:r>
            <a:r>
              <a:rPr lang="ru-RU" dirty="0"/>
              <a:t>, который используется для отслеживания текущей позиции чтения/записи данных в файл. Любая запись в файл или чтение содержимого файла происходит в текущем местоположении файлового указателя</a:t>
            </a:r>
            <a:r>
              <a:rPr lang="ru-RU" dirty="0"/>
              <a:t>.</a:t>
            </a:r>
          </a:p>
          <a:p>
            <a:r>
              <a:rPr lang="ru-RU" dirty="0"/>
              <a:t>До этого момента мы осуществляли последовательный доступ к файлам, т.е. выполняли чтение/запись файла по порядку. Тем не менее, мы можем выполнить и </a:t>
            </a:r>
            <a:r>
              <a:rPr lang="ru-RU" dirty="0"/>
              <a:t>произвольный </a:t>
            </a:r>
            <a:r>
              <a:rPr lang="ru-RU" dirty="0"/>
              <a:t>доступ к файлу, т.е. перемещаться по файлу, как захотим. Это может быть полезно, когда файл имеет обширное содержимое, а нам нужна всего лишь небольшая конкретная запись из всего этого. </a:t>
            </a:r>
            <a:endParaRPr lang="ru-RU" dirty="0"/>
          </a:p>
          <a:p>
            <a:r>
              <a:rPr lang="ru-RU" dirty="0"/>
              <a:t>Произвольный </a:t>
            </a:r>
            <a:r>
              <a:rPr lang="ru-RU" dirty="0"/>
              <a:t>доступ к файлу осуществляется путём манипулирования файловым указателем с помощью методов </a:t>
            </a:r>
            <a:r>
              <a:rPr lang="ru-RU" dirty="0" err="1"/>
              <a:t>seekg</a:t>
            </a:r>
            <a:r>
              <a:rPr lang="ru-RU" dirty="0"/>
              <a:t>() (для ввода) и </a:t>
            </a:r>
            <a:r>
              <a:rPr lang="ru-RU" dirty="0" err="1"/>
              <a:t>seekp</a:t>
            </a:r>
            <a:r>
              <a:rPr lang="ru-RU" dirty="0"/>
              <a:t>() (для вывода). </a:t>
            </a:r>
            <a:endParaRPr lang="ru-RU" dirty="0"/>
          </a:p>
          <a:p>
            <a:r>
              <a:rPr lang="ru-RU" dirty="0"/>
              <a:t>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принимают следующие два параметра</a:t>
            </a:r>
            <a:r>
              <a:rPr lang="ru-RU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смещение</a:t>
            </a:r>
            <a:r>
              <a:rPr lang="ru-RU" dirty="0"/>
              <a:t> </a:t>
            </a:r>
            <a:r>
              <a:rPr lang="ru-RU" dirty="0"/>
              <a:t>на которое следует переместить файловый указатель (измеряется в байтах</a:t>
            </a:r>
            <a:r>
              <a:rPr lang="ru-RU" dirty="0"/>
              <a:t>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/>
              <a:t>флаг</a:t>
            </a:r>
            <a:r>
              <a:rPr lang="ru-RU" dirty="0"/>
              <a:t> </a:t>
            </a:r>
            <a:r>
              <a:rPr lang="ru-RU" dirty="0" err="1"/>
              <a:t>ios</a:t>
            </a:r>
            <a:r>
              <a:rPr lang="ru-RU" dirty="0"/>
              <a:t>, который обозначает место, от которого следует отталкиваться при смещении. </a:t>
            </a:r>
            <a:endParaRPr lang="ru-RU" dirty="0"/>
          </a:p>
          <a:p>
            <a:r>
              <a:rPr lang="ru-RU" dirty="0"/>
              <a:t>Флаги </a:t>
            </a:r>
            <a:r>
              <a:rPr lang="ru-RU" dirty="0" err="1"/>
              <a:t>ios</a:t>
            </a:r>
            <a:r>
              <a:rPr lang="ru-RU" dirty="0"/>
              <a:t>, которые принимают методы </a:t>
            </a:r>
            <a:r>
              <a:rPr lang="ru-RU" dirty="0" err="1"/>
              <a:t>seekg</a:t>
            </a:r>
            <a:r>
              <a:rPr lang="ru-RU" dirty="0"/>
              <a:t>() и </a:t>
            </a:r>
            <a:r>
              <a:rPr lang="ru-RU" dirty="0" err="1"/>
              <a:t>seekp</a:t>
            </a:r>
            <a:r>
              <a:rPr lang="ru-RU" dirty="0"/>
              <a:t>() в качестве второго параметра</a:t>
            </a:r>
            <a:r>
              <a:rPr lang="ru-RU" dirty="0"/>
              <a:t>: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beg</a:t>
            </a:r>
            <a:r>
              <a:rPr lang="ru-RU" dirty="0"/>
              <a:t> </a:t>
            </a:r>
            <a:r>
              <a:rPr lang="ru-RU" dirty="0"/>
              <a:t>— </a:t>
            </a:r>
            <a:r>
              <a:rPr lang="ru-RU" dirty="0" err="1"/>
              <a:t>cмещение</a:t>
            </a:r>
            <a:r>
              <a:rPr lang="ru-RU" dirty="0"/>
              <a:t> относительно начала файла (по умолчанию</a:t>
            </a:r>
            <a:r>
              <a:rPr lang="ru-RU" dirty="0"/>
              <a:t>);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cur</a:t>
            </a:r>
            <a:r>
              <a:rPr lang="ru-RU" dirty="0"/>
              <a:t> </a:t>
            </a:r>
            <a:r>
              <a:rPr lang="ru-RU" dirty="0"/>
              <a:t>— </a:t>
            </a:r>
            <a:r>
              <a:rPr lang="ru-RU" dirty="0" err="1"/>
              <a:t>cмещение</a:t>
            </a:r>
            <a:r>
              <a:rPr lang="ru-RU" dirty="0"/>
              <a:t> относительно текущего местоположения файлового указателя</a:t>
            </a:r>
            <a:r>
              <a:rPr lang="ru-RU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end</a:t>
            </a:r>
            <a:r>
              <a:rPr lang="ru-RU" dirty="0"/>
              <a:t> </a:t>
            </a:r>
            <a:r>
              <a:rPr lang="ru-RU" dirty="0"/>
              <a:t>— смещение относительно конца файла.</a:t>
            </a:r>
          </a:p>
          <a:p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693212" y="1"/>
            <a:ext cx="28055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>
                <a:latin typeface="+mj-lt"/>
              </a:rPr>
              <a:t>Файловый указатель</a:t>
            </a:r>
            <a:endParaRPr lang="ru-RU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259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earning Memes &amp; GIFs - Imgfli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88" y="801232"/>
            <a:ext cx="11888024" cy="5255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449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026" name="Picture 2" descr="whoa whoa whoa that's enough for today - Chill out slut | Meme Generat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6277" y="523220"/>
            <a:ext cx="6299546" cy="629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855821" y="0"/>
            <a:ext cx="24804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Полиморфизм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5349120" y="896293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Машина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1549417" y="231261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5312908" y="3735899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cxnSp>
        <p:nvCxnSpPr>
          <p:cNvPr id="11" name="Прямая со стрелкой 10"/>
          <p:cNvCxnSpPr>
            <a:stCxn id="3" idx="3"/>
            <a:endCxn id="5" idx="0"/>
          </p:cNvCxnSpPr>
          <p:nvPr/>
        </p:nvCxnSpPr>
        <p:spPr>
          <a:xfrm flipH="1">
            <a:off x="2332542" y="1669054"/>
            <a:ext cx="3245950" cy="64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3" idx="4"/>
            <a:endCxn id="6" idx="0"/>
          </p:cNvCxnSpPr>
          <p:nvPr/>
        </p:nvCxnSpPr>
        <p:spPr>
          <a:xfrm flipH="1">
            <a:off x="6096033" y="1801639"/>
            <a:ext cx="36212" cy="1934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Овал 35"/>
          <p:cNvSpPr/>
          <p:nvPr/>
        </p:nvSpPr>
        <p:spPr>
          <a:xfrm>
            <a:off x="9226290" y="2312616"/>
            <a:ext cx="1566249" cy="9053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3" idx="5"/>
            <a:endCxn id="36" idx="0"/>
          </p:cNvCxnSpPr>
          <p:nvPr/>
        </p:nvCxnSpPr>
        <p:spPr>
          <a:xfrm>
            <a:off x="6685997" y="1669054"/>
            <a:ext cx="3323418" cy="643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Стрелка вправо 36"/>
          <p:cNvSpPr/>
          <p:nvPr/>
        </p:nvSpPr>
        <p:spPr>
          <a:xfrm>
            <a:off x="7143184" y="1253904"/>
            <a:ext cx="706170" cy="1901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Двойные фигурные скобки 37"/>
          <p:cNvSpPr/>
          <p:nvPr/>
        </p:nvSpPr>
        <p:spPr>
          <a:xfrm>
            <a:off x="8345826" y="581028"/>
            <a:ext cx="2771094" cy="153587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</a:p>
          <a:p>
            <a:pPr algn="ctr"/>
            <a:r>
              <a:rPr lang="ru-RU" sz="1600" dirty="0" smtClean="0"/>
              <a:t>Повернуть руль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4" name="Двойные фигурные скобки 43"/>
          <p:cNvSpPr/>
          <p:nvPr/>
        </p:nvSpPr>
        <p:spPr>
          <a:xfrm>
            <a:off x="483928" y="3317550"/>
            <a:ext cx="3697229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Вставив ключ зажигания)</a:t>
            </a:r>
          </a:p>
          <a:p>
            <a:pPr algn="ctr"/>
            <a:r>
              <a:rPr lang="ru-RU" sz="1600" dirty="0" smtClean="0"/>
              <a:t>Повернуть руль(Без </a:t>
            </a:r>
            <a:r>
              <a:rPr lang="ru-RU" sz="1600" dirty="0" err="1" smtClean="0"/>
              <a:t>гидроуселителя</a:t>
            </a:r>
            <a:r>
              <a:rPr lang="ru-RU" sz="1600" dirty="0" smtClean="0"/>
              <a:t>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передачу(Механика)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5" name="Двойные фигурные скобки 44"/>
          <p:cNvSpPr/>
          <p:nvPr/>
        </p:nvSpPr>
        <p:spPr>
          <a:xfrm>
            <a:off x="4247418" y="4837265"/>
            <a:ext cx="3900701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Нажать кнопку на </a:t>
            </a:r>
            <a:r>
              <a:rPr lang="ru-RU" sz="1600" dirty="0" err="1" smtClean="0"/>
              <a:t>брелке</a:t>
            </a:r>
            <a:r>
              <a:rPr lang="ru-RU" sz="1600" dirty="0" smtClean="0"/>
              <a:t>)</a:t>
            </a:r>
          </a:p>
          <a:p>
            <a:pPr algn="ctr"/>
            <a:r>
              <a:rPr lang="ru-RU" sz="1600" dirty="0" smtClean="0"/>
              <a:t>Повернуть руль(С гидроусилителем)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передачу(Автомат)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6" name="Двойные фигурные скобки 45"/>
          <p:cNvSpPr/>
          <p:nvPr/>
        </p:nvSpPr>
        <p:spPr>
          <a:xfrm>
            <a:off x="8077169" y="3285120"/>
            <a:ext cx="3864492" cy="180690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Управление ТС</a:t>
            </a:r>
          </a:p>
          <a:p>
            <a:pPr algn="ctr"/>
            <a:r>
              <a:rPr lang="ru-RU" sz="1600" dirty="0" smtClean="0"/>
              <a:t>Завести</a:t>
            </a:r>
            <a:r>
              <a:rPr lang="en-US" sz="1600" dirty="0" smtClean="0"/>
              <a:t>(</a:t>
            </a:r>
            <a:r>
              <a:rPr lang="ru-RU" sz="1600" dirty="0" smtClean="0"/>
              <a:t>Нажать кнопку на приборке)</a:t>
            </a:r>
          </a:p>
          <a:p>
            <a:pPr algn="ctr"/>
            <a:r>
              <a:rPr lang="ru-RU" sz="1600" dirty="0" smtClean="0"/>
              <a:t>Повернуть руль(Автопилот)</a:t>
            </a:r>
          </a:p>
          <a:p>
            <a:pPr algn="ctr"/>
            <a:r>
              <a:rPr lang="ru-RU" sz="1600" dirty="0" smtClean="0"/>
              <a:t>Включить </a:t>
            </a:r>
            <a:r>
              <a:rPr lang="ru-RU" sz="1600" dirty="0" err="1" smtClean="0"/>
              <a:t>поворотники</a:t>
            </a:r>
            <a:endParaRPr lang="ru-RU" sz="1600" dirty="0" smtClean="0"/>
          </a:p>
          <a:p>
            <a:pPr algn="ctr"/>
            <a:r>
              <a:rPr lang="ru-RU" sz="1600" dirty="0" smtClean="0"/>
              <a:t>Переключить передачу(Роботизированная)</a:t>
            </a:r>
          </a:p>
          <a:p>
            <a:pPr algn="ctr"/>
            <a:r>
              <a:rPr lang="en-US" sz="1600" dirty="0" smtClean="0"/>
              <a:t>…</a:t>
            </a:r>
            <a:endParaRPr lang="ru-RU" sz="1600" dirty="0" smtClean="0"/>
          </a:p>
          <a:p>
            <a:pPr algn="ctr"/>
            <a:endParaRPr lang="ru-RU" sz="1600" dirty="0"/>
          </a:p>
        </p:txBody>
      </p:sp>
      <p:grpSp>
        <p:nvGrpSpPr>
          <p:cNvPr id="50" name="Группа 49"/>
          <p:cNvGrpSpPr/>
          <p:nvPr/>
        </p:nvGrpSpPr>
        <p:grpSpPr>
          <a:xfrm>
            <a:off x="3659125" y="967411"/>
            <a:ext cx="363413" cy="630526"/>
            <a:chOff x="1171786" y="978070"/>
            <a:chExt cx="363413" cy="630526"/>
          </a:xfrm>
        </p:grpSpPr>
        <p:sp>
          <p:nvSpPr>
            <p:cNvPr id="49" name="Равнобедренный треугольник 48"/>
            <p:cNvSpPr/>
            <p:nvPr/>
          </p:nvSpPr>
          <p:spPr>
            <a:xfrm>
              <a:off x="1171786" y="1089332"/>
              <a:ext cx="363413" cy="51926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" name="Блок-схема: узел 47"/>
            <p:cNvSpPr/>
            <p:nvPr/>
          </p:nvSpPr>
          <p:spPr>
            <a:xfrm>
              <a:off x="1231270" y="978070"/>
              <a:ext cx="244444" cy="208230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2" name="Прямая со стрелкой 51"/>
          <p:cNvCxnSpPr>
            <a:stCxn id="49" idx="3"/>
            <a:endCxn id="6" idx="1"/>
          </p:cNvCxnSpPr>
          <p:nvPr/>
        </p:nvCxnSpPr>
        <p:spPr>
          <a:xfrm>
            <a:off x="3840832" y="1597937"/>
            <a:ext cx="1701448" cy="227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9" idx="3"/>
            <a:endCxn id="5" idx="6"/>
          </p:cNvCxnSpPr>
          <p:nvPr/>
        </p:nvCxnSpPr>
        <p:spPr>
          <a:xfrm flipH="1">
            <a:off x="3115666" y="1597937"/>
            <a:ext cx="725166" cy="116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9" idx="3"/>
            <a:endCxn id="36" idx="2"/>
          </p:cNvCxnSpPr>
          <p:nvPr/>
        </p:nvCxnSpPr>
        <p:spPr>
          <a:xfrm>
            <a:off x="3840832" y="1597937"/>
            <a:ext cx="5385458" cy="1167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Рисунок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81" y="40741"/>
            <a:ext cx="1833327" cy="183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249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9177" y="397401"/>
            <a:ext cx="6002448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379334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192572" y="612844"/>
            <a:ext cx="597226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3263" y="586459"/>
            <a:ext cx="114254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/>
              <a:t>Виртуальные функции</a:t>
            </a:r>
            <a:r>
              <a:rPr lang="ru-RU" dirty="0"/>
              <a:t> — специальный вид функций-членов класса. </a:t>
            </a:r>
            <a:endParaRPr lang="ru-RU" dirty="0" smtClean="0"/>
          </a:p>
          <a:p>
            <a:r>
              <a:rPr lang="ru-RU" dirty="0" smtClean="0">
                <a:solidFill>
                  <a:srgbClr val="000000"/>
                </a:solidFill>
              </a:rPr>
              <a:t>Для </a:t>
            </a:r>
            <a:r>
              <a:rPr lang="ru-RU" dirty="0">
                <a:solidFill>
                  <a:srgbClr val="000000"/>
                </a:solidFill>
              </a:rPr>
              <a:t>объявления виртуальной функции используется ключевое слово </a:t>
            </a:r>
            <a:r>
              <a:rPr lang="ru-RU" dirty="0" err="1">
                <a:solidFill>
                  <a:srgbClr val="0000FF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Функция-член класса может быть объявлена как виртуальная, если</a:t>
            </a:r>
            <a:r>
              <a:rPr lang="en-US" dirty="0">
                <a:solidFill>
                  <a:srgbClr val="000000"/>
                </a:solidFill>
              </a:rPr>
              <a:t>:</a:t>
            </a:r>
            <a:endParaRPr lang="ru-RU" dirty="0">
              <a:solidFill>
                <a:srgbClr val="000000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класс, содержащий виртуальную функцию, базовый в иерархии порождения;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реализация функции зависит от класса и будет различной в каждом порожденном </a:t>
            </a:r>
            <a:r>
              <a:rPr lang="ru-RU" dirty="0" smtClean="0">
                <a:solidFill>
                  <a:srgbClr val="000000"/>
                </a:solidFill>
              </a:rPr>
              <a:t>класс</a:t>
            </a:r>
            <a:endParaRPr lang="ru-RU" dirty="0">
              <a:solidFill>
                <a:srgbClr val="000000"/>
              </a:solidFill>
            </a:endParaRPr>
          </a:p>
        </p:txBody>
      </p:sp>
      <p:grpSp>
        <p:nvGrpSpPr>
          <p:cNvPr id="8" name="Группа 7"/>
          <p:cNvGrpSpPr/>
          <p:nvPr/>
        </p:nvGrpSpPr>
        <p:grpSpPr>
          <a:xfrm>
            <a:off x="383263" y="3052351"/>
            <a:ext cx="11425474" cy="3478896"/>
            <a:chOff x="452673" y="3052351"/>
            <a:chExt cx="11425474" cy="3478896"/>
          </a:xfrm>
        </p:grpSpPr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2673" y="3052351"/>
              <a:ext cx="2479801" cy="3478896"/>
            </a:xfrm>
            <a:prstGeom prst="rect">
              <a:avLst/>
            </a:prstGeom>
          </p:spPr>
        </p:pic>
        <p:sp>
          <p:nvSpPr>
            <p:cNvPr id="4" name="Прямоугольник 3"/>
            <p:cNvSpPr/>
            <p:nvPr/>
          </p:nvSpPr>
          <p:spPr>
            <a:xfrm>
              <a:off x="2932474" y="3637637"/>
              <a:ext cx="8945673" cy="23083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Линковщик, проводит связывание каждого метода в момент компиляции. Под связыванием понимается указание в месте вызова метода области памяти в которой расположен код соответствующей функции, функция выбирается на основании компилируемого типа переменной у которой он вызывается.</a:t>
              </a:r>
              <a:br>
                <a:rPr lang="ru-RU" dirty="0" smtClean="0"/>
              </a:br>
              <a:r>
                <a:rPr lang="ru-RU" dirty="0" smtClean="0"/>
                <a:t>В случае же использования виртуального метода, связывания на стадии компиляции не происходит, и мы говорим компилятору, что этот метод может быть переопределён и заставляем исполняющую машину во время исполнения нашего кода определить реальный тип скрытый за указателем</a:t>
              </a:r>
              <a:r>
                <a:rPr lang="en-US" dirty="0" smtClean="0"/>
                <a:t> </a:t>
              </a:r>
              <a:r>
                <a:rPr lang="ru-RU" dirty="0" smtClean="0"/>
                <a:t>или ссылкой и вызвать именно его.</a:t>
              </a: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4312506" y="0"/>
            <a:ext cx="3567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Виртуальные методы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91647" y="2096404"/>
            <a:ext cx="96087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Тело метода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21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96160" y="397401"/>
            <a:ext cx="5996410" cy="60631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192570" y="612844"/>
            <a:ext cx="58998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JustWeapon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Pistol p(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w.printName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{&amp;w, &amp;p, &amp;s};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name: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 w3 = s;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w2.printName();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w3.printName();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name: Excalibur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205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6610" y="856141"/>
            <a:ext cx="1113878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000000"/>
                </a:solidFill>
              </a:rPr>
              <a:t>Если функция отмечена как виртуальная, то все соответствующие переопределения тоже считаются виртуальными, даже если возле них явно не указано ключевое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. Однако, наличие ключевого слова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возле методов дочерних классов послужит полезным напоминанием о том, что эти методы являются виртуальными, а не обычными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Типы возврата виртуальной функции и её переопределений должны совпадать</a:t>
            </a:r>
            <a:r>
              <a:rPr lang="ru-RU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Никогда не вызывайте виртуальные функции в теле конструкторов или деструкторов</a:t>
            </a:r>
            <a:r>
              <a:rPr lang="ru-RU" dirty="0" smtClean="0"/>
              <a:t>. </a:t>
            </a:r>
            <a:r>
              <a:rPr lang="ru-RU" dirty="0"/>
              <a:t>В таких случаях, в языке C++ будет вызываться родительская версия метода.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Обработка и выполнение вызова виртуального метода занимает больше времени, чем обработка и выполнение вызова обычного метода. Кроме того, компилятор также должен выделять один дополнительный указатель для каждого объекта класса, который имеет одну или несколько виртуальных функций.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312506" y="0"/>
            <a:ext cx="35670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Виртуальные методы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26610" y="4123544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>
                <a:solidFill>
                  <a:srgbClr val="000000"/>
                </a:solidFill>
              </a:rPr>
              <a:t>Отдельного упоминания требуют виртуальные деструкторы. Как можно догадаться, если мы вызываем удаление объекта дочернего типа через указатель на родительский объект то вызовется деструктор родительского класса, а значит все дополнительная дочерняя память освобождена не будет, и произойдет ее утечка, когда программа к этой памяти доступа иметь не будет ни программа, ни система до окончания выполнения программы. Поэтому деструкторы в большинстве случаев следует делать виртуальными.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3217648" y="5728954"/>
            <a:ext cx="5756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~&lt;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&gt;(){};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60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6610" y="2524037"/>
            <a:ext cx="111387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</a:rPr>
              <a:t>Абстрактные классы </a:t>
            </a:r>
            <a:r>
              <a:rPr lang="ru-RU" dirty="0">
                <a:solidFill>
                  <a:srgbClr val="000000"/>
                </a:solidFill>
              </a:rPr>
              <a:t>- это классы, которые содержат или наследуют без переопределения хотя бы одну чистую виртуальную функцию. Абстрактный класс определяет интерфейс для переопределения производными классами</a:t>
            </a:r>
            <a:r>
              <a:rPr lang="ru-RU" dirty="0" smtClean="0">
                <a:solidFill>
                  <a:srgbClr val="000000"/>
                </a:solidFill>
              </a:rPr>
              <a:t>.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ru-RU" dirty="0" smtClean="0">
                <a:solidFill>
                  <a:srgbClr val="000000"/>
                </a:solidFill>
              </a:rPr>
              <a:t>Абстрактные классы в обязательном порядке требуют переопределения методов при </a:t>
            </a:r>
            <a:r>
              <a:rPr lang="ru-RU" dirty="0" smtClean="0">
                <a:solidFill>
                  <a:srgbClr val="000000"/>
                </a:solidFill>
              </a:rPr>
              <a:t>наследовании, иначе наследники будут так же считаться абстрактными классами.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406797" y="0"/>
            <a:ext cx="33784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Абстрактные классы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187167" y="4001365"/>
            <a:ext cx="981766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любой спецификатор доступа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тип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поля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поля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название абстрактного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 конструктора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&gt;){}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прочие методы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26610" y="782815"/>
            <a:ext cx="111387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>
                <a:solidFill>
                  <a:srgbClr val="000000"/>
                </a:solidFill>
              </a:rPr>
              <a:t>Есть особый вариант, </a:t>
            </a:r>
            <a:r>
              <a:rPr lang="ru-RU" b="1" dirty="0">
                <a:solidFill>
                  <a:srgbClr val="000000"/>
                </a:solidFill>
              </a:rPr>
              <a:t>чистые виртуальные функции </a:t>
            </a:r>
            <a:r>
              <a:rPr lang="ru-RU" dirty="0">
                <a:solidFill>
                  <a:srgbClr val="000000"/>
                </a:solidFill>
              </a:rPr>
              <a:t>(</a:t>
            </a:r>
            <a:r>
              <a:rPr lang="ru-RU" dirty="0" err="1">
                <a:solidFill>
                  <a:srgbClr val="000000"/>
                </a:solidFill>
              </a:rPr>
              <a:t>pure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virtual</a:t>
            </a:r>
            <a:r>
              <a:rPr lang="ru-RU" dirty="0">
                <a:solidFill>
                  <a:srgbClr val="000000"/>
                </a:solidFill>
              </a:rPr>
              <a:t> </a:t>
            </a:r>
            <a:r>
              <a:rPr lang="ru-RU" dirty="0" err="1">
                <a:solidFill>
                  <a:srgbClr val="000000"/>
                </a:solidFill>
              </a:rPr>
              <a:t>functions</a:t>
            </a:r>
            <a:r>
              <a:rPr lang="ru-RU" dirty="0">
                <a:solidFill>
                  <a:srgbClr val="000000"/>
                </a:solidFill>
              </a:rPr>
              <a:t>). Это функции, которые не имеют </a:t>
            </a:r>
            <a:r>
              <a:rPr lang="ru-RU" dirty="0" smtClean="0">
                <a:solidFill>
                  <a:srgbClr val="000000"/>
                </a:solidFill>
              </a:rPr>
              <a:t>определения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ru-RU" dirty="0" smtClean="0">
                <a:solidFill>
                  <a:srgbClr val="000000"/>
                </a:solidFill>
              </a:rPr>
              <a:t>и соответственно требуют своего переопределения в дочерних классах. </a:t>
            </a:r>
            <a:r>
              <a:rPr lang="ru-RU" dirty="0">
                <a:solidFill>
                  <a:srgbClr val="000000"/>
                </a:solidFill>
              </a:rPr>
              <a:t>Чтобы определить виртуальную функцию как чистую, ее объявление завершается значением "=0".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1291647" y="1758202"/>
            <a:ext cx="960870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 возвращаемого значения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аргументы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&gt;)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374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674400"/>
            <a:ext cx="6096000" cy="55092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name;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Weapon(string name): name(name)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Pistol: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Pistol(string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"Pistol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Sword: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Weapon{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Sword(string name): Weapon(name) {}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"Sword name: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name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096000" y="674400"/>
            <a:ext cx="6096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w("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");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допускается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Pistol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p(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"9mm"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Sword s(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"Excalibur"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w.printName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(); // name: </a:t>
            </a:r>
            <a:r>
              <a:rPr lang="en-US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JustWeapon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Weapon* weapons[N] {&amp;p, &amp;s};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 N;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weapons[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printName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    // Pistol name: 9mm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Sword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Weapon&amp; w2 = p;</a:t>
            </a: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Weapon w3 = s; //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использование объекта абстрактного типа класса "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Weapon" 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не </a:t>
            </a:r>
            <a:r>
              <a:rPr lang="ru-RU" sz="16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допускается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6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w2.printName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// Pistol name: 9mm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    // w3.printName(); // name: Excalibur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379331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77310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1767</TotalTime>
  <Words>1615</Words>
  <Application>Microsoft Office PowerPoint</Application>
  <PresentationFormat>Широкоэкранный</PresentationFormat>
  <Paragraphs>353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Open Sans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230</cp:revision>
  <dcterms:created xsi:type="dcterms:W3CDTF">2020-09-11T22:24:51Z</dcterms:created>
  <dcterms:modified xsi:type="dcterms:W3CDTF">2020-10-20T11:30:38Z</dcterms:modified>
</cp:coreProperties>
</file>