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319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72" r:id="rId16"/>
    <p:sldId id="386" r:id="rId17"/>
    <p:sldId id="373" r:id="rId18"/>
    <p:sldId id="374" r:id="rId19"/>
    <p:sldId id="369" r:id="rId20"/>
    <p:sldId id="383" r:id="rId21"/>
    <p:sldId id="370" r:id="rId22"/>
    <p:sldId id="384" r:id="rId23"/>
    <p:sldId id="371" r:id="rId24"/>
    <p:sldId id="385" r:id="rId25"/>
    <p:sldId id="376" r:id="rId26"/>
    <p:sldId id="377" r:id="rId27"/>
    <p:sldId id="379" r:id="rId28"/>
    <p:sldId id="382" r:id="rId29"/>
    <p:sldId id="378" r:id="rId30"/>
    <p:sldId id="380" r:id="rId31"/>
    <p:sldId id="387" r:id="rId32"/>
    <p:sldId id="375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056" autoAdjust="0"/>
  </p:normalViewPr>
  <p:slideViewPr>
    <p:cSldViewPr snapToGrid="0">
      <p:cViewPr varScale="1">
        <p:scale>
          <a:sx n="107" d="100"/>
          <a:sy n="107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81D7-F947-4A2A-A7C5-DD6C9DD69799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A695-CA41-4F4A-B206-B5558F938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8543613" cy="154323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ассистент кафедры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ИКТ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аспирант кафедры ИКТ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960" y="2703547"/>
            <a:ext cx="10508080" cy="75840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Контейнеры в С++.</a:t>
            </a:r>
            <a:endParaRPr lang="ru-RU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381743"/>
            <a:ext cx="75355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 v(N);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v[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= (rand() %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v[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v.at(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el: v)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263495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10</a:t>
            </a:r>
          </a:p>
          <a:p>
            <a:r>
              <a:rPr lang="ru-RU" dirty="0"/>
              <a:t>10</a:t>
            </a:r>
          </a:p>
          <a:p>
            <a:r>
              <a:rPr lang="ru-RU" dirty="0"/>
              <a:t>5 5; 18 18; 64 64; 22 22; 43 43; 48 48; 72 72; 83 83; 93 93; 45 45;</a:t>
            </a:r>
          </a:p>
          <a:p>
            <a:r>
              <a:rPr lang="ru-RU" dirty="0"/>
              <a:t>5; 18; 64; 22; 43; 48; 72; 83; 93; 45; </a:t>
            </a:r>
          </a:p>
          <a:p>
            <a:r>
              <a:rPr lang="ru-RU" dirty="0"/>
              <a:t>20</a:t>
            </a:r>
          </a:p>
          <a:p>
            <a:r>
              <a:rPr lang="ru-RU" dirty="0"/>
              <a:t>5; 18; 64; 22; 43; 48; 72; 83; 93; 45; 94; 73; 53; 81; 79; 77; 19; 8; 7; 95;</a:t>
            </a:r>
          </a:p>
        </p:txBody>
      </p:sp>
    </p:spTree>
    <p:extLst>
      <p:ext uri="{BB962C8B-B14F-4D97-AF65-F5344CB8AC3E}">
        <p14:creationId xmlns:p14="http://schemas.microsoft.com/office/powerpoint/2010/main" val="7910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 вектора и его изменение.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33058" y="1305342"/>
            <a:ext cx="113258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Будучи </a:t>
            </a:r>
            <a:r>
              <a:rPr lang="ru-RU" b="1" dirty="0" smtClean="0"/>
              <a:t>динамическим массивом </a:t>
            </a:r>
            <a:r>
              <a:rPr lang="ru-RU" dirty="0" smtClean="0"/>
              <a:t>вектор также допускает </a:t>
            </a:r>
            <a:r>
              <a:rPr lang="ru-RU" dirty="0" smtClean="0"/>
              <a:t>манипуляции со своим </a:t>
            </a:r>
            <a:r>
              <a:rPr lang="ru-RU" b="1" dirty="0" smtClean="0"/>
              <a:t>размером</a:t>
            </a:r>
            <a:r>
              <a:rPr lang="ru-RU" dirty="0" smtClean="0"/>
              <a:t> следующими функциями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size</a:t>
            </a:r>
            <a:r>
              <a:rPr lang="en-US" b="1" dirty="0" smtClean="0"/>
              <a:t>()</a:t>
            </a:r>
            <a:r>
              <a:rPr lang="ru-RU" b="1" dirty="0"/>
              <a:t> </a:t>
            </a:r>
            <a:r>
              <a:rPr lang="ru-RU" dirty="0" smtClean="0"/>
              <a:t>– </a:t>
            </a:r>
            <a:r>
              <a:rPr lang="ru-RU" dirty="0" smtClean="0"/>
              <a:t>число </a:t>
            </a:r>
            <a:r>
              <a:rPr lang="ru-RU" dirty="0"/>
              <a:t>элементов в контейнере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max_size</a:t>
            </a:r>
            <a:r>
              <a:rPr lang="en-US" b="1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smtClean="0"/>
              <a:t>максимальный </a:t>
            </a:r>
            <a:r>
              <a:rPr lang="ru-RU" dirty="0"/>
              <a:t>размер контейнера (порядка 1 миллиарда элементов)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возвращается </a:t>
            </a:r>
            <a:r>
              <a:rPr lang="ru-RU" dirty="0"/>
              <a:t>истина, если контейнер – пустой, в противном случае – ложь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resize()</a:t>
            </a:r>
            <a:r>
              <a:rPr lang="en-US" dirty="0" smtClean="0"/>
              <a:t> – </a:t>
            </a:r>
            <a:r>
              <a:rPr lang="ru-RU" dirty="0" smtClean="0"/>
              <a:t>изменяет размер хранилища которое выделено под хранение элементов вектора, если </a:t>
            </a:r>
            <a:r>
              <a:rPr lang="ru-RU" dirty="0" smtClean="0"/>
              <a:t>текущее </a:t>
            </a:r>
            <a:r>
              <a:rPr lang="ru-RU" dirty="0" smtClean="0"/>
              <a:t>больше то обрезает его, если меньше то добавляет пустые элементы, при этом изменяется и размер вектора.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reserve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en-US" dirty="0" smtClean="0"/>
              <a:t>–</a:t>
            </a:r>
            <a:r>
              <a:rPr lang="ru-RU" dirty="0"/>
              <a:t> Изменяет размер хранилища и резервирует новую память, если текущее хранилище меньше требуемого. Однако размер вектора при этом не изменяется. (Изменение размера контейнера — операция, занимающая время. Добавление 100 элементов с помощью цикла и </a:t>
            </a:r>
            <a:r>
              <a:rPr lang="ru-RU" b="1" dirty="0" err="1"/>
              <a:t>push_back</a:t>
            </a:r>
            <a:r>
              <a:rPr lang="ru-RU" b="1" dirty="0"/>
              <a:t>()</a:t>
            </a:r>
            <a:r>
              <a:rPr lang="ru-RU" dirty="0"/>
              <a:t> работает медленнее, чем предварительное </a:t>
            </a:r>
            <a:r>
              <a:rPr lang="ru-RU" dirty="0" err="1"/>
              <a:t>переразмеривание</a:t>
            </a:r>
            <a:r>
              <a:rPr lang="ru-RU" dirty="0"/>
              <a:t> контейнера и последующее присваивание, поскольку в первом случае размер контейнера изменяется 100 раз</a:t>
            </a:r>
            <a:r>
              <a:rPr lang="ru-RU" dirty="0" smtClean="0"/>
              <a:t>.)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en-US" dirty="0" smtClean="0"/>
              <a:t>–</a:t>
            </a:r>
            <a:r>
              <a:rPr lang="ru-RU" b="1" dirty="0" smtClean="0"/>
              <a:t> </a:t>
            </a:r>
            <a:r>
              <a:rPr lang="ru-RU" dirty="0"/>
              <a:t>Метод </a:t>
            </a:r>
            <a:r>
              <a:rPr lang="ru-RU" dirty="0" err="1"/>
              <a:t>clear</a:t>
            </a:r>
            <a:r>
              <a:rPr lang="ru-RU" dirty="0"/>
              <a:t>() уничтожает и удаляет все текущие элементы вектора, устанавливая его размер в ноль, но не изменяет размер выделенного хранилища (ёмкость остаётся прежней), поэтому фактического освобождения памяти не происходит. При выходе из области видимости деструктор вектора автоматически вызывается и корректно удаляет все объекты, поэтому явный вызов </a:t>
            </a:r>
            <a:r>
              <a:rPr lang="ru-RU" dirty="0" err="1"/>
              <a:t>clear</a:t>
            </a:r>
            <a:r>
              <a:rPr lang="ru-RU" dirty="0"/>
              <a:t>() в конце программы </a:t>
            </a:r>
            <a:r>
              <a:rPr lang="ru-RU" dirty="0" smtClean="0"/>
              <a:t>избыточен.</a:t>
            </a:r>
            <a:br>
              <a:rPr lang="ru-RU" dirty="0" smtClean="0"/>
            </a:br>
            <a:r>
              <a:rPr lang="ru-RU" i="1" dirty="0" smtClean="0"/>
              <a:t>Важно</a:t>
            </a:r>
            <a:r>
              <a:rPr lang="ru-RU" i="1" dirty="0"/>
              <a:t>: если требуется изменить размер вектора после очистки, сначала следует вызвать </a:t>
            </a:r>
            <a:r>
              <a:rPr lang="ru-RU" i="1" dirty="0" err="1"/>
              <a:t>clear</a:t>
            </a:r>
            <a:r>
              <a:rPr lang="ru-RU" i="1" dirty="0"/>
              <a:t>(), а затем </a:t>
            </a:r>
            <a:r>
              <a:rPr lang="ru-RU" i="1" dirty="0" err="1"/>
              <a:t>resize</a:t>
            </a:r>
            <a:r>
              <a:rPr lang="ru-RU" i="1" dirty="0"/>
              <a:t>().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7835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065290"/>
            <a:ext cx="113545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v(N);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"Max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v.max_size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Max size: 4611686018427387903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0 Size: 10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Size: 20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en-US" sz="1400" dirty="0">
                <a:solidFill>
                  <a:srgbClr val="3A7A3A"/>
                </a:solidFill>
                <a:latin typeface="Consolas" panose="020B0609020204030204" pitchFamily="49" charset="0"/>
              </a:rPr>
              <a:t>1; 2; 3; 4; 5;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6; 7; 8; 9; 10;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v.reserve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Size: 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1; 2; 3; 4; 5; 6; 7; 8; 9; 10;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Массив в С++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32234" y="1174935"/>
            <a:ext cx="10927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  <a:r>
              <a:rPr lang="ru-RU" b="1" dirty="0" err="1" smtClean="0"/>
              <a:t>rray</a:t>
            </a:r>
            <a:r>
              <a:rPr lang="ru-RU" b="1" dirty="0" smtClean="0"/>
              <a:t>&lt;T,N</a:t>
            </a:r>
            <a:r>
              <a:rPr lang="ru-RU" b="1" dirty="0"/>
              <a:t>&gt;</a:t>
            </a:r>
            <a:r>
              <a:rPr lang="ru-RU" dirty="0" smtClean="0"/>
              <a:t> </a:t>
            </a:r>
            <a:r>
              <a:rPr lang="ru-RU" dirty="0"/>
              <a:t>представляет собой массив фиксированной длины. </a:t>
            </a:r>
            <a:r>
              <a:rPr lang="ru-RU" dirty="0" smtClean="0"/>
              <a:t>Следовательно добавлять </a:t>
            </a:r>
            <a:r>
              <a:rPr lang="ru-RU" dirty="0"/>
              <a:t>элементы в него и удалять элементы из него нельзя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Эта структура имеет ту же семантику, что и C-массивы. Размер и эффективность </a:t>
            </a:r>
            <a:r>
              <a:rPr lang="ru-RU" b="1" dirty="0"/>
              <a:t>array&lt;T,N&gt;</a:t>
            </a:r>
            <a:r>
              <a:rPr lang="ru-RU" dirty="0"/>
              <a:t> </a:t>
            </a:r>
            <a:r>
              <a:rPr lang="ru-RU" dirty="0"/>
              <a:t>п</a:t>
            </a:r>
            <a:r>
              <a:rPr lang="ru-RU" dirty="0" smtClean="0"/>
              <a:t>олностью </a:t>
            </a:r>
            <a:r>
              <a:rPr lang="ru-RU" dirty="0"/>
              <a:t>соответствуют таковым у обычного C-массива</a:t>
            </a:r>
            <a:r>
              <a:rPr lang="ru-RU" dirty="0"/>
              <a:t> </a:t>
            </a:r>
            <a:r>
              <a:rPr lang="ru-RU" b="1" dirty="0"/>
              <a:t>T[N]</a:t>
            </a:r>
            <a:r>
              <a:rPr lang="ru-RU" dirty="0"/>
              <a:t>. </a:t>
            </a:r>
            <a:r>
              <a:rPr lang="ru-RU" dirty="0" smtClean="0"/>
              <a:t> При этом </a:t>
            </a:r>
            <a:r>
              <a:rPr lang="ru-RU" b="1" dirty="0" err="1"/>
              <a:t>array</a:t>
            </a:r>
            <a:r>
              <a:rPr lang="ru-RU" b="1" dirty="0"/>
              <a:t>&lt;T,N</a:t>
            </a:r>
            <a:r>
              <a:rPr lang="ru-RU" b="1" dirty="0" smtClean="0"/>
              <a:t>&gt;</a:t>
            </a:r>
            <a:r>
              <a:rPr lang="ru-RU" dirty="0"/>
              <a:t> предоставляет </a:t>
            </a:r>
            <a:r>
              <a:rPr lang="ru-RU" dirty="0" smtClean="0"/>
              <a:t>ряд преимуществ</a:t>
            </a:r>
            <a:r>
              <a:rPr lang="ru-RU" dirty="0" smtClean="0"/>
              <a:t> </a:t>
            </a:r>
            <a:r>
              <a:rPr lang="ru-RU" dirty="0"/>
              <a:t>стандартных контейнеров, такие как знание собственного размера, поддержка присваивания, итераторы произвольного доступа и т.д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Также </a:t>
            </a:r>
            <a:r>
              <a:rPr lang="ru-RU" dirty="0" smtClean="0"/>
              <a:t>у него есть все те же методы которые есть у вектора за исключением тех, что манипулируют размером вектора.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size()-</a:t>
            </a:r>
            <a:r>
              <a:rPr lang="ru-RU" b="1" dirty="0"/>
              <a:t>ч</a:t>
            </a:r>
            <a:r>
              <a:rPr lang="ru-RU" dirty="0"/>
              <a:t>исло элементов в контейнере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max_size</a:t>
            </a:r>
            <a:r>
              <a:rPr lang="en-US" b="1" dirty="0"/>
              <a:t>()</a:t>
            </a:r>
            <a:r>
              <a:rPr lang="en-US" dirty="0"/>
              <a:t>-</a:t>
            </a:r>
            <a:r>
              <a:rPr lang="ru-RU" dirty="0"/>
              <a:t>максимальный размер контейнера (порядка 1 миллиарда элементов)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empty()</a:t>
            </a:r>
            <a:r>
              <a:rPr lang="en-US" dirty="0"/>
              <a:t>–</a:t>
            </a:r>
            <a:r>
              <a:rPr lang="ru-RU" dirty="0"/>
              <a:t>возвращается истина, если контейнер – пустой, в противном случае – ложь.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operator[]() </a:t>
            </a:r>
            <a:r>
              <a:rPr lang="en-US" dirty="0"/>
              <a:t>– </a:t>
            </a:r>
            <a:r>
              <a:rPr lang="ru-RU" dirty="0"/>
              <a:t>обращение к элементу вектора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at()</a:t>
            </a:r>
            <a:r>
              <a:rPr lang="ru-RU" b="1" dirty="0"/>
              <a:t> </a:t>
            </a:r>
            <a:r>
              <a:rPr lang="en-US" dirty="0"/>
              <a:t>–</a:t>
            </a:r>
            <a:r>
              <a:rPr lang="ru-RU" dirty="0"/>
              <a:t> обращение к элементу вектора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 операторы получения итераторов начал и конца.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98051" y="5145253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&lt;array&gt;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243055"/>
            <a:ext cx="1147979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a1 {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 };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требуются двойные фигурные скобки,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a2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за исключением операций присваивания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N&gt;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0; 0; 0; 0; 0; 0; 0; 0; 0; 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arrayCPP.fill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1; 1; 1; 1; 1; 1; 1; 1; 1; 1;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i: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200; 558; 79; 150; 462; 270; 810; 241; 893; 821;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58; 11; 64; 69; 70; 53; 97; 57; 78; 63;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7194"/>
            <a:ext cx="107826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Основное назначение связного </a:t>
            </a:r>
            <a:r>
              <a:rPr lang="ru-RU" dirty="0" smtClean="0">
                <a:solidFill>
                  <a:srgbClr val="333333"/>
                </a:solidFill>
              </a:rPr>
              <a:t>списка — предоставление </a:t>
            </a:r>
            <a:r>
              <a:rPr lang="ru-RU" dirty="0">
                <a:solidFill>
                  <a:srgbClr val="333333"/>
                </a:solidFill>
              </a:rPr>
              <a:t>механизма для хранения и доступа к произвольному количеству данных. Как следует из названия, это достигается связыванием данных вместе в список.</a:t>
            </a:r>
            <a:endParaRPr lang="ru-RU" dirty="0"/>
          </a:p>
          <a:p>
            <a:r>
              <a:rPr lang="ru-RU" dirty="0"/>
              <a:t>Список представляет собой контейнер, который поддерживает быструю вставку и удаление элементов из любой позиции в контейнере. Быстрый произвольный доступ не поддерживается.</a:t>
            </a:r>
            <a:endParaRPr lang="ru-RU" b="1" dirty="0"/>
          </a:p>
          <a:p>
            <a:r>
              <a:rPr lang="ru-RU" b="1" dirty="0"/>
              <a:t>Односвязный</a:t>
            </a:r>
            <a:r>
              <a:rPr lang="ru-RU" dirty="0"/>
              <a:t>–можно передвигаться только в одну сторону (вперед), так как каждый элемент хранит информацию об адресе лишь одного, следующего за ним элемента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ru-RU" b="1" dirty="0"/>
              <a:t>Двусвязный</a:t>
            </a:r>
            <a:r>
              <a:rPr lang="ru-RU" dirty="0"/>
              <a:t>–можно передвигаться в обоих направлениях. Каждый элемент связан с двумя соседними.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297" y="3166230"/>
            <a:ext cx="4729898" cy="1277646"/>
          </a:xfrm>
          <a:prstGeom prst="rect">
            <a:avLst/>
          </a:prstGeom>
        </p:spPr>
      </p:pic>
      <p:pic>
        <p:nvPicPr>
          <p:cNvPr id="11" name="Picture 4" descr="Doubly linked l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97" y="4828262"/>
            <a:ext cx="4729898" cy="15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списка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295219"/>
            <a:ext cx="10909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списка</a:t>
            </a:r>
            <a:r>
              <a:rPr lang="ru-RU" dirty="0" smtClean="0"/>
              <a:t> в С++ </a:t>
            </a:r>
            <a:r>
              <a:rPr lang="ru-RU" dirty="0"/>
              <a:t>определены следующие 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empty(): bool </a:t>
            </a:r>
            <a:r>
              <a:rPr lang="ru-RU" dirty="0" smtClean="0"/>
              <a:t>– </a:t>
            </a:r>
            <a:r>
              <a:rPr lang="ru-RU" dirty="0"/>
              <a:t>Проверка контейнера </a:t>
            </a:r>
            <a:r>
              <a:rPr lang="ru-RU" dirty="0"/>
              <a:t>на отсутствие </a:t>
            </a:r>
            <a:r>
              <a:rPr lang="ru-RU" dirty="0" smtClean="0"/>
              <a:t>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size(): </a:t>
            </a:r>
            <a:r>
              <a:rPr lang="en-US" b="1" dirty="0" err="1" smtClean="0"/>
              <a:t>int</a:t>
            </a:r>
            <a:r>
              <a:rPr lang="en-US" dirty="0" smtClean="0"/>
              <a:t> – </a:t>
            </a:r>
            <a:r>
              <a:rPr lang="ru-RU" dirty="0" smtClean="0"/>
              <a:t>Получение размера </a:t>
            </a:r>
            <a:r>
              <a:rPr lang="ru-RU" dirty="0"/>
              <a:t>контейнера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max_size</a:t>
            </a:r>
            <a:r>
              <a:rPr lang="en-US" b="1" dirty="0"/>
              <a:t>(): </a:t>
            </a:r>
            <a:r>
              <a:rPr lang="en-US" b="1" dirty="0" err="1"/>
              <a:t>int</a:t>
            </a:r>
            <a:r>
              <a:rPr lang="en-US" dirty="0"/>
              <a:t> – </a:t>
            </a:r>
            <a:r>
              <a:rPr lang="ru-RU" dirty="0"/>
              <a:t>Получение </a:t>
            </a:r>
            <a:r>
              <a:rPr lang="ru-RU" dirty="0" smtClean="0"/>
              <a:t>максимального размера </a:t>
            </a:r>
            <a:r>
              <a:rPr lang="ru-RU" dirty="0"/>
              <a:t>контейнера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front</a:t>
            </a:r>
            <a:r>
              <a:rPr lang="en-US" b="1" dirty="0" smtClean="0"/>
              <a:t>(): </a:t>
            </a:r>
            <a:r>
              <a:rPr lang="en-US" b="1" dirty="0"/>
              <a:t>T</a:t>
            </a:r>
            <a:r>
              <a:rPr lang="en-US" b="1" dirty="0" smtClean="0"/>
              <a:t> </a:t>
            </a:r>
            <a:r>
              <a:rPr lang="ru-RU" dirty="0"/>
              <a:t>–</a:t>
            </a:r>
            <a:r>
              <a:rPr lang="en-US" dirty="0" smtClean="0"/>
              <a:t> </a:t>
            </a:r>
            <a:r>
              <a:rPr lang="ru-RU" dirty="0" smtClean="0"/>
              <a:t>Получение первого элемента </a:t>
            </a:r>
            <a:r>
              <a:rPr lang="ru-RU" dirty="0"/>
              <a:t>контейнера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back(): </a:t>
            </a:r>
            <a:r>
              <a:rPr lang="en-US" b="1" dirty="0"/>
              <a:t>T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 smtClean="0"/>
              <a:t>Получение последнего элемента </a:t>
            </a:r>
            <a:r>
              <a:rPr lang="ru-RU" dirty="0"/>
              <a:t>контейнера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push_[back/front](T</a:t>
            </a:r>
            <a:r>
              <a:rPr lang="en-US" b="1" dirty="0"/>
              <a:t>&amp; value): void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Добавление элемента в </a:t>
            </a:r>
            <a:r>
              <a:rPr lang="ru-RU" dirty="0" smtClean="0"/>
              <a:t>контейнер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pop_[back/front]():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ru-RU" dirty="0"/>
              <a:t>–</a:t>
            </a:r>
            <a:r>
              <a:rPr lang="en-US" dirty="0" smtClean="0"/>
              <a:t> </a:t>
            </a:r>
            <a:r>
              <a:rPr lang="ru-RU" dirty="0" smtClean="0"/>
              <a:t>Удаление </a:t>
            </a:r>
            <a:r>
              <a:rPr lang="ru-RU" dirty="0" smtClean="0"/>
              <a:t>элемента</a:t>
            </a:r>
            <a:r>
              <a:rPr lang="ru-RU" dirty="0" smtClean="0"/>
              <a:t> </a:t>
            </a:r>
            <a:r>
              <a:rPr lang="ru-RU" dirty="0"/>
              <a:t>контейнера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emplace_[back/front](T&amp;&amp; value): void</a:t>
            </a:r>
            <a:r>
              <a:rPr lang="en-US" dirty="0" smtClean="0"/>
              <a:t> – </a:t>
            </a:r>
            <a:r>
              <a:rPr lang="ru-RU" dirty="0" smtClean="0"/>
              <a:t>Вставляет элемент создавая его на месте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insert(iterator before): </a:t>
            </a:r>
            <a:r>
              <a:rPr lang="en-US" b="1" dirty="0"/>
              <a:t>void</a:t>
            </a:r>
            <a:r>
              <a:rPr lang="en-US" dirty="0"/>
              <a:t> – </a:t>
            </a:r>
            <a:r>
              <a:rPr lang="ru-RU" dirty="0" smtClean="0"/>
              <a:t>вставляет элемент после указанного итератором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erase(iterator deleted): </a:t>
            </a:r>
            <a:r>
              <a:rPr lang="en-US" b="1" dirty="0"/>
              <a:t>void</a:t>
            </a:r>
            <a:r>
              <a:rPr lang="en-US" dirty="0"/>
              <a:t> – </a:t>
            </a:r>
            <a:r>
              <a:rPr lang="ru-RU" dirty="0" smtClean="0"/>
              <a:t>удаляет элемент указанный итератором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swap(stack other): </a:t>
            </a:r>
            <a:r>
              <a:rPr lang="en-US" b="1" dirty="0" smtClean="0"/>
              <a:t>void</a:t>
            </a:r>
            <a:r>
              <a:rPr lang="en-US" dirty="0" smtClean="0"/>
              <a:t> – </a:t>
            </a:r>
            <a:r>
              <a:rPr lang="ru-RU" dirty="0" smtClean="0"/>
              <a:t>обменивает значения контейнера с другим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resize(</a:t>
            </a:r>
            <a:r>
              <a:rPr lang="en-US" b="1" dirty="0" err="1" smtClean="0"/>
              <a:t>int</a:t>
            </a:r>
            <a:r>
              <a:rPr lang="en-US" b="1" dirty="0" smtClean="0"/>
              <a:t> size): </a:t>
            </a:r>
            <a:r>
              <a:rPr lang="en-US" b="1" dirty="0"/>
              <a:t>void</a:t>
            </a:r>
            <a:r>
              <a:rPr lang="en-US" dirty="0"/>
              <a:t> – </a:t>
            </a:r>
            <a:r>
              <a:rPr lang="ru-RU" dirty="0" smtClean="0"/>
              <a:t>изменяет размер </a:t>
            </a:r>
            <a:r>
              <a:rPr lang="ru-RU" dirty="0"/>
              <a:t>контейнера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clear(): </a:t>
            </a:r>
            <a:r>
              <a:rPr lang="en-US" b="1" dirty="0"/>
              <a:t>void</a:t>
            </a:r>
            <a:r>
              <a:rPr lang="en-US" dirty="0"/>
              <a:t> – </a:t>
            </a:r>
            <a:r>
              <a:rPr lang="ru-RU" dirty="0" smtClean="0"/>
              <a:t>очищает контейнер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splice(iterator it, list&amp; to): </a:t>
            </a:r>
            <a:r>
              <a:rPr lang="en-US" b="1" dirty="0"/>
              <a:t>void</a:t>
            </a:r>
            <a:r>
              <a:rPr lang="en-US" dirty="0"/>
              <a:t> – </a:t>
            </a:r>
            <a:r>
              <a:rPr lang="ru-RU" dirty="0" smtClean="0"/>
              <a:t>разделяет контейнер по элементу указанному итератором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reverse(): </a:t>
            </a:r>
            <a:r>
              <a:rPr lang="en-US" b="1" dirty="0"/>
              <a:t>void</a:t>
            </a:r>
            <a:r>
              <a:rPr lang="en-US" dirty="0"/>
              <a:t> – </a:t>
            </a:r>
            <a:r>
              <a:rPr lang="ru-RU" dirty="0" smtClean="0"/>
              <a:t>изменяет порядок контейнера на противоположный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merge(list </a:t>
            </a:r>
            <a:r>
              <a:rPr lang="en-US" b="1" dirty="0"/>
              <a:t>other): void</a:t>
            </a:r>
            <a:r>
              <a:rPr lang="en-US" dirty="0"/>
              <a:t> – </a:t>
            </a:r>
            <a:r>
              <a:rPr lang="ru-RU" dirty="0" smtClean="0"/>
              <a:t>объединяет два </a:t>
            </a:r>
            <a:r>
              <a:rPr lang="ru-RU" dirty="0"/>
              <a:t>контейнера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sort(): </a:t>
            </a:r>
            <a:r>
              <a:rPr lang="en-US" b="1" dirty="0"/>
              <a:t>void</a:t>
            </a:r>
            <a:r>
              <a:rPr lang="en-US" dirty="0"/>
              <a:t> – </a:t>
            </a:r>
            <a:r>
              <a:rPr lang="ru-RU" dirty="0" smtClean="0"/>
              <a:t>сортирует контейнер</a:t>
            </a:r>
            <a:r>
              <a:rPr lang="en-US" dirty="0" smtClean="0"/>
              <a:t> (</a:t>
            </a:r>
            <a:r>
              <a:rPr lang="ru-RU" dirty="0" smtClean="0"/>
              <a:t>за </a:t>
            </a:r>
            <a:r>
              <a:rPr lang="en-US" dirty="0" err="1" smtClean="0"/>
              <a:t>NlogN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505023" y="3250734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&lt;list&gt;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ип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73243"/>
            <a:ext cx="120489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::list&lt;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 list;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0 Size: 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1; 4; 3; 3; 0; 2; 4; 3; 4; 4;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el *=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2; 8; 6; 6; 0; 4; 8; 6; 8; 8;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0; 2; 4; 6; 6; 6; 8; 8; 8; 8;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list.reverse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8; 8; 8; 8; 6; 6; 6; 4; 2; 0;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8; 6; 4; 2; 0;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2361" y="1672083"/>
            <a:ext cx="107283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Недостатки связных списков вытекают из их главного свойства — последовательного доступа к данным: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сложность прямого доступа к элементу, а именно определения физического адреса по его индексу (порядковому номеру) в списке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поля-указатели (указатели на следующий и предыдущий элемент) расходуется дополнительная память (в массивах, например, указатели не нужны)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некоторые операции со списками медленнее, чем с массивами, так как к произвольному элементу списка можно обратиться, только пройдя все предшествующие ему элементы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соседние элементы списка могут быть распределены в памяти </a:t>
            </a:r>
            <a:r>
              <a:rPr lang="ru-RU" dirty="0" smtClean="0"/>
              <a:t>не локально, что </a:t>
            </a:r>
            <a:r>
              <a:rPr lang="ru-RU" dirty="0"/>
              <a:t>снизит эффективность кэширования данных в процессоре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над связными списками, по сравнению с массивами, гораздо труднее (хоть и возможно) производить параллельные векторные операции, такие, как вычисление суммы: накладные расходы на перебор элементов снижают эффективность распараллеливания</a:t>
            </a:r>
          </a:p>
        </p:txBody>
      </p:sp>
    </p:spTree>
    <p:extLst>
      <p:ext uri="{BB962C8B-B14F-4D97-AF65-F5344CB8AC3E}">
        <p14:creationId xmlns:p14="http://schemas.microsoft.com/office/powerpoint/2010/main" val="8992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Стек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295219"/>
            <a:ext cx="109094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Стек</a:t>
            </a:r>
            <a:r>
              <a:rPr lang="en-US" b="1" dirty="0" smtClean="0"/>
              <a:t>(stack)</a:t>
            </a:r>
            <a:r>
              <a:rPr lang="ru-RU" dirty="0" smtClean="0"/>
              <a:t> </a:t>
            </a:r>
            <a:r>
              <a:rPr lang="ru-RU" dirty="0"/>
              <a:t>–  структура </a:t>
            </a:r>
            <a:r>
              <a:rPr lang="ru-RU" dirty="0"/>
              <a:t>данных LIFO. Напоминает банку для теннисных мячей –класть и доставать мячи (данные) можно с одной стороны. Мяч (данные), положенные раньше всего (на дно) можно достать, только вынув все остальные мячи.</a:t>
            </a:r>
          </a:p>
          <a:p>
            <a:endParaRPr lang="en-US" dirty="0" smtClean="0"/>
          </a:p>
          <a:p>
            <a:endParaRPr lang="ru-RU" dirty="0"/>
          </a:p>
          <a:p>
            <a:r>
              <a:rPr lang="ru-RU" dirty="0"/>
              <a:t>Для </a:t>
            </a:r>
            <a:r>
              <a:rPr lang="ru-RU" dirty="0" smtClean="0"/>
              <a:t>стека в С++ </a:t>
            </a:r>
            <a:r>
              <a:rPr lang="ru-RU" dirty="0"/>
              <a:t>определены следующие 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empty(): bool </a:t>
            </a:r>
            <a:r>
              <a:rPr lang="ru-RU" dirty="0" smtClean="0"/>
              <a:t>– Проверка на </a:t>
            </a:r>
            <a:r>
              <a:rPr lang="ru-RU" dirty="0"/>
              <a:t>отсутствие </a:t>
            </a:r>
            <a:r>
              <a:rPr lang="ru-RU" dirty="0" smtClean="0"/>
              <a:t>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size(): </a:t>
            </a:r>
            <a:r>
              <a:rPr lang="en-US" b="1" dirty="0" err="1" smtClean="0"/>
              <a:t>int</a:t>
            </a:r>
            <a:r>
              <a:rPr lang="en-US" dirty="0" smtClean="0"/>
              <a:t> – </a:t>
            </a:r>
            <a:r>
              <a:rPr lang="ru-RU" dirty="0" smtClean="0"/>
              <a:t>Получение размера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push(T&amp; value</a:t>
            </a:r>
            <a:r>
              <a:rPr lang="en-US" b="1" dirty="0" smtClean="0"/>
              <a:t>): void</a:t>
            </a:r>
            <a:r>
              <a:rPr lang="en-US" dirty="0" smtClean="0"/>
              <a:t> </a:t>
            </a:r>
            <a:r>
              <a:rPr lang="ru-RU" dirty="0"/>
              <a:t>–</a:t>
            </a:r>
            <a:r>
              <a:rPr lang="en-US" dirty="0" smtClean="0"/>
              <a:t> </a:t>
            </a:r>
            <a:r>
              <a:rPr lang="ru-RU" dirty="0" smtClean="0"/>
              <a:t>Добавление </a:t>
            </a:r>
            <a:r>
              <a:rPr lang="ru-RU" dirty="0"/>
              <a:t>элемента </a:t>
            </a:r>
            <a:r>
              <a:rPr lang="ru-RU" dirty="0" smtClean="0"/>
              <a:t>в контейнер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top(): </a:t>
            </a:r>
            <a:r>
              <a:rPr lang="en-US" b="1" dirty="0"/>
              <a:t>T</a:t>
            </a:r>
            <a:r>
              <a:rPr lang="en-US" b="1" dirty="0" smtClean="0"/>
              <a:t> </a:t>
            </a:r>
            <a:r>
              <a:rPr lang="ru-RU" dirty="0"/>
              <a:t>–</a:t>
            </a:r>
            <a:r>
              <a:rPr lang="en-US" dirty="0" smtClean="0"/>
              <a:t> </a:t>
            </a:r>
            <a:r>
              <a:rPr lang="ru-RU" dirty="0" smtClean="0"/>
              <a:t>Считывание </a:t>
            </a:r>
            <a:r>
              <a:rPr lang="ru-RU" dirty="0"/>
              <a:t>головного </a:t>
            </a:r>
            <a:r>
              <a:rPr lang="ru-RU" dirty="0" smtClean="0"/>
              <a:t>элемента (</a:t>
            </a:r>
            <a:r>
              <a:rPr lang="en-US" dirty="0" smtClean="0"/>
              <a:t>UB </a:t>
            </a:r>
            <a:r>
              <a:rPr lang="ru-RU" dirty="0" smtClean="0"/>
              <a:t>при чтении пустого)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pop(): void</a:t>
            </a:r>
            <a:r>
              <a:rPr lang="en-US" dirty="0" smtClean="0"/>
              <a:t> </a:t>
            </a:r>
            <a:r>
              <a:rPr lang="ru-RU" dirty="0"/>
              <a:t>–</a:t>
            </a:r>
            <a:r>
              <a:rPr lang="en-US" dirty="0" smtClean="0"/>
              <a:t> </a:t>
            </a:r>
            <a:r>
              <a:rPr lang="ru-RU" dirty="0" smtClean="0"/>
              <a:t>Удаление </a:t>
            </a:r>
            <a:r>
              <a:rPr lang="ru-RU" dirty="0"/>
              <a:t>головного </a:t>
            </a:r>
            <a:r>
              <a:rPr lang="ru-RU" dirty="0" smtClean="0"/>
              <a:t>элемента (</a:t>
            </a:r>
            <a:r>
              <a:rPr lang="en-US" dirty="0"/>
              <a:t>pop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emplace(T&amp;&amp; value): void</a:t>
            </a:r>
            <a:r>
              <a:rPr lang="en-US" dirty="0" smtClean="0"/>
              <a:t> – </a:t>
            </a:r>
            <a:r>
              <a:rPr lang="ru-RU" dirty="0" smtClean="0"/>
              <a:t>Вставляет элемент, создавая его на месте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swap(stack other): </a:t>
            </a:r>
            <a:r>
              <a:rPr lang="en-US" b="1" dirty="0" smtClean="0"/>
              <a:t>void</a:t>
            </a:r>
            <a:r>
              <a:rPr lang="en-US" dirty="0" smtClean="0"/>
              <a:t> – </a:t>
            </a:r>
            <a:r>
              <a:rPr lang="ru-RU" dirty="0" smtClean="0"/>
              <a:t>обменивает значения с другим контейнером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Стек в С++, это класс </a:t>
            </a:r>
            <a:r>
              <a:rPr lang="ru-RU" dirty="0" smtClean="0"/>
              <a:t>адаптер (обертка </a:t>
            </a:r>
            <a:r>
              <a:rPr lang="ru-RU" dirty="0" smtClean="0"/>
              <a:t>над другими </a:t>
            </a:r>
            <a:r>
              <a:rPr lang="ru-RU" dirty="0" smtClean="0"/>
              <a:t>классами), </a:t>
            </a:r>
            <a:r>
              <a:rPr lang="ru-RU" dirty="0" smtClean="0"/>
              <a:t>который блокирует ряд методов взаимодействия с оригинальной структурой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Основой для очереди является контейнер </a:t>
            </a:r>
            <a:r>
              <a:rPr lang="ru-RU" b="1" dirty="0"/>
              <a:t>двусторонней очереди</a:t>
            </a:r>
            <a:r>
              <a:rPr lang="ru-RU" dirty="0"/>
              <a:t> реализованный в С</a:t>
            </a:r>
            <a:r>
              <a:rPr lang="ru-RU" dirty="0" smtClean="0"/>
              <a:t>++.</a:t>
            </a:r>
            <a:endParaRPr lang="ru-RU" dirty="0" smtClean="0"/>
          </a:p>
          <a:p>
            <a:r>
              <a:rPr lang="ru-RU" dirty="0" smtClean="0"/>
              <a:t>Могут </a:t>
            </a:r>
            <a:r>
              <a:rPr lang="ru-RU" dirty="0"/>
              <a:t>быть еще получение размера, проверка, заполнен ли полностью стек. Очистка и получение размера (в худшем случае) линейны по времени, остальные операции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константы </a:t>
            </a:r>
            <a:r>
              <a:rPr lang="ru-RU" dirty="0"/>
              <a:t>по времени </a:t>
            </a:r>
            <a:r>
              <a:rPr lang="ru-RU" i="1" dirty="0"/>
              <a:t>O(1)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181" y="2380516"/>
            <a:ext cx="3127864" cy="237124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040790" y="2228876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переменной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'm not here to party, i'm here to learn. - Chemistry Cat | Make 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73" y="0"/>
            <a:ext cx="51954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198023" y="5710022"/>
            <a:ext cx="271416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1 ,2 ,3 ,4 ,5 ,6 ,7 ,8 ,9 ,10</a:t>
            </a:r>
          </a:p>
          <a:p>
            <a:r>
              <a:rPr lang="ru-RU" dirty="0">
                <a:solidFill>
                  <a:srgbClr val="3A7A3A"/>
                </a:solidFill>
              </a:rPr>
              <a:t>10 ,9 ,8 ,7 ,6 ,5 ,4 ,3 ,2 ,1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417" y="1100571"/>
            <a:ext cx="881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element: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element &lt;&lt; (element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print(stack&lt;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element &lt;&lt;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stack&lt;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stack_data.push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660777" y="2665959"/>
            <a:ext cx="5531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void print(stack&lt;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 container){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for(auto element: container){ // error: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отсутствует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метод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element &lt;&lt; (element != *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container.rbegin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() ? " ,": "");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Очередь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0990" y="1215797"/>
            <a:ext cx="112987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Очередь – структура </a:t>
            </a:r>
            <a:r>
              <a:rPr lang="ru-RU" dirty="0"/>
              <a:t>данных FIFO. Первый пришел, первый вышел. Элементы добавляются только с конца, а удаляются только с начала очереди.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Также как и стек в С++ очередь обычная очередь реализована как адаптер) </a:t>
            </a:r>
            <a:endParaRPr lang="ru-RU" dirty="0"/>
          </a:p>
          <a:p>
            <a:r>
              <a:rPr lang="ru-RU" dirty="0"/>
              <a:t>Для очереди определены следующие 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empty(): bool </a:t>
            </a:r>
            <a:r>
              <a:rPr lang="ru-RU" dirty="0"/>
              <a:t>– Проверка </a:t>
            </a:r>
            <a:r>
              <a:rPr lang="ru-RU" dirty="0" smtClean="0"/>
              <a:t>контейнера на </a:t>
            </a:r>
            <a:r>
              <a:rPr lang="ru-RU" dirty="0"/>
              <a:t>отсутствие 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size(): </a:t>
            </a:r>
            <a:r>
              <a:rPr lang="en-US" b="1" dirty="0" err="1"/>
              <a:t>int</a:t>
            </a:r>
            <a:r>
              <a:rPr lang="en-US" dirty="0"/>
              <a:t> – </a:t>
            </a:r>
            <a:r>
              <a:rPr lang="ru-RU" dirty="0"/>
              <a:t>Получение </a:t>
            </a:r>
            <a:r>
              <a:rPr lang="ru-RU" dirty="0" smtClean="0"/>
              <a:t>размера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push(T&amp; value</a:t>
            </a:r>
            <a:r>
              <a:rPr lang="en-US" b="1" dirty="0"/>
              <a:t>): void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Добавление элемента </a:t>
            </a:r>
            <a:r>
              <a:rPr lang="ru-RU" dirty="0" smtClean="0"/>
              <a:t>в контейнер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front(): T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Считывание головного элемента (</a:t>
            </a:r>
            <a:r>
              <a:rPr lang="en-US" dirty="0"/>
              <a:t>UB </a:t>
            </a:r>
            <a:r>
              <a:rPr lang="ru-RU" dirty="0"/>
              <a:t>при чтении пустого)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pop(): void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Удаление головного элемента(</a:t>
            </a:r>
            <a:r>
              <a:rPr lang="en-US" dirty="0"/>
              <a:t>pop)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emplace(T&amp;&amp; value</a:t>
            </a:r>
            <a:r>
              <a:rPr lang="en-US" b="1" dirty="0"/>
              <a:t>): void</a:t>
            </a:r>
            <a:r>
              <a:rPr lang="en-US" dirty="0"/>
              <a:t> – </a:t>
            </a:r>
            <a:r>
              <a:rPr lang="ru-RU" dirty="0"/>
              <a:t>Вставляет </a:t>
            </a:r>
            <a:r>
              <a:rPr lang="ru-RU" dirty="0" smtClean="0"/>
              <a:t>элемент, </a:t>
            </a:r>
            <a:r>
              <a:rPr lang="ru-RU" dirty="0"/>
              <a:t>создавая его на месте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swap(queue </a:t>
            </a:r>
            <a:r>
              <a:rPr lang="en-US" b="1" dirty="0"/>
              <a:t>other): void</a:t>
            </a:r>
            <a:r>
              <a:rPr lang="en-US" dirty="0"/>
              <a:t> – </a:t>
            </a:r>
            <a:r>
              <a:rPr lang="ru-RU" dirty="0"/>
              <a:t>обменивает значения </a:t>
            </a:r>
            <a:r>
              <a:rPr lang="ru-RU" dirty="0" smtClean="0"/>
              <a:t>контейнера  с другим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Основой для очереди является контейнер </a:t>
            </a:r>
            <a:r>
              <a:rPr lang="ru-RU" b="1" dirty="0" smtClean="0"/>
              <a:t>двусторонн</a:t>
            </a:r>
            <a:r>
              <a:rPr lang="ru-RU" b="1" dirty="0" smtClean="0"/>
              <a:t>ей</a:t>
            </a:r>
            <a:r>
              <a:rPr lang="ru-RU" b="1" dirty="0" smtClean="0"/>
              <a:t> очереди</a:t>
            </a:r>
            <a:r>
              <a:rPr lang="ru-RU" dirty="0" smtClean="0"/>
              <a:t> реализованный в С++.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Могут быть </a:t>
            </a:r>
            <a:r>
              <a:rPr lang="ru-RU" dirty="0" smtClean="0"/>
              <a:t>также </a:t>
            </a:r>
            <a:r>
              <a:rPr lang="ru-RU" dirty="0"/>
              <a:t>очистка, проверка, заполнена ли полностью очередь. Очистка и получение размера (в худшем случае) линейны по времени, остальные операции </a:t>
            </a:r>
            <a:r>
              <a:rPr lang="ru-RU" dirty="0" smtClean="0"/>
              <a:t>– константы </a:t>
            </a:r>
            <a:r>
              <a:rPr lang="ru-RU" dirty="0"/>
              <a:t>по времени </a:t>
            </a:r>
            <a:r>
              <a:rPr lang="ru-RU" i="1" dirty="0"/>
              <a:t>O(1)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06" y="2281508"/>
            <a:ext cx="3500942" cy="3223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968921" y="1912176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переменной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7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3417" y="1437778"/>
            <a:ext cx="88750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print(queue&lt;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element &lt;&lt;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queue&lt;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queue_data.front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queue_data.back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&lt;&lt; (el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28688" y="2525251"/>
            <a:ext cx="54501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void print(stack&lt;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 container){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for(auto element: container){ // error: </a:t>
            </a:r>
            <a:r>
              <a:rPr lang="en-US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отсу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т</a:t>
            </a:r>
            <a:r>
              <a:rPr lang="en-US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ствует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метод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element &lt;&lt; (element != *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container.rbegin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() ? " ,": "");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76476" y="5810364"/>
            <a:ext cx="8901953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1 ,2 ,3 ,4 ,5 ,6 ,7 ,8 ,9 ,10</a:t>
            </a:r>
          </a:p>
          <a:p>
            <a:r>
              <a:rPr lang="ru-RU" dirty="0">
                <a:solidFill>
                  <a:srgbClr val="3A7A3A"/>
                </a:solidFill>
              </a:rPr>
              <a:t>(1 1) ,(1 2) ,(1 3) ,(1 4) ,(1 5) ,(1 6) ,(1 7) ,(1 8) ,(1 9) ,(1 10)</a:t>
            </a:r>
          </a:p>
          <a:p>
            <a:r>
              <a:rPr lang="ru-RU" dirty="0">
                <a:solidFill>
                  <a:srgbClr val="3A7A3A"/>
                </a:solidFill>
              </a:rPr>
              <a:t>(1 10) 1 ,(2 10) 2 ,(3 10) 3 ,(4 10) 4 ,(5 10) 5 ,(6 10) 6 ,(7 10) 7 ,(8 10) 8 ,(9 10) 9 ,(10 10) 10</a:t>
            </a:r>
          </a:p>
        </p:txBody>
      </p:sp>
    </p:spTree>
    <p:extLst>
      <p:ext uri="{BB962C8B-B14F-4D97-AF65-F5344CB8AC3E}">
        <p14:creationId xmlns:p14="http://schemas.microsoft.com/office/powerpoint/2010/main" val="11032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Двусторонняя очередь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0571"/>
            <a:ext cx="1041877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Двусторонняя очередь (</a:t>
            </a:r>
            <a:r>
              <a:rPr lang="ru-RU" b="1" dirty="0" err="1"/>
              <a:t>double-ended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, сокращенно -</a:t>
            </a:r>
            <a:r>
              <a:rPr lang="ru-RU" b="1" dirty="0" err="1"/>
              <a:t>deque</a:t>
            </a:r>
            <a:r>
              <a:rPr lang="ru-RU" b="1" dirty="0" smtClean="0"/>
              <a:t>) </a:t>
            </a:r>
            <a:r>
              <a:rPr lang="ru-RU" dirty="0" smtClean="0"/>
              <a:t>– элементы </a:t>
            </a:r>
            <a:r>
              <a:rPr lang="ru-RU" dirty="0"/>
              <a:t>добавляются и удаляются с обеих сторон очереди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  <a:p>
            <a:r>
              <a:rPr lang="ru-RU" dirty="0"/>
              <a:t>Для </a:t>
            </a:r>
            <a:r>
              <a:rPr lang="en-US" dirty="0" err="1"/>
              <a:t>deque</a:t>
            </a:r>
            <a:r>
              <a:rPr lang="ru-RU" dirty="0"/>
              <a:t> определены следующие операции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empty(): bool </a:t>
            </a:r>
            <a:r>
              <a:rPr lang="ru-RU" dirty="0"/>
              <a:t>– Проверка контейнера на отсутствие 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size(): </a:t>
            </a:r>
            <a:r>
              <a:rPr lang="en-US" b="1" dirty="0" err="1"/>
              <a:t>int</a:t>
            </a:r>
            <a:r>
              <a:rPr lang="en-US" dirty="0"/>
              <a:t> – </a:t>
            </a:r>
            <a:r>
              <a:rPr lang="ru-RU" dirty="0"/>
              <a:t>Получение размера контейнера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max_size</a:t>
            </a:r>
            <a:r>
              <a:rPr lang="en-US" b="1" dirty="0"/>
              <a:t>(): </a:t>
            </a:r>
            <a:r>
              <a:rPr lang="en-US" b="1" dirty="0" err="1"/>
              <a:t>int</a:t>
            </a:r>
            <a:r>
              <a:rPr lang="en-US" dirty="0"/>
              <a:t> – </a:t>
            </a:r>
            <a:r>
              <a:rPr lang="ru-RU" dirty="0"/>
              <a:t>Получение максимального размера контейнера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front(): T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Получение первого элемента контейнера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back(): T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Получение последнего элемента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push_[back/front](T&amp; value): void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Добавление элемента в контейнер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pop_[back/front](): void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Удаление элемента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emplace_[back/front](T&amp;&amp; value): void</a:t>
            </a:r>
            <a:r>
              <a:rPr lang="en-US" dirty="0"/>
              <a:t> – </a:t>
            </a:r>
            <a:r>
              <a:rPr lang="ru-RU" dirty="0"/>
              <a:t>Вставляет элемент создавая его на месте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insert(iterator before): void</a:t>
            </a:r>
            <a:r>
              <a:rPr lang="en-US" dirty="0"/>
              <a:t> – </a:t>
            </a:r>
            <a:r>
              <a:rPr lang="ru-RU" dirty="0"/>
              <a:t>вставляет элемент после указанного итератором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erase(iterator deleted): void</a:t>
            </a:r>
            <a:r>
              <a:rPr lang="en-US" dirty="0"/>
              <a:t> – </a:t>
            </a:r>
            <a:r>
              <a:rPr lang="ru-RU" dirty="0"/>
              <a:t>удаляет элемент указанный итератором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swap(stack other): void</a:t>
            </a:r>
            <a:r>
              <a:rPr lang="en-US" dirty="0"/>
              <a:t> – </a:t>
            </a:r>
            <a:r>
              <a:rPr lang="ru-RU" dirty="0"/>
              <a:t>обменивает значения контейнера с другим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resize(</a:t>
            </a:r>
            <a:r>
              <a:rPr lang="en-US" b="1" dirty="0" err="1"/>
              <a:t>int</a:t>
            </a:r>
            <a:r>
              <a:rPr lang="en-US" b="1" dirty="0"/>
              <a:t> size): void</a:t>
            </a:r>
            <a:r>
              <a:rPr lang="en-US" dirty="0"/>
              <a:t> – </a:t>
            </a:r>
            <a:r>
              <a:rPr lang="ru-RU" dirty="0"/>
              <a:t>изменяет размер контейнера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clear(): void</a:t>
            </a:r>
            <a:r>
              <a:rPr lang="en-US" dirty="0"/>
              <a:t> – </a:t>
            </a:r>
            <a:r>
              <a:rPr lang="ru-RU" dirty="0"/>
              <a:t>очищает </a:t>
            </a:r>
            <a:r>
              <a:rPr lang="ru-RU" dirty="0" smtClean="0"/>
              <a:t>контейнер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shrink_to_fit</a:t>
            </a:r>
            <a:r>
              <a:rPr lang="en-US" b="1" dirty="0"/>
              <a:t>(): void</a:t>
            </a:r>
            <a:r>
              <a:rPr lang="en-US" dirty="0"/>
              <a:t> – </a:t>
            </a:r>
            <a:r>
              <a:rPr lang="ru-RU" dirty="0" smtClean="0"/>
              <a:t>вынуждает контейнер освободить незанятую память до его размера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12568" y="1849125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переменной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93086" y="2439399"/>
            <a:ext cx="2892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!В отличии от односторонней очереди, является в С++ самостоятельным контейнером, а не оберткой над другим.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4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318300" y="5798148"/>
            <a:ext cx="593241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1 ,2 ,3 ,4 ,5 ,6 ,7 ,8 ,9 ,10</a:t>
            </a:r>
          </a:p>
          <a:p>
            <a:r>
              <a:rPr lang="ru-RU" dirty="0">
                <a:solidFill>
                  <a:srgbClr val="3A7A3A"/>
                </a:solidFill>
              </a:rPr>
              <a:t>(12 1) ,(2 1) ,(2 3) ,(4 3) ,(4 5) ,(6 5) ,(6 7) ,(8 7) ,(8 9) ,(10 9)</a:t>
            </a:r>
          </a:p>
          <a:p>
            <a:r>
              <a:rPr lang="ru-RU" dirty="0">
                <a:solidFill>
                  <a:srgbClr val="3A7A3A"/>
                </a:solidFill>
              </a:rPr>
              <a:t>10 ,8 ,6 ,4 ,2 ,12 ,11 ,1 ,3 ,5 ,7 ,9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3417" y="985808"/>
            <a:ext cx="865058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container|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container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element: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element &lt;&lt; (element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 %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deque_data.push_front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deque_data.front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deque_data.back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&lt;&lt; (el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59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Вставка элементов в контейнер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47291" y="1028201"/>
            <a:ext cx="10364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Заметим, что в других </a:t>
            </a:r>
            <a:r>
              <a:rPr lang="ru-RU" dirty="0" smtClean="0"/>
              <a:t>библиотеках(не </a:t>
            </a:r>
            <a:r>
              <a:rPr lang="ru-RU" dirty="0"/>
              <a:t>в стандартной библиотеке </a:t>
            </a:r>
            <a:r>
              <a:rPr lang="ru-RU" dirty="0" smtClean="0"/>
              <a:t>C++) контейнеры </a:t>
            </a:r>
            <a:r>
              <a:rPr lang="ru-RU" dirty="0"/>
              <a:t>могут обладать спецификой. Например, </a:t>
            </a:r>
            <a:r>
              <a:rPr lang="ru-RU" dirty="0" err="1" smtClean="0"/>
              <a:t>Qt</a:t>
            </a:r>
            <a:r>
              <a:rPr lang="ru-RU" dirty="0" smtClean="0"/>
              <a:t> </a:t>
            </a:r>
            <a:r>
              <a:rPr lang="ru-RU" dirty="0" err="1" smtClean="0"/>
              <a:t>QVector</a:t>
            </a:r>
            <a:r>
              <a:rPr lang="ru-RU" dirty="0"/>
              <a:t>&lt;…&gt;имеет возможность вставки в начало </a:t>
            </a:r>
            <a:r>
              <a:rPr lang="ru-RU" dirty="0" err="1"/>
              <a:t>push_front</a:t>
            </a:r>
            <a:r>
              <a:rPr lang="ru-RU" dirty="0" smtClean="0"/>
              <a:t>(…), а </a:t>
            </a:r>
            <a:r>
              <a:rPr lang="ru-RU" dirty="0"/>
              <a:t>список имеет произвольный доступ.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0101"/>
              </p:ext>
            </p:extLst>
          </p:nvPr>
        </p:nvGraphicFramePr>
        <p:xfrm>
          <a:off x="1670527" y="2178067"/>
          <a:ext cx="8731151" cy="32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859">
                  <a:extLst>
                    <a:ext uri="{9D8B030D-6E8A-4147-A177-3AD203B41FA5}">
                      <a16:colId xmlns:a16="http://schemas.microsoft.com/office/drawing/2014/main" val="4179435874"/>
                    </a:ext>
                  </a:extLst>
                </a:gridCol>
                <a:gridCol w="1493618">
                  <a:extLst>
                    <a:ext uri="{9D8B030D-6E8A-4147-A177-3AD203B41FA5}">
                      <a16:colId xmlns:a16="http://schemas.microsoft.com/office/drawing/2014/main" val="1301900916"/>
                    </a:ext>
                  </a:extLst>
                </a:gridCol>
                <a:gridCol w="1664031">
                  <a:extLst>
                    <a:ext uri="{9D8B030D-6E8A-4147-A177-3AD203B41FA5}">
                      <a16:colId xmlns:a16="http://schemas.microsoft.com/office/drawing/2014/main" val="963079851"/>
                    </a:ext>
                  </a:extLst>
                </a:gridCol>
                <a:gridCol w="1503643">
                  <a:extLst>
                    <a:ext uri="{9D8B030D-6E8A-4147-A177-3AD203B41FA5}">
                      <a16:colId xmlns:a16="http://schemas.microsoft.com/office/drawing/2014/main" val="3926452466"/>
                    </a:ext>
                  </a:extLst>
                </a:gridCol>
              </a:tblGrid>
              <a:tr h="4065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+mn-lt"/>
                        </a:rPr>
                        <a:t>Оператор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vector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dqueue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list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extLst>
                  <a:ext uri="{0D108BD9-81ED-4DB2-BD59-A6C34878D82A}">
                    <a16:rowId xmlns:a16="http://schemas.microsoft.com/office/drawing/2014/main" val="86491096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начало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push_front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427821675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Удаление из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начала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pop_front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70775016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конец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push_back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993058200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Удаление из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конца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pop_back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4228187421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произв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insert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394828765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Удал. из произв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174464112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Произв. доступ[ ],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2915586085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670526" y="54303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+ -за постоянное время </a:t>
            </a:r>
            <a:r>
              <a:rPr lang="en-US" dirty="0"/>
              <a:t>O(1)</a:t>
            </a:r>
          </a:p>
          <a:p>
            <a:r>
              <a:rPr lang="ru-RU" dirty="0"/>
              <a:t>(+) -за линейное время </a:t>
            </a:r>
            <a:r>
              <a:rPr lang="en-US" dirty="0"/>
              <a:t>O(n)</a:t>
            </a:r>
          </a:p>
          <a:p>
            <a:r>
              <a:rPr lang="ru-RU" dirty="0"/>
              <a:t>--не доступен</a:t>
            </a:r>
          </a:p>
        </p:txBody>
      </p:sp>
    </p:spTree>
    <p:extLst>
      <p:ext uri="{BB962C8B-B14F-4D97-AF65-F5344CB8AC3E}">
        <p14:creationId xmlns:p14="http://schemas.microsoft.com/office/powerpoint/2010/main" val="25687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93417" y="1100571"/>
            <a:ext cx="110542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Множество(</a:t>
            </a:r>
            <a:r>
              <a:rPr lang="en-US" b="1" dirty="0" smtClean="0"/>
              <a:t>set)</a:t>
            </a:r>
            <a:r>
              <a:rPr lang="ru-RU" b="1" dirty="0" smtClean="0"/>
              <a:t> – </a:t>
            </a:r>
            <a:r>
              <a:rPr lang="ru-RU" dirty="0" smtClean="0"/>
              <a:t>это ассоциативный контейнер, который содержит только уникальные значения отсортированные по возрастанию значения ключа</a:t>
            </a:r>
            <a:r>
              <a:rPr lang="ru-RU" dirty="0" smtClean="0"/>
              <a:t>.</a:t>
            </a:r>
            <a:r>
              <a:rPr lang="en-US" dirty="0" smtClean="0"/>
              <a:t> (</a:t>
            </a:r>
            <a:r>
              <a:rPr lang="ru-RU" dirty="0" smtClean="0"/>
              <a:t>Есть </a:t>
            </a:r>
            <a:r>
              <a:rPr lang="en-US" dirty="0" smtClean="0"/>
              <a:t>multiset</a:t>
            </a:r>
            <a:r>
              <a:rPr lang="ru-RU" dirty="0" smtClean="0"/>
              <a:t>, допускающий дубликаты)</a:t>
            </a:r>
            <a:endParaRPr lang="ru-RU" dirty="0" smtClean="0"/>
          </a:p>
          <a:p>
            <a:r>
              <a:rPr lang="ru-RU" b="1" dirty="0" smtClean="0"/>
              <a:t>Сигнатура</a:t>
            </a:r>
            <a:r>
              <a:rPr lang="en-US" b="1" dirty="0"/>
              <a:t> </a:t>
            </a:r>
            <a:r>
              <a:rPr lang="ru-RU" b="1" dirty="0" smtClean="0"/>
              <a:t>создания объекта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ru-RU" b="1" dirty="0" smtClean="0"/>
              <a:t>Методы</a:t>
            </a: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clear</a:t>
            </a:r>
            <a:r>
              <a:rPr lang="ru-RU" dirty="0"/>
              <a:t>() Очищает контейнер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insert</a:t>
            </a:r>
            <a:r>
              <a:rPr lang="ru-RU" dirty="0"/>
              <a:t>() Вставляет элементы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erase</a:t>
            </a:r>
            <a:r>
              <a:rPr lang="ru-RU" dirty="0"/>
              <a:t>() Удаляет элементы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swap</a:t>
            </a:r>
            <a:r>
              <a:rPr lang="ru-RU" dirty="0"/>
              <a:t>() Обменивает содержимое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emplace</a:t>
            </a:r>
            <a:r>
              <a:rPr lang="ru-RU" dirty="0"/>
              <a:t>() Создает элементы на </a:t>
            </a:r>
            <a:r>
              <a:rPr lang="ru-RU" dirty="0" smtClean="0"/>
              <a:t>месте</a:t>
            </a: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merge</a:t>
            </a:r>
            <a:r>
              <a:rPr lang="en-US" dirty="0" smtClean="0"/>
              <a:t>() </a:t>
            </a:r>
            <a:r>
              <a:rPr lang="ru-RU" dirty="0" smtClean="0"/>
              <a:t>Объединяет два множества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extract</a:t>
            </a:r>
            <a:r>
              <a:rPr lang="en-US" dirty="0" smtClean="0"/>
              <a:t>() </a:t>
            </a:r>
            <a:r>
              <a:rPr lang="ru-RU" dirty="0" smtClean="0"/>
              <a:t>Изымает из множества определенный элемент по значению или по позиции</a:t>
            </a: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count</a:t>
            </a:r>
            <a:r>
              <a:rPr lang="ru-RU" dirty="0" smtClean="0"/>
              <a:t>(</a:t>
            </a:r>
            <a:r>
              <a:rPr lang="ru-RU" dirty="0" err="1" smtClean="0"/>
              <a:t>key</a:t>
            </a:r>
            <a:r>
              <a:rPr lang="ru-RU" dirty="0"/>
              <a:t>) Возвращает (</a:t>
            </a:r>
            <a:r>
              <a:rPr lang="ru-RU" dirty="0" err="1"/>
              <a:t>size_t</a:t>
            </a:r>
            <a:r>
              <a:rPr lang="ru-RU" dirty="0"/>
              <a:t>) количество элементов, соответствующих определенному ключу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find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находит элемент </a:t>
            </a:r>
            <a:r>
              <a:rPr lang="ru-RU" dirty="0" smtClean="0"/>
              <a:t>по </a:t>
            </a:r>
            <a:r>
              <a:rPr lang="ru-RU" dirty="0" smtClean="0"/>
              <a:t>ключу. </a:t>
            </a:r>
            <a:r>
              <a:rPr lang="ru-RU" dirty="0"/>
              <a:t>Возвращает константный итератор позиции элемента или итератор </a:t>
            </a:r>
            <a:r>
              <a:rPr lang="ru-RU" dirty="0" err="1"/>
              <a:t>end</a:t>
            </a:r>
            <a:r>
              <a:rPr lang="ru-RU" dirty="0"/>
              <a:t>(), если таковой не найден.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equal_range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диапазон (</a:t>
            </a:r>
            <a:r>
              <a:rPr lang="ru-RU" dirty="0" err="1"/>
              <a:t>pair</a:t>
            </a:r>
            <a:r>
              <a:rPr lang="ru-RU" dirty="0"/>
              <a:t> итераторов, см. ниже), содержащий все элементы с ключом </a:t>
            </a:r>
            <a:r>
              <a:rPr lang="ru-RU" dirty="0" err="1"/>
              <a:t>key</a:t>
            </a:r>
            <a:r>
              <a:rPr lang="ru-RU" dirty="0"/>
              <a:t> в контейнере.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lower_bound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итератор на первый элемент, который меньше, чем </a:t>
            </a:r>
            <a:r>
              <a:rPr lang="ru-RU" dirty="0" err="1"/>
              <a:t>key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upper_bound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итератор на первый элемент, который больше, чем </a:t>
            </a:r>
            <a:r>
              <a:rPr lang="ru-RU" dirty="0" err="1" smtClean="0"/>
              <a:t>key</a:t>
            </a: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contains</a:t>
            </a:r>
            <a:r>
              <a:rPr lang="ru-RU" dirty="0" smtClean="0"/>
              <a:t>(</a:t>
            </a:r>
            <a:r>
              <a:rPr lang="en-US" dirty="0" smtClean="0"/>
              <a:t>key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возвращает </a:t>
            </a:r>
            <a:r>
              <a:rPr lang="en-US" dirty="0" smtClean="0"/>
              <a:t>true </a:t>
            </a:r>
            <a:r>
              <a:rPr lang="ru-RU" dirty="0" smtClean="0"/>
              <a:t>если контейнер содержит ключ, или </a:t>
            </a:r>
            <a:r>
              <a:rPr lang="en-US" dirty="0" smtClean="0"/>
              <a:t>false </a:t>
            </a:r>
            <a:r>
              <a:rPr lang="ru-RU" dirty="0" smtClean="0"/>
              <a:t>если не содержит, С++20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25612" y="1983851"/>
            <a:ext cx="664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переменной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значения инициализации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2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605159" y="1295219"/>
            <a:ext cx="60960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dirty="0" err="1">
                <a:solidFill>
                  <a:srgbClr val="3A7A3A"/>
                </a:solidFill>
              </a:rPr>
              <a:t>asdif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uasd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jfioj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am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newf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jkwebrbas</a:t>
            </a:r>
            <a:r>
              <a:rPr lang="ru-RU" dirty="0">
                <a:solidFill>
                  <a:srgbClr val="3A7A3A"/>
                </a:solidFill>
              </a:rPr>
              <a:t> a </a:t>
            </a:r>
            <a:r>
              <a:rPr lang="ru-RU" dirty="0" err="1">
                <a:solidFill>
                  <a:srgbClr val="3A7A3A"/>
                </a:solidFill>
              </a:rPr>
              <a:t>ashjkb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fmansdbfwefbgf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ewr</a:t>
            </a:r>
            <a:endParaRPr lang="ru-RU" dirty="0">
              <a:solidFill>
                <a:srgbClr val="3A7A3A"/>
              </a:solidFill>
            </a:endParaRPr>
          </a:p>
          <a:p>
            <a:r>
              <a:rPr lang="ru-RU" dirty="0" err="1">
                <a:solidFill>
                  <a:srgbClr val="3A7A3A"/>
                </a:solidFill>
              </a:rPr>
              <a:t>asdif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uasd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jfioj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am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newf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jkwebrbas</a:t>
            </a:r>
            <a:r>
              <a:rPr lang="ru-RU" dirty="0">
                <a:solidFill>
                  <a:srgbClr val="3A7A3A"/>
                </a:solidFill>
              </a:rPr>
              <a:t> a </a:t>
            </a:r>
            <a:r>
              <a:rPr lang="ru-RU" dirty="0" err="1">
                <a:solidFill>
                  <a:srgbClr val="3A7A3A"/>
                </a:solidFill>
              </a:rPr>
              <a:t>ashjkb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fmansdbfwefbgf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ewr</a:t>
            </a:r>
            <a:endParaRPr lang="ru-RU" dirty="0">
              <a:solidFill>
                <a:srgbClr val="3A7A3A"/>
              </a:solidFill>
            </a:endParaRPr>
          </a:p>
          <a:p>
            <a:r>
              <a:rPr lang="ru-RU" dirty="0">
                <a:solidFill>
                  <a:srgbClr val="3A7A3A"/>
                </a:solidFill>
              </a:rPr>
              <a:t>62</a:t>
            </a:r>
          </a:p>
          <a:p>
            <a:r>
              <a:rPr lang="ru-RU" dirty="0">
                <a:solidFill>
                  <a:srgbClr val="3A7A3A"/>
                </a:solidFill>
              </a:rPr>
              <a:t>Во введенном </a:t>
            </a:r>
            <a:r>
              <a:rPr lang="ru-RU" dirty="0" smtClean="0">
                <a:solidFill>
                  <a:srgbClr val="3A7A3A"/>
                </a:solidFill>
              </a:rPr>
              <a:t>тексте </a:t>
            </a:r>
            <a:r>
              <a:rPr lang="ru-RU" dirty="0">
                <a:solidFill>
                  <a:srgbClr val="3A7A3A"/>
                </a:solidFill>
              </a:rPr>
              <a:t>содержатся следующие уникальные буквы:</a:t>
            </a:r>
          </a:p>
          <a:p>
            <a:r>
              <a:rPr lang="ru-RU" dirty="0">
                <a:solidFill>
                  <a:srgbClr val="3A7A3A"/>
                </a:solidFill>
              </a:rPr>
              <a:t>a, b, d, e, f, g, h, i, j, k, m, n, o, r, s, u, w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9769" y="1437778"/>
            <a:ext cx="96280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string text;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text);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text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unique_letters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letter: text){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(letter !=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unique_letters.insert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(letter);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Во введенном тексте, содержатся следующие уникальные буквы:"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letter: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unique_letters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letter;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(letter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unique_letters.rbegin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572401" y="4048029"/>
            <a:ext cx="2339787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a ,b ,c ,d ,e</a:t>
            </a:r>
          </a:p>
          <a:p>
            <a:r>
              <a:rPr lang="ru-RU" dirty="0">
                <a:solidFill>
                  <a:srgbClr val="3A7A3A"/>
                </a:solidFill>
              </a:rPr>
              <a:t>a ,b ,f ,i ,j ,k</a:t>
            </a:r>
          </a:p>
          <a:p>
            <a:r>
              <a:rPr lang="ru-RU" dirty="0">
                <a:solidFill>
                  <a:srgbClr val="3A7A3A"/>
                </a:solidFill>
              </a:rPr>
              <a:t>a ,b ,c ,d ,e</a:t>
            </a:r>
          </a:p>
          <a:p>
            <a:r>
              <a:rPr lang="ru-RU" dirty="0">
                <a:solidFill>
                  <a:srgbClr val="3A7A3A"/>
                </a:solidFill>
              </a:rPr>
              <a:t>a ,b ,c ,d ,e</a:t>
            </a:r>
          </a:p>
          <a:p>
            <a:r>
              <a:rPr lang="ru-RU" dirty="0">
                <a:solidFill>
                  <a:srgbClr val="3A7A3A"/>
                </a:solidFill>
              </a:rPr>
              <a:t>1</a:t>
            </a:r>
          </a:p>
          <a:p>
            <a:r>
              <a:rPr lang="ru-RU" dirty="0">
                <a:solidFill>
                  <a:srgbClr val="3A7A3A"/>
                </a:solidFill>
              </a:rPr>
              <a:t>0 b</a:t>
            </a:r>
          </a:p>
          <a:p>
            <a:r>
              <a:rPr lang="ru-RU" dirty="0">
                <a:solidFill>
                  <a:srgbClr val="3A7A3A"/>
                </a:solidFill>
              </a:rPr>
              <a:t>a ,c ,d ,e</a:t>
            </a:r>
          </a:p>
          <a:p>
            <a:r>
              <a:rPr lang="ru-RU" dirty="0">
                <a:solidFill>
                  <a:srgbClr val="3A7A3A"/>
                </a:solidFill>
              </a:rPr>
              <a:t>a ,b ,c ,d ,e ,f ,i ,j ,k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78582" y="1100571"/>
            <a:ext cx="98073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first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second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'j'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third {};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print(second);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print(third);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third.extract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print(third);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ch.value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 error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third.extract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print(third);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(second);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print(third);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760222" y="118448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Словарь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55931" y="1100571"/>
            <a:ext cx="110452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Типы словарей включают в себя шаблонные параметры: тип ключа и тип значения ключа (</a:t>
            </a:r>
            <a:r>
              <a:rPr lang="en-US" dirty="0"/>
              <a:t>Key </a:t>
            </a:r>
            <a:r>
              <a:rPr lang="ru-RU" dirty="0"/>
              <a:t>и </a:t>
            </a:r>
            <a:r>
              <a:rPr lang="en-US" dirty="0"/>
              <a:t>T </a:t>
            </a:r>
            <a:r>
              <a:rPr lang="ru-RU" dirty="0"/>
              <a:t>ниже), а также функцию сравнения (</a:t>
            </a:r>
            <a:r>
              <a:rPr lang="en-US" dirty="0"/>
              <a:t>comp). </a:t>
            </a:r>
            <a:r>
              <a:rPr lang="ru-RU" dirty="0"/>
              <a:t>Если такая функция отсутствует, то она задана неявно функцией </a:t>
            </a:r>
            <a:r>
              <a:rPr lang="en-US" dirty="0"/>
              <a:t>less&lt;&gt; (</a:t>
            </a:r>
            <a:r>
              <a:rPr lang="ru-RU" dirty="0"/>
              <a:t>операция </a:t>
            </a:r>
            <a:r>
              <a:rPr lang="ru-RU" dirty="0" smtClean="0"/>
              <a:t>&lt;). (Есть </a:t>
            </a:r>
            <a:r>
              <a:rPr lang="en-US" dirty="0" err="1" smtClean="0"/>
              <a:t>multimap</a:t>
            </a:r>
            <a:r>
              <a:rPr lang="ru-RU" dirty="0" smtClean="0"/>
              <a:t>, допускающий дубликаты)</a:t>
            </a:r>
            <a:endParaRPr lang="ru-RU" dirty="0"/>
          </a:p>
          <a:p>
            <a:r>
              <a:rPr lang="ru-RU" dirty="0"/>
              <a:t>Объекты класса </a:t>
            </a:r>
            <a:r>
              <a:rPr lang="en-US" dirty="0"/>
              <a:t>map </a:t>
            </a:r>
            <a:r>
              <a:rPr lang="ru-RU" dirty="0"/>
              <a:t>можно получить с помощью следующих конструкторов:</a:t>
            </a:r>
            <a:endParaRPr lang="en-US" dirty="0"/>
          </a:p>
          <a:p>
            <a:r>
              <a:rPr lang="ru-RU" b="1" dirty="0"/>
              <a:t>Конструкторы</a:t>
            </a:r>
          </a:p>
          <a:p>
            <a:pPr lvl="1"/>
            <a:r>
              <a:rPr lang="ru-RU" b="1" dirty="0"/>
              <a:t>Пустой массив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(Comp);</a:t>
            </a:r>
          </a:p>
          <a:p>
            <a:pPr lvl="1"/>
            <a:r>
              <a:rPr lang="ru-RU" b="1" dirty="0"/>
              <a:t>Конструктор копирования/перемещения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(other);</a:t>
            </a:r>
          </a:p>
          <a:p>
            <a:pPr lvl="1"/>
            <a:r>
              <a:rPr lang="ru-RU" b="1" dirty="0"/>
              <a:t>С помощью итераторов (вставки)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(first, last);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(first, last, </a:t>
            </a:r>
            <a:r>
              <a:rPr lang="ru-RU" dirty="0"/>
              <a:t>С</a:t>
            </a:r>
            <a:r>
              <a:rPr lang="en-US" dirty="0" err="1"/>
              <a:t>omp</a:t>
            </a:r>
            <a:r>
              <a:rPr lang="en-US" dirty="0"/>
              <a:t>);</a:t>
            </a:r>
          </a:p>
          <a:p>
            <a:pPr lvl="1"/>
            <a:r>
              <a:rPr lang="ru-RU" b="1" dirty="0"/>
              <a:t>С помощью списка инициализации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 {</a:t>
            </a:r>
            <a:r>
              <a:rPr lang="en-US" dirty="0" err="1"/>
              <a:t>init</a:t>
            </a:r>
            <a:r>
              <a:rPr lang="en-US" dirty="0"/>
              <a:t>};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); 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, Comp);</a:t>
            </a:r>
          </a:p>
          <a:p>
            <a:r>
              <a:rPr lang="ru-RU" dirty="0"/>
              <a:t>Примечание. При инициализации списком каждая пара должна заключаться в отдельные фигурные скобки:</a:t>
            </a:r>
          </a:p>
          <a:p>
            <a:r>
              <a:rPr lang="en-US" dirty="0"/>
              <a:t>map&lt;string, 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ar</a:t>
            </a:r>
            <a:r>
              <a:rPr lang="en-US" dirty="0"/>
              <a:t> {{"a1", 10}, {"www", 17}, {"j8", 100}};</a:t>
            </a:r>
            <a:endParaRPr lang="ru-RU" dirty="0"/>
          </a:p>
          <a:p>
            <a:pPr algn="ctr"/>
            <a:r>
              <a:rPr lang="ru-RU" b="1" dirty="0"/>
              <a:t>Методы аналогичны методам </a:t>
            </a:r>
            <a:r>
              <a:rPr lang="en-US" b="1" dirty="0"/>
              <a:t>SET!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968075" y="3405297"/>
            <a:ext cx="4139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ключа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значения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переменной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значения инициализации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8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Контейнерные классы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93417" y="1043189"/>
            <a:ext cx="111843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Контейнерный класс</a:t>
            </a:r>
            <a:r>
              <a:rPr lang="ru-RU" dirty="0"/>
              <a:t> (или ещё </a:t>
            </a:r>
            <a:r>
              <a:rPr lang="ru-RU" b="1" dirty="0" smtClean="0"/>
              <a:t>класс-контейнер</a:t>
            </a:r>
            <a:r>
              <a:rPr lang="ru-RU" dirty="0" smtClean="0"/>
              <a:t>) </a:t>
            </a:r>
            <a:r>
              <a:rPr lang="ru-RU" dirty="0" smtClean="0"/>
              <a:t>— </a:t>
            </a:r>
            <a:r>
              <a:rPr lang="ru-RU" dirty="0"/>
              <a:t>это </a:t>
            </a:r>
            <a:r>
              <a:rPr lang="ru-RU" b="1" dirty="0"/>
              <a:t>класс</a:t>
            </a:r>
            <a:r>
              <a:rPr lang="ru-RU" dirty="0"/>
              <a:t>, предназначенный для хранения и организации нескольких объектов определённого типа данных (пользовательских или фундаментальных).</a:t>
            </a:r>
          </a:p>
          <a:p>
            <a:endParaRPr lang="ru-RU" dirty="0"/>
          </a:p>
          <a:p>
            <a:r>
              <a:rPr lang="ru-RU" dirty="0"/>
              <a:t>Существует много разных контейнерных классов, каждый из которых имеет свои преимущества, недостатки или ограничения в использовании. В отличие от стандартных массивов, контейнерные классы-массивы имеют возможность динамического изменения своего размера, когда элементы добавляются или удаляются. Это не только делает их более </a:t>
            </a:r>
            <a:r>
              <a:rPr lang="ru-RU" dirty="0" smtClean="0"/>
              <a:t>удобными, </a:t>
            </a:r>
            <a:r>
              <a:rPr lang="ru-RU" dirty="0" smtClean="0"/>
              <a:t>чем </a:t>
            </a:r>
            <a:r>
              <a:rPr lang="ru-RU" dirty="0"/>
              <a:t>обычные массивы, но и безопаснее.</a:t>
            </a:r>
          </a:p>
          <a:p>
            <a:r>
              <a:rPr lang="ru-RU" dirty="0"/>
              <a:t>Обычно, </a:t>
            </a:r>
            <a:r>
              <a:rPr lang="ru-RU" b="1" dirty="0"/>
              <a:t>функционал классов-контейнеров</a:t>
            </a:r>
            <a:r>
              <a:rPr lang="ru-RU" dirty="0"/>
              <a:t> </a:t>
            </a:r>
            <a:r>
              <a:rPr lang="ru-RU" dirty="0" smtClean="0"/>
              <a:t>включает в себя: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пустого контейнера (через </a:t>
            </a:r>
            <a:r>
              <a:rPr lang="ru-RU" b="1" dirty="0"/>
              <a:t>конструктор</a:t>
            </a:r>
            <a:r>
              <a:rPr lang="ru-RU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нового объекта в контейнер.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объекта из контейнера.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Просмотр количества объектов, находящихся на данный момент в контейнере.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Очистка контейнера от всех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Доступ к сохранённым объектам.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Сортировка объектов/элементов (не всегда).</a:t>
            </a:r>
          </a:p>
          <a:p>
            <a:r>
              <a:rPr lang="ru-RU" b="1" dirty="0"/>
              <a:t>Типом отношений</a:t>
            </a:r>
            <a:r>
              <a:rPr lang="ru-RU" dirty="0"/>
              <a:t> в классах-контейнерах является «</a:t>
            </a:r>
            <a:r>
              <a:rPr lang="ru-RU" b="1" dirty="0"/>
              <a:t>член чего-то</a:t>
            </a:r>
            <a:r>
              <a:rPr lang="ru-RU" dirty="0"/>
              <a:t>». Например, элементы массива «являются членами» (принадлежат) массива. Обратите внимание, мы здесь используем термин «член чего-то» не в смысле члена класса C++.</a:t>
            </a:r>
          </a:p>
          <a:p>
            <a:r>
              <a:rPr lang="ru-RU" b="1" dirty="0" smtClean="0"/>
              <a:t>Контейнеры делятся </a:t>
            </a:r>
            <a:r>
              <a:rPr lang="ru-RU" b="1" dirty="0"/>
              <a:t>на 2 типа</a:t>
            </a:r>
            <a:r>
              <a:rPr lang="en-US" b="1" dirty="0"/>
              <a:t>: 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Последовательные контейнеры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Ассоциативные </a:t>
            </a:r>
            <a:r>
              <a:rPr lang="ru-RU" dirty="0" smtClean="0"/>
              <a:t>контейнеры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Мем: &quot;установим контейнер в контейнер&quot; - Все шаблоны - Meme-arsenal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303" y="3109369"/>
            <a:ext cx="2716194" cy="157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979411" y="1373298"/>
            <a:ext cx="3609837" cy="5047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3A7A3A"/>
                </a:solidFill>
              </a:rPr>
              <a:t>asdasd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asdjoasn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fjknsdjk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nfjenw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iofnwejf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jwenfpjwenpjf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nsdjknfuioweng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mktgnm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hk;dfgn</a:t>
            </a:r>
            <a:r>
              <a:rPr lang="ru-RU" sz="1400" dirty="0">
                <a:solidFill>
                  <a:srgbClr val="3A7A3A"/>
                </a:solidFill>
              </a:rPr>
              <a:t>;</a:t>
            </a:r>
          </a:p>
          <a:p>
            <a:r>
              <a:rPr lang="ru-RU" sz="1400" dirty="0">
                <a:solidFill>
                  <a:srgbClr val="3A7A3A"/>
                </a:solidFill>
              </a:rPr>
              <a:t>85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 : 8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;: 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a: 4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d: 6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e: 5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f: 8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g: 3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h: 1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i: 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j: 9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k: 5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m: 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n: 12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o: 3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p: 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s: 6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t: 1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u: 1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w: 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3417" y="1043189"/>
            <a:ext cx="748599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text;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text);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text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map&lt;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letters;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letter: text){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letters.count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(letter)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letters[letter]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letters[letter]++;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letter: letters){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Букв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letter.first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letter.second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Альтернативные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13884" y="1489866"/>
            <a:ext cx="110452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Оба контейнера реализованы через самобалансирующиеся деревья, в частности красно-черное дерево.</a:t>
            </a:r>
            <a:endParaRPr lang="ru-RU" dirty="0" smtClean="0"/>
          </a:p>
          <a:p>
            <a:r>
              <a:rPr lang="ru-RU" dirty="0" smtClean="0"/>
              <a:t>Кроме </a:t>
            </a:r>
            <a:r>
              <a:rPr lang="en-US" dirty="0" smtClean="0"/>
              <a:t>set </a:t>
            </a:r>
            <a:r>
              <a:rPr lang="ru-RU" dirty="0" smtClean="0"/>
              <a:t>и </a:t>
            </a:r>
            <a:r>
              <a:rPr lang="en-US" dirty="0" smtClean="0"/>
              <a:t>map </a:t>
            </a:r>
            <a:r>
              <a:rPr lang="ru-RU" dirty="0" smtClean="0"/>
              <a:t>еще есть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multiset</a:t>
            </a:r>
            <a:r>
              <a:rPr lang="en-US" dirty="0" smtClean="0"/>
              <a:t> </a:t>
            </a:r>
            <a:r>
              <a:rPr lang="ru-RU" dirty="0" smtClean="0"/>
              <a:t>– множество допускающее дубликаты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multimap</a:t>
            </a:r>
            <a:r>
              <a:rPr lang="ru-RU" dirty="0" smtClean="0"/>
              <a:t> – словарь допускающий дубликаты ключей</a:t>
            </a:r>
          </a:p>
          <a:p>
            <a:endParaRPr lang="en-US" dirty="0" smtClean="0"/>
          </a:p>
          <a:p>
            <a:r>
              <a:rPr lang="ru-RU" dirty="0" smtClean="0"/>
              <a:t>Также есть неупорядоченные контейнеры, реализованные через хеш-таблицы.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unoirdered_set</a:t>
            </a:r>
            <a:r>
              <a:rPr lang="en-US" dirty="0" smtClean="0"/>
              <a:t> –</a:t>
            </a:r>
            <a:r>
              <a:rPr lang="ru-RU" dirty="0" smtClean="0"/>
              <a:t> неупорядоченное множество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unoirdered_multiset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ru-RU" dirty="0"/>
              <a:t> неупорядоченное </a:t>
            </a:r>
            <a:r>
              <a:rPr lang="ru-RU" dirty="0" smtClean="0"/>
              <a:t>множество с дубликатами значений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unoirdered_map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smtClean="0"/>
              <a:t>неупорядоченный словарь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unoirdered_multimap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smtClean="0"/>
              <a:t>неупорядоченный словарь с дубликатами ключей</a:t>
            </a:r>
          </a:p>
          <a:p>
            <a:endParaRPr lang="ru-RU" dirty="0"/>
          </a:p>
          <a:p>
            <a:r>
              <a:rPr lang="ru-RU" dirty="0" smtClean="0"/>
              <a:t>Отдельно отметим что </a:t>
            </a:r>
            <a:r>
              <a:rPr lang="en-US" dirty="0" smtClean="0"/>
              <a:t>C++ 20 </a:t>
            </a:r>
            <a:r>
              <a:rPr lang="ru-RU" dirty="0" smtClean="0"/>
              <a:t>ввел концепты для контейнеров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Container</a:t>
            </a:r>
            <a:r>
              <a:rPr lang="ru-RU" dirty="0" smtClean="0"/>
              <a:t> – концепт для общего описания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SequenceContainer</a:t>
            </a:r>
            <a:r>
              <a:rPr lang="ru-RU" dirty="0" smtClean="0"/>
              <a:t> – концепт для описания последовательного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AssociativeContainer</a:t>
            </a:r>
            <a:r>
              <a:rPr lang="ru-RU" dirty="0" smtClean="0"/>
              <a:t> – концепт для описания ассоциативного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UnorderedAssociativeContainer</a:t>
            </a:r>
            <a:r>
              <a:rPr lang="ru-RU" dirty="0" smtClean="0"/>
              <a:t> – концепт для описания несортированного ассоциативного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ContainerAdapter</a:t>
            </a:r>
            <a:r>
              <a:rPr lang="ru-RU" dirty="0" smtClean="0"/>
              <a:t> – концепт для описания адаптера контейнера</a:t>
            </a:r>
          </a:p>
        </p:txBody>
      </p:sp>
    </p:spTree>
    <p:extLst>
      <p:ext uri="{BB962C8B-B14F-4D97-AF65-F5344CB8AC3E}">
        <p14:creationId xmlns:p14="http://schemas.microsoft.com/office/powerpoint/2010/main" val="10393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4" y="481752"/>
            <a:ext cx="900421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Алгоритмическая сложность операции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6632"/>
              </p:ext>
            </p:extLst>
          </p:nvPr>
        </p:nvGraphicFramePr>
        <p:xfrm>
          <a:off x="281543" y="1100571"/>
          <a:ext cx="11552225" cy="51057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10445">
                  <a:extLst>
                    <a:ext uri="{9D8B030D-6E8A-4147-A177-3AD203B41FA5}">
                      <a16:colId xmlns:a16="http://schemas.microsoft.com/office/drawing/2014/main" val="1161742568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1546790956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4214264742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369301319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3558455246"/>
                    </a:ext>
                  </a:extLst>
                </a:gridCol>
              </a:tblGrid>
              <a:tr h="5268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Контейнер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Вставка элемента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Доступ к элементу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Удаление элемента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Поиск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2631373304"/>
                  </a:ext>
                </a:extLst>
              </a:tr>
              <a:tr h="1044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vector / string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конец: O(1) Остальные: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В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конце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Остальные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Сортированный: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Несортированный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688635062"/>
                  </a:ext>
                </a:extLst>
              </a:tr>
              <a:tr h="1044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deque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начало/в конец: O(1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Остальные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Вначале/в конце: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Остальные: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Сортированный: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Несортированный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3809348012"/>
                  </a:ext>
                </a:extLst>
              </a:tr>
              <a:tr h="1263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list / </a:t>
                      </a:r>
                      <a:r>
                        <a:rPr lang="en-US" sz="1700" u="none" strike="noStrike" dirty="0" err="1">
                          <a:effectLst/>
                          <a:latin typeface="+mn-lt"/>
                        </a:rPr>
                        <a:t>forward_list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начало/в конец: O(1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O(1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В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начало/в 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конец: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O(1)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O(1)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Вначале/в конце: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O(1)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O(1)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602012659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set / map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-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709333028"/>
                  </a:ext>
                </a:extLst>
              </a:tr>
              <a:tr h="635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unordered_set/ unordered_map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1136167080"/>
                  </a:ext>
                </a:extLst>
              </a:tr>
              <a:tr h="32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>
                          <a:effectLst/>
                          <a:latin typeface="+mn-lt"/>
                        </a:rPr>
                        <a:t>priority_queue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-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2058113542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790967" y="6315285"/>
            <a:ext cx="835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Адаптировано </a:t>
            </a:r>
            <a:r>
              <a:rPr lang="ru-RU" dirty="0">
                <a:latin typeface="Calibri" panose="020F0502020204030204" pitchFamily="34" charset="0"/>
              </a:rPr>
              <a:t>из </a:t>
            </a:r>
            <a:r>
              <a:rPr lang="en-US" dirty="0">
                <a:latin typeface="Calibri" panose="020F0502020204030204" pitchFamily="34" charset="0"/>
              </a:rPr>
              <a:t>http://john-ahlgren.blogspot.com/2013/10/stl-container-performance.html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3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pic>
        <p:nvPicPr>
          <p:cNvPr id="3" name="Picture 2" descr="Сыну задали задание - Леди Mail.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953" y="3708177"/>
            <a:ext cx="3204094" cy="311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Последовательные контейнеры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043189"/>
            <a:ext cx="111719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Последовательные </a:t>
            </a:r>
            <a:r>
              <a:rPr lang="ru-RU" b="1" dirty="0"/>
              <a:t>контейнеры</a:t>
            </a:r>
            <a:r>
              <a:rPr lang="ru-RU" dirty="0"/>
              <a:t> (или ещё «</a:t>
            </a:r>
            <a:r>
              <a:rPr lang="ru-RU" b="1" dirty="0"/>
              <a:t>контейнеры последовательности</a:t>
            </a:r>
            <a:r>
              <a:rPr lang="ru-RU" dirty="0"/>
              <a:t>») — это контейнерные классы, элементы которых находятся в последовательности. Их определяющей характеристикой является то, что вы можете вставить свой элемент в любое место контейнера. </a:t>
            </a:r>
            <a:endParaRPr lang="en-US" dirty="0"/>
          </a:p>
          <a:p>
            <a:r>
              <a:rPr lang="ru-RU" b="1" dirty="0"/>
              <a:t>array - статический непрерывный массив</a:t>
            </a:r>
            <a:r>
              <a:rPr lang="en-US" b="1" dirty="0"/>
              <a:t>(</a:t>
            </a:r>
            <a:r>
              <a:rPr lang="ru-RU" b="1" dirty="0"/>
              <a:t>не допускает изменения собственного размера)</a:t>
            </a:r>
            <a:endParaRPr lang="ru-RU" dirty="0"/>
          </a:p>
          <a:p>
            <a:r>
              <a:rPr lang="en-US" b="1" dirty="0"/>
              <a:t>vector</a:t>
            </a:r>
            <a:r>
              <a:rPr lang="ru-RU" b="1" dirty="0"/>
              <a:t> </a:t>
            </a:r>
            <a:r>
              <a:rPr lang="en-US" b="1" dirty="0"/>
              <a:t>-</a:t>
            </a:r>
            <a:r>
              <a:rPr lang="ru-RU" b="1" dirty="0"/>
              <a:t> динамический непрерывный массив</a:t>
            </a:r>
            <a:endParaRPr lang="ru-RU" dirty="0"/>
          </a:p>
          <a:p>
            <a:r>
              <a:rPr lang="en-US" b="1" dirty="0" err="1"/>
              <a:t>deque</a:t>
            </a:r>
            <a:r>
              <a:rPr lang="ru-RU" b="1" dirty="0"/>
              <a:t> </a:t>
            </a:r>
            <a:r>
              <a:rPr lang="en-US" b="1" dirty="0"/>
              <a:t>-</a:t>
            </a:r>
            <a:r>
              <a:rPr lang="ru-RU" b="1" dirty="0"/>
              <a:t> двусторонняя очередь </a:t>
            </a:r>
            <a:endParaRPr lang="ru-RU" dirty="0"/>
          </a:p>
          <a:p>
            <a:r>
              <a:rPr lang="en-US" b="1" dirty="0"/>
              <a:t>list -</a:t>
            </a:r>
            <a:r>
              <a:rPr lang="ru-RU" b="1" dirty="0"/>
              <a:t> односвязный список</a:t>
            </a:r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908020" y="3291612"/>
            <a:ext cx="8342770" cy="1167897"/>
            <a:chOff x="1262958" y="3969944"/>
            <a:chExt cx="8342770" cy="1167897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262958" y="3969944"/>
              <a:ext cx="8342770" cy="116789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Контейнер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801640" y="4359387"/>
              <a:ext cx="7385366" cy="69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Массив элементов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80163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Элемент</a:t>
              </a:r>
              <a:endParaRPr lang="ru-RU" sz="16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72509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48547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1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495455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41890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34236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8263551" y="4678587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506244" y="4549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Начиная с </a:t>
            </a:r>
            <a:r>
              <a:rPr lang="en-US" dirty="0"/>
              <a:t>C++11 </a:t>
            </a:r>
            <a:r>
              <a:rPr lang="en-US" b="1" dirty="0"/>
              <a:t>STL </a:t>
            </a:r>
            <a:r>
              <a:rPr lang="ru-RU" b="1" dirty="0"/>
              <a:t>содержит 6 контейнеров последовательности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::vector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deque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array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::list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39385" y="4965174"/>
            <a:ext cx="5661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Наиболее распространённым примером последовательного контейнера является </a:t>
            </a:r>
            <a:r>
              <a:rPr lang="ru-RU" b="1" dirty="0"/>
              <a:t>массив</a:t>
            </a:r>
            <a:r>
              <a:rPr lang="ru-RU" dirty="0"/>
              <a:t>: при вставке 4-ёх элементов в массив, эти элементы будут находиться (в массиве) в точно таком же порядке, в котором вы их вставляли.</a:t>
            </a:r>
          </a:p>
        </p:txBody>
      </p:sp>
    </p:spTree>
    <p:extLst>
      <p:ext uri="{BB962C8B-B14F-4D97-AF65-F5344CB8AC3E}">
        <p14:creationId xmlns:p14="http://schemas.microsoft.com/office/powerpoint/2010/main" val="17706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Итератор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1181" y="1043189"/>
            <a:ext cx="11018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2729"/>
                </a:solidFill>
              </a:rPr>
              <a:t>Итератор — структура данных, которая «указывает» на некоторый элемент контейнера, и (для некоторых контейнеров) умеет переходить к предыдущему/следующему элементу</a:t>
            </a:r>
            <a:r>
              <a:rPr lang="ru-RU" dirty="0" smtClean="0">
                <a:solidFill>
                  <a:srgbClr val="242729"/>
                </a:solidFill>
              </a:rPr>
              <a:t>.</a:t>
            </a:r>
            <a:endParaRPr lang="en-US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331702" y="1910302"/>
            <a:ext cx="7385367" cy="1754318"/>
            <a:chOff x="2780167" y="1455764"/>
            <a:chExt cx="7385367" cy="1754318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2780167" y="2519689"/>
              <a:ext cx="7385367" cy="690393"/>
              <a:chOff x="2463296" y="4359387"/>
              <a:chExt cx="7385367" cy="690393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2463297" y="4359387"/>
                <a:ext cx="7385366" cy="6903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dirty="0" smtClean="0"/>
                  <a:t>Массив элементов типа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Тип</a:t>
                </a:r>
                <a:r>
                  <a:rPr lang="en-US" dirty="0" smtClean="0"/>
                  <a:t>&gt;</a:t>
                </a:r>
                <a:endParaRPr lang="ru-RU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463296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Элемент</a:t>
                </a:r>
                <a:endParaRPr lang="ru-RU" sz="1600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386750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4310204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233658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6157112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7080566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8004020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8925208" y="4678587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2780167" y="1455764"/>
              <a:ext cx="2236206" cy="755964"/>
              <a:chOff x="3097039" y="3340729"/>
              <a:chExt cx="2236206" cy="755964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3097039" y="3340729"/>
                <a:ext cx="2236206" cy="755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 smtClean="0"/>
                  <a:t>Итератор</a:t>
                </a:r>
                <a:endParaRPr lang="ru-RU" sz="1600" dirty="0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3097039" y="3725500"/>
                <a:ext cx="2236206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Указатель на элемент</a:t>
                </a:r>
                <a:endParaRPr lang="ru-RU" sz="1600" dirty="0"/>
              </a:p>
            </p:txBody>
          </p:sp>
        </p:grpSp>
        <p:cxnSp>
          <p:nvCxnSpPr>
            <p:cNvPr id="13" name="Скругленная соединительная линия 12"/>
            <p:cNvCxnSpPr>
              <a:stCxn id="15" idx="1"/>
              <a:endCxn id="17" idx="1"/>
            </p:cNvCxnSpPr>
            <p:nvPr/>
          </p:nvCxnSpPr>
          <p:spPr>
            <a:xfrm rot="10800000" flipV="1">
              <a:off x="2780167" y="2026130"/>
              <a:ext cx="12700" cy="99835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/>
          <p:cNvSpPr/>
          <p:nvPr/>
        </p:nvSpPr>
        <p:spPr>
          <a:xfrm>
            <a:off x="336925" y="3885403"/>
            <a:ext cx="113749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Методы контейнерных классов, возвращающие итераторы: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terator </a:t>
            </a:r>
            <a:r>
              <a:rPr lang="en-US" b="1" dirty="0"/>
              <a:t>begin</a:t>
            </a:r>
            <a:r>
              <a:rPr lang="en-US" b="1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Для </a:t>
            </a:r>
            <a:r>
              <a:rPr lang="ru-RU" dirty="0"/>
              <a:t>доступа к первому (</a:t>
            </a:r>
            <a:r>
              <a:rPr lang="ru-RU" b="1" dirty="0"/>
              <a:t>нулевому</a:t>
            </a:r>
            <a:r>
              <a:rPr lang="ru-RU" dirty="0"/>
              <a:t>) элементу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terator </a:t>
            </a:r>
            <a:r>
              <a:rPr lang="en-US" b="1" dirty="0"/>
              <a:t>end</a:t>
            </a:r>
            <a:r>
              <a:rPr lang="en-US" b="1" dirty="0"/>
              <a:t>()</a:t>
            </a:r>
            <a:r>
              <a:rPr lang="en-US" dirty="0"/>
              <a:t> – </a:t>
            </a:r>
            <a:r>
              <a:rPr lang="ru-RU" dirty="0" smtClean="0"/>
              <a:t>Указывают </a:t>
            </a:r>
            <a:r>
              <a:rPr lang="ru-RU" dirty="0"/>
              <a:t>на </a:t>
            </a:r>
            <a:r>
              <a:rPr lang="ru-RU" b="1" dirty="0"/>
              <a:t>конец последовательности -</a:t>
            </a:r>
            <a:r>
              <a:rPr lang="ru-RU" dirty="0"/>
              <a:t>несуществующий элемент, </a:t>
            </a:r>
            <a:r>
              <a:rPr lang="ru-RU" b="1" dirty="0"/>
              <a:t>следующий за последним (нельзя обращаться к этому элементу!)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reverse_iterator</a:t>
            </a:r>
            <a:r>
              <a:rPr lang="en-US" b="1" dirty="0"/>
              <a:t> </a:t>
            </a:r>
            <a:r>
              <a:rPr lang="en-US" b="1" dirty="0" err="1"/>
              <a:t>rbegin</a:t>
            </a:r>
            <a:r>
              <a:rPr lang="en-US" b="1" dirty="0"/>
              <a:t>()</a:t>
            </a:r>
            <a:r>
              <a:rPr lang="en-US" dirty="0"/>
              <a:t> – </a:t>
            </a:r>
            <a:r>
              <a:rPr lang="ru-RU" dirty="0" smtClean="0"/>
              <a:t>Указывают </a:t>
            </a:r>
            <a:r>
              <a:rPr lang="ru-RU" dirty="0"/>
              <a:t>на первый (</a:t>
            </a:r>
            <a:r>
              <a:rPr lang="ru-RU" b="1" dirty="0"/>
              <a:t>нулевой</a:t>
            </a:r>
            <a:r>
              <a:rPr lang="ru-RU" dirty="0"/>
              <a:t>) элемент в обратном порядке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reverse_iterator</a:t>
            </a:r>
            <a:r>
              <a:rPr lang="en-US" b="1" dirty="0"/>
              <a:t> rend</a:t>
            </a:r>
            <a:r>
              <a:rPr lang="en-US" b="1" dirty="0"/>
              <a:t>()</a:t>
            </a:r>
            <a:r>
              <a:rPr lang="en-US" dirty="0"/>
              <a:t> – </a:t>
            </a:r>
            <a:r>
              <a:rPr lang="ru-RU" dirty="0" smtClean="0"/>
              <a:t>Указывают </a:t>
            </a:r>
            <a:r>
              <a:rPr lang="ru-RU" dirty="0"/>
              <a:t>на несуществующий элемент, </a:t>
            </a:r>
            <a:r>
              <a:rPr lang="ru-RU" b="1" dirty="0"/>
              <a:t>следующий за первым в обратном порядке (конец последовательности)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 err="1"/>
              <a:t>front</a:t>
            </a:r>
            <a:r>
              <a:rPr lang="en-US" dirty="0"/>
              <a:t> </a:t>
            </a:r>
            <a:r>
              <a:rPr lang="ru-RU" dirty="0"/>
              <a:t>предоставляет доступ к первому элементу.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 err="1"/>
              <a:t>back</a:t>
            </a:r>
            <a:r>
              <a:rPr lang="en-US" dirty="0"/>
              <a:t> </a:t>
            </a:r>
            <a:r>
              <a:rPr lang="ru-RU" dirty="0"/>
              <a:t>предоставляет доступ к последнему элементу.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Переход к следующему элементу для итератора p —с помощью операции инкремента (++p) или (p++).</a:t>
            </a:r>
          </a:p>
        </p:txBody>
      </p:sp>
    </p:spTree>
    <p:extLst>
      <p:ext uri="{BB962C8B-B14F-4D97-AF65-F5344CB8AC3E}">
        <p14:creationId xmlns:p14="http://schemas.microsoft.com/office/powerpoint/2010/main" val="873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1181" y="1100571"/>
            <a:ext cx="11018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b="1" i="1" dirty="0" smtClean="0">
                <a:solidFill>
                  <a:srgbClr val="242729"/>
                </a:solidFill>
              </a:rPr>
              <a:t>for each</a:t>
            </a:r>
            <a:r>
              <a:rPr lang="ru-RU" dirty="0" smtClean="0">
                <a:solidFill>
                  <a:srgbClr val="242729"/>
                </a:solidFill>
              </a:rPr>
              <a:t> это особый вид цикла </a:t>
            </a:r>
            <a:r>
              <a:rPr lang="en-US" b="1" i="1" dirty="0" smtClean="0">
                <a:solidFill>
                  <a:srgbClr val="242729"/>
                </a:solidFill>
              </a:rPr>
              <a:t>for</a:t>
            </a:r>
            <a:r>
              <a:rPr lang="ru-RU" dirty="0" smtClean="0">
                <a:solidFill>
                  <a:srgbClr val="242729"/>
                </a:solidFill>
              </a:rPr>
              <a:t> </a:t>
            </a:r>
            <a:r>
              <a:rPr lang="ru-RU" dirty="0" smtClean="0">
                <a:solidFill>
                  <a:srgbClr val="242729"/>
                </a:solidFill>
              </a:rPr>
              <a:t>используемого для последовательных контейнеров, которые предоставляют для работы с собой механизм подобный арифметике указателей.</a:t>
            </a:r>
            <a:endParaRPr lang="ru-RU" b="1" dirty="0" smtClean="0"/>
          </a:p>
          <a:p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исходя из своего названия </a:t>
            </a:r>
            <a:r>
              <a:rPr lang="ru-RU" dirty="0" smtClean="0">
                <a:solidFill>
                  <a:srgbClr val="242729"/>
                </a:solidFill>
              </a:rPr>
              <a:t>проходится </a:t>
            </a:r>
            <a:r>
              <a:rPr lang="ru-RU" dirty="0" smtClean="0">
                <a:solidFill>
                  <a:srgbClr val="242729"/>
                </a:solidFill>
              </a:rPr>
              <a:t>по каждому элементу последовательного контейнера(например массива) и сохраняет его в локальную для цикла переменную.</a:t>
            </a:r>
          </a:p>
          <a:p>
            <a:r>
              <a:rPr lang="ru-RU" dirty="0" smtClean="0">
                <a:solidFill>
                  <a:srgbClr val="242729"/>
                </a:solidFill>
              </a:rPr>
              <a:t>Сигнатура использования следующая</a:t>
            </a:r>
            <a:r>
              <a:rPr lang="en-US" dirty="0" smtClean="0">
                <a:solidFill>
                  <a:srgbClr val="242729"/>
                </a:solidFill>
              </a:rPr>
              <a:t>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352798" y="2574133"/>
            <a:ext cx="9454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элементов массива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мя локальной переменной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массива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кода использующий элемент массива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71181" y="3497463"/>
            <a:ext cx="110180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2729"/>
                </a:solidFill>
              </a:rPr>
              <a:t>Важно помнить</a:t>
            </a:r>
            <a:r>
              <a:rPr lang="en-US" dirty="0" smtClean="0">
                <a:solidFill>
                  <a:srgbClr val="242729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b="1" i="1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не предоставляет возможности получить номер элемента с которым вы работаете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b="1" i="1" dirty="0" smtClean="0">
                <a:solidFill>
                  <a:srgbClr val="242729"/>
                </a:solidFill>
              </a:rPr>
              <a:t>for each</a:t>
            </a:r>
            <a:r>
              <a:rPr lang="en-US" dirty="0" smtClean="0">
                <a:solidFill>
                  <a:srgbClr val="242729"/>
                </a:solidFill>
              </a:rPr>
              <a:t> </a:t>
            </a:r>
            <a:r>
              <a:rPr lang="ru-RU" dirty="0" smtClean="0">
                <a:solidFill>
                  <a:srgbClr val="242729"/>
                </a:solidFill>
              </a:rPr>
              <a:t>не может работать с указателями на массив, из-за того что для них невозможно выполнить операцию </a:t>
            </a:r>
            <a:r>
              <a:rPr lang="en-US" b="1" i="1" dirty="0" err="1" smtClean="0">
                <a:solidFill>
                  <a:srgbClr val="242729"/>
                </a:solidFill>
              </a:rPr>
              <a:t>sizeof</a:t>
            </a:r>
            <a:endParaRPr lang="ru-RU" b="1" i="1" dirty="0" smtClean="0">
              <a:solidFill>
                <a:srgbClr val="2427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b="1" i="1" dirty="0" smtClean="0">
                <a:solidFill>
                  <a:srgbClr val="242729"/>
                </a:solidFill>
              </a:rPr>
              <a:t>for each</a:t>
            </a:r>
            <a:r>
              <a:rPr lang="en-US" dirty="0" smtClean="0">
                <a:solidFill>
                  <a:srgbClr val="242729"/>
                </a:solidFill>
              </a:rPr>
              <a:t> </a:t>
            </a:r>
            <a:r>
              <a:rPr lang="ru-RU" dirty="0" smtClean="0">
                <a:solidFill>
                  <a:srgbClr val="242729"/>
                </a:solidFill>
              </a:rPr>
              <a:t> в своем объявлении допускает использование ссылочных типов</a:t>
            </a:r>
            <a:endParaRPr lang="en-US" dirty="0">
              <a:solidFill>
                <a:srgbClr val="242729"/>
              </a:solidFill>
            </a:endParaRPr>
          </a:p>
          <a:p>
            <a:endParaRPr lang="en-US" dirty="0">
              <a:solidFill>
                <a:srgbClr val="242729"/>
              </a:solidFill>
            </a:endParaRPr>
          </a:p>
          <a:p>
            <a:r>
              <a:rPr lang="ru-RU" dirty="0" smtClean="0">
                <a:solidFill>
                  <a:srgbClr val="242729"/>
                </a:solidFill>
              </a:rPr>
              <a:t>Также </a:t>
            </a: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b="1" i="1" dirty="0" smtClean="0">
                <a:solidFill>
                  <a:srgbClr val="242729"/>
                </a:solidFill>
              </a:rPr>
              <a:t>for each</a:t>
            </a:r>
            <a:r>
              <a:rPr lang="en-US" dirty="0" smtClean="0">
                <a:solidFill>
                  <a:srgbClr val="242729"/>
                </a:solidFill>
              </a:rPr>
              <a:t> </a:t>
            </a:r>
            <a:r>
              <a:rPr lang="ru-RU" dirty="0" smtClean="0">
                <a:solidFill>
                  <a:srgbClr val="242729"/>
                </a:solidFill>
              </a:rPr>
              <a:t>тесно связан со специализированным типом </a:t>
            </a:r>
            <a:r>
              <a:rPr lang="en-US" b="1" i="1" dirty="0" smtClean="0">
                <a:solidFill>
                  <a:srgbClr val="242729"/>
                </a:solidFill>
              </a:rPr>
              <a:t>auto</a:t>
            </a:r>
            <a:r>
              <a:rPr lang="ru-RU" dirty="0" smtClean="0">
                <a:solidFill>
                  <a:srgbClr val="242729"/>
                </a:solidFill>
              </a:rPr>
              <a:t>. На самом деле он не является типом, но его можно указывать вместо типа переменной и при компиляции компилятор сам определит нужный тип для этой переменной. </a:t>
            </a:r>
            <a:r>
              <a:rPr lang="ru-RU" dirty="0" smtClean="0">
                <a:solidFill>
                  <a:srgbClr val="242729"/>
                </a:solidFill>
              </a:rPr>
              <a:t>Важно</a:t>
            </a:r>
            <a:r>
              <a:rPr lang="ru-RU" dirty="0">
                <a:solidFill>
                  <a:srgbClr val="242729"/>
                </a:solidFill>
              </a:rPr>
              <a:t>,</a:t>
            </a:r>
            <a:r>
              <a:rPr lang="ru-RU" dirty="0" smtClean="0">
                <a:solidFill>
                  <a:srgbClr val="242729"/>
                </a:solidFill>
              </a:rPr>
              <a:t> </a:t>
            </a:r>
            <a:r>
              <a:rPr lang="en-US" b="1" i="1" dirty="0" smtClean="0">
                <a:solidFill>
                  <a:srgbClr val="242729"/>
                </a:solidFill>
              </a:rPr>
              <a:t>auto</a:t>
            </a:r>
            <a:r>
              <a:rPr lang="en-US" dirty="0" smtClean="0">
                <a:solidFill>
                  <a:srgbClr val="242729"/>
                </a:solidFill>
              </a:rPr>
              <a:t> </a:t>
            </a:r>
            <a:r>
              <a:rPr lang="ru-RU" dirty="0" smtClean="0">
                <a:solidFill>
                  <a:srgbClr val="242729"/>
                </a:solidFill>
              </a:rPr>
              <a:t>это не динамическая типизация и присвоить переменной типа </a:t>
            </a:r>
            <a:r>
              <a:rPr lang="en-US" b="1" i="1" dirty="0" smtClean="0">
                <a:solidFill>
                  <a:srgbClr val="242729"/>
                </a:solidFill>
              </a:rPr>
              <a:t>auto</a:t>
            </a:r>
            <a:r>
              <a:rPr lang="en-US" dirty="0" smtClean="0">
                <a:solidFill>
                  <a:srgbClr val="242729"/>
                </a:solidFill>
              </a:rPr>
              <a:t> </a:t>
            </a:r>
            <a:r>
              <a:rPr lang="ru-RU" dirty="0" smtClean="0">
                <a:solidFill>
                  <a:srgbClr val="242729"/>
                </a:solidFill>
              </a:rPr>
              <a:t>значение отличное от самого первого присвоенного типа будет нельзя.</a:t>
            </a:r>
            <a:endParaRPr lang="en-US" dirty="0" smtClean="0">
              <a:solidFill>
                <a:srgbClr val="24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12618" y="149000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(rand() %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 el: array)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el: array)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08618" y="2967335"/>
            <a:ext cx="3814527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91; 65; 36; 3; 15; 87; 55; 55; 6; 2; </a:t>
            </a:r>
          </a:p>
          <a:p>
            <a:r>
              <a:rPr lang="ru-RU" dirty="0">
                <a:solidFill>
                  <a:srgbClr val="3A7A3A"/>
                </a:solidFill>
              </a:rPr>
              <a:t>91; 65; 36; 3; 15; 87; 55; 55; 6; 2;</a:t>
            </a:r>
          </a:p>
          <a:p>
            <a:r>
              <a:rPr lang="ru-RU" dirty="0">
                <a:solidFill>
                  <a:srgbClr val="3A7A3A"/>
                </a:solidFill>
              </a:rPr>
              <a:t>91; 65; 36; 3; 15; 87; 55; 55; 6; 2;</a:t>
            </a:r>
          </a:p>
        </p:txBody>
      </p:sp>
    </p:spTree>
    <p:extLst>
      <p:ext uri="{BB962C8B-B14F-4D97-AF65-F5344CB8AC3E}">
        <p14:creationId xmlns:p14="http://schemas.microsoft.com/office/powerpoint/2010/main" val="26042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Вектор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092990"/>
            <a:ext cx="11226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</a:rPr>
              <a:t>Вектор (он же одномерный массив) — упорядоченный набор элементов с произвольным доступом по числовому индексу.</a:t>
            </a:r>
            <a:r>
              <a:rPr lang="en-US" dirty="0" smtClean="0">
                <a:solidFill>
                  <a:srgbClr val="222222"/>
                </a:solidFill>
              </a:rPr>
              <a:t> </a:t>
            </a:r>
            <a:r>
              <a:rPr lang="ru-RU" dirty="0" smtClean="0"/>
              <a:t>Это </a:t>
            </a:r>
            <a:r>
              <a:rPr lang="ru-RU" b="1" dirty="0" smtClean="0"/>
              <a:t>динамический массив</a:t>
            </a:r>
            <a:r>
              <a:rPr lang="ru-RU" dirty="0" smtClean="0"/>
              <a:t>, способный увеличиваться по мере необходимости для содержания всех своих элементов. Класс </a:t>
            </a:r>
            <a:r>
              <a:rPr lang="ru-RU" dirty="0" err="1" smtClean="0"/>
              <a:t>vector</a:t>
            </a:r>
            <a:r>
              <a:rPr lang="ru-RU" dirty="0" smtClean="0"/>
              <a:t> обеспечивает произвольный доступ к своим элементам через </a:t>
            </a:r>
            <a:r>
              <a:rPr lang="ru-RU" b="1" dirty="0" smtClean="0"/>
              <a:t>оператор индексации</a:t>
            </a:r>
            <a:r>
              <a:rPr lang="ru-RU" dirty="0" smtClean="0"/>
              <a:t> </a:t>
            </a:r>
            <a:r>
              <a:rPr lang="ru-RU" b="1" dirty="0" smtClean="0"/>
              <a:t>[]</a:t>
            </a:r>
            <a:r>
              <a:rPr lang="ru-RU" dirty="0" smtClean="0"/>
              <a:t>, а также поддерживает вставку и удаление элементов.</a:t>
            </a:r>
            <a:endParaRPr lang="ru-RU" dirty="0">
              <a:solidFill>
                <a:srgbClr val="222222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493417" y="2665992"/>
            <a:ext cx="8342770" cy="1484768"/>
            <a:chOff x="1262958" y="3757188"/>
            <a:chExt cx="8342770" cy="1484768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262958" y="3757188"/>
              <a:ext cx="8342770" cy="14847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Вектор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801640" y="3972280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Длинна</a:t>
              </a:r>
              <a:endParaRPr lang="ru-RU" sz="16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801640" y="4359387"/>
              <a:ext cx="7385366" cy="69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Массив элементов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0163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Элемент</a:t>
              </a:r>
              <a:endParaRPr lang="ru-RU" sz="16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72509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648547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572001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495455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641890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734236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263551" y="4678587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9374868" y="378142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06843" y="4602027"/>
            <a:ext cx="113994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Вектор — </a:t>
            </a:r>
            <a:r>
              <a:rPr lang="ru-RU" dirty="0" smtClean="0"/>
              <a:t>удобная структура данных, </a:t>
            </a:r>
            <a:r>
              <a:rPr lang="ru-RU" dirty="0"/>
              <a:t>но и у него есть недостатки (а у кого их нет?!), например нельзя просто так взять и добавить в вектор новый элемент! Особенно втиснуть его в середину. Нельзя также сказать, что кошки с номерами 0, 1 и 4 у нас есть, а с номерами 2 и 3</a:t>
            </a:r>
            <a:r>
              <a:rPr lang="en-US" dirty="0"/>
              <a:t> – </a:t>
            </a:r>
            <a:r>
              <a:rPr lang="ru-RU" dirty="0"/>
              <a:t>нет.</a:t>
            </a:r>
            <a:br>
              <a:rPr lang="ru-RU" dirty="0"/>
            </a:br>
            <a:r>
              <a:rPr lang="ru-RU" dirty="0"/>
              <a:t>Можно представить себе вектор, как книжную полку с отделениями, в каждом из которых помещается ровно одна книга. Чтобы засунуть новый роман Донцовой между 10-ым и 11-ым томом Большой Советской Энциклопедии нужно сильно постараться и переложить все тома с 11-го по 65-ый тома.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9374869" y="266599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 к элементам.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396090" y="1313251"/>
            <a:ext cx="11399820" cy="4231499"/>
            <a:chOff x="433059" y="711089"/>
            <a:chExt cx="11399820" cy="423149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506994" y="711089"/>
              <a:ext cx="1132588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Поскольку вектор это </a:t>
              </a:r>
              <a:r>
                <a:rPr lang="ru-RU" b="1" dirty="0" smtClean="0"/>
                <a:t>динамический</a:t>
              </a:r>
              <a:r>
                <a:rPr lang="ru-RU" dirty="0" smtClean="0"/>
                <a:t> </a:t>
              </a:r>
              <a:r>
                <a:rPr lang="ru-RU" b="1" dirty="0" smtClean="0"/>
                <a:t>массив</a:t>
              </a:r>
              <a:r>
                <a:rPr lang="ru-RU" dirty="0" smtClean="0"/>
                <a:t>, </a:t>
              </a:r>
              <a:r>
                <a:rPr lang="ru-RU" dirty="0" smtClean="0"/>
                <a:t>то </a:t>
              </a:r>
              <a:r>
                <a:rPr lang="ru-RU" dirty="0" smtClean="0"/>
                <a:t>он, не только допускает обращение к элементам по </a:t>
              </a:r>
              <a:r>
                <a:rPr lang="ru-RU" b="1" dirty="0" smtClean="0"/>
                <a:t>произвольному индексу</a:t>
              </a:r>
              <a:r>
                <a:rPr lang="ru-RU" dirty="0" smtClean="0"/>
                <a:t>, но и </a:t>
              </a:r>
              <a:r>
                <a:rPr lang="ru-RU" b="1" dirty="0" smtClean="0"/>
                <a:t>вставлять</a:t>
              </a:r>
              <a:r>
                <a:rPr lang="en-US" dirty="0" smtClean="0"/>
                <a:t>/</a:t>
              </a:r>
              <a:r>
                <a:rPr lang="ru-RU" b="1" dirty="0" smtClean="0"/>
                <a:t>удалять</a:t>
              </a:r>
              <a:r>
                <a:rPr lang="ru-RU" dirty="0" smtClean="0"/>
                <a:t> элементы</a:t>
              </a:r>
              <a:r>
                <a:rPr lang="en-US" dirty="0" smtClean="0"/>
                <a:t>:</a:t>
              </a:r>
              <a:endParaRPr lang="ru-RU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operator[]() </a:t>
              </a:r>
              <a:r>
                <a:rPr lang="en-US" dirty="0" smtClean="0"/>
                <a:t>– </a:t>
              </a:r>
              <a:r>
                <a:rPr lang="ru-RU" dirty="0" smtClean="0"/>
                <a:t>обращение к элементу </a:t>
              </a:r>
              <a:r>
                <a:rPr lang="ru-RU" dirty="0"/>
                <a:t>вектора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at()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обращение к элементу вектора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p</a:t>
              </a:r>
              <a:r>
                <a:rPr lang="en-US" b="1" dirty="0" err="1" smtClean="0"/>
                <a:t>ush_back</a:t>
              </a:r>
              <a:r>
                <a:rPr lang="en-US" b="1" dirty="0" smtClean="0"/>
                <a:t>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вставка нового значения в конец вектора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p</a:t>
              </a:r>
              <a:r>
                <a:rPr lang="en-US" b="1" dirty="0" err="1" smtClean="0"/>
                <a:t>op_back</a:t>
              </a:r>
              <a:r>
                <a:rPr lang="en-US" b="1" dirty="0" smtClean="0"/>
                <a:t>()</a:t>
              </a:r>
              <a:r>
                <a:rPr lang="en-US" dirty="0" smtClean="0"/>
                <a:t> – </a:t>
              </a:r>
              <a:r>
                <a:rPr lang="ru-RU" dirty="0" smtClean="0"/>
                <a:t>изъятие значения из конца вектора.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inset()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вставка значения в произвольное место после элемента, требует посылку внутрь себя итератора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erase()</a:t>
              </a:r>
              <a:r>
                <a:rPr lang="ru-RU" b="1" dirty="0" smtClean="0"/>
                <a:t> </a:t>
              </a:r>
              <a:r>
                <a:rPr lang="en-US" b="1" dirty="0" smtClean="0"/>
                <a:t>–</a:t>
              </a:r>
              <a:r>
                <a:rPr lang="ru-RU" b="1" dirty="0" smtClean="0"/>
                <a:t> </a:t>
              </a:r>
              <a:r>
                <a:rPr lang="ru-RU" dirty="0" smtClean="0"/>
                <a:t>удаление произвольного значения из вектора, требует итератор.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3060" y="3230428"/>
              <a:ext cx="11325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Итератор вектора имеет следующую сигнатуру</a:t>
              </a:r>
              <a:r>
                <a:rPr lang="en-US" dirty="0" smtClean="0"/>
                <a:t>: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705441" y="3718442"/>
              <a:ext cx="8036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vector&lt;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iterator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имя итератора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имя вектора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&gt;.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begin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705441" y="4573256"/>
              <a:ext cx="94665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vector&lt;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reverse_iterator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имя итератора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имя вектора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rbegin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33059" y="4203924"/>
              <a:ext cx="11325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Обратный итератор вектора имеет следующую сигнатуру</a:t>
              </a:r>
              <a:r>
                <a:rPr lang="en-US" dirty="0" smtClean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4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3283</TotalTime>
  <Words>3192</Words>
  <Application>Microsoft Office PowerPoint</Application>
  <PresentationFormat>Широкоэкранный</PresentationFormat>
  <Paragraphs>710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Пысин Максим Дмитриевич</cp:lastModifiedBy>
  <cp:revision>338</cp:revision>
  <dcterms:created xsi:type="dcterms:W3CDTF">2018-10-31T17:08:02Z</dcterms:created>
  <dcterms:modified xsi:type="dcterms:W3CDTF">2025-10-27T02:44:46Z</dcterms:modified>
</cp:coreProperties>
</file>