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7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2: Память, указатели, ссылки, передача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параметров в функцию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5830" y="0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И снова память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6004" y="1176950"/>
            <a:ext cx="320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С++ память бывает 2х видов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49378" y="2542515"/>
            <a:ext cx="4846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Статическая память.</a:t>
            </a:r>
            <a:br>
              <a:rPr lang="ru-RU" dirty="0" smtClean="0"/>
            </a:br>
            <a:r>
              <a:rPr lang="ru-RU" dirty="0" smtClean="0"/>
              <a:t>Выделяется в стеке.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 статическом выделении памяти, программа самостоятельно совершает запрос на выделение, причем размер определяется</a:t>
            </a:r>
            <a:r>
              <a:rPr lang="en-US" dirty="0" smtClean="0"/>
              <a:t> </a:t>
            </a:r>
            <a:r>
              <a:rPr lang="ru-RU" dirty="0" smtClean="0"/>
              <a:t>автоматически на стадии запуска программы, и он достаточно мал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66199" y="2542515"/>
            <a:ext cx="521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Динамическая память.</a:t>
            </a:r>
            <a:br>
              <a:rPr lang="ru-RU" dirty="0" smtClean="0"/>
            </a:br>
            <a:r>
              <a:rPr lang="ru-RU" dirty="0" smtClean="0"/>
              <a:t>Выделяется в куче.</a:t>
            </a:r>
          </a:p>
          <a:p>
            <a:endParaRPr lang="ru-RU" dirty="0"/>
          </a:p>
          <a:p>
            <a:r>
              <a:rPr lang="ru-RU" dirty="0" smtClean="0"/>
              <a:t>При динамическом выделении памяти программист самостоятельно создает запрос на выделение, а программа перенаправляет его операционной системе, та в свою очередь, выдает его в, так называемой, куче.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 flipH="1">
            <a:off x="3672702" y="1546282"/>
            <a:ext cx="2423324" cy="9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2"/>
            <a:endCxn id="5" idx="0"/>
          </p:cNvCxnSpPr>
          <p:nvPr/>
        </p:nvCxnSpPr>
        <p:spPr>
          <a:xfrm>
            <a:off x="6096026" y="1546282"/>
            <a:ext cx="2978584" cy="9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1454028" y="5226176"/>
            <a:ext cx="4437348" cy="1241792"/>
            <a:chOff x="706169" y="5127838"/>
            <a:chExt cx="5389856" cy="1508352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706170" y="5127838"/>
              <a:ext cx="5389855" cy="15083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1" name="Блок-схема: процесс 10"/>
            <p:cNvSpPr/>
            <p:nvPr/>
          </p:nvSpPr>
          <p:spPr>
            <a:xfrm>
              <a:off x="706169" y="5127838"/>
              <a:ext cx="1772183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Код программы</a:t>
              </a:r>
              <a:endParaRPr lang="ru-RU" sz="1600" dirty="0"/>
            </a:p>
          </p:txBody>
        </p:sp>
        <p:sp>
          <p:nvSpPr>
            <p:cNvPr id="12" name="Блок-схема: процесс 11"/>
            <p:cNvSpPr/>
            <p:nvPr/>
          </p:nvSpPr>
          <p:spPr>
            <a:xfrm>
              <a:off x="3293999" y="5127838"/>
              <a:ext cx="2802026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Стек</a:t>
              </a:r>
              <a:endParaRPr lang="ru-RU" sz="1600" dirty="0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2582886" y="5127838"/>
              <a:ext cx="606582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</a:t>
              </a:r>
              <a:endParaRPr lang="ru-RU" sz="1600" dirty="0"/>
            </a:p>
          </p:txBody>
        </p:sp>
      </p:grpSp>
      <p:sp>
        <p:nvSpPr>
          <p:cNvPr id="19" name="Овал 18"/>
          <p:cNvSpPr/>
          <p:nvPr/>
        </p:nvSpPr>
        <p:spPr>
          <a:xfrm>
            <a:off x="7696047" y="4986992"/>
            <a:ext cx="2869949" cy="172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Куча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5183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37122" y="0"/>
            <a:ext cx="3717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Оператор </a:t>
            </a:r>
            <a:r>
              <a:rPr lang="en-US" sz="2800" b="1" dirty="0" smtClean="0">
                <a:latin typeface="Calibri" panose="020F0502020204030204" pitchFamily="34" charset="0"/>
              </a:rPr>
              <a:t>new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delete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62371" y="1037698"/>
            <a:ext cx="666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dirty="0" smtClean="0"/>
              <a:t>(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55850" y="3139041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09259" y="1606148"/>
            <a:ext cx="3950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dirty="0" smtClean="0"/>
              <a:t>(10)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560696" y="3656271"/>
            <a:ext cx="2447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400" y="1035233"/>
            <a:ext cx="4869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new </a:t>
            </a:r>
            <a:r>
              <a:rPr lang="ru-RU" dirty="0" smtClean="0"/>
              <a:t>запрашивает выделение памяти в динамической области(куче), после чего операционная система отдает программе указатель на область памяти и устраняется от управления ей до возврата ей управления либо завершения программы.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8400" y="3048821"/>
            <a:ext cx="5587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delete </a:t>
            </a:r>
            <a:r>
              <a:rPr lang="ru-RU" dirty="0" smtClean="0"/>
              <a:t>освобождает память и возвращает ее управление операционной системе.</a:t>
            </a:r>
          </a:p>
          <a:p>
            <a:endParaRPr lang="ru-RU" dirty="0"/>
          </a:p>
          <a:p>
            <a:r>
              <a:rPr lang="ru-RU" dirty="0" smtClean="0"/>
              <a:t>Обращение к памяти по удаленному указателю чревато проблемами, но ни как не запрещается компилятором.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64047" y="5055079"/>
            <a:ext cx="2963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p4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(1)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*p4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p4;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*p4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7549" y="5332078"/>
            <a:ext cx="1033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</a:t>
            </a:r>
          </a:p>
          <a:p>
            <a:endParaRPr lang="ru-RU" dirty="0" smtClean="0"/>
          </a:p>
          <a:p>
            <a:r>
              <a:rPr lang="ru-RU" dirty="0" smtClean="0"/>
              <a:t>7817056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627422" y="6255408"/>
            <a:ext cx="399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564047" y="5655243"/>
            <a:ext cx="399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0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1450" y="0"/>
            <a:ext cx="4209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Оператор </a:t>
            </a:r>
            <a:r>
              <a:rPr lang="en-US" sz="2800" b="1" dirty="0" smtClean="0">
                <a:latin typeface="Calibri" panose="020F0502020204030204" pitchFamily="34" charset="0"/>
              </a:rPr>
              <a:t>new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массивы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399" y="981011"/>
            <a:ext cx="1123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помощи оператора </a:t>
            </a:r>
            <a:r>
              <a:rPr lang="en-US" dirty="0" smtClean="0"/>
              <a:t>new </a:t>
            </a:r>
            <a:r>
              <a:rPr lang="ru-RU" dirty="0" smtClean="0"/>
              <a:t>мы можем выделять динамические массивы.</a:t>
            </a:r>
          </a:p>
          <a:p>
            <a:r>
              <a:rPr lang="ru-RU" dirty="0" smtClean="0"/>
              <a:t>! Помните, что их так же нужно удалять.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4671" y="1627342"/>
            <a:ext cx="854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элементов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30778" y="2025377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r>
              <a:rPr lang="en-US" dirty="0" smtClean="0"/>
              <a:t>delete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dirty="0"/>
              <a:t> </a:t>
            </a:r>
            <a:r>
              <a:rPr lang="en-US" dirty="0" err="1"/>
              <a:t>new_array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8399" y="4586140"/>
            <a:ext cx="45206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 new_2D_array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*[N];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new_2D_array[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delete [] new_2D_array[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new_2D_array;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058" y="2831814"/>
            <a:ext cx="1126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Выделение массивов больше одной размерности требует изощренности. Это связано с тем, что при выделение через оператор </a:t>
            </a:r>
            <a:r>
              <a:rPr lang="en-US" dirty="0" smtClean="0"/>
              <a:t>new </a:t>
            </a:r>
            <a:r>
              <a:rPr lang="ru-RU" dirty="0" smtClean="0"/>
              <a:t>мы говорим операционной системе выделить область памяти под </a:t>
            </a:r>
            <a:r>
              <a:rPr lang="en-US" dirty="0" smtClean="0"/>
              <a:t>N </a:t>
            </a:r>
            <a:r>
              <a:rPr lang="ru-RU" dirty="0" smtClean="0"/>
              <a:t>элементов определенного типа, и в случае когда нам нужны дополнительные размерности, операционная система этого не понимает. Это связано с линейным представлением памяти.  Поэтому мы сначала запрашиваем память на массив указателей и только потом создаем </a:t>
            </a:r>
            <a:r>
              <a:rPr lang="en-US" dirty="0" smtClean="0"/>
              <a:t>N </a:t>
            </a:r>
            <a:r>
              <a:rPr lang="ru-RU" dirty="0" smtClean="0"/>
              <a:t>массивов нужного размера помещая в массив указателей наши новые указатели на массивы значений.</a:t>
            </a:r>
          </a:p>
        </p:txBody>
      </p:sp>
      <p:pic>
        <p:nvPicPr>
          <p:cNvPr id="8194" name="Picture 2" descr="Какой смысл?, Мем Пацан наркома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18" y="4586140"/>
            <a:ext cx="186351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16856" y="4586140"/>
            <a:ext cx="4525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Такой извращенный способ выделения памяти позволяет создавать и использовать гораздо больше памяти в процессе работы программы, а так же делать это не на протяжении всего времени работы, а лишь в нужные моменты.</a:t>
            </a:r>
          </a:p>
        </p:txBody>
      </p:sp>
    </p:spTree>
    <p:extLst>
      <p:ext uri="{BB962C8B-B14F-4D97-AF65-F5344CB8AC3E}">
        <p14:creationId xmlns:p14="http://schemas.microsoft.com/office/powerpoint/2010/main" val="81908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7808" y="0"/>
            <a:ext cx="723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Указатель и передача параметра в функцию.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028" y="981011"/>
            <a:ext cx="112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помощи указателей можно передавать параметр в функцию допуская его изменения внутри функции.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94" y="2625798"/>
            <a:ext cx="112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же при помощи указателей можно передавать в функцию массивы.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2560529" y="1350343"/>
            <a:ext cx="7294075" cy="1200329"/>
            <a:chOff x="2448963" y="1923488"/>
            <a:chExt cx="7294075" cy="1200329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2448963" y="1923488"/>
              <a:ext cx="7294075" cy="1200329"/>
              <a:chOff x="2043066" y="1923488"/>
              <a:chExt cx="7294075" cy="1200329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5830432" y="1923488"/>
                <a:ext cx="350670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from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10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to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add(&amp;to, from);</a:t>
                </a:r>
              </a:p>
              <a:p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to &lt;&lt;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endl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r>
                  <a:rPr lang="en-US" b="0" dirty="0" smtClean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 // 14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2043066" y="2061988"/>
                <a:ext cx="378736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add(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to,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from){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*to += from;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236329" y="1998614"/>
              <a:ext cx="0" cy="1125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1632548" y="3136064"/>
            <a:ext cx="9150036" cy="1754326"/>
            <a:chOff x="1520982" y="4190515"/>
            <a:chExt cx="9150036" cy="1754326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1520982" y="4190515"/>
              <a:ext cx="9150036" cy="1754326"/>
              <a:chOff x="1192039" y="4190515"/>
              <a:chExt cx="9150036" cy="1754326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1192039" y="4190515"/>
                <a:ext cx="547131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print_array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array,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const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N){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 N;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++){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array[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endl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6663350" y="4606013"/>
                <a:ext cx="36787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mass[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 {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13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  <a:p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print_array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(mass,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  <a:endParaRPr lang="en-US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b="0" dirty="0" smtClean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 3 5 13 1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5" name="Прямая соединительная линия 14"/>
            <p:cNvCxnSpPr/>
            <p:nvPr/>
          </p:nvCxnSpPr>
          <p:spPr>
            <a:xfrm>
              <a:off x="6992293" y="4278578"/>
              <a:ext cx="0" cy="166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1296367" y="5031324"/>
            <a:ext cx="9599266" cy="1749522"/>
            <a:chOff x="2113706" y="5031324"/>
            <a:chExt cx="9599266" cy="1749522"/>
          </a:xfrm>
        </p:grpSpPr>
        <p:sp>
          <p:nvSpPr>
            <p:cNvPr id="17" name="TextBox 16"/>
            <p:cNvSpPr txBox="1"/>
            <p:nvPr/>
          </p:nvSpPr>
          <p:spPr>
            <a:xfrm>
              <a:off x="5290147" y="5217825"/>
              <a:ext cx="6422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Передача параметра в функцию по указателю нужна по 2 причинам.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Возможность изменять параметр внутри функции.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Исключить операции копирования параметров для оптимизации потребления памяти. </a:t>
              </a:r>
            </a:p>
          </p:txBody>
        </p:sp>
        <p:pic>
          <p:nvPicPr>
            <p:cNvPr id="13314" name="Picture 2" descr="зачем , Мем кот печаль - Рисовач .Ру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706" y="5031324"/>
              <a:ext cx="2938128" cy="1749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946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3531" y="0"/>
            <a:ext cx="106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Неизменяемый указатель и указатель на неизменяемое значение.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784" y="943760"/>
            <a:ext cx="56222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ключевое слово 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ru-RU" dirty="0" smtClean="0"/>
              <a:t>мы можем сделать следующее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другая 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перменная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ru-RU" dirty="0" smtClean="0"/>
              <a:t>Создать указатель который не допускает изменения значения скрытого за ним</a:t>
            </a:r>
          </a:p>
          <a:p>
            <a:endParaRPr lang="ru-RU" dirty="0" smtClean="0"/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другая 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перменная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dirty="0" smtClean="0"/>
          </a:p>
          <a:p>
            <a:r>
              <a:rPr lang="ru-RU" dirty="0" smtClean="0"/>
              <a:t>Создать указатель который не допускает смены собственного значения, т.е. закрепляется за одной переменной, но позволяет ее изменять.</a:t>
            </a:r>
          </a:p>
          <a:p>
            <a:endParaRPr lang="ru-RU" dirty="0"/>
          </a:p>
          <a:p>
            <a:r>
              <a:rPr lang="ru-RU" dirty="0" smtClean="0"/>
              <a:t>Наиболее часто оба варианта используется при передаче параметров в функции.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6281" y="1220758"/>
            <a:ext cx="58425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= &amp;n;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&amp;n;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&amp;N;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  константу к указателю позволяющему изменять  значение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(*p)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 новое значение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&amp;m;</a:t>
            </a: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&amp;m;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 новый указатель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48051" y="54680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m){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кода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0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48476" y="0"/>
            <a:ext cx="589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Передача по ссылке и по указателю.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45" y="801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m){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кода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592" y="2003138"/>
            <a:ext cx="980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параметров допускается как по указателю, так и по ссылке. Смысл у передачи параметра по ссылке тот же что и при передаче по указателю, исключить операции копирования. Разница в том, что при ссылки работая как синоним других переменных, не позволяют работать с динамической памятью и передавать массив</a:t>
            </a:r>
            <a:r>
              <a:rPr lang="ru-RU" dirty="0"/>
              <a:t>а</a:t>
            </a:r>
            <a:r>
              <a:rPr lang="ru-RU" dirty="0" smtClean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93591" y="3203467"/>
            <a:ext cx="98049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n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{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 использовать переменную тип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 для инициализации ссылки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m);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0x61fe14        20      0x61fe14        20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m);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0xe84330        10      0x61fe14        20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 использовать переменную тип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 для инициализации ссылки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*n);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0x61fe14        20      0xe84330        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03330" y="0"/>
            <a:ext cx="2985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Умные указатели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0601" y="680007"/>
            <a:ext cx="11256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Указатели</a:t>
            </a:r>
            <a:r>
              <a:rPr lang="ru-RU" dirty="0">
                <a:latin typeface="Calibri" panose="020F0502020204030204" pitchFamily="34" charset="0"/>
              </a:rPr>
              <a:t>, которые не нужно удалять –</a:t>
            </a:r>
            <a:r>
              <a:rPr lang="ru-RU" b="1" dirty="0">
                <a:latin typeface="Calibri" panose="020F0502020204030204" pitchFamily="34" charset="0"/>
              </a:rPr>
              <a:t>умные указатели</a:t>
            </a:r>
            <a:r>
              <a:rPr lang="ru-RU" dirty="0">
                <a:latin typeface="Calibri" panose="020F0502020204030204" pitchFamily="34" charset="0"/>
              </a:rPr>
              <a:t>. Память, выделенная под объект (переменную) будет сама освобождена, как только последний указатель на объект (переменную) выйдет за область видимости</a:t>
            </a:r>
            <a:r>
              <a:rPr lang="ru-RU" dirty="0" smtClean="0">
                <a:latin typeface="Calibri" panose="020F0502020204030204" pitchFamily="34" charset="0"/>
              </a:rPr>
              <a:t>.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Для работы с ними нужно импортировать библиотеку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endParaRPr lang="ru-RU" dirty="0" smtClean="0">
              <a:latin typeface="Calibri" panose="020F0502020204030204" pitchFamily="34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0601" y="2591120"/>
            <a:ext cx="3742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</a:rPr>
              <a:t>unique_ptr</a:t>
            </a:r>
            <a:r>
              <a:rPr lang="ru-RU" dirty="0" smtClean="0">
                <a:latin typeface="Calibri" panose="020F0502020204030204" pitchFamily="34" charset="0"/>
              </a:rPr>
              <a:t>–уникальный </a:t>
            </a:r>
            <a:r>
              <a:rPr lang="ru-RU" dirty="0">
                <a:latin typeface="Calibri" panose="020F0502020204030204" pitchFamily="34" charset="0"/>
              </a:rPr>
              <a:t>указатель. Нельзя присвоить второй указатель на тот же объект простым приравниванием.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68570" y="2037123"/>
            <a:ext cx="7218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 компиляции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 компиляции</a:t>
            </a:r>
            <a:endParaRPr lang="en-US" b="0" dirty="0" smtClean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classic_p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x_up.get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Превращение в обычный указатель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Передача указателя другому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y_up.reset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Сброс указателя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227" y="4779233"/>
            <a:ext cx="5413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</a:rPr>
              <a:t>shared_ptr</a:t>
            </a:r>
            <a:r>
              <a:rPr lang="ru-RU" dirty="0" smtClean="0">
                <a:latin typeface="Calibri" panose="020F0502020204030204" pitchFamily="34" charset="0"/>
              </a:rPr>
              <a:t>–разделяемый </a:t>
            </a:r>
            <a:r>
              <a:rPr lang="ru-RU" dirty="0">
                <a:latin typeface="Calibri" panose="020F0502020204030204" pitchFamily="34" charset="0"/>
              </a:rPr>
              <a:t>указатель. Можно создавать его копии (например, так удобно передать в функцию –по умному указателю). Реализует подсчет ссылок на объект. Когда последняя ссылка на объект выходит за область видимости, тогда объект будет автоматически уничтожен.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91200" y="49177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 удаление объекта с числом 13, и оба указателя будут ссылаться на число 42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64" y="3537151"/>
            <a:ext cx="2035772" cy="11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0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4338" name="Picture 2" descr="Ну всё На сегодня хватит , Мем Фрай из Футура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49" y="1158337"/>
            <a:ext cx="6055102" cy="45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5226" y="0"/>
            <a:ext cx="4361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гит, аналогия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91" y="1253292"/>
            <a:ext cx="7434450" cy="45499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0701" y="6211669"/>
            <a:ext cx="117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https://git-scm.com/book/ru/v2/%D0%92%D0%B2%D0%B5%D0%B4%D0%B5%D0%BD%D0%B8%D0%B5-%D0%9E%D1%81%D0%BD%D0%BE%D0%B2%D1%8B-Git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11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5226" y="0"/>
            <a:ext cx="4361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гит, аналогия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4181879" y="4267326"/>
            <a:ext cx="6084750" cy="1712613"/>
            <a:chOff x="8179041" y="1175442"/>
            <a:chExt cx="6084750" cy="1712613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8179041" y="1175442"/>
              <a:ext cx="6084750" cy="17126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" name="Блок-схема: магнитный диск 2"/>
            <p:cNvSpPr/>
            <p:nvPr/>
          </p:nvSpPr>
          <p:spPr>
            <a:xfrm>
              <a:off x="8276806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4" name="Блок-схема: магнитный диск 3"/>
            <p:cNvSpPr/>
            <p:nvPr/>
          </p:nvSpPr>
          <p:spPr>
            <a:xfrm>
              <a:off x="8871474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5" name="Блок-схема: магнитный диск 4"/>
            <p:cNvSpPr/>
            <p:nvPr/>
          </p:nvSpPr>
          <p:spPr>
            <a:xfrm>
              <a:off x="9466142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6" name="Блок-схема: магнитный диск 5"/>
            <p:cNvSpPr/>
            <p:nvPr/>
          </p:nvSpPr>
          <p:spPr>
            <a:xfrm>
              <a:off x="10067883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7" name="Блок-схема: магнитный диск 6"/>
            <p:cNvSpPr/>
            <p:nvPr/>
          </p:nvSpPr>
          <p:spPr>
            <a:xfrm>
              <a:off x="10662551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8" name="Блок-схема: магнитный диск 7"/>
            <p:cNvSpPr/>
            <p:nvPr/>
          </p:nvSpPr>
          <p:spPr>
            <a:xfrm>
              <a:off x="11602611" y="1660556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sp>
          <p:nvSpPr>
            <p:cNvPr id="9" name="Блок-схема: магнитный диск 8"/>
            <p:cNvSpPr/>
            <p:nvPr/>
          </p:nvSpPr>
          <p:spPr>
            <a:xfrm>
              <a:off x="9466142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.1</a:t>
              </a:r>
              <a:endParaRPr lang="ru-RU" dirty="0"/>
            </a:p>
          </p:txBody>
        </p:sp>
        <p:sp>
          <p:nvSpPr>
            <p:cNvPr id="10" name="Блок-схема: магнитный диск 9"/>
            <p:cNvSpPr/>
            <p:nvPr/>
          </p:nvSpPr>
          <p:spPr>
            <a:xfrm>
              <a:off x="10060810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.2</a:t>
              </a:r>
              <a:endParaRPr lang="ru-RU" dirty="0"/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10655478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.3</a:t>
              </a:r>
              <a:endParaRPr lang="ru-RU" dirty="0"/>
            </a:p>
          </p:txBody>
        </p:sp>
      </p:grpSp>
      <p:sp>
        <p:nvSpPr>
          <p:cNvPr id="13" name="Блок-схема: магнитный диск 12"/>
          <p:cNvSpPr/>
          <p:nvPr/>
        </p:nvSpPr>
        <p:spPr>
          <a:xfrm>
            <a:off x="2569824" y="1597068"/>
            <a:ext cx="1946495" cy="715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Текущая работа</a:t>
            </a:r>
            <a:endParaRPr lang="ru-RU" sz="1600" dirty="0"/>
          </a:p>
        </p:txBody>
      </p:sp>
      <p:sp>
        <p:nvSpPr>
          <p:cNvPr id="15" name="Двойные фигурные скобки 14"/>
          <p:cNvSpPr/>
          <p:nvPr/>
        </p:nvSpPr>
        <p:spPr>
          <a:xfrm>
            <a:off x="2947745" y="1293409"/>
            <a:ext cx="1190652" cy="2580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</a:t>
            </a:r>
            <a:r>
              <a:rPr lang="en-US" sz="1000" dirty="0" smtClean="0"/>
              <a:t> </a:t>
            </a:r>
            <a:r>
              <a:rPr lang="ru-RU" sz="1000" dirty="0" smtClean="0"/>
              <a:t>до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6059149" y="1227968"/>
            <a:ext cx="1327654" cy="1444289"/>
            <a:chOff x="3911825" y="2812611"/>
            <a:chExt cx="854427" cy="929489"/>
          </a:xfrm>
        </p:grpSpPr>
        <p:sp>
          <p:nvSpPr>
            <p:cNvPr id="16" name="Цилиндр 15"/>
            <p:cNvSpPr/>
            <p:nvPr/>
          </p:nvSpPr>
          <p:spPr>
            <a:xfrm>
              <a:off x="3915226" y="2818646"/>
              <a:ext cx="851026" cy="923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Stage</a:t>
              </a:r>
              <a:endParaRPr lang="ru-RU" sz="1600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3911825" y="2812611"/>
              <a:ext cx="851026" cy="220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8668619" y="1225876"/>
            <a:ext cx="1332939" cy="1446381"/>
            <a:chOff x="6258952" y="2812611"/>
            <a:chExt cx="851026" cy="923454"/>
          </a:xfrm>
        </p:grpSpPr>
        <p:sp>
          <p:nvSpPr>
            <p:cNvPr id="17" name="Цилиндр 16"/>
            <p:cNvSpPr/>
            <p:nvPr/>
          </p:nvSpPr>
          <p:spPr>
            <a:xfrm>
              <a:off x="6258952" y="2812611"/>
              <a:ext cx="851026" cy="923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Commit</a:t>
              </a:r>
              <a:endParaRPr lang="ru-RU" sz="1600" dirty="0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258952" y="2812611"/>
              <a:ext cx="851026" cy="220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2" name="Прямая со стрелкой 21"/>
          <p:cNvCxnSpPr>
            <a:stCxn id="13" idx="4"/>
            <a:endCxn id="16" idx="2"/>
          </p:cNvCxnSpPr>
          <p:nvPr/>
        </p:nvCxnSpPr>
        <p:spPr>
          <a:xfrm>
            <a:off x="4516319" y="1954680"/>
            <a:ext cx="1548115" cy="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7048" y="166647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6" idx="4"/>
            <a:endCxn id="17" idx="2"/>
          </p:cNvCxnSpPr>
          <p:nvPr/>
        </p:nvCxnSpPr>
        <p:spPr>
          <a:xfrm flipV="1">
            <a:off x="7386803" y="1949067"/>
            <a:ext cx="1281816" cy="5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63481" y="15970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29" name="Двойные фигурные скобки 28"/>
          <p:cNvSpPr/>
          <p:nvPr/>
        </p:nvSpPr>
        <p:spPr>
          <a:xfrm>
            <a:off x="6070720" y="1256564"/>
            <a:ext cx="1321367" cy="2580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</a:t>
            </a:r>
            <a:r>
              <a:rPr lang="en-US" sz="1000" dirty="0"/>
              <a:t> </a:t>
            </a:r>
            <a:r>
              <a:rPr lang="ru-RU" sz="1000" dirty="0" smtClean="0"/>
              <a:t>до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sp>
        <p:nvSpPr>
          <p:cNvPr id="30" name="Двойные фигурные скобки 29"/>
          <p:cNvSpPr/>
          <p:nvPr/>
        </p:nvSpPr>
        <p:spPr>
          <a:xfrm>
            <a:off x="1124192" y="1679044"/>
            <a:ext cx="1333123" cy="5196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 после выполнения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sp>
        <p:nvSpPr>
          <p:cNvPr id="39" name="Дуга 38"/>
          <p:cNvSpPr/>
          <p:nvPr/>
        </p:nvSpPr>
        <p:spPr>
          <a:xfrm>
            <a:off x="1901766" y="3815514"/>
            <a:ext cx="7333307" cy="1723825"/>
          </a:xfrm>
          <a:prstGeom prst="arc">
            <a:avLst>
              <a:gd name="adj1" fmla="val 11194805"/>
              <a:gd name="adj2" fmla="val 21233972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11" idx="4"/>
            <a:endCxn id="8" idx="3"/>
          </p:cNvCxnSpPr>
          <p:nvPr/>
        </p:nvCxnSpPr>
        <p:spPr>
          <a:xfrm flipV="1">
            <a:off x="7165310" y="5494824"/>
            <a:ext cx="693636" cy="44514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4"/>
            <a:endCxn id="8" idx="1"/>
          </p:cNvCxnSpPr>
          <p:nvPr/>
        </p:nvCxnSpPr>
        <p:spPr>
          <a:xfrm>
            <a:off x="7172383" y="4680767"/>
            <a:ext cx="686563" cy="71673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4279644" y="5051959"/>
            <a:ext cx="5633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5468980" y="5910530"/>
            <a:ext cx="1696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79644" y="5271123"/>
            <a:ext cx="10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Создание ветки</a:t>
            </a:r>
            <a:endParaRPr lang="ru-RU" sz="1400" dirty="0"/>
          </a:p>
        </p:txBody>
      </p:sp>
      <p:cxnSp>
        <p:nvCxnSpPr>
          <p:cNvPr id="58" name="Прямая со стрелкой 57"/>
          <p:cNvCxnSpPr>
            <a:stCxn id="4" idx="3"/>
            <a:endCxn id="9" idx="2"/>
          </p:cNvCxnSpPr>
          <p:nvPr/>
        </p:nvCxnSpPr>
        <p:spPr>
          <a:xfrm>
            <a:off x="5127809" y="5051959"/>
            <a:ext cx="341171" cy="487379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8" idx="4"/>
            <a:endCxn id="63" idx="2"/>
          </p:cNvCxnSpPr>
          <p:nvPr/>
        </p:nvCxnSpPr>
        <p:spPr>
          <a:xfrm flipV="1">
            <a:off x="8112443" y="4680767"/>
            <a:ext cx="604688" cy="4428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Блок-схема: магнитный диск 62"/>
          <p:cNvSpPr/>
          <p:nvPr/>
        </p:nvSpPr>
        <p:spPr>
          <a:xfrm>
            <a:off x="8717131" y="4309575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7408654" y="5513685"/>
            <a:ext cx="89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Слияние веток</a:t>
            </a:r>
            <a:endParaRPr lang="ru-RU" sz="1400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1919873" y="4267326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5568419" y="5992806"/>
            <a:ext cx="307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 smtClean="0"/>
              <a:t>Репозиторий</a:t>
            </a:r>
            <a:r>
              <a:rPr lang="ru-RU" sz="1400" dirty="0" smtClean="0"/>
              <a:t> на сервере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313431" y="34146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70" name="Дуга 69"/>
          <p:cNvSpPr/>
          <p:nvPr/>
        </p:nvSpPr>
        <p:spPr>
          <a:xfrm flipH="1" flipV="1">
            <a:off x="4206371" y="1237346"/>
            <a:ext cx="6060258" cy="1991699"/>
          </a:xfrm>
          <a:prstGeom prst="arc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Дуга 70"/>
          <p:cNvSpPr/>
          <p:nvPr/>
        </p:nvSpPr>
        <p:spPr>
          <a:xfrm>
            <a:off x="4706981" y="3235834"/>
            <a:ext cx="4934960" cy="218958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Блок-схема: магнитный диск 74"/>
          <p:cNvSpPr/>
          <p:nvPr/>
        </p:nvSpPr>
        <p:spPr>
          <a:xfrm>
            <a:off x="9378568" y="4309575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grpSp>
        <p:nvGrpSpPr>
          <p:cNvPr id="78" name="Группа 77"/>
          <p:cNvGrpSpPr/>
          <p:nvPr/>
        </p:nvGrpSpPr>
        <p:grpSpPr>
          <a:xfrm>
            <a:off x="475842" y="2684407"/>
            <a:ext cx="1029952" cy="1102853"/>
            <a:chOff x="615636" y="2298921"/>
            <a:chExt cx="1029952" cy="1102853"/>
          </a:xfrm>
        </p:grpSpPr>
        <p:sp>
          <p:nvSpPr>
            <p:cNvPr id="76" name="Арка 75"/>
            <p:cNvSpPr/>
            <p:nvPr/>
          </p:nvSpPr>
          <p:spPr>
            <a:xfrm>
              <a:off x="615636" y="2825507"/>
              <a:ext cx="1029952" cy="576267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Овал 76"/>
            <p:cNvSpPr/>
            <p:nvPr/>
          </p:nvSpPr>
          <p:spPr>
            <a:xfrm>
              <a:off x="834749" y="2298921"/>
              <a:ext cx="591725" cy="526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22955" y="33958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Мы</a:t>
            </a:r>
            <a:endParaRPr lang="ru-RU" dirty="0"/>
          </a:p>
        </p:txBody>
      </p:sp>
      <p:grpSp>
        <p:nvGrpSpPr>
          <p:cNvPr id="80" name="Группа 79"/>
          <p:cNvGrpSpPr/>
          <p:nvPr/>
        </p:nvGrpSpPr>
        <p:grpSpPr>
          <a:xfrm>
            <a:off x="11038754" y="5197730"/>
            <a:ext cx="1029952" cy="1102853"/>
            <a:chOff x="615636" y="2298921"/>
            <a:chExt cx="1029952" cy="1102853"/>
          </a:xfrm>
        </p:grpSpPr>
        <p:sp>
          <p:nvSpPr>
            <p:cNvPr id="81" name="Арка 80"/>
            <p:cNvSpPr/>
            <p:nvPr/>
          </p:nvSpPr>
          <p:spPr>
            <a:xfrm>
              <a:off x="615636" y="2825507"/>
              <a:ext cx="1029952" cy="576267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834749" y="2298921"/>
              <a:ext cx="591725" cy="526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1072026" y="5948729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Коллега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7461552" y="2937245"/>
            <a:ext cx="5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Pull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82" idx="2"/>
            <a:endCxn id="75" idx="4"/>
          </p:cNvCxnSpPr>
          <p:nvPr/>
        </p:nvCxnSpPr>
        <p:spPr>
          <a:xfrm flipH="1" flipV="1">
            <a:off x="9885562" y="4680767"/>
            <a:ext cx="1372305" cy="7802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375609" y="46916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pic>
        <p:nvPicPr>
          <p:cNvPr id="5122" name="Picture 2" descr="Коротко о главном — Toyota Prius, 1.5 л., 2008 года на DRIV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69824" cy="9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87152" y="0"/>
            <a:ext cx="3417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</a:t>
            </a:r>
            <a:r>
              <a:rPr lang="ru-RU" sz="2800" b="1" dirty="0" smtClean="0">
                <a:latin typeface="Calibri" panose="020F0502020204030204" pitchFamily="34" charset="0"/>
              </a:rPr>
              <a:t>память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584" y="87365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Память внутри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12583" y="1732225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Переменная</a:t>
            </a:r>
            <a:endParaRPr lang="ru-RU" dirty="0"/>
          </a:p>
        </p:txBody>
      </p:sp>
      <p:sp>
        <p:nvSpPr>
          <p:cNvPr id="27" name="Двойные фигурные скобки 26"/>
          <p:cNvSpPr/>
          <p:nvPr/>
        </p:nvSpPr>
        <p:spPr>
          <a:xfrm>
            <a:off x="3892231" y="2815992"/>
            <a:ext cx="1595840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 = 10;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endCxn id="171" idx="2"/>
          </p:cNvCxnSpPr>
          <p:nvPr/>
        </p:nvCxnSpPr>
        <p:spPr>
          <a:xfrm flipH="1" flipV="1">
            <a:off x="3703716" y="2166802"/>
            <a:ext cx="820313" cy="69565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9467" y="3695318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84" name="Двойные фигурные скобки 83"/>
          <p:cNvSpPr/>
          <p:nvPr/>
        </p:nvSpPr>
        <p:spPr>
          <a:xfrm>
            <a:off x="2296390" y="4513882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mass[4] {2, 5, 13, 1};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endCxn id="130" idx="2"/>
          </p:cNvCxnSpPr>
          <p:nvPr/>
        </p:nvCxnSpPr>
        <p:spPr>
          <a:xfrm flipH="1" flipV="1">
            <a:off x="2908715" y="4091020"/>
            <a:ext cx="448808" cy="4605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Рамка 86"/>
          <p:cNvSpPr/>
          <p:nvPr/>
        </p:nvSpPr>
        <p:spPr>
          <a:xfrm>
            <a:off x="3357523" y="5957404"/>
            <a:ext cx="371192" cy="3892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23119" y="5557836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Ячейка памяти</a:t>
            </a:r>
            <a:endParaRPr lang="ru-RU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9075792" y="5702567"/>
            <a:ext cx="1851597" cy="732921"/>
            <a:chOff x="10081238" y="2406129"/>
            <a:chExt cx="1851597" cy="732921"/>
          </a:xfrm>
        </p:grpSpPr>
        <p:sp>
          <p:nvSpPr>
            <p:cNvPr id="88" name="Блок-схема: процесс 87"/>
            <p:cNvSpPr/>
            <p:nvPr/>
          </p:nvSpPr>
          <p:spPr>
            <a:xfrm>
              <a:off x="10081238" y="2406129"/>
              <a:ext cx="1809919" cy="7329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081238" y="2406129"/>
              <a:ext cx="185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Адрес = </a:t>
              </a:r>
              <a:r>
                <a:rPr lang="en-US" dirty="0" smtClean="0"/>
                <a:t>&amp;</a:t>
              </a:r>
              <a:r>
                <a:rPr lang="ru-RU" dirty="0" smtClean="0"/>
                <a:t>Ячейка</a:t>
              </a:r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081238" y="2769718"/>
              <a:ext cx="180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Ячейка = *Адрес</a:t>
              </a:r>
              <a:endParaRPr lang="ru-RU" dirty="0"/>
            </a:p>
          </p:txBody>
        </p:sp>
      </p:grpSp>
      <p:grpSp>
        <p:nvGrpSpPr>
          <p:cNvPr id="93" name="Группа 92"/>
          <p:cNvGrpSpPr/>
          <p:nvPr/>
        </p:nvGrpSpPr>
        <p:grpSpPr>
          <a:xfrm>
            <a:off x="5375330" y="5689535"/>
            <a:ext cx="1568072" cy="758985"/>
            <a:chOff x="4518439" y="5208268"/>
            <a:chExt cx="1568072" cy="758985"/>
          </a:xfrm>
        </p:grpSpPr>
        <p:sp>
          <p:nvSpPr>
            <p:cNvPr id="94" name="Блок-схема: процесс 93"/>
            <p:cNvSpPr/>
            <p:nvPr/>
          </p:nvSpPr>
          <p:spPr>
            <a:xfrm>
              <a:off x="4518439" y="5208268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99" name="Рамка 98"/>
            <p:cNvSpPr/>
            <p:nvPr/>
          </p:nvSpPr>
          <p:spPr>
            <a:xfrm>
              <a:off x="451843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Рамка 99"/>
            <p:cNvSpPr/>
            <p:nvPr/>
          </p:nvSpPr>
          <p:spPr>
            <a:xfrm>
              <a:off x="491739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1" name="Рамка 100"/>
            <p:cNvSpPr/>
            <p:nvPr/>
          </p:nvSpPr>
          <p:spPr>
            <a:xfrm>
              <a:off x="531635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2" name="Рамка 101"/>
            <p:cNvSpPr/>
            <p:nvPr/>
          </p:nvSpPr>
          <p:spPr>
            <a:xfrm>
              <a:off x="571531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450550" y="5226454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Переменная</a:t>
            </a:r>
            <a:endParaRPr lang="ru-RU" dirty="0"/>
          </a:p>
        </p:txBody>
      </p:sp>
      <p:sp>
        <p:nvSpPr>
          <p:cNvPr id="1027" name="TextBox 1026"/>
          <p:cNvSpPr txBox="1"/>
          <p:nvPr/>
        </p:nvSpPr>
        <p:spPr>
          <a:xfrm>
            <a:off x="7682706" y="58845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cxnSp>
        <p:nvCxnSpPr>
          <p:cNvPr id="1029" name="Прямая со стрелкой 1028"/>
          <p:cNvCxnSpPr>
            <a:stCxn id="1027" idx="1"/>
          </p:cNvCxnSpPr>
          <p:nvPr/>
        </p:nvCxnSpPr>
        <p:spPr>
          <a:xfrm flipH="1">
            <a:off x="6806518" y="6069204"/>
            <a:ext cx="876188" cy="184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Двойные фигурные скобки 156"/>
          <p:cNvSpPr/>
          <p:nvPr/>
        </p:nvSpPr>
        <p:spPr>
          <a:xfrm>
            <a:off x="6499355" y="2814142"/>
            <a:ext cx="1595840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&amp; n2 = n;</a:t>
            </a:r>
            <a:endParaRPr lang="ru-RU" dirty="0"/>
          </a:p>
        </p:txBody>
      </p:sp>
      <p:sp>
        <p:nvSpPr>
          <p:cNvPr id="1031" name="Равно 1030"/>
          <p:cNvSpPr/>
          <p:nvPr/>
        </p:nvSpPr>
        <p:spPr>
          <a:xfrm>
            <a:off x="5567418" y="2814142"/>
            <a:ext cx="883416" cy="2897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6757806" y="24874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Синоним</a:t>
            </a:r>
            <a:endParaRPr lang="ru-RU" dirty="0"/>
          </a:p>
        </p:txBody>
      </p:sp>
      <p:grpSp>
        <p:nvGrpSpPr>
          <p:cNvPr id="1036" name="Группа 1035"/>
          <p:cNvGrpSpPr/>
          <p:nvPr/>
        </p:nvGrpSpPr>
        <p:grpSpPr>
          <a:xfrm>
            <a:off x="1920843" y="873655"/>
            <a:ext cx="8345991" cy="389303"/>
            <a:chOff x="2109358" y="873654"/>
            <a:chExt cx="8345991" cy="389303"/>
          </a:xfrm>
        </p:grpSpPr>
        <p:sp>
          <p:nvSpPr>
            <p:cNvPr id="4" name="Рамка 3"/>
            <p:cNvSpPr/>
            <p:nvPr/>
          </p:nvSpPr>
          <p:spPr>
            <a:xfrm>
              <a:off x="25097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Рамка 5"/>
            <p:cNvSpPr/>
            <p:nvPr/>
          </p:nvSpPr>
          <p:spPr>
            <a:xfrm>
              <a:off x="29087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Рамка 6"/>
            <p:cNvSpPr/>
            <p:nvPr/>
          </p:nvSpPr>
          <p:spPr>
            <a:xfrm>
              <a:off x="33076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" name="Рамка 7"/>
            <p:cNvSpPr/>
            <p:nvPr/>
          </p:nvSpPr>
          <p:spPr>
            <a:xfrm>
              <a:off x="37066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Рамка 8"/>
            <p:cNvSpPr/>
            <p:nvPr/>
          </p:nvSpPr>
          <p:spPr>
            <a:xfrm>
              <a:off x="41055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" name="Рамка 9"/>
            <p:cNvSpPr/>
            <p:nvPr/>
          </p:nvSpPr>
          <p:spPr>
            <a:xfrm>
              <a:off x="45045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Рамка 10"/>
            <p:cNvSpPr/>
            <p:nvPr/>
          </p:nvSpPr>
          <p:spPr>
            <a:xfrm>
              <a:off x="49035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Рамка 11"/>
            <p:cNvSpPr/>
            <p:nvPr/>
          </p:nvSpPr>
          <p:spPr>
            <a:xfrm>
              <a:off x="53024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Рамка 12"/>
            <p:cNvSpPr/>
            <p:nvPr/>
          </p:nvSpPr>
          <p:spPr>
            <a:xfrm>
              <a:off x="57014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" name="Рамка 13"/>
            <p:cNvSpPr/>
            <p:nvPr/>
          </p:nvSpPr>
          <p:spPr>
            <a:xfrm>
              <a:off x="61003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" name="Рамка 14"/>
            <p:cNvSpPr/>
            <p:nvPr/>
          </p:nvSpPr>
          <p:spPr>
            <a:xfrm>
              <a:off x="64993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Рамка 15"/>
            <p:cNvSpPr/>
            <p:nvPr/>
          </p:nvSpPr>
          <p:spPr>
            <a:xfrm>
              <a:off x="68983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12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Рамка 16"/>
            <p:cNvSpPr/>
            <p:nvPr/>
          </p:nvSpPr>
          <p:spPr>
            <a:xfrm>
              <a:off x="72972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12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Рамка 17"/>
            <p:cNvSpPr/>
            <p:nvPr/>
          </p:nvSpPr>
          <p:spPr>
            <a:xfrm>
              <a:off x="76962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" name="Рамка 18"/>
            <p:cNvSpPr/>
            <p:nvPr/>
          </p:nvSpPr>
          <p:spPr>
            <a:xfrm>
              <a:off x="80951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Рамка 19"/>
            <p:cNvSpPr/>
            <p:nvPr/>
          </p:nvSpPr>
          <p:spPr>
            <a:xfrm>
              <a:off x="849123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Рамка 20"/>
            <p:cNvSpPr/>
            <p:nvPr/>
          </p:nvSpPr>
          <p:spPr>
            <a:xfrm>
              <a:off x="889019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2" name="Рамка 21"/>
            <p:cNvSpPr/>
            <p:nvPr/>
          </p:nvSpPr>
          <p:spPr>
            <a:xfrm>
              <a:off x="928915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Рамка 22"/>
            <p:cNvSpPr/>
            <p:nvPr/>
          </p:nvSpPr>
          <p:spPr>
            <a:xfrm>
              <a:off x="9688116" y="873656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Рамка 23"/>
            <p:cNvSpPr/>
            <p:nvPr/>
          </p:nvSpPr>
          <p:spPr>
            <a:xfrm>
              <a:off x="10084157" y="873655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20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5" name="Рамка 164"/>
            <p:cNvSpPr/>
            <p:nvPr/>
          </p:nvSpPr>
          <p:spPr>
            <a:xfrm>
              <a:off x="2109358" y="8736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7" name="Группа 1036"/>
          <p:cNvGrpSpPr/>
          <p:nvPr/>
        </p:nvGrpSpPr>
        <p:grpSpPr>
          <a:xfrm>
            <a:off x="1920843" y="1407813"/>
            <a:ext cx="8345991" cy="758989"/>
            <a:chOff x="1917445" y="1362225"/>
            <a:chExt cx="8345991" cy="758989"/>
          </a:xfrm>
        </p:grpSpPr>
        <p:sp>
          <p:nvSpPr>
            <p:cNvPr id="51" name="Блок-схема: процесс 50"/>
            <p:cNvSpPr/>
            <p:nvPr/>
          </p:nvSpPr>
          <p:spPr>
            <a:xfrm>
              <a:off x="3514004" y="1362225"/>
              <a:ext cx="15680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grpSp>
          <p:nvGrpSpPr>
            <p:cNvPr id="167" name="Группа 166"/>
            <p:cNvGrpSpPr/>
            <p:nvPr/>
          </p:nvGrpSpPr>
          <p:grpSpPr>
            <a:xfrm>
              <a:off x="1917445" y="1731911"/>
              <a:ext cx="8345991" cy="389303"/>
              <a:chOff x="2109358" y="873654"/>
              <a:chExt cx="8345991" cy="389303"/>
            </a:xfrm>
          </p:grpSpPr>
          <p:sp>
            <p:nvSpPr>
              <p:cNvPr id="168" name="Рамка 167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Рамка 168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0" name="Рамка 169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Рамка 170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Рамка 171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Рамка 172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Рамка 173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Рамка 174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Рамка 175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Рамка 176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Рамка 177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Рамка 178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Рамка 179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Рамка 180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Рамка 181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Рамка 182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Рамка 183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Рамка 184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Рамка 185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Рамка 186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Рамка 187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40" name="Группа 1039"/>
          <p:cNvGrpSpPr/>
          <p:nvPr/>
        </p:nvGrpSpPr>
        <p:grpSpPr>
          <a:xfrm>
            <a:off x="1923021" y="3322829"/>
            <a:ext cx="8345991" cy="768972"/>
            <a:chOff x="1923391" y="3331722"/>
            <a:chExt cx="8345991" cy="768972"/>
          </a:xfrm>
        </p:grpSpPr>
        <p:sp>
          <p:nvSpPr>
            <p:cNvPr id="80" name="Блок-схема: процесс 79"/>
            <p:cNvSpPr/>
            <p:nvPr/>
          </p:nvSpPr>
          <p:spPr>
            <a:xfrm>
              <a:off x="272311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1" name="Блок-схема: процесс 80"/>
            <p:cNvSpPr/>
            <p:nvPr/>
          </p:nvSpPr>
          <p:spPr>
            <a:xfrm>
              <a:off x="431895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2" name="Блок-схема: процесс 81"/>
            <p:cNvSpPr/>
            <p:nvPr/>
          </p:nvSpPr>
          <p:spPr>
            <a:xfrm>
              <a:off x="591479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3" name="Блок-схема: процесс 82"/>
            <p:cNvSpPr/>
            <p:nvPr/>
          </p:nvSpPr>
          <p:spPr>
            <a:xfrm>
              <a:off x="7510639" y="3331722"/>
              <a:ext cx="1565153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grpSp>
          <p:nvGrpSpPr>
            <p:cNvPr id="189" name="Группа 188"/>
            <p:cNvGrpSpPr/>
            <p:nvPr/>
          </p:nvGrpSpPr>
          <p:grpSpPr>
            <a:xfrm>
              <a:off x="1923391" y="3711391"/>
              <a:ext cx="8345991" cy="389303"/>
              <a:chOff x="2109358" y="873654"/>
              <a:chExt cx="8345991" cy="389303"/>
            </a:xfrm>
          </p:grpSpPr>
          <p:sp>
            <p:nvSpPr>
              <p:cNvPr id="190" name="Рамка 189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Рамка 190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" name="Рамка 191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Рамка 192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Рамка 193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Рамка 194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Рамка 195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Рамка 196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Рамка 197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Рамка 198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Рамка 199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Рамка 200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Рамка 201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Рамка 202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Рамка 203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Рамка 204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Рамка 205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Рамка 206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Рамка 207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Рамка 208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Рамка 209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59" name="Прямая со стрелкой 158"/>
          <p:cNvCxnSpPr>
            <a:endCxn id="171" idx="2"/>
          </p:cNvCxnSpPr>
          <p:nvPr/>
        </p:nvCxnSpPr>
        <p:spPr>
          <a:xfrm flipH="1" flipV="1">
            <a:off x="3703716" y="2166802"/>
            <a:ext cx="3436715" cy="70928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" descr="ПАМЯТЬ? КАКУЮ ПАМЯТЬ?, Мем Какой паца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63" y="5021554"/>
            <a:ext cx="2403181" cy="18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9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Двойные фигурные скобки 37"/>
          <p:cNvSpPr/>
          <p:nvPr/>
        </p:nvSpPr>
        <p:spPr>
          <a:xfrm>
            <a:off x="5270942" y="604010"/>
            <a:ext cx="1650116" cy="656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n = 25;</a:t>
            </a:r>
          </a:p>
          <a:p>
            <a:pPr algn="ctr"/>
            <a:r>
              <a:rPr lang="en-US" dirty="0" err="1" smtClean="0"/>
              <a:t>int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n</a:t>
            </a:r>
            <a:r>
              <a:rPr lang="en-US" dirty="0" smtClean="0"/>
              <a:t> =n&amp;;</a:t>
            </a:r>
            <a:endParaRPr lang="ru-RU" dirty="0"/>
          </a:p>
        </p:txBody>
      </p:sp>
      <p:grpSp>
        <p:nvGrpSpPr>
          <p:cNvPr id="81" name="Группа 80"/>
          <p:cNvGrpSpPr/>
          <p:nvPr/>
        </p:nvGrpSpPr>
        <p:grpSpPr>
          <a:xfrm>
            <a:off x="3535370" y="2678386"/>
            <a:ext cx="5121261" cy="1491320"/>
            <a:chOff x="3201911" y="2678386"/>
            <a:chExt cx="5121261" cy="1491320"/>
          </a:xfrm>
        </p:grpSpPr>
        <p:sp>
          <p:nvSpPr>
            <p:cNvPr id="39" name="Двойные фигурные скобки 38"/>
            <p:cNvSpPr/>
            <p:nvPr/>
          </p:nvSpPr>
          <p:spPr>
            <a:xfrm>
              <a:off x="3201911" y="2678386"/>
              <a:ext cx="3111091" cy="149132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n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*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&amp;n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&amp;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</p:txBody>
        </p:sp>
        <p:sp>
          <p:nvSpPr>
            <p:cNvPr id="40" name="Блок-схема: процесс 39"/>
            <p:cNvSpPr/>
            <p:nvPr/>
          </p:nvSpPr>
          <p:spPr>
            <a:xfrm>
              <a:off x="6498598" y="2678386"/>
              <a:ext cx="1824574" cy="149132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Ячейка12</a:t>
              </a:r>
              <a:br>
                <a:rPr lang="ru-RU" dirty="0" smtClean="0"/>
              </a:br>
              <a:r>
                <a:rPr lang="ru-RU" dirty="0" smtClean="0"/>
                <a:t>25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Ячейка12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Ячейка6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3770729" y="4727828"/>
            <a:ext cx="4650543" cy="1109261"/>
            <a:chOff x="4054041" y="4727828"/>
            <a:chExt cx="4650543" cy="11092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4054041" y="5078104"/>
              <a:ext cx="1568072" cy="758985"/>
              <a:chOff x="4518439" y="5208268"/>
              <a:chExt cx="1568072" cy="758985"/>
            </a:xfrm>
          </p:grpSpPr>
          <p:sp>
            <p:nvSpPr>
              <p:cNvPr id="7" name="Блок-схема: процесс 6"/>
              <p:cNvSpPr/>
              <p:nvPr/>
            </p:nvSpPr>
            <p:spPr>
              <a:xfrm>
                <a:off x="4518439" y="5208268"/>
                <a:ext cx="1568072" cy="36968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&amp;</a:t>
                </a:r>
                <a:r>
                  <a:rPr lang="ru-RU" dirty="0" smtClean="0"/>
                  <a:t>Ячейка12</a:t>
                </a:r>
                <a:endParaRPr lang="ru-RU" dirty="0"/>
              </a:p>
            </p:txBody>
          </p:sp>
          <p:sp>
            <p:nvSpPr>
              <p:cNvPr id="8" name="Рамка 7"/>
              <p:cNvSpPr/>
              <p:nvPr/>
            </p:nvSpPr>
            <p:spPr>
              <a:xfrm>
                <a:off x="451843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Рамка 8"/>
              <p:cNvSpPr/>
              <p:nvPr/>
            </p:nvSpPr>
            <p:spPr>
              <a:xfrm>
                <a:off x="491739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Рамка 9"/>
              <p:cNvSpPr/>
              <p:nvPr/>
            </p:nvSpPr>
            <p:spPr>
              <a:xfrm>
                <a:off x="531635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Рамка 10"/>
              <p:cNvSpPr/>
              <p:nvPr/>
            </p:nvSpPr>
            <p:spPr>
              <a:xfrm>
                <a:off x="571531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290434" y="4727828"/>
              <a:ext cx="11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Указатель</a:t>
              </a:r>
              <a:endParaRPr lang="ru-RU" dirty="0"/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6285977" y="5097160"/>
              <a:ext cx="2418607" cy="732921"/>
              <a:chOff x="10081238" y="2406129"/>
              <a:chExt cx="1809919" cy="732921"/>
            </a:xfrm>
          </p:grpSpPr>
          <p:sp>
            <p:nvSpPr>
              <p:cNvPr id="44" name="Блок-схема: процесс 43"/>
              <p:cNvSpPr/>
              <p:nvPr/>
            </p:nvSpPr>
            <p:spPr>
              <a:xfrm>
                <a:off x="10081238" y="2406129"/>
                <a:ext cx="1809919" cy="73292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081238" y="2406129"/>
                <a:ext cx="1453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Адрес = </a:t>
                </a:r>
                <a:r>
                  <a:rPr lang="en-US" dirty="0" smtClean="0"/>
                  <a:t>&amp;</a:t>
                </a:r>
                <a:r>
                  <a:rPr lang="ru-RU" dirty="0" smtClean="0"/>
                  <a:t>Переменная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081238" y="2769718"/>
                <a:ext cx="142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Переменная = *Адрес</a:t>
                </a:r>
                <a:endParaRPr lang="ru-RU" dirty="0"/>
              </a:p>
            </p:txBody>
          </p:sp>
        </p:grpSp>
      </p:grpSp>
      <p:cxnSp>
        <p:nvCxnSpPr>
          <p:cNvPr id="52" name="Прямая со стрелкой 51"/>
          <p:cNvCxnSpPr/>
          <p:nvPr/>
        </p:nvCxnSpPr>
        <p:spPr>
          <a:xfrm flipH="1">
            <a:off x="8304883" y="4816694"/>
            <a:ext cx="1708250" cy="46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8304883" y="5621481"/>
            <a:ext cx="1708250" cy="3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946099" y="4475964"/>
            <a:ext cx="185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Взятие указателя</a:t>
            </a:r>
          </a:p>
          <a:p>
            <a:r>
              <a:rPr lang="ru-RU" sz="1400" dirty="0" smtClean="0"/>
              <a:t>(получение адреса)</a:t>
            </a:r>
            <a:endParaRPr lang="ru-RU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946099" y="5356117"/>
            <a:ext cx="21103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Разъименование</a:t>
            </a:r>
            <a:r>
              <a:rPr lang="ru-RU" dirty="0" smtClean="0"/>
              <a:t> указателя</a:t>
            </a:r>
          </a:p>
          <a:p>
            <a:r>
              <a:rPr lang="ru-RU" sz="1400" dirty="0" smtClean="0"/>
              <a:t>(получение значения переменной на которую указывают)</a:t>
            </a:r>
            <a:endParaRPr lang="ru-RU" sz="14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5230750" y="0"/>
            <a:ext cx="1730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Указатель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80" name="Группа 79"/>
          <p:cNvGrpSpPr/>
          <p:nvPr/>
        </p:nvGrpSpPr>
        <p:grpSpPr>
          <a:xfrm>
            <a:off x="1923005" y="1588163"/>
            <a:ext cx="8345991" cy="760446"/>
            <a:chOff x="2319195" y="1588163"/>
            <a:chExt cx="8345991" cy="760446"/>
          </a:xfrm>
        </p:grpSpPr>
        <p:sp>
          <p:nvSpPr>
            <p:cNvPr id="36" name="Блок-схема: процесс 35"/>
            <p:cNvSpPr/>
            <p:nvPr/>
          </p:nvSpPr>
          <p:spPr>
            <a:xfrm>
              <a:off x="3916879" y="1588163"/>
              <a:ext cx="1567666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Ячейка10</a:t>
              </a:r>
              <a:endParaRPr lang="ru-RU" dirty="0"/>
            </a:p>
          </p:txBody>
        </p:sp>
        <p:sp>
          <p:nvSpPr>
            <p:cNvPr id="37" name="Блок-схема: процесс 36"/>
            <p:cNvSpPr/>
            <p:nvPr/>
          </p:nvSpPr>
          <p:spPr>
            <a:xfrm>
              <a:off x="6310233" y="1588163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25</a:t>
              </a:r>
              <a:endParaRPr lang="ru-RU" dirty="0"/>
            </a:p>
          </p:txBody>
        </p:sp>
        <p:grpSp>
          <p:nvGrpSpPr>
            <p:cNvPr id="58" name="Группа 57"/>
            <p:cNvGrpSpPr/>
            <p:nvPr/>
          </p:nvGrpSpPr>
          <p:grpSpPr>
            <a:xfrm>
              <a:off x="2319195" y="1959306"/>
              <a:ext cx="8345991" cy="389303"/>
              <a:chOff x="2109358" y="873654"/>
              <a:chExt cx="8345991" cy="389303"/>
            </a:xfrm>
          </p:grpSpPr>
          <p:sp>
            <p:nvSpPr>
              <p:cNvPr id="59" name="Рамка 58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Рамка 59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1" name="Рамка 60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Рамка 61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Рамка 62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Рамка 63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Рамка 64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Рамка 65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Рамка 66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Рамка 67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Рамка 68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Рамка 69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Рамка 70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Рамка 71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Рамка 72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Рамка 73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Рамка 74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Рамка 75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Рамка 76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Рамка 77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Рамка 78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86" name="Picture 2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97" y="5021554"/>
            <a:ext cx="2459525" cy="1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4264762" y="6356188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!Указатель это отдельный тип в С++</a:t>
            </a:r>
          </a:p>
        </p:txBody>
      </p:sp>
    </p:spTree>
    <p:extLst>
      <p:ext uri="{BB962C8B-B14F-4D97-AF65-F5344CB8AC3E}">
        <p14:creationId xmlns:p14="http://schemas.microsoft.com/office/powerpoint/2010/main" val="22824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8848" y="0"/>
            <a:ext cx="1354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Массив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2142" y="2924760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Переменная </a:t>
            </a:r>
            <a:r>
              <a:rPr lang="en-US" dirty="0" smtClean="0"/>
              <a:t>mass</a:t>
            </a:r>
            <a:endParaRPr lang="ru-RU" dirty="0"/>
          </a:p>
        </p:txBody>
      </p:sp>
      <p:sp>
        <p:nvSpPr>
          <p:cNvPr id="8" name="Двойные фигурные скобки 7"/>
          <p:cNvSpPr/>
          <p:nvPr/>
        </p:nvSpPr>
        <p:spPr>
          <a:xfrm>
            <a:off x="2639290" y="2240582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mass[4] {2, 5, 13, 1};</a:t>
            </a:r>
            <a:endParaRPr lang="ru-RU" dirty="0"/>
          </a:p>
        </p:txBody>
      </p:sp>
      <p:cxnSp>
        <p:nvCxnSpPr>
          <p:cNvPr id="9" name="Прямая со стрелкой 8"/>
          <p:cNvCxnSpPr>
            <a:endCxn id="62" idx="2"/>
          </p:cNvCxnSpPr>
          <p:nvPr/>
        </p:nvCxnSpPr>
        <p:spPr>
          <a:xfrm flipH="1" flipV="1">
            <a:off x="2907958" y="1791350"/>
            <a:ext cx="792465" cy="486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процесс 31"/>
          <p:cNvSpPr/>
          <p:nvPr/>
        </p:nvSpPr>
        <p:spPr>
          <a:xfrm>
            <a:off x="2960616" y="3294092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</a:t>
            </a:r>
            <a:r>
              <a:rPr lang="en-US" dirty="0" smtClean="0"/>
              <a:t>2</a:t>
            </a:r>
            <a:endParaRPr lang="ru-RU" dirty="0"/>
          </a:p>
        </p:txBody>
      </p:sp>
      <p:grpSp>
        <p:nvGrpSpPr>
          <p:cNvPr id="55" name="Группа 54"/>
          <p:cNvGrpSpPr/>
          <p:nvPr/>
        </p:nvGrpSpPr>
        <p:grpSpPr>
          <a:xfrm>
            <a:off x="1923005" y="1022378"/>
            <a:ext cx="8345991" cy="768972"/>
            <a:chOff x="1923391" y="3331722"/>
            <a:chExt cx="8345991" cy="768972"/>
          </a:xfrm>
        </p:grpSpPr>
        <p:sp>
          <p:nvSpPr>
            <p:cNvPr id="56" name="Блок-схема: процесс 55"/>
            <p:cNvSpPr/>
            <p:nvPr/>
          </p:nvSpPr>
          <p:spPr>
            <a:xfrm>
              <a:off x="272311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57" name="Блок-схема: процесс 56"/>
            <p:cNvSpPr/>
            <p:nvPr/>
          </p:nvSpPr>
          <p:spPr>
            <a:xfrm>
              <a:off x="431895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58" name="Блок-схема: процесс 57"/>
            <p:cNvSpPr/>
            <p:nvPr/>
          </p:nvSpPr>
          <p:spPr>
            <a:xfrm>
              <a:off x="591479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ru-RU" dirty="0"/>
            </a:p>
          </p:txBody>
        </p:sp>
        <p:sp>
          <p:nvSpPr>
            <p:cNvPr id="59" name="Блок-схема: процесс 58"/>
            <p:cNvSpPr/>
            <p:nvPr/>
          </p:nvSpPr>
          <p:spPr>
            <a:xfrm>
              <a:off x="7510639" y="3331722"/>
              <a:ext cx="1565153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grpSp>
          <p:nvGrpSpPr>
            <p:cNvPr id="60" name="Группа 59"/>
            <p:cNvGrpSpPr/>
            <p:nvPr/>
          </p:nvGrpSpPr>
          <p:grpSpPr>
            <a:xfrm>
              <a:off x="1923391" y="3711391"/>
              <a:ext cx="8345991" cy="389303"/>
              <a:chOff x="2109358" y="873654"/>
              <a:chExt cx="8345991" cy="389303"/>
            </a:xfrm>
          </p:grpSpPr>
          <p:sp>
            <p:nvSpPr>
              <p:cNvPr id="61" name="Рамка 60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Рамка 61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3" name="Рамка 62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Рамка 63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Рамка 64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Рамка 65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Рамка 66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Рамка 67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Рамка 68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Рамка 69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Рамка 70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Рамка 71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Рамка 72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Рамка 73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Рамка 74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Рамка 75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Рамка 76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Рамка 77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Рамка 78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Рамка 79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Рамка 80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914767" y="1574418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2960616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5" name="Двойные фигурные скобки 84"/>
          <p:cNvSpPr/>
          <p:nvPr/>
        </p:nvSpPr>
        <p:spPr>
          <a:xfrm>
            <a:off x="4143291" y="4150691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cout</a:t>
            </a:r>
            <a:r>
              <a:rPr lang="en-US" dirty="0" smtClean="0"/>
              <a:t> &lt;&lt; mass[1]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86" name="Скругленная прямоугольная выноска 85"/>
          <p:cNvSpPr/>
          <p:nvPr/>
        </p:nvSpPr>
        <p:spPr>
          <a:xfrm>
            <a:off x="471742" y="2625497"/>
            <a:ext cx="1851660" cy="967858"/>
          </a:xfrm>
          <a:prstGeom prst="wedgeRoundRectCallout">
            <a:avLst>
              <a:gd name="adj1" fmla="val 84288"/>
              <a:gd name="adj2" fmla="val 409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Но как тогда обратиться к элементу?</a:t>
            </a:r>
            <a:endParaRPr lang="ru-RU" sz="1600" dirty="0"/>
          </a:p>
        </p:txBody>
      </p:sp>
      <p:sp>
        <p:nvSpPr>
          <p:cNvPr id="87" name="Блок-схема: процесс 86"/>
          <p:cNvSpPr/>
          <p:nvPr/>
        </p:nvSpPr>
        <p:spPr>
          <a:xfrm>
            <a:off x="5019030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88" name="Плюс 87"/>
          <p:cNvSpPr/>
          <p:nvPr/>
        </p:nvSpPr>
        <p:spPr>
          <a:xfrm>
            <a:off x="4610746" y="5086406"/>
            <a:ext cx="326226" cy="3049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7077444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Ячейка6</a:t>
            </a:r>
            <a:endParaRPr lang="ru-RU" dirty="0"/>
          </a:p>
        </p:txBody>
      </p:sp>
      <p:sp>
        <p:nvSpPr>
          <p:cNvPr id="90" name="Равно 89"/>
          <p:cNvSpPr/>
          <p:nvPr/>
        </p:nvSpPr>
        <p:spPr>
          <a:xfrm>
            <a:off x="6634681" y="5075436"/>
            <a:ext cx="395183" cy="2835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Двойные фигурные скобки 90"/>
          <p:cNvSpPr/>
          <p:nvPr/>
        </p:nvSpPr>
        <p:spPr>
          <a:xfrm>
            <a:off x="4140477" y="4530848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mass[1]</a:t>
            </a:r>
            <a:r>
              <a:rPr lang="ru-RU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 *(mass + 1)</a:t>
            </a:r>
            <a:endParaRPr lang="ru-RU" dirty="0"/>
          </a:p>
        </p:txBody>
      </p:sp>
      <p:sp>
        <p:nvSpPr>
          <p:cNvPr id="92" name="Блок-схема: процесс 91"/>
          <p:cNvSpPr/>
          <p:nvPr/>
        </p:nvSpPr>
        <p:spPr>
          <a:xfrm>
            <a:off x="5019030" y="5875957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/>
              <a:t>4</a:t>
            </a:r>
          </a:p>
        </p:txBody>
      </p:sp>
      <p:sp>
        <p:nvSpPr>
          <p:cNvPr id="93" name="Равно 92"/>
          <p:cNvSpPr/>
          <p:nvPr/>
        </p:nvSpPr>
        <p:spPr>
          <a:xfrm rot="5400000">
            <a:off x="5602659" y="5497236"/>
            <a:ext cx="395183" cy="2835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490479" y="2817038"/>
            <a:ext cx="2658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sizeof</a:t>
            </a:r>
            <a:r>
              <a:rPr lang="en-US" dirty="0" smtClean="0"/>
              <a:t> ( type/variable )</a:t>
            </a:r>
            <a:endParaRPr lang="ru-RU" dirty="0" smtClean="0"/>
          </a:p>
          <a:p>
            <a:pPr algn="ctr"/>
            <a:r>
              <a:rPr lang="ru-RU" sz="1400" dirty="0" smtClean="0"/>
              <a:t>(размера переменной или типа)</a:t>
            </a:r>
            <a:endParaRPr lang="en-US" sz="1400" dirty="0" smtClean="0"/>
          </a:p>
          <a:p>
            <a:pPr algn="ctr"/>
            <a:r>
              <a:rPr lang="ru-RU" sz="1400" dirty="0" smtClean="0"/>
              <a:t>Размер массива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err="1" smtClean="0"/>
              <a:t>sizeof</a:t>
            </a:r>
            <a:r>
              <a:rPr lang="en-US" sz="1400" dirty="0" smtClean="0"/>
              <a:t>(array) /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(array type)</a:t>
            </a:r>
            <a:endParaRPr lang="ru-RU" sz="1400" dirty="0"/>
          </a:p>
        </p:txBody>
      </p:sp>
      <p:pic>
        <p:nvPicPr>
          <p:cNvPr id="3074" name="Picture 2" descr="ШО ТУТ ПРОИСХОДИТ, Мем Джеки Чан - Какого черта?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926" y="5032357"/>
            <a:ext cx="2761074" cy="18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74" y="5034830"/>
            <a:ext cx="2459525" cy="1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6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613049" y="707034"/>
            <a:ext cx="8965948" cy="3970318"/>
            <a:chOff x="730313" y="1452894"/>
            <a:chExt cx="8965948" cy="3970318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30313" y="1452894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{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13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k =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 p = mass;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* p2 = &amp;mass[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b="0" dirty="0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*p3 = mass;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&amp;mass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&amp;mass[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p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 +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*(p2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*)(p3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8299009" y="2837889"/>
              <a:ext cx="139725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5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6422000</a:t>
              </a:r>
            </a:p>
            <a:p>
              <a:r>
                <a:rPr lang="ru-RU" dirty="0" smtClean="0"/>
                <a:t>4</a:t>
              </a:r>
            </a:p>
            <a:p>
              <a:r>
                <a:rPr lang="ru-RU" dirty="0" smtClean="0"/>
                <a:t>5</a:t>
              </a:r>
            </a:p>
            <a:p>
              <a:r>
                <a:rPr lang="ru-RU" dirty="0" smtClean="0"/>
                <a:t>6422000</a:t>
              </a:r>
            </a:p>
            <a:p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730313" y="5423212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730313" y="5077671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730313" y="480455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730313" y="4532954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730313" y="4270403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730313" y="399879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730313" y="370908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793687" y="3438053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793687" y="3165880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537932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1613049" y="5005343"/>
            <a:ext cx="8902574" cy="1480098"/>
            <a:chOff x="1613049" y="5207535"/>
            <a:chExt cx="8902574" cy="148009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613049" y="5210305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*mass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endl;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mass[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endl; 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*(p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endl; 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*(p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=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mass[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endl;</a:t>
              </a:r>
              <a:endPara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9181745" y="5207535"/>
              <a:ext cx="13338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13</a:t>
              </a:r>
            </a:p>
            <a:p>
              <a:r>
                <a:rPr lang="ru-RU" dirty="0" smtClean="0"/>
                <a:t>13</a:t>
              </a:r>
            </a:p>
            <a:p>
              <a:r>
                <a:rPr lang="ru-RU" dirty="0" smtClean="0"/>
                <a:t>15</a:t>
              </a:r>
              <a:endParaRPr lang="en-US" dirty="0" smtClean="0"/>
            </a:p>
            <a:p>
              <a:endParaRPr lang="ru-RU" dirty="0" smtClean="0"/>
            </a:p>
            <a:p>
              <a:r>
                <a:rPr lang="ru-RU" dirty="0" smtClean="0"/>
                <a:t>11</a:t>
              </a:r>
              <a:endParaRPr lang="ru-RU" dirty="0"/>
            </a:p>
          </p:txBody>
        </p:sp>
        <p:cxnSp>
          <p:nvCxnSpPr>
            <p:cNvPr id="21" name="Прямая соединительная линия 20"/>
            <p:cNvCxnSpPr/>
            <p:nvPr/>
          </p:nvCxnSpPr>
          <p:spPr>
            <a:xfrm>
              <a:off x="1613049" y="553939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1613049" y="580194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1613049" y="6073553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1613049" y="660770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Ясно Понятно, Мем Мальчик в спанч боб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722" y="-3994"/>
            <a:ext cx="1682278" cy="16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43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4896" y="0"/>
            <a:ext cx="2722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 </a:t>
            </a:r>
            <a:r>
              <a:rPr lang="en-US" sz="2800" b="1" dirty="0" smtClean="0">
                <a:latin typeface="Calibri" panose="020F0502020204030204" pitchFamily="34" charset="0"/>
              </a:rPr>
              <a:t>void</a:t>
            </a:r>
            <a:r>
              <a:rPr lang="ru-RU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void*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399" y="981011"/>
            <a:ext cx="681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является пустым типом, или типом пустоты, т.е. предполагается, что если компилятор встречает где либо такую запись он считает что это пустота. Используется это в объявлении функций, для указания отсутствия возвращаемого значения.</a:t>
            </a:r>
            <a:endParaRPr lang="en-US" dirty="0" smtClean="0"/>
          </a:p>
          <a:p>
            <a:r>
              <a:rPr lang="ru-RU" dirty="0" smtClean="0"/>
              <a:t>Увы, попытка создать переменную типа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dirty="0" smtClean="0"/>
              <a:t> обречена на провал.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26994" y="1119510"/>
            <a:ext cx="302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function(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a){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6534" r="7328" b="23777"/>
          <a:stretch/>
        </p:blipFill>
        <p:spPr>
          <a:xfrm>
            <a:off x="4698747" y="2458339"/>
            <a:ext cx="2625505" cy="17424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320" y="3103118"/>
            <a:ext cx="2637379" cy="735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398" y="4383605"/>
            <a:ext cx="681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 существует указатель на пустоту, т.е.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dirty="0" smtClean="0"/>
              <a:t> и вот переменную этого типа создать возможно, потому что указатель на пустоту, несмотря на свое название указывает не на пустоту, он указывает строго на 1 байт, или 1 ячейку памяти, и позволяет ссылаться на какую либо память не зная ее типа, или не обращая внимания на ее тип, а соответственно и обращаться к ней как к переменной другого типа.</a:t>
            </a:r>
            <a:endParaRPr lang="en-US" dirty="0" smtClean="0"/>
          </a:p>
        </p:txBody>
      </p:sp>
      <p:pic>
        <p:nvPicPr>
          <p:cNvPr id="7172" name="Picture 4" descr="Aleister Crowley(ToAru) :: ToAru (To Aru Majutsu no Index, To Aru Kagaku no  Railgun) :: Aiwass :: Anime (Аниме) / картинки, гифки, прикольные комиксы,  интересные статьи по тем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82" y="4383605"/>
            <a:ext cx="2314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8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7303" y="776768"/>
            <a:ext cx="71361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buffer[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{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buffer;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buffer;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1 -&gt; 4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8589934593 -&gt; 8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-&gt; 1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1 -&gt; 1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4.24399e-314 -&gt; 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12744" y="0"/>
            <a:ext cx="4166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 </a:t>
            </a:r>
            <a:r>
              <a:rPr lang="en-US" sz="2800" b="1" dirty="0" smtClean="0">
                <a:latin typeface="Calibri" panose="020F0502020204030204" pitchFamily="34" charset="0"/>
              </a:rPr>
              <a:t>void</a:t>
            </a:r>
            <a:r>
              <a:rPr lang="ru-RU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void*: </a:t>
            </a:r>
            <a:r>
              <a:rPr lang="ru-RU" sz="2800" b="1" dirty="0" smtClean="0">
                <a:latin typeface="Calibri" panose="020F0502020204030204" pitchFamily="34" charset="0"/>
              </a:rPr>
              <a:t>Пример.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My new little business... Или как я парикмахерскую открывать собрался.  Часть 4 | Пикаб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2" y="1644416"/>
            <a:ext cx="4470431" cy="362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23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1083</Words>
  <Application>Microsoft Office PowerPoint</Application>
  <PresentationFormat>Широкоэкранный</PresentationFormat>
  <Paragraphs>398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50</cp:revision>
  <dcterms:created xsi:type="dcterms:W3CDTF">2020-09-11T22:24:51Z</dcterms:created>
  <dcterms:modified xsi:type="dcterms:W3CDTF">2020-09-12T02:52:22Z</dcterms:modified>
</cp:coreProperties>
</file>