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9" r:id="rId3"/>
    <p:sldId id="334" r:id="rId4"/>
    <p:sldId id="353" r:id="rId5"/>
    <p:sldId id="335" r:id="rId6"/>
    <p:sldId id="336" r:id="rId7"/>
    <p:sldId id="337" r:id="rId8"/>
    <p:sldId id="338" r:id="rId9"/>
    <p:sldId id="339" r:id="rId10"/>
    <p:sldId id="340" r:id="rId11"/>
    <p:sldId id="356" r:id="rId12"/>
    <p:sldId id="357" r:id="rId13"/>
    <p:sldId id="341" r:id="rId14"/>
    <p:sldId id="342" r:id="rId15"/>
    <p:sldId id="343" r:id="rId16"/>
    <p:sldId id="346" r:id="rId17"/>
    <p:sldId id="354" r:id="rId18"/>
    <p:sldId id="358" r:id="rId19"/>
    <p:sldId id="344" r:id="rId20"/>
    <p:sldId id="360" r:id="rId21"/>
    <p:sldId id="345" r:id="rId22"/>
    <p:sldId id="359" r:id="rId23"/>
    <p:sldId id="347" r:id="rId24"/>
    <p:sldId id="348" r:id="rId25"/>
    <p:sldId id="349" r:id="rId26"/>
    <p:sldId id="351" r:id="rId27"/>
    <p:sldId id="352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56" autoAdjust="0"/>
  </p:normalViewPr>
  <p:slideViewPr>
    <p:cSldViewPr snapToGrid="0">
      <p:cViewPr varScale="1">
        <p:scale>
          <a:sx n="107" d="100"/>
          <a:sy n="107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9785235" cy="154323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старший преподаватель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ассистент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ассистент кафедры ИКТ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5733" y="2703547"/>
            <a:ext cx="9660586" cy="75840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pPr algn="ctr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04388" y="3796556"/>
            <a:ext cx="10507800" cy="2677656"/>
            <a:chOff x="639778" y="3233919"/>
            <a:chExt cx="10507800" cy="267765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39778" y="3772528"/>
              <a:ext cx="193140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Status{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336248" y="3233919"/>
              <a:ext cx="881133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0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1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Status*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 = "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0x61fe0c = 0x61fe0c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*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4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Status&amp;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       // 2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4388" y="1211233"/>
            <a:ext cx="1141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Перечисление, это специальная структура языка которая позволяет хранить только заранее предустановленный набор значений.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Перечисление самостоятельно присвоит значения каждому названию, однако вы можете сделать это самостоятельно используя строчку вида</a:t>
            </a:r>
            <a:r>
              <a:rPr lang="en-US" dirty="0"/>
              <a:t>: &lt;</a:t>
            </a:r>
            <a:r>
              <a:rPr lang="ru-RU" dirty="0"/>
              <a:t>название значения</a:t>
            </a:r>
            <a:r>
              <a:rPr lang="en-US" dirty="0"/>
              <a:t>&gt;</a:t>
            </a:r>
            <a:r>
              <a:rPr lang="ru-RU" dirty="0"/>
              <a:t> = 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&gt;.</a:t>
            </a:r>
          </a:p>
          <a:p>
            <a:r>
              <a:rPr lang="ru-RU" dirty="0"/>
              <a:t>Значением в данном случае может являться только число типа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64967" y="1846035"/>
            <a:ext cx="7489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Сигнатура</a:t>
            </a:r>
            <a:r>
              <a:rPr lang="en-US" sz="1400" dirty="0"/>
              <a:t>: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перечисление названий значений через запятую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068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перечислений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560946" y="4567520"/>
            <a:ext cx="8886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388" y="1211233"/>
            <a:ext cx="11410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Главное проблемой перечисления является глобальная область видимости ее частей. Т.е. если мы создаем перечисление </a:t>
            </a:r>
            <a:r>
              <a:rPr lang="en-US" dirty="0" smtClean="0"/>
              <a:t>Status</a:t>
            </a:r>
            <a:r>
              <a:rPr lang="ru-RU" dirty="0" smtClean="0"/>
              <a:t> и в нем задаем его частью </a:t>
            </a:r>
            <a:r>
              <a:rPr lang="en-US" dirty="0" smtClean="0"/>
              <a:t>FAIL</a:t>
            </a:r>
            <a:r>
              <a:rPr lang="ru-RU" dirty="0" smtClean="0"/>
              <a:t>, то оно становится глобальной константой со значением 1. Что автоматически запрещает нам использовать это наименование в других перечислениях или константах.</a:t>
            </a:r>
          </a:p>
          <a:p>
            <a:r>
              <a:rPr lang="ru-RU" dirty="0" smtClean="0"/>
              <a:t>Также, перечисления автоматически приводятся к типу </a:t>
            </a:r>
            <a:r>
              <a:rPr lang="ru-RU" dirty="0" err="1" smtClean="0"/>
              <a:t>инт</a:t>
            </a:r>
            <a:r>
              <a:rPr lang="ru-RU" dirty="0" smtClean="0"/>
              <a:t>, что иногда может быть не нужно.</a:t>
            </a:r>
            <a:endParaRPr lang="ru-RU" dirty="0" smtClean="0"/>
          </a:p>
          <a:p>
            <a:r>
              <a:rPr lang="ru-RU" dirty="0" smtClean="0"/>
              <a:t>Что бы избежать этих проблем в современном стандарте</a:t>
            </a:r>
            <a:r>
              <a:rPr lang="en-US" dirty="0" smtClean="0"/>
              <a:t> (</a:t>
            </a:r>
            <a:r>
              <a:rPr lang="ru-RU" dirty="0" smtClean="0"/>
              <a:t>с </a:t>
            </a:r>
            <a:r>
              <a:rPr lang="en-US" dirty="0" smtClean="0"/>
              <a:t>C++ 11)</a:t>
            </a:r>
            <a:r>
              <a:rPr lang="ru-RU" dirty="0" smtClean="0"/>
              <a:t> существует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76073" y="2649850"/>
            <a:ext cx="74892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Сигнатура</a:t>
            </a:r>
            <a:r>
              <a:rPr lang="en-US" sz="1400" dirty="0"/>
              <a:t>:</a:t>
            </a:r>
          </a:p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ru-RU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&lt;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перечисление названий значений через запятую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&gt;::&lt;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значение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404388" y="4043822"/>
            <a:ext cx="10344259" cy="2677656"/>
            <a:chOff x="404388" y="4179929"/>
            <a:chExt cx="10344259" cy="267765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404388" y="4718538"/>
              <a:ext cx="2156559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695415" y="4179929"/>
              <a:ext cx="8053232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Status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(Status::SUCCESS);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static_cast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                    // 0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Status::FAIL;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static_cast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                    // 1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Status*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&amp;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 = "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&amp;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// 0x7ffd032f9344 = 0x7ffd032f9344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*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Status::INFO;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static_cast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                    // 4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Status&amp;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Status::WARNING;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&lt;&lt; 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static_cast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&gt;(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&lt;&lt; 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2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                           // 2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810239" y="2967424"/>
            <a:ext cx="4087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 приводятся к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ru-RU" dirty="0" smtClean="0"/>
              <a:t>автоматически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Ограниченная область видимости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Можно изменить тип хранения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6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Переназначение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&lt;&lt;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560946" y="4567520"/>
            <a:ext cx="88869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388" y="1211233"/>
            <a:ext cx="1141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вывод класса перечисления нужно всегда выполнять приведение типа, но можно просто определить свою функцию вывода в поток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0661" y="2557289"/>
            <a:ext cx="4620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Status 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&gt;(c);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38301" y="3995678"/>
            <a:ext cx="68307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(Status::SUCCESS);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SUCCESS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Status::FAIL;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FAIL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0x7ffd032f9344 = 0x7ffd032f9344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Status::INFO;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INFO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Status::WARNING;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   // WARNING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140791" y="1489866"/>
            <a:ext cx="68307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 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SUCCESS};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Status::FAIL;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0x7ffd032f9344 = 0x7ffd032f9344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Status::INFO;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// 4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Status&amp;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current_status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Status::WARNING;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   // 2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795247" y="430345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Status 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(c)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Status::SUCCESS: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"SUCCESS"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Status::FAIL: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"FAIL"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Status::WARNING: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"WARNING"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Status::ERROR: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"ERROR"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Status::INFO: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"INFO"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"UNKNOWN"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31426" y="3492064"/>
            <a:ext cx="11791884" cy="3139321"/>
            <a:chOff x="303546" y="3193759"/>
            <a:chExt cx="11791884" cy="313932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8730547" y="3193759"/>
              <a:ext cx="3364883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Структура располагается в памяти как один единый блок, переменные располагаются в этом блоке строго друг за другом в порядке объявления структуре, а общий занимаемый структурой объем памяти равен сумме объемов памяти требуемых на хранения каждого из полей структуры по отдельности.</a:t>
              </a: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303546" y="3572382"/>
              <a:ext cx="8349628" cy="2382073"/>
              <a:chOff x="357867" y="3193759"/>
              <a:chExt cx="8349628" cy="238207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361504" y="3193759"/>
                <a:ext cx="8345991" cy="1133881"/>
                <a:chOff x="1923020" y="2992579"/>
                <a:chExt cx="8345991" cy="1133881"/>
              </a:xfrm>
            </p:grpSpPr>
            <p:sp>
              <p:nvSpPr>
                <p:cNvPr id="43" name="Блок-схема: процесс 42"/>
                <p:cNvSpPr/>
                <p:nvPr/>
              </p:nvSpPr>
              <p:spPr>
                <a:xfrm>
                  <a:off x="272274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ru-RU" dirty="0"/>
                </a:p>
              </p:txBody>
            </p:sp>
            <p:sp>
              <p:nvSpPr>
                <p:cNvPr id="44" name="Блок-схема: процесс 43"/>
                <p:cNvSpPr/>
                <p:nvPr/>
              </p:nvSpPr>
              <p:spPr>
                <a:xfrm>
                  <a:off x="431858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ru-RU" dirty="0"/>
                </a:p>
              </p:txBody>
            </p:sp>
            <p:sp>
              <p:nvSpPr>
                <p:cNvPr id="45" name="Блок-схема: процесс 44"/>
                <p:cNvSpPr/>
                <p:nvPr/>
              </p:nvSpPr>
              <p:spPr>
                <a:xfrm>
                  <a:off x="591442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ru-RU" dirty="0"/>
                </a:p>
              </p:txBody>
            </p:sp>
            <p:sp>
              <p:nvSpPr>
                <p:cNvPr id="46" name="Блок-схема: процесс 45"/>
                <p:cNvSpPr/>
                <p:nvPr/>
              </p:nvSpPr>
              <p:spPr>
                <a:xfrm>
                  <a:off x="7510268" y="3357488"/>
                  <a:ext cx="156515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  <a:endParaRPr lang="ru-RU" dirty="0"/>
                </a:p>
              </p:txBody>
            </p:sp>
            <p:grpSp>
              <p:nvGrpSpPr>
                <p:cNvPr id="47" name="Группа 46"/>
                <p:cNvGrpSpPr/>
                <p:nvPr/>
              </p:nvGrpSpPr>
              <p:grpSpPr>
                <a:xfrm>
                  <a:off x="1923020" y="3737157"/>
                  <a:ext cx="8345991" cy="389303"/>
                  <a:chOff x="2109358" y="873654"/>
                  <a:chExt cx="8345991" cy="389303"/>
                </a:xfrm>
              </p:grpSpPr>
              <p:sp>
                <p:nvSpPr>
                  <p:cNvPr id="49" name="Рамка 48"/>
                  <p:cNvSpPr/>
                  <p:nvPr/>
                </p:nvSpPr>
                <p:spPr>
                  <a:xfrm>
                    <a:off x="25097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0" name="Рамка 49"/>
                  <p:cNvSpPr/>
                  <p:nvPr/>
                </p:nvSpPr>
                <p:spPr>
                  <a:xfrm>
                    <a:off x="29087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51" name="Рамка 50"/>
                  <p:cNvSpPr/>
                  <p:nvPr/>
                </p:nvSpPr>
                <p:spPr>
                  <a:xfrm>
                    <a:off x="33076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52" name="Рамка 51"/>
                  <p:cNvSpPr/>
                  <p:nvPr/>
                </p:nvSpPr>
                <p:spPr>
                  <a:xfrm>
                    <a:off x="37066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53" name="Рамка 52"/>
                  <p:cNvSpPr/>
                  <p:nvPr/>
                </p:nvSpPr>
                <p:spPr>
                  <a:xfrm>
                    <a:off x="41055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54" name="Рамка 53"/>
                  <p:cNvSpPr/>
                  <p:nvPr/>
                </p:nvSpPr>
                <p:spPr>
                  <a:xfrm>
                    <a:off x="45045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55" name="Рамка 54"/>
                  <p:cNvSpPr/>
                  <p:nvPr/>
                </p:nvSpPr>
                <p:spPr>
                  <a:xfrm>
                    <a:off x="49035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56" name="Рамка 55"/>
                  <p:cNvSpPr/>
                  <p:nvPr/>
                </p:nvSpPr>
                <p:spPr>
                  <a:xfrm>
                    <a:off x="53024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57" name="Рамка 56"/>
                  <p:cNvSpPr/>
                  <p:nvPr/>
                </p:nvSpPr>
                <p:spPr>
                  <a:xfrm>
                    <a:off x="57014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9</a:t>
                    </a:r>
                  </a:p>
                </p:txBody>
              </p:sp>
              <p:sp>
                <p:nvSpPr>
                  <p:cNvPr id="58" name="Рамка 57"/>
                  <p:cNvSpPr/>
                  <p:nvPr/>
                </p:nvSpPr>
                <p:spPr>
                  <a:xfrm>
                    <a:off x="61003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59" name="Рамка 58"/>
                  <p:cNvSpPr/>
                  <p:nvPr/>
                </p:nvSpPr>
                <p:spPr>
                  <a:xfrm>
                    <a:off x="64993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60" name="Рамка 59"/>
                  <p:cNvSpPr/>
                  <p:nvPr/>
                </p:nvSpPr>
                <p:spPr>
                  <a:xfrm>
                    <a:off x="68983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12</a:t>
                    </a:r>
                  </a:p>
                </p:txBody>
              </p:sp>
              <p:sp>
                <p:nvSpPr>
                  <p:cNvPr id="61" name="Рамка 60"/>
                  <p:cNvSpPr/>
                  <p:nvPr/>
                </p:nvSpPr>
                <p:spPr>
                  <a:xfrm>
                    <a:off x="72972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Рамка 61"/>
                  <p:cNvSpPr/>
                  <p:nvPr/>
                </p:nvSpPr>
                <p:spPr>
                  <a:xfrm>
                    <a:off x="76962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63" name="Рамка 62"/>
                  <p:cNvSpPr/>
                  <p:nvPr/>
                </p:nvSpPr>
                <p:spPr>
                  <a:xfrm>
                    <a:off x="80951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64" name="Рамка 63"/>
                  <p:cNvSpPr/>
                  <p:nvPr/>
                </p:nvSpPr>
                <p:spPr>
                  <a:xfrm>
                    <a:off x="849123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65" name="Рамка 64"/>
                  <p:cNvSpPr/>
                  <p:nvPr/>
                </p:nvSpPr>
                <p:spPr>
                  <a:xfrm>
                    <a:off x="889019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17</a:t>
                    </a:r>
                  </a:p>
                </p:txBody>
              </p:sp>
              <p:sp>
                <p:nvSpPr>
                  <p:cNvPr id="66" name="Рамка 65"/>
                  <p:cNvSpPr/>
                  <p:nvPr/>
                </p:nvSpPr>
                <p:spPr>
                  <a:xfrm>
                    <a:off x="928915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18</a:t>
                    </a:r>
                  </a:p>
                </p:txBody>
              </p:sp>
              <p:sp>
                <p:nvSpPr>
                  <p:cNvPr id="67" name="Рамка 66"/>
                  <p:cNvSpPr/>
                  <p:nvPr/>
                </p:nvSpPr>
                <p:spPr>
                  <a:xfrm>
                    <a:off x="9688116" y="873656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19</a:t>
                    </a:r>
                  </a:p>
                </p:txBody>
              </p:sp>
              <p:sp>
                <p:nvSpPr>
                  <p:cNvPr id="68" name="Рамка 67"/>
                  <p:cNvSpPr/>
                  <p:nvPr/>
                </p:nvSpPr>
                <p:spPr>
                  <a:xfrm>
                    <a:off x="10084157" y="873655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69" name="Рамка 68"/>
                  <p:cNvSpPr/>
                  <p:nvPr/>
                </p:nvSpPr>
                <p:spPr>
                  <a:xfrm>
                    <a:off x="2109358" y="873654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48" name="Блок-схема: процесс 47"/>
                <p:cNvSpPr/>
                <p:nvPr/>
              </p:nvSpPr>
              <p:spPr>
                <a:xfrm>
                  <a:off x="2722376" y="2992579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Array[4]</a:t>
                  </a:r>
                  <a:endParaRPr lang="ru-RU" dirty="0"/>
                </a:p>
              </p:txBody>
            </p:sp>
          </p:grpSp>
          <p:grpSp>
            <p:nvGrpSpPr>
              <p:cNvPr id="13" name="Группа 12"/>
              <p:cNvGrpSpPr/>
              <p:nvPr/>
            </p:nvGrpSpPr>
            <p:grpSpPr>
              <a:xfrm>
                <a:off x="357867" y="4429138"/>
                <a:ext cx="8345991" cy="1146694"/>
                <a:chOff x="1985063" y="4022007"/>
                <a:chExt cx="8345991" cy="1146694"/>
              </a:xfrm>
            </p:grpSpPr>
            <p:grpSp>
              <p:nvGrpSpPr>
                <p:cNvPr id="14" name="Группа 13"/>
                <p:cNvGrpSpPr/>
                <p:nvPr/>
              </p:nvGrpSpPr>
              <p:grpSpPr>
                <a:xfrm>
                  <a:off x="1985063" y="4399729"/>
                  <a:ext cx="8345991" cy="768972"/>
                  <a:chOff x="1923391" y="3331722"/>
                  <a:chExt cx="8345991" cy="768972"/>
                </a:xfrm>
              </p:grpSpPr>
              <p:sp>
                <p:nvSpPr>
                  <p:cNvPr id="17" name="Блок-схема: процесс 16"/>
                  <p:cNvSpPr/>
                  <p:nvPr/>
                </p:nvSpPr>
                <p:spPr>
                  <a:xfrm>
                    <a:off x="2723119" y="3331722"/>
                    <a:ext cx="366465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ru-RU" dirty="0"/>
                  </a:p>
                </p:txBody>
              </p:sp>
              <p:sp>
                <p:nvSpPr>
                  <p:cNvPr id="18" name="Блок-схема: процесс 17"/>
                  <p:cNvSpPr/>
                  <p:nvPr/>
                </p:nvSpPr>
                <p:spPr>
                  <a:xfrm>
                    <a:off x="3121708" y="3331722"/>
                    <a:ext cx="37119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ru-RU" dirty="0"/>
                  </a:p>
                </p:txBody>
              </p:sp>
              <p:sp>
                <p:nvSpPr>
                  <p:cNvPr id="19" name="Блок-схема: процесс 18"/>
                  <p:cNvSpPr/>
                  <p:nvPr/>
                </p:nvSpPr>
                <p:spPr>
                  <a:xfrm>
                    <a:off x="3520668" y="3331722"/>
                    <a:ext cx="156807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  <a:endParaRPr lang="ru-RU" dirty="0"/>
                  </a:p>
                </p:txBody>
              </p:sp>
              <p:sp>
                <p:nvSpPr>
                  <p:cNvPr id="20" name="Блок-схема: процесс 19"/>
                  <p:cNvSpPr/>
                  <p:nvPr/>
                </p:nvSpPr>
                <p:spPr>
                  <a:xfrm>
                    <a:off x="5120149" y="3331722"/>
                    <a:ext cx="3160271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  <a:endParaRPr lang="ru-RU" dirty="0"/>
                  </a:p>
                </p:txBody>
              </p:sp>
              <p:grpSp>
                <p:nvGrpSpPr>
                  <p:cNvPr id="21" name="Группа 20"/>
                  <p:cNvGrpSpPr/>
                  <p:nvPr/>
                </p:nvGrpSpPr>
                <p:grpSpPr>
                  <a:xfrm>
                    <a:off x="1923391" y="3711391"/>
                    <a:ext cx="8345991" cy="389303"/>
                    <a:chOff x="2109358" y="873654"/>
                    <a:chExt cx="8345991" cy="389303"/>
                  </a:xfrm>
                </p:grpSpPr>
                <p:sp>
                  <p:nvSpPr>
                    <p:cNvPr id="22" name="Рамка 21"/>
                    <p:cNvSpPr/>
                    <p:nvPr/>
                  </p:nvSpPr>
                  <p:spPr>
                    <a:xfrm>
                      <a:off x="25097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" name="Рамка 22"/>
                    <p:cNvSpPr/>
                    <p:nvPr/>
                  </p:nvSpPr>
                  <p:spPr>
                    <a:xfrm>
                      <a:off x="29087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4" name="Рамка 23"/>
                    <p:cNvSpPr/>
                    <p:nvPr/>
                  </p:nvSpPr>
                  <p:spPr>
                    <a:xfrm>
                      <a:off x="33076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25" name="Рамка 24"/>
                    <p:cNvSpPr/>
                    <p:nvPr/>
                  </p:nvSpPr>
                  <p:spPr>
                    <a:xfrm>
                      <a:off x="37066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26" name="Рамка 25"/>
                    <p:cNvSpPr/>
                    <p:nvPr/>
                  </p:nvSpPr>
                  <p:spPr>
                    <a:xfrm>
                      <a:off x="41055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7" name="Рамка 26"/>
                    <p:cNvSpPr/>
                    <p:nvPr/>
                  </p:nvSpPr>
                  <p:spPr>
                    <a:xfrm>
                      <a:off x="45045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6</a:t>
                      </a:r>
                    </a:p>
                  </p:txBody>
                </p:sp>
                <p:sp>
                  <p:nvSpPr>
                    <p:cNvPr id="28" name="Рамка 27"/>
                    <p:cNvSpPr/>
                    <p:nvPr/>
                  </p:nvSpPr>
                  <p:spPr>
                    <a:xfrm>
                      <a:off x="49035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  <p:sp>
                  <p:nvSpPr>
                    <p:cNvPr id="29" name="Рамка 28"/>
                    <p:cNvSpPr/>
                    <p:nvPr/>
                  </p:nvSpPr>
                  <p:spPr>
                    <a:xfrm>
                      <a:off x="53024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</a:p>
                  </p:txBody>
                </p:sp>
                <p:sp>
                  <p:nvSpPr>
                    <p:cNvPr id="30" name="Рамка 29"/>
                    <p:cNvSpPr/>
                    <p:nvPr/>
                  </p:nvSpPr>
                  <p:spPr>
                    <a:xfrm>
                      <a:off x="57014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31" name="Рамка 30"/>
                    <p:cNvSpPr/>
                    <p:nvPr/>
                  </p:nvSpPr>
                  <p:spPr>
                    <a:xfrm>
                      <a:off x="61003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10</a:t>
                      </a:r>
                    </a:p>
                  </p:txBody>
                </p:sp>
                <p:sp>
                  <p:nvSpPr>
                    <p:cNvPr id="32" name="Рамка 31"/>
                    <p:cNvSpPr/>
                    <p:nvPr/>
                  </p:nvSpPr>
                  <p:spPr>
                    <a:xfrm>
                      <a:off x="64993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33" name="Рамка 32"/>
                    <p:cNvSpPr/>
                    <p:nvPr/>
                  </p:nvSpPr>
                  <p:spPr>
                    <a:xfrm>
                      <a:off x="68983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</a:p>
                  </p:txBody>
                </p:sp>
                <p:sp>
                  <p:nvSpPr>
                    <p:cNvPr id="34" name="Рамка 33"/>
                    <p:cNvSpPr/>
                    <p:nvPr/>
                  </p:nvSpPr>
                  <p:spPr>
                    <a:xfrm>
                      <a:off x="72972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Рамка 34"/>
                    <p:cNvSpPr/>
                    <p:nvPr/>
                  </p:nvSpPr>
                  <p:spPr>
                    <a:xfrm>
                      <a:off x="76962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14</a:t>
                      </a:r>
                    </a:p>
                  </p:txBody>
                </p:sp>
                <p:sp>
                  <p:nvSpPr>
                    <p:cNvPr id="36" name="Рамка 35"/>
                    <p:cNvSpPr/>
                    <p:nvPr/>
                  </p:nvSpPr>
                  <p:spPr>
                    <a:xfrm>
                      <a:off x="80951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37" name="Рамка 36"/>
                    <p:cNvSpPr/>
                    <p:nvPr/>
                  </p:nvSpPr>
                  <p:spPr>
                    <a:xfrm>
                      <a:off x="849123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8" name="Рамка 37"/>
                    <p:cNvSpPr/>
                    <p:nvPr/>
                  </p:nvSpPr>
                  <p:spPr>
                    <a:xfrm>
                      <a:off x="889019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17</a:t>
                      </a:r>
                    </a:p>
                  </p:txBody>
                </p:sp>
                <p:sp>
                  <p:nvSpPr>
                    <p:cNvPr id="39" name="Рамка 38"/>
                    <p:cNvSpPr/>
                    <p:nvPr/>
                  </p:nvSpPr>
                  <p:spPr>
                    <a:xfrm>
                      <a:off x="928915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18</a:t>
                      </a:r>
                    </a:p>
                  </p:txBody>
                </p:sp>
                <p:sp>
                  <p:nvSpPr>
                    <p:cNvPr id="40" name="Рамка 39"/>
                    <p:cNvSpPr/>
                    <p:nvPr/>
                  </p:nvSpPr>
                  <p:spPr>
                    <a:xfrm>
                      <a:off x="9688116" y="873656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19</a:t>
                      </a:r>
                    </a:p>
                  </p:txBody>
                </p:sp>
                <p:sp>
                  <p:nvSpPr>
                    <p:cNvPr id="41" name="Рамка 40"/>
                    <p:cNvSpPr/>
                    <p:nvPr/>
                  </p:nvSpPr>
                  <p:spPr>
                    <a:xfrm>
                      <a:off x="10084157" y="873655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20</a:t>
                      </a:r>
                    </a:p>
                  </p:txBody>
                </p:sp>
                <p:sp>
                  <p:nvSpPr>
                    <p:cNvPr id="42" name="Рамка 41"/>
                    <p:cNvSpPr/>
                    <p:nvPr/>
                  </p:nvSpPr>
                  <p:spPr>
                    <a:xfrm>
                      <a:off x="2109358" y="873654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</p:grpSp>
            </p:grpSp>
            <p:sp>
              <p:nvSpPr>
                <p:cNvPr id="15" name="Блок-схема: процесс 14"/>
                <p:cNvSpPr/>
                <p:nvPr/>
              </p:nvSpPr>
              <p:spPr>
                <a:xfrm>
                  <a:off x="2784420" y="4022007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Struct</a:t>
                  </a:r>
                  <a:r>
                    <a:rPr lang="en-US" dirty="0"/>
                    <a:t>{char, bool, </a:t>
                  </a:r>
                  <a:r>
                    <a:rPr lang="en-US" dirty="0" err="1"/>
                    <a:t>int</a:t>
                  </a:r>
                  <a:r>
                    <a:rPr lang="en-US" dirty="0"/>
                    <a:t>, double, short </a:t>
                  </a:r>
                  <a:r>
                    <a:rPr lang="en-US" dirty="0" err="1"/>
                    <a:t>int</a:t>
                  </a:r>
                  <a:r>
                    <a:rPr lang="en-US" dirty="0"/>
                    <a:t>}</a:t>
                  </a:r>
                  <a:endParaRPr lang="ru-RU" dirty="0"/>
                </a:p>
              </p:txBody>
            </p:sp>
            <p:sp>
              <p:nvSpPr>
                <p:cNvPr id="16" name="Блок-схема: процесс 15"/>
                <p:cNvSpPr/>
                <p:nvPr/>
              </p:nvSpPr>
              <p:spPr>
                <a:xfrm>
                  <a:off x="8366941" y="4399729"/>
                  <a:ext cx="77015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  <a:endParaRPr lang="ru-RU" dirty="0"/>
                </a:p>
              </p:txBody>
            </p:sp>
          </p:grpSp>
        </p:grpSp>
      </p:grpSp>
      <p:grpSp>
        <p:nvGrpSpPr>
          <p:cNvPr id="70" name="Группа 69"/>
          <p:cNvGrpSpPr/>
          <p:nvPr/>
        </p:nvGrpSpPr>
        <p:grpSpPr>
          <a:xfrm>
            <a:off x="428071" y="1100571"/>
            <a:ext cx="11273088" cy="2862322"/>
            <a:chOff x="306294" y="603434"/>
            <a:chExt cx="11579413" cy="2862322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306294" y="603434"/>
              <a:ext cx="1157941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Структура является объединением нескольких переменных одним общим именем, при этом каждая из переменных объединенных в структуру доступна для записи и чтения.</a:t>
              </a:r>
              <a:endParaRPr lang="en-US" dirty="0"/>
            </a:p>
            <a:p>
              <a:r>
                <a:rPr lang="ru-RU" dirty="0"/>
                <a:t>Переменные перечисленные в структуре называются полями структуры и доступны для обращения только с использованием структуры.</a:t>
              </a:r>
            </a:p>
            <a:p>
              <a:r>
                <a:rPr lang="ru-RU" dirty="0"/>
                <a:t>Сигнатура</a:t>
              </a:r>
              <a:r>
                <a:rPr lang="en-US" dirty="0"/>
                <a:t>:</a:t>
              </a:r>
              <a:endParaRPr lang="ru-RU" dirty="0"/>
            </a:p>
            <a:p>
              <a:r>
                <a:rPr lang="en-US" dirty="0" err="1">
                  <a:solidFill>
                    <a:srgbClr val="0000FF"/>
                  </a:solidFill>
                </a:rPr>
                <a:t>struct</a:t>
              </a:r>
              <a:r>
                <a:rPr lang="en-US" dirty="0">
                  <a:solidFill>
                    <a:srgbClr val="000000"/>
                  </a:solidFill>
                </a:rPr>
                <a:t> &lt;</a:t>
              </a:r>
              <a:r>
                <a:rPr lang="ru-RU" dirty="0">
                  <a:solidFill>
                    <a:srgbClr val="000000"/>
                  </a:solidFill>
                </a:rPr>
                <a:t>название</a:t>
              </a:r>
              <a:r>
                <a:rPr lang="en-US" dirty="0">
                  <a:solidFill>
                    <a:srgbClr val="000000"/>
                  </a:solidFill>
                </a:rPr>
                <a:t>&gt;{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&lt;</a:t>
              </a:r>
              <a:r>
                <a:rPr lang="ru-RU" dirty="0">
                  <a:solidFill>
                    <a:srgbClr val="000000"/>
                  </a:solidFill>
                </a:rPr>
                <a:t>тип поля</a:t>
              </a:r>
              <a:r>
                <a:rPr lang="en-US" dirty="0">
                  <a:solidFill>
                    <a:srgbClr val="000000"/>
                  </a:solidFill>
                </a:rPr>
                <a:t>&gt; &lt;</a:t>
              </a:r>
              <a:r>
                <a:rPr lang="ru-RU" dirty="0">
                  <a:solidFill>
                    <a:srgbClr val="000000"/>
                  </a:solidFill>
                </a:rPr>
                <a:t>имя поля</a:t>
              </a:r>
              <a:r>
                <a:rPr lang="en-US" dirty="0">
                  <a:solidFill>
                    <a:srgbClr val="000000"/>
                  </a:solidFill>
                </a:rPr>
                <a:t>&gt;;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// …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};</a:t>
              </a:r>
            </a:p>
            <a:p>
              <a:endParaRPr lang="ru-RU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743504" y="1706848"/>
              <a:ext cx="814220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Создание переменной с типом структуры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/>
                <a:t>&gt;;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/>
                <a:t>&gt; {&lt;</a:t>
              </a:r>
              <a:r>
                <a:rPr lang="ru-RU" dirty="0"/>
                <a:t>значения полей через запятую</a:t>
              </a:r>
              <a:r>
                <a:rPr lang="en-US" dirty="0"/>
                <a:t>&gt;};</a:t>
              </a:r>
              <a:endParaRPr lang="ru-RU" dirty="0"/>
            </a:p>
            <a:p>
              <a:r>
                <a:rPr lang="ru-RU" dirty="0"/>
                <a:t>Обращение к полям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переменная структуры</a:t>
              </a:r>
              <a:r>
                <a:rPr lang="en-US" dirty="0"/>
                <a:t>&gt;.&lt;</a:t>
              </a:r>
              <a:r>
                <a:rPr lang="ru-RU" dirty="0"/>
                <a:t>наименование поля</a:t>
              </a:r>
              <a:r>
                <a:rPr lang="en-US" dirty="0"/>
                <a:t>&gt;;</a:t>
              </a:r>
              <a:endParaRPr lang="ru-RU" dirty="0"/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7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4844" y="1437778"/>
            <a:ext cx="11244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month;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year;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first.name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Михаил"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1998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Михаил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10.3.1998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 second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Дмитрий"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1999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second.name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Дмитрий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12.5.1999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03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93417" y="1437778"/>
            <a:ext cx="11093513" cy="5047536"/>
            <a:chOff x="540190" y="905232"/>
            <a:chExt cx="11093513" cy="504753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40190" y="905232"/>
              <a:ext cx="2426329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JANUARY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FEBRUARY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MARCH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APRIL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JUNE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AUGUST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SEPTEMBER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OCTOBER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NOVEMBER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Month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Person{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string name;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birth;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966519" y="1443841"/>
              <a:ext cx="866718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Person first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Григорий"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0x61fdf0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first.name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Григорий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1.6.2000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Person second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Алена"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{</a:t>
              </a:r>
              <a:r>
                <a:rPr lang="ru-RU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14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1993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second.name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Алена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14.11.1993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30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1574" y="1100571"/>
            <a:ext cx="115371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date){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date-&gt;day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date-&gt;month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date-&gt;year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person.name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from){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{from-&gt;name, from-&gt;birth};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74" y="3778227"/>
            <a:ext cx="45840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MARCH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1987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Николай"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Николай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-&gt;birth);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12.2.1987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Игорь"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Игорь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875645" y="4039837"/>
            <a:ext cx="6953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обращении к полям структуры через указатель нужно использовать оператор </a:t>
            </a:r>
            <a:r>
              <a:rPr lang="en-US" b="1" dirty="0">
                <a:solidFill>
                  <a:srgbClr val="92D050"/>
                </a:solidFill>
              </a:rPr>
              <a:t>-&gt;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/>
              <a:t>&gt;</a:t>
            </a:r>
            <a:r>
              <a:rPr lang="en-US" b="1" dirty="0">
                <a:solidFill>
                  <a:srgbClr val="92D050"/>
                </a:solidFill>
              </a:rPr>
              <a:t>-&gt;</a:t>
            </a:r>
            <a:r>
              <a:rPr lang="en-US" dirty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en-US" dirty="0"/>
          </a:p>
          <a:p>
            <a:r>
              <a:rPr lang="ru-RU" dirty="0"/>
              <a:t>Этот оператор разыменовывает указатель и обращается к полю, эту операцию можно использовать повторить самостоятельно для обращения через точку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2D050"/>
                </a:solidFill>
              </a:rPr>
              <a:t>(*</a:t>
            </a:r>
            <a:r>
              <a:rPr lang="en-US" dirty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/>
              <a:t>&gt;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49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1574" y="1100571"/>
            <a:ext cx="115371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date){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date-&gt;day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date-&gt;month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date-&gt;year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person.name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from){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{from-&gt;name, from-&gt;birth};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74" y="3778227"/>
            <a:ext cx="45840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MARCH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1987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Николай"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Николай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-&gt;birth);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12.2.1987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Игорь"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Игорь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875645" y="4039837"/>
            <a:ext cx="6953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обращении к полям структуры через указатель нужно использовать оператор </a:t>
            </a:r>
            <a:r>
              <a:rPr lang="en-US" b="1" dirty="0">
                <a:solidFill>
                  <a:srgbClr val="92D050"/>
                </a:solidFill>
              </a:rPr>
              <a:t>-&gt;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/>
              <a:t>&gt;</a:t>
            </a:r>
            <a:r>
              <a:rPr lang="en-US" b="1" dirty="0">
                <a:solidFill>
                  <a:srgbClr val="92D050"/>
                </a:solidFill>
              </a:rPr>
              <a:t>-&gt;</a:t>
            </a:r>
            <a:r>
              <a:rPr lang="en-US" dirty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en-US" dirty="0"/>
          </a:p>
          <a:p>
            <a:r>
              <a:rPr lang="ru-RU" dirty="0"/>
              <a:t>Этот оператор разыменовывает указатель и обращается к полю, эту операцию можно использовать повторить самостоятельно для обращения через точку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2D050"/>
                </a:solidFill>
              </a:rPr>
              <a:t>(*</a:t>
            </a:r>
            <a:r>
              <a:rPr lang="en-US" dirty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/>
              <a:t>&gt;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436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Современное состояние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428071" y="1100571"/>
            <a:ext cx="59996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современном </a:t>
            </a:r>
            <a:r>
              <a:rPr lang="en-US" dirty="0" smtClean="0"/>
              <a:t>C++</a:t>
            </a:r>
            <a:r>
              <a:rPr lang="ru-RU" dirty="0" smtClean="0"/>
              <a:t> структура имеет очень мало отличий от класса, т.е.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Структуры имеют свои методы.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Структуры имеют конструкторы и деструкторы.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Структуры имеют статические члены.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наследование, полиморфизм, инкапсуляцию.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Структуры имеют перегрузку операторов</a:t>
            </a:r>
            <a:r>
              <a:rPr lang="ru-RU" dirty="0" smtClean="0"/>
              <a:t>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Структуры имеют шаблоны.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Структуры имеют дружественные функции.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Разница между ними заключается в том, что структуры по умолчанию публичны, а классы приватны.</a:t>
            </a:r>
          </a:p>
          <a:p>
            <a:endParaRPr lang="ru-RU" dirty="0"/>
          </a:p>
          <a:p>
            <a:r>
              <a:rPr lang="ru-RU" dirty="0" smtClean="0"/>
              <a:t>В рамках разработки, на уровне договоренности принято использовать структуры для простых агрегатов данных, а классы для всего что связано с ООП.</a:t>
            </a:r>
            <a:endParaRPr lang="ru-RU" dirty="0"/>
          </a:p>
        </p:txBody>
      </p:sp>
      <p:pic>
        <p:nvPicPr>
          <p:cNvPr id="1026" name="Picture 2" descr="https://www.meme-arsenal.com/memes/1d6ee90c2ad44abf616370d3c15a4fa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85721"/>
            <a:ext cx="5147959" cy="365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0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68463" y="5601541"/>
            <a:ext cx="8482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объединение занимает памяти как самый большой тип входящий в него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Обращение к полю объединения происходит так же как к полю структуры.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объединения так же как на структуры могут указывать указатели и ссылки.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Обратиться к значению объединения можно только через поле.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76407" y="1180231"/>
            <a:ext cx="8292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Объединения это специальный пользовательский тип который позволяет хранить данные разного типа по одному и тому же адресу. 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&gt;{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 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</a:rPr>
              <a:t>    // …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742299" y="3227652"/>
            <a:ext cx="4761189" cy="2246265"/>
            <a:chOff x="3179634" y="4238566"/>
            <a:chExt cx="4761189" cy="2246265"/>
          </a:xfrm>
        </p:grpSpPr>
        <p:sp>
          <p:nvSpPr>
            <p:cNvPr id="12" name="Блок-схема: процесс 11"/>
            <p:cNvSpPr/>
            <p:nvPr/>
          </p:nvSpPr>
          <p:spPr>
            <a:xfrm>
              <a:off x="3978991" y="5728631"/>
              <a:ext cx="366465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3978991" y="5348194"/>
              <a:ext cx="37119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3978991" y="4978504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5" name="Блок-схема: процесс 14"/>
            <p:cNvSpPr/>
            <p:nvPr/>
          </p:nvSpPr>
          <p:spPr>
            <a:xfrm>
              <a:off x="3978991" y="4612235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35800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39789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43779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47769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51758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55748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59737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63727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67717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" name="Рамка 24"/>
            <p:cNvSpPr/>
            <p:nvPr/>
          </p:nvSpPr>
          <p:spPr>
            <a:xfrm>
              <a:off x="71706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" name="Рамка 25"/>
            <p:cNvSpPr/>
            <p:nvPr/>
          </p:nvSpPr>
          <p:spPr>
            <a:xfrm>
              <a:off x="75696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7" name="Рамка 26"/>
            <p:cNvSpPr/>
            <p:nvPr/>
          </p:nvSpPr>
          <p:spPr>
            <a:xfrm>
              <a:off x="3179634" y="609552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3978991" y="4238566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Union{char, bool, </a:t>
              </a:r>
              <a:r>
                <a:rPr lang="en-US" dirty="0" err="1"/>
                <a:t>int</a:t>
              </a:r>
              <a:r>
                <a:rPr lang="en-US" dirty="0"/>
                <a:t>, double}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02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7"/>
          <a:stretch/>
        </p:blipFill>
        <p:spPr bwMode="auto">
          <a:xfrm>
            <a:off x="6228785" y="3957640"/>
            <a:ext cx="5963216" cy="29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1" b="35973"/>
          <a:stretch/>
        </p:blipFill>
        <p:spPr bwMode="auto">
          <a:xfrm>
            <a:off x="2281755" y="2172830"/>
            <a:ext cx="7061139" cy="25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08"/>
          <a:stretch/>
        </p:blipFill>
        <p:spPr bwMode="auto">
          <a:xfrm>
            <a:off x="0" y="-1"/>
            <a:ext cx="5812325" cy="29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Замена объединения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43433" y="1145880"/>
            <a:ext cx="52093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современном </a:t>
            </a:r>
            <a:r>
              <a:rPr lang="en-US" dirty="0" smtClean="0"/>
              <a:t>C++</a:t>
            </a:r>
            <a:r>
              <a:rPr lang="ru-RU" dirty="0" smtClean="0"/>
              <a:t> (17+)</a:t>
            </a:r>
            <a:r>
              <a:rPr lang="en-US" dirty="0" smtClean="0"/>
              <a:t> </a:t>
            </a:r>
            <a:r>
              <a:rPr lang="ru-RU" dirty="0" smtClean="0"/>
              <a:t>есть две альтернативы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::variant – </a:t>
            </a:r>
            <a:r>
              <a:rPr lang="ru-RU" dirty="0" smtClean="0"/>
              <a:t>для множества типов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std</a:t>
            </a:r>
            <a:r>
              <a:rPr lang="en-US" dirty="0" smtClean="0"/>
              <a:t>::optional –</a:t>
            </a:r>
            <a:r>
              <a:rPr lang="ru-RU" dirty="0" smtClean="0"/>
              <a:t> для возможно несуществующих значений</a:t>
            </a:r>
            <a:endParaRPr lang="ru-RU" dirty="0"/>
          </a:p>
          <a:p>
            <a:r>
              <a:rPr lang="ru-RU" dirty="0" smtClean="0"/>
              <a:t>Оба этих типа являются частью стандартной библиотеки, главное что нам они дают это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Безопасную работы с разными типами в одном объекте, все проверяется за программиста, а обратится к памяти небезопасным образом не получится.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Уникальные ошибки для уникальных ситуаций.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Защиту от обращения к не существующим данным.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Использование для сложных типов.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Также обратите внимание, как можно использовать</a:t>
            </a:r>
            <a:r>
              <a:rPr lang="en-US" dirty="0" smtClean="0"/>
              <a:t> </a:t>
            </a:r>
            <a:r>
              <a:rPr lang="ru-RU" dirty="0" smtClean="0"/>
              <a:t>директиву </a:t>
            </a:r>
            <a:r>
              <a:rPr lang="en-US" dirty="0" smtClean="0"/>
              <a:t>using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52764" y="1645268"/>
            <a:ext cx="65392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&lt;optional&gt;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&lt;variant&gt;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::variant&lt;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::string&gt;;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::optional&lt;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found)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(found)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"Alice"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nullopt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::get&lt;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&gt;(v)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v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::get&lt;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&gt;(v)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3.14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v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::get&lt;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::string&gt;(v)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user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user.has_value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*user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1 - Alice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user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(user ? *user: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"NOT FOUND"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&lt;&lt; 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//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NOT FOUND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4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30674" y="1100571"/>
            <a:ext cx="863700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8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0 0 ''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56 2.76677e-322 '8'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12.434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2008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Отступы и выравнивание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71" name="Прямоугольник 70"/>
          <p:cNvSpPr/>
          <p:nvPr/>
        </p:nvSpPr>
        <p:spPr>
          <a:xfrm>
            <a:off x="428071" y="1100571"/>
            <a:ext cx="59996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Особенностью хранения структур и объединений является такие вещи как выравнивание и отступы.</a:t>
            </a:r>
          </a:p>
          <a:p>
            <a:r>
              <a:rPr lang="ru-RU" sz="1600" dirty="0" smtClean="0"/>
              <a:t>Выравнивание, это требование чтобы объект в памяти начинался с адреса кратного определенному числу байт.</a:t>
            </a:r>
          </a:p>
          <a:p>
            <a:r>
              <a:rPr lang="ru-RU" sz="1600" dirty="0" smtClean="0"/>
              <a:t>Это требование связано как с архитектурными ограничениями, в некоторых старых архитектурах не получится считать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ru-RU" sz="1600" dirty="0" smtClean="0"/>
              <a:t>или например </a:t>
            </a:r>
            <a:r>
              <a:rPr lang="en-US" sz="1600" dirty="0" smtClean="0"/>
              <a:t>double </a:t>
            </a:r>
            <a:r>
              <a:rPr lang="ru-RU" sz="1600" dirty="0" smtClean="0"/>
              <a:t>если они не выравнены.</a:t>
            </a:r>
          </a:p>
          <a:p>
            <a:r>
              <a:rPr lang="ru-RU" sz="1600" dirty="0" smtClean="0"/>
              <a:t>Так и с особенностями работы процессоров, так современные </a:t>
            </a:r>
            <a:r>
              <a:rPr lang="en-US" sz="1600" dirty="0" smtClean="0"/>
              <a:t>CPU </a:t>
            </a:r>
            <a:r>
              <a:rPr lang="ru-RU" sz="1600" dirty="0" smtClean="0"/>
              <a:t>читают память блоками примерно по 64 байта </a:t>
            </a:r>
            <a:r>
              <a:rPr lang="ru-RU" sz="1600" dirty="0" err="1" smtClean="0"/>
              <a:t>кеш</a:t>
            </a:r>
            <a:r>
              <a:rPr lang="ru-RU" sz="1600" dirty="0" smtClean="0"/>
              <a:t>-линии.</a:t>
            </a:r>
          </a:p>
          <a:p>
            <a:r>
              <a:rPr lang="ru-RU" sz="1600" dirty="0" smtClean="0"/>
              <a:t>Также, </a:t>
            </a:r>
            <a:r>
              <a:rPr lang="en-US" sz="1600" dirty="0" smtClean="0"/>
              <a:t>SSE/AVX </a:t>
            </a:r>
            <a:r>
              <a:rPr lang="ru-RU" sz="1600" dirty="0" smtClean="0"/>
              <a:t>инструкции требуют чтобы данные были выровнены либо на 16</a:t>
            </a:r>
            <a:r>
              <a:rPr lang="en-US" sz="1600" dirty="0" smtClean="0"/>
              <a:t>/32/64 </a:t>
            </a:r>
            <a:r>
              <a:rPr lang="ru-RU" sz="1600" dirty="0" smtClean="0"/>
              <a:t>байта.</a:t>
            </a:r>
            <a:endParaRPr lang="en-US" sz="1600" dirty="0"/>
          </a:p>
          <a:p>
            <a:r>
              <a:rPr lang="en-US" sz="1600" dirty="0" smtClean="0"/>
              <a:t>C++ </a:t>
            </a:r>
            <a:r>
              <a:rPr lang="ru-RU" sz="1600" dirty="0" smtClean="0"/>
              <a:t>определяет размер выравнивания через </a:t>
            </a:r>
            <a:r>
              <a:rPr lang="en-US" sz="1600" dirty="0"/>
              <a:t>Application Binary </a:t>
            </a:r>
            <a:r>
              <a:rPr lang="en-US" sz="1600" dirty="0" smtClean="0"/>
              <a:t>Interface</a:t>
            </a:r>
            <a:r>
              <a:rPr lang="ru-RU" sz="1600" dirty="0" smtClean="0"/>
              <a:t> платформы (обычно 4 для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ru-RU" sz="1600" dirty="0" smtClean="0"/>
              <a:t>и 8</a:t>
            </a:r>
            <a:r>
              <a:rPr lang="en-US" sz="1600" dirty="0" smtClean="0"/>
              <a:t> </a:t>
            </a:r>
            <a:r>
              <a:rPr lang="ru-RU" sz="1600" dirty="0" smtClean="0"/>
              <a:t>для </a:t>
            </a:r>
            <a:r>
              <a:rPr lang="en-US" sz="1600" dirty="0" smtClean="0"/>
              <a:t>double</a:t>
            </a:r>
            <a:r>
              <a:rPr lang="ru-RU" sz="1600" dirty="0" smtClean="0"/>
              <a:t>, 1 байт для </a:t>
            </a:r>
            <a:r>
              <a:rPr lang="en-US" sz="1600" dirty="0" smtClean="0"/>
              <a:t>char </a:t>
            </a:r>
            <a:r>
              <a:rPr lang="ru-RU" sz="1600" dirty="0" smtClean="0"/>
              <a:t>всегда</a:t>
            </a:r>
            <a:r>
              <a:rPr lang="en-US" sz="1600" dirty="0" smtClean="0"/>
              <a:t>)</a:t>
            </a:r>
            <a:r>
              <a:rPr lang="ru-RU" sz="1600" dirty="0" smtClean="0"/>
              <a:t>. И весь размер структуры должен быть кратен ее максимальному выравниванию.</a:t>
            </a:r>
          </a:p>
          <a:p>
            <a:r>
              <a:rPr lang="ru-RU" sz="1600" dirty="0" smtClean="0"/>
              <a:t>Если размер поля или структуры не помещается в выравнивание, то добавляются отступы, по сути пустые байты.</a:t>
            </a:r>
          </a:p>
          <a:p>
            <a:r>
              <a:rPr lang="en-US" sz="1600" dirty="0" err="1" smtClean="0"/>
              <a:t>sizeof</a:t>
            </a:r>
            <a:r>
              <a:rPr lang="en-US" sz="1600" dirty="0" smtClean="0"/>
              <a:t> (&lt;</a:t>
            </a:r>
            <a:r>
              <a:rPr lang="ru-RU" sz="1600" dirty="0" smtClean="0"/>
              <a:t>Структура</a:t>
            </a:r>
            <a:r>
              <a:rPr lang="en-US" sz="1600" dirty="0" smtClean="0"/>
              <a:t>&gt;)</a:t>
            </a:r>
            <a:r>
              <a:rPr lang="ru-RU" sz="1600" dirty="0" smtClean="0"/>
              <a:t> – узнать размер</a:t>
            </a:r>
            <a:endParaRPr lang="en-US" sz="1600" dirty="0" smtClean="0"/>
          </a:p>
          <a:p>
            <a:r>
              <a:rPr lang="en-US" sz="1600" dirty="0" err="1"/>
              <a:t>o</a:t>
            </a:r>
            <a:r>
              <a:rPr lang="en-US" sz="1600" dirty="0" err="1" smtClean="0"/>
              <a:t>ffsetof</a:t>
            </a:r>
            <a:r>
              <a:rPr lang="en-US" sz="1600" dirty="0" smtClean="0"/>
              <a:t> (&lt;</a:t>
            </a:r>
            <a:r>
              <a:rPr lang="ru-RU" sz="1600" dirty="0" smtClean="0"/>
              <a:t>Структура</a:t>
            </a:r>
            <a:r>
              <a:rPr lang="en-US" sz="1600" dirty="0" smtClean="0"/>
              <a:t>&gt;, &lt;</a:t>
            </a:r>
            <a:r>
              <a:rPr lang="ru-RU" sz="1600" dirty="0" smtClean="0"/>
              <a:t>поле</a:t>
            </a:r>
            <a:r>
              <a:rPr lang="en-US" sz="1600" dirty="0" smtClean="0"/>
              <a:t>&gt;)</a:t>
            </a:r>
            <a:r>
              <a:rPr lang="ru-RU" sz="1600" dirty="0" smtClean="0"/>
              <a:t> – узнать отступ у поля</a:t>
            </a:r>
          </a:p>
          <a:p>
            <a:r>
              <a:rPr lang="en-US" sz="1600" dirty="0" err="1" smtClean="0"/>
              <a:t>alignof</a:t>
            </a:r>
            <a:r>
              <a:rPr lang="ru-RU" sz="1600" dirty="0" smtClean="0"/>
              <a:t> (</a:t>
            </a:r>
            <a:r>
              <a:rPr lang="en-US" sz="1600" dirty="0" smtClean="0"/>
              <a:t>&lt;</a:t>
            </a:r>
            <a:r>
              <a:rPr lang="ru-RU" sz="1600" dirty="0" smtClean="0"/>
              <a:t>Структура</a:t>
            </a:r>
            <a:r>
              <a:rPr lang="en-US" sz="1600" dirty="0" smtClean="0"/>
              <a:t>&gt;</a:t>
            </a:r>
            <a:r>
              <a:rPr lang="ru-RU" sz="1600" dirty="0" smtClean="0"/>
              <a:t>) – узнать требования к типу</a:t>
            </a:r>
            <a:endParaRPr lang="en-US" sz="1600" dirty="0" smtClean="0"/>
          </a:p>
          <a:p>
            <a:r>
              <a:rPr lang="en-US" sz="1600" dirty="0" err="1" smtClean="0"/>
              <a:t>struct</a:t>
            </a:r>
            <a:r>
              <a:rPr lang="en-US" sz="1600" dirty="0" smtClean="0"/>
              <a:t> </a:t>
            </a:r>
            <a:r>
              <a:rPr lang="en-US" sz="1600" dirty="0" err="1" smtClean="0"/>
              <a:t>alignas</a:t>
            </a:r>
            <a:r>
              <a:rPr lang="en-US" sz="1600" dirty="0" smtClean="0"/>
              <a:t> (&lt;</a:t>
            </a:r>
            <a:r>
              <a:rPr lang="ru-RU" sz="1600" dirty="0" smtClean="0"/>
              <a:t>кол-во</a:t>
            </a:r>
            <a:r>
              <a:rPr lang="en-US" sz="1600" dirty="0" smtClean="0"/>
              <a:t>&gt;)</a:t>
            </a:r>
            <a:r>
              <a:rPr lang="ru-RU" sz="1600" dirty="0" smtClean="0"/>
              <a:t> </a:t>
            </a:r>
            <a:r>
              <a:rPr lang="en-US" sz="1600" dirty="0" smtClean="0"/>
              <a:t>&lt;</a:t>
            </a:r>
            <a:r>
              <a:rPr lang="ru-RU" sz="1600" dirty="0" smtClean="0"/>
              <a:t>имя</a:t>
            </a:r>
            <a:r>
              <a:rPr lang="en-US" sz="1600" dirty="0" smtClean="0"/>
              <a:t>&gt; </a:t>
            </a:r>
            <a:r>
              <a:rPr lang="ru-RU" sz="1600" dirty="0" smtClean="0"/>
              <a:t> - указать требование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562165" y="3577033"/>
            <a:ext cx="5027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   // 4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байта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// 4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байта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// 1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байт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// 8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байт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62165" y="5085002"/>
            <a:ext cx="5495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24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62165" y="1062315"/>
            <a:ext cx="502708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   // 4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байта</a:t>
            </a:r>
            <a:endParaRPr lang="en-US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char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// 1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байт</a:t>
            </a:r>
            <a:endParaRPr lang="ru-RU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d;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   // 8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байт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562165" y="2335063"/>
            <a:ext cx="5495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600" i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8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offsetof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(S,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d)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16</a:t>
            </a:r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24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ru-RU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alingof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8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30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Псевдонимы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365604"/>
            <a:ext cx="11050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Псевдонимом называется тип который можно использовать для объявления переменных но он не является самостоятельным и за ним скрывается какой то другой тип.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для кого является синонимом</a:t>
            </a:r>
            <a:r>
              <a:rPr lang="en-US" dirty="0">
                <a:solidFill>
                  <a:srgbClr val="000000"/>
                </a:solidFill>
              </a:rPr>
              <a:t>&gt; &lt;</a:t>
            </a:r>
            <a:r>
              <a:rPr lang="ru-RU" dirty="0">
                <a:solidFill>
                  <a:srgbClr val="000000"/>
                </a:solidFill>
              </a:rPr>
              <a:t>название синонима</a:t>
            </a:r>
            <a:r>
              <a:rPr lang="en-US" dirty="0" smtClean="0">
                <a:solidFill>
                  <a:srgbClr val="000000"/>
                </a:solidFill>
              </a:rPr>
              <a:t>&gt;;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using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название синонима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для кого является синонимом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538270" y="2889098"/>
            <a:ext cx="11050978" cy="3539430"/>
            <a:chOff x="510297" y="1995306"/>
            <a:chExt cx="11050978" cy="353943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273236" y="2318471"/>
              <a:ext cx="728803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dpi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*[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ULLI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18'446'744'073'709'551'615LLU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Value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value;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dpi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(dpi)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0xe443808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184467440737095516158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-&gt;year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2001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h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0297" y="1995306"/>
              <a:ext cx="376293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union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f;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ULLI;</a:t>
              </a:r>
            </a:p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= Date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*;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Value&amp;;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4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7075" y="2381828"/>
            <a:ext cx="99618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075" y="1181499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Встраиваемые(они же </a:t>
            </a:r>
            <a:r>
              <a:rPr lang="en-US" dirty="0"/>
              <a:t>inline) </a:t>
            </a:r>
            <a:r>
              <a:rPr lang="ru-RU" dirty="0"/>
              <a:t>функции это функция которую компилятор попытается вставить прямо в место ее вызова, таким образом сократив время вызова функции.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inline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сигнатура функции</a:t>
            </a:r>
            <a:r>
              <a:rPr lang="en-US" dirty="0">
                <a:solidFill>
                  <a:srgbClr val="000000"/>
                </a:solidFill>
              </a:rPr>
              <a:t>&gt;;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075" y="5657671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/>
              <a:t>i</a:t>
            </a:r>
            <a:r>
              <a:rPr lang="en-US" dirty="0" smtClean="0"/>
              <a:t>nline </a:t>
            </a:r>
            <a:r>
              <a:rPr lang="ru-RU" dirty="0" smtClean="0"/>
              <a:t>не </a:t>
            </a:r>
            <a:r>
              <a:rPr lang="ru-RU" dirty="0"/>
              <a:t>дает гарантии, что компилятор в </a:t>
            </a:r>
            <a:r>
              <a:rPr lang="ru-RU" dirty="0" smtClean="0"/>
              <a:t>обязательно</a:t>
            </a:r>
            <a:r>
              <a:rPr lang="ru-RU" dirty="0" smtClean="0"/>
              <a:t>м</a:t>
            </a:r>
            <a:r>
              <a:rPr lang="ru-RU" dirty="0" smtClean="0"/>
              <a:t> </a:t>
            </a:r>
            <a:r>
              <a:rPr lang="ru-RU" dirty="0"/>
              <a:t>порядке </a:t>
            </a:r>
            <a:r>
              <a:rPr lang="ru-RU" dirty="0" smtClean="0"/>
              <a:t>объявление функции перенесет </a:t>
            </a:r>
            <a:r>
              <a:rPr lang="ru-RU" dirty="0"/>
              <a:t>в место ее вызова, но </a:t>
            </a:r>
            <a:r>
              <a:rPr lang="ru-RU" dirty="0" smtClean="0"/>
              <a:t>оно </a:t>
            </a:r>
            <a:r>
              <a:rPr lang="ru-RU" dirty="0"/>
              <a:t>говорит компилятору, что бы он выполнял ее вызов как можно быстрее любым способом.</a:t>
            </a:r>
          </a:p>
          <a:p>
            <a:r>
              <a:rPr lang="ru-RU" dirty="0"/>
              <a:t>Функция объявленная как </a:t>
            </a:r>
            <a:r>
              <a:rPr lang="en-US" dirty="0"/>
              <a:t>inline </a:t>
            </a:r>
            <a:r>
              <a:rPr lang="ru-RU" dirty="0"/>
              <a:t>навсегда останется </a:t>
            </a:r>
            <a:r>
              <a:rPr lang="en-US" dirty="0"/>
              <a:t>inline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по умолчанию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273833"/>
            <a:ext cx="1105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Параметры передаваемые в функцию могут иметь значение по умолчанию, и не требовать в обязательном порядке своей передачи.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 возвращаемого </a:t>
            </a:r>
            <a:r>
              <a:rPr lang="ru-RU" dirty="0" err="1">
                <a:solidFill>
                  <a:srgbClr val="000000"/>
                </a:solidFill>
              </a:rPr>
              <a:t>значниея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функции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(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параметры не имеющие значения по умолчанию</a:t>
            </a:r>
            <a:r>
              <a:rPr lang="en-US" dirty="0">
                <a:solidFill>
                  <a:srgbClr val="000000"/>
                </a:solidFill>
              </a:rPr>
              <a:t>&gt;…,</a:t>
            </a:r>
            <a:endParaRPr lang="ru-RU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 параметра со значением по умолчанию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</a:t>
            </a:r>
            <a:r>
              <a:rPr lang="en-US" dirty="0">
                <a:solidFill>
                  <a:srgbClr val="000000"/>
                </a:solidFill>
              </a:rPr>
              <a:t>&gt;, </a:t>
            </a:r>
            <a:endParaRPr lang="ru-RU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…&lt;</a:t>
            </a:r>
            <a:r>
              <a:rPr lang="ru-RU" dirty="0">
                <a:solidFill>
                  <a:srgbClr val="000000"/>
                </a:solidFill>
              </a:rPr>
              <a:t>только параметры имеющие 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15759" y="358215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print(string word, string after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word &lt;&lt; after;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"\n------------\n"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------------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1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7" y="1335388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с функциями часто требует использования одной и той же функции для разных типов.</a:t>
            </a:r>
            <a:r>
              <a:rPr lang="en-US" dirty="0"/>
              <a:t> </a:t>
            </a:r>
            <a:r>
              <a:rPr lang="ru-RU" dirty="0"/>
              <a:t>Глупо для таких функций иметь разные названия, поэтому в с++ есть механизм перегрузки функции(</a:t>
            </a:r>
            <a:r>
              <a:rPr lang="en-US" dirty="0" smtClean="0"/>
              <a:t>over</a:t>
            </a:r>
            <a:r>
              <a:rPr lang="en-US" dirty="0" smtClean="0"/>
              <a:t>load</a:t>
            </a:r>
            <a:r>
              <a:rPr lang="en-US" dirty="0" smtClean="0"/>
              <a:t>) </a:t>
            </a:r>
            <a:r>
              <a:rPr lang="en-US" dirty="0"/>
              <a:t>– </a:t>
            </a:r>
            <a:r>
              <a:rPr lang="ru-RU" dirty="0"/>
              <a:t>при котором множество функций имеют одно название но разный список параметров. Тип возвращаемого значения роли не играет.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3417" y="2535717"/>
            <a:ext cx="556770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square(n)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“double: 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“long: 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(ln)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18059" y="5548328"/>
            <a:ext cx="20491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int</a:t>
            </a:r>
            <a:r>
              <a:rPr lang="ru-RU" sz="1400" dirty="0"/>
              <a:t>: 4</a:t>
            </a:r>
          </a:p>
          <a:p>
            <a:r>
              <a:rPr lang="ru-RU" sz="1400" dirty="0" err="1"/>
              <a:t>double</a:t>
            </a:r>
            <a:r>
              <a:rPr lang="ru-RU" sz="1400" dirty="0"/>
              <a:t>: 181.064</a:t>
            </a:r>
          </a:p>
          <a:p>
            <a:r>
              <a:rPr lang="ru-RU" sz="1400" dirty="0" err="1"/>
              <a:t>long</a:t>
            </a:r>
            <a:r>
              <a:rPr lang="ru-RU" sz="1400" dirty="0"/>
              <a:t>: 10000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393377" y="2535717"/>
            <a:ext cx="41510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"double: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"long: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square(ln);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87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Указатель на функцию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102578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С++ существуют указатели на функции.</a:t>
            </a:r>
          </a:p>
          <a:p>
            <a:r>
              <a:rPr lang="ru-RU" dirty="0"/>
              <a:t>Сигнатура объявления указателя на функцию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ru-RU" dirty="0"/>
              <a:t>тип возвращаемого значения</a:t>
            </a:r>
            <a:r>
              <a:rPr lang="en-US" dirty="0"/>
              <a:t>&gt; (*&lt;</a:t>
            </a:r>
            <a:r>
              <a:rPr lang="ru-RU" dirty="0"/>
              <a:t>название указателя</a:t>
            </a:r>
            <a:r>
              <a:rPr lang="en-US" dirty="0"/>
              <a:t>&gt;)(&lt;</a:t>
            </a:r>
            <a:r>
              <a:rPr lang="ru-RU" dirty="0"/>
              <a:t>аргументы функции</a:t>
            </a:r>
            <a:r>
              <a:rPr lang="en-US" dirty="0"/>
              <a:t>&gt;) = &lt;</a:t>
            </a:r>
            <a:r>
              <a:rPr lang="ru-RU" dirty="0"/>
              <a:t>название функции</a:t>
            </a:r>
            <a:r>
              <a:rPr lang="en-US" dirty="0"/>
              <a:t>&gt;;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8270" y="2025908"/>
            <a:ext cx="11050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(*function)(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function(array[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(array, N, square);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7118" y="5156024"/>
            <a:ext cx="610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Указатели на функцию можно передавать как аргументы в функцию.</a:t>
            </a:r>
          </a:p>
          <a:p>
            <a:r>
              <a:rPr lang="ru-RU" dirty="0"/>
              <a:t>Указатели на функцию могут иметь синонимы.</a:t>
            </a:r>
          </a:p>
          <a:p>
            <a:r>
              <a:rPr lang="ru-RU" dirty="0"/>
              <a:t>Могут существовать массивы указателей на функции.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74183" y="3398343"/>
            <a:ext cx="75751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array,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N, function&lt;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)&gt; f){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f(array[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9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63" y="3055915"/>
            <a:ext cx="1362075" cy="895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121" y="2686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</a:t>
            </a:r>
            <a:r>
              <a:rPr lang="en-US" dirty="0"/>
              <a:t>: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687134" y="3689074"/>
            <a:ext cx="6817733" cy="2400657"/>
            <a:chOff x="2545687" y="3689074"/>
            <a:chExt cx="6817733" cy="2400657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545687" y="3689074"/>
              <a:ext cx="3404102" cy="2400100"/>
              <a:chOff x="6461156" y="3487033"/>
              <a:chExt cx="3404102" cy="240010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6461156" y="385580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hello(){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smtClean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hello"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utils.cpp:</a:t>
                </a:r>
                <a:endParaRPr lang="ru-RU" dirty="0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5959318" y="3689074"/>
              <a:ext cx="3404102" cy="2400657"/>
              <a:chOff x="549244" y="3761466"/>
              <a:chExt cx="3404102" cy="240065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549244" y="413079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hello();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utils.h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p:grpSp>
      </p:grpSp>
      <p:cxnSp>
        <p:nvCxnSpPr>
          <p:cNvPr id="21" name="Прямая со стрелкой 20"/>
          <p:cNvCxnSpPr>
            <a:stCxn id="22" idx="2"/>
          </p:cNvCxnSpPr>
          <p:nvPr/>
        </p:nvCxnSpPr>
        <p:spPr>
          <a:xfrm flipH="1">
            <a:off x="9294785" y="3689074"/>
            <a:ext cx="1506167" cy="57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23925" y="1380750"/>
            <a:ext cx="255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Флаги защиты компиляции</a:t>
            </a:r>
          </a:p>
          <a:p>
            <a:r>
              <a:rPr lang="ru-RU" sz="1600" dirty="0"/>
              <a:t>На самом деле условное выражение препроцессора проверяющий был ли выполнен </a:t>
            </a:r>
            <a:r>
              <a:rPr lang="en-US" sz="1600" dirty="0"/>
              <a:t>define </a:t>
            </a:r>
            <a:r>
              <a:rPr lang="ru-RU" sz="1600" dirty="0"/>
              <a:t>макроса с именем, и если нет, то делает код, который находиться внутри него доступным компилятору.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3035818" y="1156960"/>
            <a:ext cx="6096000" cy="2611220"/>
            <a:chOff x="3292443" y="632159"/>
            <a:chExt cx="6096000" cy="261122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292443" y="996610"/>
              <a:ext cx="6096000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hello()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main.cpp: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7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59" y="2177803"/>
            <a:ext cx="4953000" cy="3438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" y="1547249"/>
            <a:ext cx="5534025" cy="4581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3483" y="1912093"/>
            <a:ext cx="269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Библиотеки компилятора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3483" y="2703652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33483" y="3072984"/>
            <a:ext cx="35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Библиотеки других разработчиков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3483" y="5366170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33483" y="5759442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78993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компиляции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982157" y="5542854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Линковщик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3756" y="1917187"/>
            <a:ext cx="353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Команда компиляции</a:t>
            </a:r>
            <a:r>
              <a:rPr lang="en-US" dirty="0"/>
              <a:t>:</a:t>
            </a:r>
          </a:p>
          <a:p>
            <a:r>
              <a:rPr lang="en-US" dirty="0"/>
              <a:t>g++</a:t>
            </a:r>
            <a:r>
              <a:rPr lang="ru-RU" dirty="0"/>
              <a:t>  </a:t>
            </a:r>
            <a:r>
              <a:rPr lang="en-US" dirty="0"/>
              <a:t>main.cpp utils.cpp</a:t>
            </a:r>
            <a:r>
              <a:rPr lang="ru-RU" dirty="0"/>
              <a:t> </a:t>
            </a:r>
            <a:r>
              <a:rPr lang="en-US" dirty="0"/>
              <a:t>–o</a:t>
            </a:r>
            <a:r>
              <a:rPr lang="ru-RU" dirty="0"/>
              <a:t> </a:t>
            </a:r>
            <a:r>
              <a:rPr lang="en-US" dirty="0"/>
              <a:t>main.exe</a:t>
            </a:r>
          </a:p>
        </p:txBody>
      </p:sp>
      <p:cxnSp>
        <p:nvCxnSpPr>
          <p:cNvPr id="11" name="Прямая со стрелкой 10"/>
          <p:cNvCxnSpPr>
            <a:stCxn id="10" idx="2"/>
            <a:endCxn id="16" idx="0"/>
          </p:cNvCxnSpPr>
          <p:nvPr/>
        </p:nvCxnSpPr>
        <p:spPr>
          <a:xfrm flipH="1">
            <a:off x="4197510" y="2563518"/>
            <a:ext cx="1925384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2"/>
            <a:endCxn id="17" idx="0"/>
          </p:cNvCxnSpPr>
          <p:nvPr/>
        </p:nvCxnSpPr>
        <p:spPr>
          <a:xfrm>
            <a:off x="6122894" y="2563518"/>
            <a:ext cx="1843903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2721795" y="3607479"/>
            <a:ext cx="6802198" cy="1289932"/>
            <a:chOff x="2335793" y="2947482"/>
            <a:chExt cx="6802198" cy="128993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335793" y="3377335"/>
              <a:ext cx="2951430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Компиляция </a:t>
              </a:r>
              <a:r>
                <a:rPr lang="en-US" dirty="0"/>
                <a:t>main.cpp</a:t>
              </a:r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6023599" y="3377335"/>
              <a:ext cx="3114392" cy="860079"/>
              <a:chOff x="2245259" y="2480650"/>
              <a:chExt cx="3114392" cy="860079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2245259" y="2480650"/>
                <a:ext cx="3114392" cy="8600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326740" y="2983862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Компиляция </a:t>
                </a:r>
                <a:r>
                  <a:rPr lang="en-US" dirty="0"/>
                  <a:t>utils.cpp</a:t>
                </a:r>
                <a:endParaRPr lang="ru-RU" dirty="0"/>
              </a:p>
            </p:txBody>
          </p:sp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2326740" y="2554959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Компиляция </a:t>
                </a:r>
                <a:r>
                  <a:rPr lang="en-US" dirty="0" err="1"/>
                  <a:t>utils.h</a:t>
                </a:r>
                <a:endParaRPr lang="ru-RU" dirty="0"/>
              </a:p>
            </p:txBody>
          </p:sp>
        </p:grpSp>
        <p:sp>
          <p:nvSpPr>
            <p:cNvPr id="16" name="Скругленный прямоугольник 15"/>
            <p:cNvSpPr/>
            <p:nvPr/>
          </p:nvSpPr>
          <p:spPr>
            <a:xfrm>
              <a:off x="2670771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Препроцессор</a:t>
              </a: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6440058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Препроцессор</a:t>
              </a:r>
            </a:p>
          </p:txBody>
        </p:sp>
      </p:grpSp>
      <p:cxnSp>
        <p:nvCxnSpPr>
          <p:cNvPr id="21" name="Прямая со стрелкой 20"/>
          <p:cNvCxnSpPr>
            <a:stCxn id="14" idx="2"/>
            <a:endCxn id="9" idx="1"/>
          </p:cNvCxnSpPr>
          <p:nvPr/>
        </p:nvCxnSpPr>
        <p:spPr>
          <a:xfrm>
            <a:off x="4197510" y="4327043"/>
            <a:ext cx="784647" cy="136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8" idx="2"/>
            <a:endCxn id="9" idx="3"/>
          </p:cNvCxnSpPr>
          <p:nvPr/>
        </p:nvCxnSpPr>
        <p:spPr>
          <a:xfrm flipH="1">
            <a:off x="7263630" y="4897411"/>
            <a:ext cx="703167" cy="79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ая прямоугольная выноска 22"/>
          <p:cNvSpPr/>
          <p:nvPr/>
        </p:nvSpPr>
        <p:spPr>
          <a:xfrm>
            <a:off x="9909749" y="3047731"/>
            <a:ext cx="2083376" cy="270724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Флаги защиты компиляции не позволяют импортировать и компилировать один и тот же код несколько раз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978324" y="1828420"/>
            <a:ext cx="1892174" cy="50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1346" y="1489866"/>
            <a:ext cx="183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Что компилируем?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06128" y="1489866"/>
            <a:ext cx="159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Куда собираем?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713954" y="1816130"/>
            <a:ext cx="1892174" cy="5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204932" y="279578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string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32" idx="2"/>
            <a:endCxn id="14" idx="1"/>
          </p:cNvCxnSpPr>
          <p:nvPr/>
        </p:nvCxnSpPr>
        <p:spPr>
          <a:xfrm flipV="1">
            <a:off x="1345668" y="4182188"/>
            <a:ext cx="1376127" cy="9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3"/>
            <a:endCxn id="18" idx="1"/>
          </p:cNvCxnSpPr>
          <p:nvPr/>
        </p:nvCxnSpPr>
        <p:spPr>
          <a:xfrm>
            <a:off x="2486405" y="2940643"/>
            <a:ext cx="3923196" cy="1526729"/>
          </a:xfrm>
          <a:prstGeom prst="bentConnector3">
            <a:avLst>
              <a:gd name="adj1" fmla="val 9072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932" y="238664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Импортированы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04931" y="484449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 err="1"/>
              <a:t>iostream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8" idx="2"/>
            <a:endCxn id="14" idx="1"/>
          </p:cNvCxnSpPr>
          <p:nvPr/>
        </p:nvCxnSpPr>
        <p:spPr>
          <a:xfrm>
            <a:off x="1345669" y="3085498"/>
            <a:ext cx="1376126" cy="10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9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имен(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namespace)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03717" y="1000071"/>
            <a:ext cx="4913045" cy="2611220"/>
            <a:chOff x="3292443" y="632159"/>
            <a:chExt cx="4913045" cy="261122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292443" y="996610"/>
              <a:ext cx="4913045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main.cpp: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314028" y="3595975"/>
            <a:ext cx="7762694" cy="2831545"/>
            <a:chOff x="2545687" y="3689074"/>
            <a:chExt cx="6817733" cy="2831545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545687" y="3689074"/>
              <a:ext cx="3404102" cy="2830988"/>
              <a:chOff x="6461156" y="3487033"/>
              <a:chExt cx="3404102" cy="2830988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6461156" y="385580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utils.cpp: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5959318" y="3689074"/>
              <a:ext cx="3404102" cy="2831545"/>
              <a:chOff x="549244" y="3761466"/>
              <a:chExt cx="3404102" cy="2831545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49244" y="413079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utils.h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p:grpSp>
      </p:grpSp>
      <p:cxnSp>
        <p:nvCxnSpPr>
          <p:cNvPr id="19" name="Прямая соединительная линия 18"/>
          <p:cNvCxnSpPr/>
          <p:nvPr/>
        </p:nvCxnSpPr>
        <p:spPr>
          <a:xfrm>
            <a:off x="5563810" y="551663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563810" y="466712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9135661" y="5300634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170" y="1364522"/>
            <a:ext cx="660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видимости, это понятие обозначающее некоторый префикс приставляемый к именем переменных, констант, функций и пользовательских типов, отделяемый от них </a:t>
            </a:r>
            <a:r>
              <a:rPr lang="en-US" dirty="0"/>
              <a:t>::</a:t>
            </a:r>
            <a:r>
              <a:rPr lang="ru-RU" dirty="0"/>
              <a:t> а их основной целью служит возможность обеспечить непересекаемость имен.</a:t>
            </a:r>
          </a:p>
          <a:p>
            <a:endParaRPr lang="ru-RU" dirty="0"/>
          </a:p>
          <a:p>
            <a:r>
              <a:rPr lang="ru-RU" dirty="0"/>
              <a:t>Пространства имен могут быть вложенные пространства, что отражается на использовании.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717" y="3975742"/>
            <a:ext cx="411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использования члена пространства имен(в примере функцию) нужно полностью прописать его название с префиксом.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2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6" y="1255822"/>
            <a:ext cx="1169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Директива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</a:t>
            </a:r>
            <a:r>
              <a:rPr lang="ru-RU" dirty="0"/>
              <a:t>позволяет упростить обращения к члену пространства имен, и позволяет опускать указание пространства имен. </a:t>
            </a:r>
            <a:endParaRPr lang="en-US" dirty="0"/>
          </a:p>
          <a:p>
            <a:r>
              <a:rPr lang="ru-RU" dirty="0"/>
              <a:t>Если ее используют с ключевым словом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/>
              <a:t>, то это означает, что в дальнейшем, все попытки вызвать какую либо функцию, после поиска по файлу и текущему пространству имен, будет производиться поиск в указанном пространстве.</a:t>
            </a:r>
          </a:p>
          <a:p>
            <a:r>
              <a:rPr lang="ru-RU" dirty="0"/>
              <a:t>Если ее используют без ключевого слова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/>
              <a:t>, то тогда после приводят полное название какого либо члена какого либо пространства имен и в дальнейшем его можно будет использовать без префиксов.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30919" y="3315600"/>
            <a:ext cx="3616971" cy="3262432"/>
            <a:chOff x="549244" y="3761466"/>
            <a:chExt cx="3176673" cy="326243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49244" y="4130798"/>
              <a:ext cx="3176673" cy="289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ifndef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UTILS_H_EXAMPLES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#define UTILS_H_EXAMPLES</a:t>
              </a:r>
            </a:p>
            <a:p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super{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utils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hello();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world();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endif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244" y="376146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utils.h</a:t>
              </a:r>
              <a:r>
                <a:rPr lang="en-US" dirty="0"/>
                <a:t>: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836592" y="3315600"/>
            <a:ext cx="4913045" cy="3042107"/>
            <a:chOff x="230611" y="509993"/>
            <a:chExt cx="4913045" cy="3042107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230611" y="509993"/>
              <a:ext cx="4913045" cy="3042107"/>
              <a:chOff x="3292443" y="632159"/>
              <a:chExt cx="4913045" cy="304210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3292443" y="996610"/>
                <a:ext cx="4913045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iostream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super;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main(){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hello()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 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world()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9865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92443" y="632159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main.cpp:</a:t>
                </a:r>
                <a:endParaRPr lang="ru-RU" dirty="0"/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11872" y="1981200"/>
              <a:ext cx="2161821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11872" y="2211668"/>
              <a:ext cx="1824936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4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Нулевой указатель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796" y="1043189"/>
            <a:ext cx="51241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Указатель может указывать в пустоту. Фактически пустотой является любой адрес по которому указатель не может обратиться(первый пример, указатель ни на что не указывает, и при обращении по нему выдает ошибку доступа к памяти)</a:t>
            </a:r>
          </a:p>
          <a:p>
            <a:endParaRPr lang="ru-RU" dirty="0"/>
          </a:p>
          <a:p>
            <a:r>
              <a:rPr lang="ru-RU" dirty="0"/>
              <a:t>Но как выявить пустой указатель?</a:t>
            </a:r>
            <a:endParaRPr lang="en-US" dirty="0"/>
          </a:p>
          <a:p>
            <a:r>
              <a:rPr lang="ru-RU" dirty="0"/>
              <a:t>К примеру нам нужно в какой либо функции выяснить нужно ли генерировать число, или оно уже есть?</a:t>
            </a:r>
          </a:p>
          <a:p>
            <a:r>
              <a:rPr lang="ru-RU" dirty="0"/>
              <a:t>Что является пустотой для указателя?</a:t>
            </a:r>
          </a:p>
          <a:p>
            <a:endParaRPr lang="ru-RU" dirty="0"/>
          </a:p>
          <a:p>
            <a:r>
              <a:rPr lang="ru-RU" dirty="0" smtClean="0"/>
              <a:t>Нулевой указатель, </a:t>
            </a:r>
            <a:r>
              <a:rPr lang="ru-RU" dirty="0"/>
              <a:t>это указатель который указывает на </a:t>
            </a:r>
            <a:r>
              <a:rPr lang="en-US" dirty="0"/>
              <a:t>0</a:t>
            </a:r>
            <a:r>
              <a:rPr lang="ru-RU" dirty="0"/>
              <a:t>, синонимами которого является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/>
              <a:t> </a:t>
            </a:r>
            <a:r>
              <a:rPr lang="ru-RU" dirty="0" smtClean="0"/>
              <a:t>является </a:t>
            </a:r>
            <a:r>
              <a:rPr lang="ru-RU" dirty="0"/>
              <a:t>наследием С, и является </a:t>
            </a:r>
            <a:r>
              <a:rPr lang="ru-RU" dirty="0" smtClean="0"/>
              <a:t>макросом, 0, не является фактическим адресом, </a:t>
            </a:r>
            <a:r>
              <a:rPr lang="ru-RU" dirty="0"/>
              <a:t>а вот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</a:t>
            </a:r>
            <a:r>
              <a:rPr lang="ru-RU" dirty="0"/>
              <a:t>это специальное обозначение именно нулевого указателя в С++.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49907" y="2916223"/>
            <a:ext cx="6096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 ==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{rand()};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 Segmentation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 &amp;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(pi);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 &amp;0x56f6c68166c0: 1624841098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40942" y="1414484"/>
            <a:ext cx="612487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Segmentation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0881" y="1185111"/>
            <a:ext cx="50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Пользовательским типом данных называется любой тип который не является заранее установленным в языке. </a:t>
            </a:r>
            <a:endParaRPr lang="en-US" dirty="0"/>
          </a:p>
        </p:txBody>
      </p:sp>
      <p:sp>
        <p:nvSpPr>
          <p:cNvPr id="36" name="Овал 35"/>
          <p:cNvSpPr/>
          <p:nvPr/>
        </p:nvSpPr>
        <p:spPr>
          <a:xfrm>
            <a:off x="5154017" y="1185110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Типы</a:t>
            </a:r>
          </a:p>
        </p:txBody>
      </p:sp>
      <p:sp>
        <p:nvSpPr>
          <p:cNvPr id="37" name="Овал 36"/>
          <p:cNvSpPr/>
          <p:nvPr/>
        </p:nvSpPr>
        <p:spPr>
          <a:xfrm>
            <a:off x="6302012" y="2417655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Системные</a:t>
            </a:r>
          </a:p>
        </p:txBody>
      </p:sp>
      <p:cxnSp>
        <p:nvCxnSpPr>
          <p:cNvPr id="38" name="Прямая со стрелкой 37"/>
          <p:cNvCxnSpPr>
            <a:stCxn id="36" idx="4"/>
            <a:endCxn id="40" idx="0"/>
          </p:cNvCxnSpPr>
          <p:nvPr/>
        </p:nvCxnSpPr>
        <p:spPr>
          <a:xfrm flipH="1">
            <a:off x="4923153" y="1909387"/>
            <a:ext cx="1176951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91672" y="2417655"/>
            <a:ext cx="8379639" cy="4342294"/>
            <a:chOff x="487591" y="2018395"/>
            <a:chExt cx="8379639" cy="4342294"/>
          </a:xfrm>
        </p:grpSpPr>
        <p:sp>
          <p:nvSpPr>
            <p:cNvPr id="40" name="Овал 39"/>
            <p:cNvSpPr/>
            <p:nvPr/>
          </p:nvSpPr>
          <p:spPr>
            <a:xfrm>
              <a:off x="3972985" y="2018395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Пользовательские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487591" y="4187856"/>
              <a:ext cx="2320896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Перечисления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2990686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Классы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964337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Структуры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679572" y="4912133"/>
              <a:ext cx="2251422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Объединения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6975056" y="4213850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Поля битов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5910424" y="4938128"/>
              <a:ext cx="212926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Псевдонимы</a:t>
              </a:r>
            </a:p>
          </p:txBody>
        </p:sp>
        <p:cxnSp>
          <p:nvCxnSpPr>
            <p:cNvPr id="47" name="Прямая со стрелкой 46"/>
            <p:cNvCxnSpPr>
              <a:stCxn id="40" idx="4"/>
              <a:endCxn id="41" idx="0"/>
            </p:cNvCxnSpPr>
            <p:nvPr/>
          </p:nvCxnSpPr>
          <p:spPr>
            <a:xfrm flipH="1">
              <a:off x="1648039" y="2742672"/>
              <a:ext cx="3271033" cy="1445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0" idx="4"/>
              <a:endCxn id="44" idx="0"/>
            </p:cNvCxnSpPr>
            <p:nvPr/>
          </p:nvCxnSpPr>
          <p:spPr>
            <a:xfrm flipH="1">
              <a:off x="2805283" y="2742672"/>
              <a:ext cx="2113789" cy="216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0" idx="4"/>
              <a:endCxn id="42" idx="0"/>
            </p:cNvCxnSpPr>
            <p:nvPr/>
          </p:nvCxnSpPr>
          <p:spPr>
            <a:xfrm flipH="1">
              <a:off x="3936773" y="2742672"/>
              <a:ext cx="982299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0" idx="4"/>
              <a:endCxn id="46" idx="0"/>
            </p:cNvCxnSpPr>
            <p:nvPr/>
          </p:nvCxnSpPr>
          <p:spPr>
            <a:xfrm>
              <a:off x="4919072" y="2742672"/>
              <a:ext cx="2055984" cy="2195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0" idx="4"/>
              <a:endCxn id="43" idx="0"/>
            </p:cNvCxnSpPr>
            <p:nvPr/>
          </p:nvCxnSpPr>
          <p:spPr>
            <a:xfrm>
              <a:off x="4919072" y="2742672"/>
              <a:ext cx="991352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0" idx="4"/>
              <a:endCxn id="45" idx="0"/>
            </p:cNvCxnSpPr>
            <p:nvPr/>
          </p:nvCxnSpPr>
          <p:spPr>
            <a:xfrm>
              <a:off x="4919072" y="2742672"/>
              <a:ext cx="3002071" cy="147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 стрелкой 52"/>
          <p:cNvCxnSpPr>
            <a:stCxn id="36" idx="4"/>
            <a:endCxn id="37" idx="0"/>
          </p:cNvCxnSpPr>
          <p:nvPr/>
        </p:nvCxnSpPr>
        <p:spPr>
          <a:xfrm>
            <a:off x="6100104" y="1909387"/>
            <a:ext cx="1147995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9582648" y="2880538"/>
            <a:ext cx="2118511" cy="3413156"/>
            <a:chOff x="9551406" y="2987644"/>
            <a:chExt cx="2118511" cy="3413156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9551406" y="2987644"/>
              <a:ext cx="2118511" cy="34131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9668462" y="3075283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Числовые</a:t>
              </a:r>
            </a:p>
          </p:txBody>
        </p:sp>
        <p:sp>
          <p:nvSpPr>
            <p:cNvPr id="57" name="Овал 56"/>
            <p:cNvSpPr/>
            <p:nvPr/>
          </p:nvSpPr>
          <p:spPr>
            <a:xfrm>
              <a:off x="9668462" y="3911146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Символьный</a:t>
              </a:r>
            </a:p>
          </p:txBody>
        </p:sp>
        <p:sp>
          <p:nvSpPr>
            <p:cNvPr id="58" name="Овал 57"/>
            <p:cNvSpPr/>
            <p:nvPr/>
          </p:nvSpPr>
          <p:spPr>
            <a:xfrm>
              <a:off x="9705783" y="4747009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Логический</a:t>
              </a:r>
            </a:p>
          </p:txBody>
        </p:sp>
        <p:sp>
          <p:nvSpPr>
            <p:cNvPr id="59" name="Овал 58"/>
            <p:cNvSpPr/>
            <p:nvPr/>
          </p:nvSpPr>
          <p:spPr>
            <a:xfrm>
              <a:off x="9668462" y="5562988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…</a:t>
              </a:r>
            </a:p>
          </p:txBody>
        </p:sp>
      </p:grpSp>
      <p:cxnSp>
        <p:nvCxnSpPr>
          <p:cNvPr id="60" name="Прямая со стрелкой 59"/>
          <p:cNvCxnSpPr>
            <a:stCxn id="37" idx="4"/>
            <a:endCxn id="55" idx="1"/>
          </p:cNvCxnSpPr>
          <p:nvPr/>
        </p:nvCxnSpPr>
        <p:spPr>
          <a:xfrm>
            <a:off x="7248099" y="3141932"/>
            <a:ext cx="2334549" cy="14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46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2303</TotalTime>
  <Words>1960</Words>
  <Application>Microsoft Office PowerPoint</Application>
  <PresentationFormat>Широкоэкранный</PresentationFormat>
  <Paragraphs>747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Пысин Максим Дмитриевич</cp:lastModifiedBy>
  <cp:revision>242</cp:revision>
  <dcterms:created xsi:type="dcterms:W3CDTF">2018-10-31T17:08:02Z</dcterms:created>
  <dcterms:modified xsi:type="dcterms:W3CDTF">2025-09-21T20:20:14Z</dcterms:modified>
</cp:coreProperties>
</file>