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2" r:id="rId3"/>
    <p:sldId id="267" r:id="rId4"/>
    <p:sldId id="268" r:id="rId5"/>
    <p:sldId id="264" r:id="rId6"/>
    <p:sldId id="257" r:id="rId7"/>
    <p:sldId id="269" r:id="rId8"/>
    <p:sldId id="270" r:id="rId9"/>
    <p:sldId id="274" r:id="rId10"/>
    <p:sldId id="271" r:id="rId11"/>
    <p:sldId id="272" r:id="rId12"/>
    <p:sldId id="275" r:id="rId13"/>
    <p:sldId id="276" r:id="rId14"/>
    <p:sldId id="278" r:id="rId15"/>
    <p:sldId id="279" r:id="rId16"/>
    <p:sldId id="280" r:id="rId17"/>
    <p:sldId id="28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82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406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72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58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700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933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08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27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923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83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5D8504-5BF1-4F27-9DC9-D2E9259159FE}" type="datetimeFigureOut">
              <a:rPr lang="ru-RU" smtClean="0"/>
              <a:t>08.09.2020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4F239-0452-4ADC-B877-5B2D73E2C2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21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habr.com/ru/post/172091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1: О языке C++, основные базовые конструкции.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7912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12943" y="0"/>
            <a:ext cx="31661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Типы данных в С++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5283" y="570247"/>
            <a:ext cx="115214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dirty="0" smtClean="0">
                <a:solidFill>
                  <a:srgbClr val="000000"/>
                </a:solidFill>
                <a:effectLst/>
              </a:rPr>
              <a:t>Встроенные типы</a:t>
            </a:r>
            <a:br>
              <a:rPr lang="ru-RU" sz="2000" b="0" dirty="0" smtClean="0">
                <a:solidFill>
                  <a:srgbClr val="000000"/>
                </a:solidFill>
                <a:effectLst/>
              </a:rPr>
            </a:br>
            <a:r>
              <a:rPr lang="ru-RU" sz="2000" b="0" dirty="0" smtClean="0">
                <a:solidFill>
                  <a:srgbClr val="000000"/>
                </a:solidFill>
                <a:effectLst/>
              </a:rPr>
              <a:t>к ним относятся все те типы что есть в языке сами по себе, и по сути, существуют шире, в самом оборудовании.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0" dirty="0" smtClean="0">
                <a:solidFill>
                  <a:srgbClr val="000000"/>
                </a:solidFill>
                <a:effectLst/>
              </a:rPr>
              <a:t>Пользовательские типы</a:t>
            </a:r>
            <a:br>
              <a:rPr lang="ru-RU" sz="2000" b="0" dirty="0" smtClean="0">
                <a:solidFill>
                  <a:srgbClr val="000000"/>
                </a:solidFill>
                <a:effectLst/>
              </a:rPr>
            </a:br>
            <a:r>
              <a:rPr lang="ru-RU" sz="2000" b="0" dirty="0" smtClean="0">
                <a:solidFill>
                  <a:srgbClr val="000000"/>
                </a:solidFill>
                <a:effectLst/>
              </a:rPr>
              <a:t>Это те типы которые пользователь комбинируя каким либо образом встроенные типы и описывая взаимодействия между ними создает сам</a:t>
            </a:r>
            <a:endParaRPr lang="ru-RU" sz="2000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283" y="2556266"/>
            <a:ext cx="115214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bool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логический тип. </a:t>
            </a:r>
            <a:r>
              <a:rPr lang="en-US" sz="2000" b="1" dirty="0">
                <a:solidFill>
                  <a:srgbClr val="000000"/>
                </a:solidFill>
              </a:rPr>
              <a:t>t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rue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/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false</a:t>
            </a:r>
            <a:endParaRPr lang="ru-RU" sz="2000" b="0" i="0" dirty="0" smtClean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char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представляет один символ в кодировке ASCII. Занимает в памяти 1 байт (8 бит). </a:t>
            </a: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wchar_t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</a:t>
            </a:r>
            <a:r>
              <a:rPr lang="en-US" sz="2000" dirty="0" smtClean="0">
                <a:solidFill>
                  <a:srgbClr val="000000"/>
                </a:solidFill>
              </a:rPr>
              <a:t>UTF-8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. </a:t>
            </a:r>
            <a:r>
              <a:rPr lang="ru-RU" sz="2000" b="1" i="0" dirty="0" smtClean="0">
                <a:solidFill>
                  <a:srgbClr val="000000"/>
                </a:solidFill>
                <a:effectLst/>
              </a:rPr>
              <a:t>char16_t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UTF-16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.</a:t>
            </a:r>
            <a:r>
              <a:rPr lang="ru-RU" sz="2000" dirty="0">
                <a:solidFill>
                  <a:srgbClr val="000000"/>
                </a:solidFill>
              </a:rPr>
              <a:t> </a:t>
            </a:r>
            <a:r>
              <a:rPr lang="ru-RU" sz="2000" b="1" i="0" dirty="0" smtClean="0">
                <a:solidFill>
                  <a:srgbClr val="000000"/>
                </a:solidFill>
                <a:effectLst/>
              </a:rPr>
              <a:t>char32_t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UTF-32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.</a:t>
            </a:r>
            <a:endParaRPr lang="en-US" sz="2000" b="0" i="0" dirty="0" smtClean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int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представляет целое число.</a:t>
            </a:r>
            <a:r>
              <a:rPr lang="en-US" sz="2000" b="0" i="0" dirty="0" smtClean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Занимает от 2 до 4 байт.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float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представляет вещественное число ординарной точности с плавающей точкой в диапазоне +/- 3.4E-38 до 3.4E+38. В памяти занимает 4 байта (32 бита)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i="0" dirty="0" err="1" smtClean="0">
                <a:solidFill>
                  <a:srgbClr val="000000"/>
                </a:solidFill>
                <a:effectLst/>
              </a:rPr>
              <a:t>double</a:t>
            </a:r>
            <a:r>
              <a:rPr lang="ru-RU" sz="2000" b="0" i="0" dirty="0" smtClean="0">
                <a:solidFill>
                  <a:srgbClr val="000000"/>
                </a:solidFill>
                <a:effectLst/>
              </a:rPr>
              <a:t>: представляет вещественное число двойной точности с плавающей точкой в диапазоне +/- 1.7E-308 до 1.7E+308. В памяти занимает 8 байт (64 бита)</a:t>
            </a:r>
          </a:p>
          <a:p>
            <a:r>
              <a:rPr lang="ru-RU" sz="2000" dirty="0" smtClean="0">
                <a:solidFill>
                  <a:srgbClr val="000000"/>
                </a:solidFill>
              </a:rPr>
              <a:t>Типы </a:t>
            </a:r>
            <a:r>
              <a:rPr lang="en-US" sz="2000" dirty="0" smtClean="0">
                <a:solidFill>
                  <a:srgbClr val="000000"/>
                </a:solidFill>
              </a:rPr>
              <a:t>char, </a:t>
            </a:r>
            <a:r>
              <a:rPr lang="ru-RU" sz="2000" dirty="0" smtClean="0">
                <a:solidFill>
                  <a:srgbClr val="000000"/>
                </a:solidFill>
              </a:rPr>
              <a:t>и </a:t>
            </a:r>
            <a:r>
              <a:rPr 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имеют приставки </a:t>
            </a:r>
            <a:r>
              <a:rPr lang="en-US" sz="2000" b="1" dirty="0" smtClean="0">
                <a:solidFill>
                  <a:srgbClr val="000000"/>
                </a:solidFill>
              </a:rPr>
              <a:t>unsigned</a:t>
            </a:r>
            <a:r>
              <a:rPr lang="ru-RU" sz="2000" b="1" dirty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означает что тип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не хранит отрицательные числа и </a:t>
            </a:r>
            <a:r>
              <a:rPr lang="en-US" sz="2000" b="1" dirty="0" smtClean="0">
                <a:solidFill>
                  <a:srgbClr val="000000"/>
                </a:solidFill>
              </a:rPr>
              <a:t>singed</a:t>
            </a:r>
            <a:r>
              <a:rPr lang="en-US" sz="2000" dirty="0" smtClean="0">
                <a:solidFill>
                  <a:srgbClr val="000000"/>
                </a:solidFill>
              </a:rPr>
              <a:t>, </a:t>
            </a:r>
            <a:r>
              <a:rPr lang="ru-RU" sz="2000" dirty="0" smtClean="0">
                <a:solidFill>
                  <a:srgbClr val="000000"/>
                </a:solidFill>
              </a:rPr>
              <a:t>означает что тип хранит отрицательные числа.</a:t>
            </a:r>
          </a:p>
          <a:p>
            <a:r>
              <a:rPr lang="ru-RU" sz="2000" dirty="0" smtClean="0">
                <a:solidFill>
                  <a:srgbClr val="000000"/>
                </a:solidFill>
              </a:rPr>
              <a:t>Тип </a:t>
            </a:r>
            <a:r>
              <a:rPr lang="en-US" sz="2000" b="1" dirty="0" err="1" smtClean="0">
                <a:solidFill>
                  <a:srgbClr val="000000"/>
                </a:solidFill>
              </a:rPr>
              <a:t>int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имеет приставки </a:t>
            </a:r>
            <a:r>
              <a:rPr lang="en-US" sz="2000" b="1" dirty="0" smtClean="0">
                <a:solidFill>
                  <a:srgbClr val="000000"/>
                </a:solidFill>
              </a:rPr>
              <a:t>short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уменьшает диапазон и память в 2 раза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ru-RU" sz="2000" dirty="0" smtClean="0">
                <a:solidFill>
                  <a:srgbClr val="000000"/>
                </a:solidFill>
              </a:rPr>
              <a:t>и </a:t>
            </a:r>
            <a:r>
              <a:rPr lang="en-US" sz="2000" b="1" dirty="0" smtClean="0">
                <a:solidFill>
                  <a:srgbClr val="000000"/>
                </a:solidFill>
              </a:rPr>
              <a:t>long</a:t>
            </a:r>
            <a:r>
              <a:rPr lang="ru-RU" sz="2000" dirty="0" smtClean="0">
                <a:solidFill>
                  <a:srgbClr val="000000"/>
                </a:solidFill>
              </a:rPr>
              <a:t> увеличивает диапазон и память в 2 раза, так же мож</a:t>
            </a:r>
            <a:r>
              <a:rPr lang="ru-RU" sz="2000" dirty="0">
                <a:solidFill>
                  <a:srgbClr val="000000"/>
                </a:solidFill>
              </a:rPr>
              <a:t>е</a:t>
            </a:r>
            <a:r>
              <a:rPr lang="ru-RU" sz="2000" dirty="0" smtClean="0">
                <a:solidFill>
                  <a:srgbClr val="000000"/>
                </a:solidFill>
              </a:rPr>
              <a:t>т применяться к </a:t>
            </a:r>
            <a:r>
              <a:rPr lang="en-US" sz="2000" b="1" dirty="0" smtClean="0">
                <a:solidFill>
                  <a:srgbClr val="000000"/>
                </a:solidFill>
              </a:rPr>
              <a:t>double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3701434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46553" y="0"/>
            <a:ext cx="4698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Литералы и </a:t>
            </a:r>
            <a:r>
              <a:rPr lang="ru-RU" sz="2800" b="1" dirty="0" err="1" smtClean="0">
                <a:latin typeface="Calibri" panose="020F0502020204030204" pitchFamily="34" charset="0"/>
              </a:rPr>
              <a:t>Констарны</a:t>
            </a:r>
            <a:r>
              <a:rPr lang="ru-RU" sz="2800" b="1" dirty="0" smtClean="0">
                <a:latin typeface="Calibri" panose="020F0502020204030204" pitchFamily="34" charset="0"/>
              </a:rPr>
              <a:t> в С++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1767" y="697305"/>
            <a:ext cx="1098942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0" dirty="0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Литерал</a:t>
            </a:r>
            <a:r>
              <a:rPr lang="ru-RU" sz="2000" b="0" i="0" dirty="0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 — это элемент программы, который непосредственно представляет значение.</a:t>
            </a:r>
          </a:p>
          <a:p>
            <a:r>
              <a:rPr lang="ru-RU" sz="2000" b="0" i="0" dirty="0" smtClean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Литералы можно использовать во многих контекстах, но наиболее часто они используются для инициализации именованных переменных и для передачи аргументов в функции. </a:t>
            </a: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196" y="2129608"/>
            <a:ext cx="5604566" cy="296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34450" y="0"/>
            <a:ext cx="27231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Константы в С++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01294" y="977877"/>
            <a:ext cx="109894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i="0" dirty="0" smtClean="0">
                <a:solidFill>
                  <a:srgbClr val="171717"/>
                </a:solidFill>
                <a:effectLst/>
              </a:rPr>
              <a:t>Константы</a:t>
            </a:r>
            <a:r>
              <a:rPr lang="ru-RU" sz="2000" b="0" i="0" dirty="0" smtClean="0">
                <a:solidFill>
                  <a:srgbClr val="171717"/>
                </a:solidFill>
                <a:effectLst/>
              </a:rPr>
              <a:t> — это переменные значение которых нельзя изменять. Константы бывают 2х видов</a:t>
            </a:r>
            <a:r>
              <a:rPr lang="en-US" sz="2000" b="0" i="0" dirty="0" smtClean="0">
                <a:solidFill>
                  <a:srgbClr val="171717"/>
                </a:solidFill>
                <a:effectLst/>
              </a:rPr>
              <a:t>:</a:t>
            </a:r>
          </a:p>
          <a:p>
            <a:r>
              <a:rPr lang="en-US" sz="2000" b="1" dirty="0" err="1" smtClean="0">
                <a:solidFill>
                  <a:srgbClr val="171717"/>
                </a:solidFill>
              </a:rPr>
              <a:t>const</a:t>
            </a:r>
            <a:r>
              <a:rPr lang="en-US" sz="2000" dirty="0" smtClean="0">
                <a:solidFill>
                  <a:srgbClr val="171717"/>
                </a:solidFill>
              </a:rPr>
              <a:t> </a:t>
            </a:r>
            <a:r>
              <a:rPr lang="ru-RU" sz="2000" dirty="0" smtClean="0">
                <a:solidFill>
                  <a:srgbClr val="171717"/>
                </a:solidFill>
              </a:rPr>
              <a:t>– это обычные константы, они же константы времени исполнения, их значение создается и присваивается в процессе выполнения, а поэтому их значение можно рассчитывать из переменных</a:t>
            </a:r>
          </a:p>
          <a:p>
            <a:r>
              <a:rPr lang="en-US" sz="2000" b="1" i="0" dirty="0" err="1" smtClean="0">
                <a:solidFill>
                  <a:srgbClr val="171717"/>
                </a:solidFill>
                <a:effectLst/>
              </a:rPr>
              <a:t>constexpr</a:t>
            </a:r>
            <a:r>
              <a:rPr lang="ru-RU" sz="2000" b="0" i="0" dirty="0" smtClean="0">
                <a:solidFill>
                  <a:srgbClr val="171717"/>
                </a:solidFill>
                <a:effectLst/>
              </a:rPr>
              <a:t> – </a:t>
            </a:r>
            <a:r>
              <a:rPr lang="ru-RU" sz="2000" dirty="0" smtClean="0">
                <a:solidFill>
                  <a:srgbClr val="171717"/>
                </a:solidFill>
              </a:rPr>
              <a:t>это более новый вид констант, появившийся в стандарте </a:t>
            </a:r>
            <a:r>
              <a:rPr lang="en-US" sz="2000" dirty="0" smtClean="0">
                <a:solidFill>
                  <a:srgbClr val="171717"/>
                </a:solidFill>
              </a:rPr>
              <a:t>C++11 </a:t>
            </a:r>
            <a:r>
              <a:rPr lang="ru-RU" sz="2000" dirty="0" smtClean="0">
                <a:solidFill>
                  <a:srgbClr val="171717"/>
                </a:solidFill>
              </a:rPr>
              <a:t>и их называют константы времени компиляции, их значения вычисляются и присваиваются еще при компиляции программы компилятором, а поэтому в них нельзя записывать переменные.</a:t>
            </a:r>
            <a:endParaRPr lang="ru-RU" sz="2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061" y="3679303"/>
            <a:ext cx="3361893" cy="188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3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44929" y="0"/>
            <a:ext cx="7702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Структурный подход и область видимости в С++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9876" y="613187"/>
            <a:ext cx="83404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Структурное программирование </a:t>
            </a:r>
            <a:r>
              <a:rPr lang="ru-RU" sz="2000" dirty="0" smtClean="0"/>
              <a:t>— парадигма программирования, в основе которой лежит представление программы в виде иерархической структуры блоков</a:t>
            </a:r>
          </a:p>
          <a:p>
            <a:r>
              <a:rPr lang="ru-RU" sz="2000" dirty="0" smtClean="0"/>
              <a:t>В С++ структурой кода или, что более распространено блоком кода называют любой код заключенный в фигурные скобки.</a:t>
            </a:r>
          </a:p>
          <a:p>
            <a:r>
              <a:rPr lang="ru-RU" sz="2000" dirty="0" smtClean="0"/>
              <a:t>К структурам кода в С++ относятся условия, циклы, функции, классы.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668" y="523220"/>
            <a:ext cx="3344486" cy="22113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236" y="4368886"/>
            <a:ext cx="6062057" cy="2102923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79876" y="2757755"/>
            <a:ext cx="116322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Структурный </a:t>
            </a:r>
            <a:r>
              <a:rPr lang="ru-RU" dirty="0"/>
              <a:t>подход тесно связан с понятием области видимости переменных, это понятие говорит о том как блоки кода обмениваются информацией между друг другом. Концептуально это описывается так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Переменные объявленные в одном блоке кода всегда видны внутри него, во всех вложенных в него структурах.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 другой стороны все что объявлено в параллельных блоках кода не будет видно в этих блоках.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 же то что объявлено в дочернем блоке не видно в родительском блоке кода. </a:t>
            </a:r>
          </a:p>
        </p:txBody>
      </p:sp>
    </p:spTree>
    <p:extLst>
      <p:ext uri="{BB962C8B-B14F-4D97-AF65-F5344CB8AC3E}">
        <p14:creationId xmlns:p14="http://schemas.microsoft.com/office/powerpoint/2010/main" val="2813423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922519" y="0"/>
            <a:ext cx="23469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Условия в С++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1342" y="697764"/>
            <a:ext cx="1106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С++ есть два разные условные конструкции, это конструкция </a:t>
            </a:r>
            <a:r>
              <a:rPr lang="en-US" sz="2000" dirty="0" smtClean="0"/>
              <a:t>if else </a:t>
            </a:r>
            <a:r>
              <a:rPr lang="ru-RU" sz="2000" dirty="0" smtClean="0"/>
              <a:t>и конструкция </a:t>
            </a:r>
            <a:r>
              <a:rPr lang="en-US" sz="2000" dirty="0" smtClean="0"/>
              <a:t>switch</a:t>
            </a:r>
            <a:r>
              <a:rPr lang="ru-RU" sz="20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192" y="1252996"/>
            <a:ext cx="4822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Конструкция </a:t>
            </a:r>
            <a:r>
              <a:rPr lang="en-US" sz="2000" dirty="0" smtClean="0"/>
              <a:t>if else</a:t>
            </a:r>
            <a:r>
              <a:rPr lang="ru-RU" sz="2000" dirty="0" smtClean="0"/>
              <a:t> имеет следующий вид</a:t>
            </a:r>
            <a:r>
              <a:rPr lang="en-US" sz="2000" dirty="0" smtClean="0"/>
              <a:t>:</a:t>
            </a:r>
            <a:endParaRPr lang="ru-RU" sz="20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42" y="1786650"/>
            <a:ext cx="5594052" cy="183314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3" y="1786650"/>
            <a:ext cx="5470856" cy="40697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13" y="1304007"/>
            <a:ext cx="5396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Конструкция </a:t>
            </a:r>
            <a:r>
              <a:rPr lang="en-US" sz="2000" dirty="0" smtClean="0"/>
              <a:t>switch case </a:t>
            </a:r>
            <a:r>
              <a:rPr lang="ru-RU" sz="2000" dirty="0" smtClean="0"/>
              <a:t>имеет следующий вид</a:t>
            </a:r>
            <a:r>
              <a:rPr lang="en-US" sz="2000" dirty="0" smtClean="0"/>
              <a:t>:</a:t>
            </a:r>
            <a:endParaRPr lang="ru-RU" sz="2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11342" y="3753340"/>
            <a:ext cx="55846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Отличаются конструкции между собой тем, что в конструкции </a:t>
            </a:r>
            <a:r>
              <a:rPr lang="en-US" sz="2000" dirty="0" smtClean="0"/>
              <a:t>if else</a:t>
            </a:r>
            <a:r>
              <a:rPr lang="ru-RU" sz="2000" dirty="0" smtClean="0"/>
              <a:t> в рамках проверки проверяется логическое выражение на истинность или ложность, а в конструкции </a:t>
            </a:r>
            <a:r>
              <a:rPr lang="en-US" sz="2000" dirty="0" smtClean="0"/>
              <a:t>switch</a:t>
            </a:r>
            <a:r>
              <a:rPr lang="ru-RU" sz="2000" dirty="0" smtClean="0"/>
              <a:t> происходит проверка не логического выражения, а значения той или иной переменной на соответчике значениям указываемых в блоках </a:t>
            </a:r>
            <a:r>
              <a:rPr lang="en-US" sz="2000" dirty="0" smtClean="0"/>
              <a:t>case</a:t>
            </a:r>
            <a:r>
              <a:rPr lang="ru-RU" sz="20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5927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26875" y="0"/>
            <a:ext cx="2138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Циклы в С++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1342" y="697764"/>
            <a:ext cx="11064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В С++ есть два разные конструкции циклов, это конструкция </a:t>
            </a:r>
            <a:r>
              <a:rPr lang="en-US" sz="2000" dirty="0" smtClean="0"/>
              <a:t>for </a:t>
            </a:r>
            <a:r>
              <a:rPr lang="ru-RU" sz="2000" dirty="0" smtClean="0"/>
              <a:t>и конструкция</a:t>
            </a:r>
            <a:r>
              <a:rPr lang="en-US" sz="2000" dirty="0" smtClean="0"/>
              <a:t> while/do while</a:t>
            </a:r>
            <a:r>
              <a:rPr lang="ru-RU" sz="20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9192" y="1252996"/>
            <a:ext cx="1922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Конструкция </a:t>
            </a:r>
            <a:r>
              <a:rPr lang="en-US" sz="2000" dirty="0" smtClean="0"/>
              <a:t>for</a:t>
            </a:r>
            <a:endParaRPr lang="ru-RU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53" y="1758256"/>
            <a:ext cx="5387161" cy="21203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07" y="3878567"/>
            <a:ext cx="3346252" cy="9369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14" y="1245852"/>
            <a:ext cx="3179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Конструкция </a:t>
            </a:r>
            <a:r>
              <a:rPr lang="en-US" sz="2000" dirty="0" smtClean="0"/>
              <a:t>while/do while</a:t>
            </a:r>
            <a:endParaRPr lang="ru-RU" sz="2000" dirty="0" smtClean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548" y="3388693"/>
            <a:ext cx="2326091" cy="201175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14" y="1765400"/>
            <a:ext cx="5387161" cy="16161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1342" y="5337158"/>
            <a:ext cx="11064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Разница в конструкциях обусловлена тем, что цикл </a:t>
            </a:r>
            <a:r>
              <a:rPr lang="en-US" sz="2000" dirty="0" smtClean="0"/>
              <a:t>for </a:t>
            </a:r>
            <a:r>
              <a:rPr lang="ru-RU" sz="2000" dirty="0" smtClean="0"/>
              <a:t>обычно выполняется заданное количество раз, и его следует использовать тогда когда известно </a:t>
            </a:r>
            <a:r>
              <a:rPr lang="ru-RU" sz="2000" dirty="0" err="1" smtClean="0"/>
              <a:t>колличество</a:t>
            </a:r>
            <a:r>
              <a:rPr lang="ru-RU" sz="2000" dirty="0" smtClean="0"/>
              <a:t> </a:t>
            </a:r>
            <a:r>
              <a:rPr lang="ru-RU" sz="2000" dirty="0" err="1" smtClean="0"/>
              <a:t>необходиых</a:t>
            </a:r>
            <a:r>
              <a:rPr lang="ru-RU" sz="2000" dirty="0" smtClean="0"/>
              <a:t> итераций(</a:t>
            </a:r>
            <a:r>
              <a:rPr lang="ru-RU" sz="2000" dirty="0" err="1" smtClean="0"/>
              <a:t>можеть</a:t>
            </a:r>
            <a:r>
              <a:rPr lang="ru-RU" sz="2000" dirty="0" smtClean="0"/>
              <a:t> быть вычисляемым), циклы </a:t>
            </a:r>
            <a:r>
              <a:rPr lang="en-US" sz="2000" dirty="0" smtClean="0"/>
              <a:t>while/do while </a:t>
            </a:r>
            <a:r>
              <a:rPr lang="ru-RU" sz="2000" dirty="0" smtClean="0"/>
              <a:t>предназначены для тех случаев когда количество итераций неизвестно, и цикл выполняется до тех пор пока условие </a:t>
            </a:r>
            <a:r>
              <a:rPr lang="ru-RU" sz="2000" dirty="0" err="1" smtClean="0"/>
              <a:t>выполянется</a:t>
            </a:r>
            <a:r>
              <a:rPr lang="ru-RU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192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52951" y="0"/>
            <a:ext cx="24861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Функции в С++</a:t>
            </a:r>
            <a:endParaRPr lang="ru-RU" sz="28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694" y="4929910"/>
            <a:ext cx="5712642" cy="12077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94" y="6137657"/>
            <a:ext cx="5712642" cy="41241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29405" y="679851"/>
            <a:ext cx="1113322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0" i="0" dirty="0" smtClean="0">
                <a:effectLst/>
              </a:rPr>
              <a:t>Функция это набор операций с данными которые нам необходимо выполнять множество раз(не обязательно)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Любая функция имеет тип, также, как и любая переменная.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Функция может возвращать значение, тип которого в большинстве случаев аналогично типу самой функции.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Если функция не возвращает никакого значения, то она должна иметь тип </a:t>
            </a:r>
            <a:r>
              <a:rPr lang="ru-RU" sz="2000" b="1" i="0" dirty="0" err="1" smtClean="0">
                <a:effectLst/>
              </a:rPr>
              <a:t>void</a:t>
            </a:r>
            <a:r>
              <a:rPr lang="ru-RU" sz="2000" b="0" i="0" dirty="0" smtClean="0">
                <a:effectLst/>
              </a:rPr>
              <a:t> (такие функции иногда называют процедурами)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При объявлении функции, после ее типа должно находиться имя функции и две круглые скобки — открывающая и закрывающая, внутри которых могут находиться один или несколько аргументов функции, которых также может не быть вообще.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после списка аргументов функции ставится открывающая фигурная скобка, после которой находится само тело функции.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0" i="0" dirty="0" smtClean="0">
                <a:effectLst/>
              </a:rPr>
              <a:t>В конце тела функции обязательно ставится закрывающая фигурная скобка.</a:t>
            </a:r>
            <a:endParaRPr lang="ru-RU" sz="20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0935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пасибо за внимание, Мем люди в черном - Рисовач .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37" y="140290"/>
            <a:ext cx="11325726" cy="657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927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А ты спишь на лекции?..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48" y="122363"/>
            <a:ext cx="9619305" cy="661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70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06845"/>
              </p:ext>
            </p:extLst>
          </p:nvPr>
        </p:nvGraphicFramePr>
        <p:xfrm>
          <a:off x="102112" y="622292"/>
          <a:ext cx="12006954" cy="3591645"/>
        </p:xfrm>
        <a:graphic>
          <a:graphicData uri="http://schemas.openxmlformats.org/drawingml/2006/table">
            <a:tbl>
              <a:tblPr/>
              <a:tblGrid>
                <a:gridCol w="4002318">
                  <a:extLst>
                    <a:ext uri="{9D8B030D-6E8A-4147-A177-3AD203B41FA5}">
                      <a16:colId xmlns:a16="http://schemas.microsoft.com/office/drawing/2014/main" val="4043375594"/>
                    </a:ext>
                  </a:extLst>
                </a:gridCol>
                <a:gridCol w="4002318">
                  <a:extLst>
                    <a:ext uri="{9D8B030D-6E8A-4147-A177-3AD203B41FA5}">
                      <a16:colId xmlns:a16="http://schemas.microsoft.com/office/drawing/2014/main" val="2779722244"/>
                    </a:ext>
                  </a:extLst>
                </a:gridCol>
                <a:gridCol w="4002318">
                  <a:extLst>
                    <a:ext uri="{9D8B030D-6E8A-4147-A177-3AD203B41FA5}">
                      <a16:colId xmlns:a16="http://schemas.microsoft.com/office/drawing/2014/main" val="1512659665"/>
                    </a:ext>
                  </a:extLst>
                </a:gridCol>
              </a:tblGrid>
              <a:tr h="323155"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FFFFFF"/>
                          </a:solidFill>
                          <a:effectLst/>
                        </a:rPr>
                        <a:t>Категория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solidFill>
                            <a:srgbClr val="FFFFFF"/>
                          </a:solidFill>
                          <a:effectLst/>
                        </a:rPr>
                        <a:t>Стиль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solidFill>
                            <a:srgbClr val="FFFFFF"/>
                          </a:solidFill>
                          <a:effectLst/>
                        </a:rPr>
                        <a:t>Структура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644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016763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Глобальные константы</a:t>
                      </a:r>
                      <a:endParaRPr lang="ru-RU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UPPER_CASE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Существительное (иногда с прилагательными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022338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Переменные</a:t>
                      </a:r>
                      <a:r>
                        <a:rPr lang="ru-RU" sz="1800" baseline="0" dirty="0" smtClean="0">
                          <a:effectLst/>
                        </a:rPr>
                        <a:t> и параметры </a:t>
                      </a:r>
                      <a:r>
                        <a:rPr lang="ru-RU" sz="1800" baseline="0" dirty="0" err="1" smtClean="0">
                          <a:effectLst/>
                        </a:rPr>
                        <a:t>фунции</a:t>
                      </a:r>
                      <a:endParaRPr lang="ru-RU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effectLst/>
                        </a:rPr>
                        <a:t>lower_snake_case</a:t>
                      </a:r>
                      <a:endParaRPr lang="en-US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Существительное (иногда с прилагательными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751302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Параметры функций</a:t>
                      </a:r>
                      <a:endParaRPr lang="ru-RU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effectLst/>
                        </a:rPr>
                        <a:t>lower_snake_case</a:t>
                      </a:r>
                      <a:endParaRPr lang="en-US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Существительное (иногда с прилагательными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153325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Функции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lowerCamelCase</a:t>
                      </a:r>
                      <a:endParaRPr lang="en-US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Глагол (функция - это действие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91661"/>
                  </a:ext>
                </a:extLst>
              </a:tr>
              <a:tr h="551265"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Имена типов (структур и т.д</a:t>
                      </a:r>
                      <a:r>
                        <a:rPr lang="ru-RU" sz="1800" dirty="0">
                          <a:effectLst/>
                        </a:rPr>
                        <a:t>.)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UpperCamelCase</a:t>
                      </a:r>
                      <a:endParaRPr lang="en-US" sz="1800" dirty="0">
                        <a:effectLst/>
                      </a:endParaRP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 smtClean="0">
                          <a:effectLst/>
                        </a:rPr>
                        <a:t>Существительное (иногда с прилагательными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841203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3793810" y="0"/>
            <a:ext cx="46044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Соглашение об именовании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2112" y="4392944"/>
            <a:ext cx="926647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rgbClr val="000000"/>
                </a:solidFill>
              </a:rPr>
              <a:t>Можно использовать глобальные константы, нельзя использовать глобальные переменные.</a:t>
            </a:r>
            <a:endParaRPr lang="ru-RU" sz="1600" dirty="0" smtClean="0"/>
          </a:p>
          <a:p>
            <a:r>
              <a:rPr lang="ru-RU" sz="1600" dirty="0" smtClean="0"/>
              <a:t>Не используйте для объявления констант директивы препроцессора.</a:t>
            </a:r>
          </a:p>
          <a:p>
            <a:r>
              <a:rPr lang="ru-RU" sz="1600" dirty="0" smtClean="0"/>
              <a:t>Не нужно объявлять переменную в начале функции, если её можно объявить при первом вычислении. Но иногда объявлять заранее всё-таки приходится. В этом случае инициализируйте переменную</a:t>
            </a:r>
          </a:p>
          <a:p>
            <a:r>
              <a:rPr lang="ru-RU" sz="1600" dirty="0" smtClean="0"/>
              <a:t>Не стоит писать в коде числа непонятного назначения, чтобы читающий код не задавался вопросами “почему 4?”, “почему 37?”, “что будет, если 36 заменить на 50 в этой строке?”. Используйте именованные константы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02111" y="6523032"/>
            <a:ext cx="3449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https://habr.com/ru/post/172091/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551517" y="6523032"/>
            <a:ext cx="9693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https://github.com/MUCTR-IKT-CPP/lab_readmes/blob/master/NAMING_CONVENTION.md</a:t>
            </a:r>
            <a:endParaRPr lang="ru-RU" dirty="0"/>
          </a:p>
        </p:txBody>
      </p:sp>
      <p:pic>
        <p:nvPicPr>
          <p:cNvPr id="10" name="Picture 2" descr="Гайд по стилю кода на JavaScript от AirBnB | Юрий Матюхин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590" y="4462893"/>
            <a:ext cx="2740476" cy="16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4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370898" y="0"/>
            <a:ext cx="1450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Calibri" panose="020F0502020204030204" pitchFamily="34" charset="0"/>
              </a:rPr>
              <a:t>О языке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905375" y="1210374"/>
            <a:ext cx="100251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222222"/>
                </a:solidFill>
              </a:rPr>
              <a:t>Язык С++ является языком высокого уровня, </a:t>
            </a:r>
            <a:r>
              <a:rPr lang="ru-RU" sz="2400" dirty="0" smtClean="0"/>
              <a:t>язык программирования, разработанный для быстроты и удобства использования программистом.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Язык С++ постоянно развивается</a:t>
            </a:r>
            <a:r>
              <a:rPr lang="ru-RU" sz="2400" dirty="0" smtClean="0"/>
              <a:t>. На данный момент в ходу имеются следующие стандарты</a:t>
            </a:r>
            <a:r>
              <a:rPr lang="en-US" sz="2400" dirty="0" smtClean="0"/>
              <a:t>: 98, 11, 14, 17, 20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Язык С++ является </a:t>
            </a:r>
            <a:r>
              <a:rPr lang="ru-RU" sz="2400" b="1" dirty="0" err="1" smtClean="0"/>
              <a:t>кросплатформенным</a:t>
            </a:r>
            <a:r>
              <a:rPr lang="ru-RU" sz="2400" dirty="0" smtClean="0"/>
              <a:t>, однако программы написанные на нем </a:t>
            </a:r>
            <a:r>
              <a:rPr lang="ru-RU" sz="2400" dirty="0" err="1" smtClean="0"/>
              <a:t>кросплатформенными</a:t>
            </a:r>
            <a:r>
              <a:rPr lang="ru-RU" sz="2400" dirty="0" smtClean="0"/>
              <a:t> не являются.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Язык имеет обратную совместимость с </a:t>
            </a:r>
            <a:r>
              <a:rPr lang="ru-RU" sz="2400" b="1" dirty="0" err="1" smtClean="0"/>
              <a:t>С</a:t>
            </a:r>
            <a:r>
              <a:rPr lang="ru-RU" sz="2400" dirty="0" smtClean="0"/>
              <a:t>, так как он позиционировал себя наследником и продолжателем идей языка С, т.е. программы написанные на языке С и в его стиле будут прекрасно работать на С++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Язык С++ является компилируемым языком</a:t>
            </a:r>
            <a:r>
              <a:rPr lang="ru-RU" sz="2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b="1" dirty="0" smtClean="0"/>
              <a:t>Язык поддерживает несколько парадигм программирования</a:t>
            </a:r>
            <a:r>
              <a:rPr lang="ru-RU" sz="2400" dirty="0" smtClean="0"/>
              <a:t>, но основная Объектно-ориентированное программирование.</a:t>
            </a:r>
          </a:p>
        </p:txBody>
      </p:sp>
      <p:pic>
        <p:nvPicPr>
          <p:cNvPr id="5" name="Picture 2" descr="Ну давай расскажи мне - мем с Джином Уайлдером (Вилли Вонка)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4" r="21365"/>
          <a:stretch/>
        </p:blipFill>
        <p:spPr bwMode="auto">
          <a:xfrm>
            <a:off x="0" y="0"/>
            <a:ext cx="1905375" cy="1964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038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5385" y="0"/>
            <a:ext cx="6601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Calibri" panose="020F0502020204030204" pitchFamily="34" charset="0"/>
              </a:rPr>
              <a:t>О языке</a:t>
            </a:r>
            <a:r>
              <a:rPr lang="en-US" sz="2800" b="1" dirty="0" smtClean="0">
                <a:latin typeface="Calibri" panose="020F0502020204030204" pitchFamily="34" charset="0"/>
              </a:rPr>
              <a:t>: </a:t>
            </a:r>
            <a:r>
              <a:rPr lang="ru-RU" sz="2800" b="1" dirty="0" smtClean="0">
                <a:latin typeface="Calibri" panose="020F0502020204030204" pitchFamily="34" charset="0"/>
              </a:rPr>
              <a:t>парадигмы программирования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2262" y="734831"/>
            <a:ext cx="5551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 smtClean="0">
                <a:solidFill>
                  <a:srgbClr val="222222"/>
                </a:solidFill>
              </a:rPr>
              <a:t>Паради́гма</a:t>
            </a:r>
            <a:r>
              <a:rPr lang="ru-RU" b="1" dirty="0" smtClean="0">
                <a:solidFill>
                  <a:srgbClr val="222222"/>
                </a:solidFill>
              </a:rPr>
              <a:t> </a:t>
            </a:r>
            <a:r>
              <a:rPr lang="ru-RU" b="1" dirty="0" err="1" smtClean="0">
                <a:solidFill>
                  <a:srgbClr val="222222"/>
                </a:solidFill>
              </a:rPr>
              <a:t>программи́рования</a:t>
            </a:r>
            <a:r>
              <a:rPr lang="ru-RU" dirty="0" smtClean="0">
                <a:solidFill>
                  <a:srgbClr val="222222"/>
                </a:solidFill>
              </a:rPr>
              <a:t> — это </a:t>
            </a:r>
            <a:r>
              <a:rPr lang="ru-RU" dirty="0" smtClean="0"/>
              <a:t>совокупность идей и понятий, определяющих стиль написания компьютерных программ (подход к программированию). Это способ концептуализации, определяющий организацию вычислений и структурирование работы, выполняемой компьютером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99586" y="732916"/>
            <a:ext cx="5421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Парадигма программирования как исходная концептуальная схема постановки проблем и их решения является инструментом грамматического описания фактов, событий, явлений и процессов, возможно, не существующих одновременно, но интуитивно объединяемых в общее понятие</a:t>
            </a:r>
            <a:r>
              <a:rPr lang="ru-RU" dirty="0"/>
              <a:t>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4" y="2766156"/>
            <a:ext cx="7493031" cy="3461780"/>
          </a:xfrm>
          <a:prstGeom prst="rect">
            <a:avLst/>
          </a:prstGeom>
        </p:spPr>
      </p:pic>
      <p:pic>
        <p:nvPicPr>
          <p:cNvPr id="4100" name="Picture 4" descr="Мем &quot;Что ты несёшь&quot; | Мемы, Юмор, Да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198" y="2766156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969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513081" y="0"/>
            <a:ext cx="51658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Calibri" panose="020F0502020204030204" pitchFamily="34" charset="0"/>
              </a:rPr>
              <a:t>Процесс появления программы</a:t>
            </a:r>
            <a:endParaRPr lang="ru-RU" sz="2800" b="1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90" y="625413"/>
            <a:ext cx="3996866" cy="56071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027670" y="982176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2400" b="0" dirty="0" smtClean="0">
                <a:effectLst/>
              </a:rPr>
              <a:t>1.</a:t>
            </a:r>
            <a:r>
              <a:rPr lang="en-US" sz="2400" b="0" dirty="0" smtClean="0">
                <a:effectLst/>
              </a:rPr>
              <a:t> </a:t>
            </a:r>
            <a:r>
              <a:rPr lang="ru-RU" sz="2400" b="0" dirty="0" smtClean="0">
                <a:effectLst/>
              </a:rPr>
              <a:t>Процесс разработки</a:t>
            </a:r>
          </a:p>
          <a:p>
            <a:pPr algn="just"/>
            <a:r>
              <a:rPr lang="ru-RU" sz="2400" b="0" dirty="0" smtClean="0">
                <a:effectLst/>
              </a:rPr>
              <a:t>2. Процесс</a:t>
            </a:r>
            <a:r>
              <a:rPr lang="en-US" sz="2400" b="0" dirty="0" smtClean="0">
                <a:effectLst/>
              </a:rPr>
              <a:t> </a:t>
            </a:r>
            <a:r>
              <a:rPr lang="ru-RU" sz="2400" b="0" dirty="0" smtClean="0">
                <a:effectLst/>
              </a:rPr>
              <a:t>препроцессора,</a:t>
            </a:r>
            <a:r>
              <a:rPr lang="en-US" sz="2400" b="0" dirty="0" smtClean="0">
                <a:effectLst/>
              </a:rPr>
              <a:t> </a:t>
            </a:r>
            <a:r>
              <a:rPr lang="ru-RU" sz="2400" b="0" dirty="0" smtClean="0">
                <a:effectLst/>
              </a:rPr>
              <a:t>именно</a:t>
            </a:r>
            <a:r>
              <a:rPr lang="en-US" sz="2400" b="0" dirty="0" smtClean="0">
                <a:effectLst/>
              </a:rPr>
              <a:t> </a:t>
            </a:r>
            <a:r>
              <a:rPr lang="ru-RU" sz="2400" b="0" dirty="0" smtClean="0">
                <a:effectLst/>
              </a:rPr>
              <a:t>в</a:t>
            </a:r>
            <a:r>
              <a:rPr lang="en-US" sz="2400" dirty="0" smtClean="0"/>
              <a:t> </a:t>
            </a:r>
            <a:r>
              <a:rPr lang="ru-RU" sz="2400" b="0" dirty="0" smtClean="0">
                <a:effectLst/>
              </a:rPr>
              <a:t>этот момент обрабатываются все директивы препроцессора</a:t>
            </a:r>
            <a:endParaRPr lang="en-US" sz="2400" b="0" dirty="0" smtClean="0">
              <a:effectLst/>
            </a:endParaRPr>
          </a:p>
          <a:p>
            <a:pPr algn="just"/>
            <a:r>
              <a:rPr lang="ru-RU" sz="2400" b="0" dirty="0" smtClean="0">
                <a:effectLst/>
              </a:rPr>
              <a:t>3. Это этап компиляции, именно в этот момент наша программа из написанного для людьми и для людей превращается в то что уже может интерпретировать компьютер.</a:t>
            </a:r>
          </a:p>
          <a:p>
            <a:pPr algn="just"/>
            <a:r>
              <a:rPr lang="ru-RU" sz="2400" b="0" dirty="0" smtClean="0">
                <a:effectLst/>
              </a:rPr>
              <a:t>4. Процесс связывания, он нужен для того, что бы мы могли разбивать наши программы на большое количество подмодулей и использовать функции из одного подмодуля в другой. </a:t>
            </a:r>
          </a:p>
        </p:txBody>
      </p:sp>
    </p:spTree>
    <p:extLst>
      <p:ext uri="{BB962C8B-B14F-4D97-AF65-F5344CB8AC3E}">
        <p14:creationId xmlns:p14="http://schemas.microsoft.com/office/powerpoint/2010/main" val="145117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45" y="404391"/>
            <a:ext cx="4782217" cy="604921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513081" y="0"/>
            <a:ext cx="5464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>
                <a:latin typeface="Calibri" panose="020F0502020204030204" pitchFamily="34" charset="0"/>
              </a:rPr>
              <a:t>Процесс компиляции программы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92436" y="518371"/>
            <a:ext cx="664464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err="1" smtClean="0"/>
              <a:t>Токенизация</a:t>
            </a:r>
            <a:r>
              <a:rPr lang="ru-RU" sz="2000" dirty="0" smtClean="0"/>
              <a:t>, </a:t>
            </a:r>
            <a:r>
              <a:rPr lang="ru-RU" sz="2000" dirty="0" err="1" smtClean="0"/>
              <a:t>этоп</a:t>
            </a:r>
            <a:r>
              <a:rPr lang="ru-RU" sz="2000" dirty="0" smtClean="0"/>
              <a:t> процесс разбиения </a:t>
            </a:r>
            <a:r>
              <a:rPr lang="ru-RU" sz="2000" dirty="0" err="1" smtClean="0"/>
              <a:t>компилируемоего</a:t>
            </a:r>
            <a:r>
              <a:rPr lang="ru-RU" sz="2000" dirty="0" smtClean="0"/>
              <a:t> кода на минимальные значимые элементы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Синтаксический анализ, проверяет все ли правильно в тех </a:t>
            </a:r>
            <a:r>
              <a:rPr lang="ru-RU" sz="2000" dirty="0" err="1" smtClean="0"/>
              <a:t>токенах</a:t>
            </a:r>
            <a:r>
              <a:rPr lang="ru-RU" sz="2000" dirty="0" smtClean="0"/>
              <a:t> что мы написали с точки зрения синтаксиса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Семантический анализ, в свою очередь занимается абсолютно другим, он проверяет смысл того что мы написали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Генерация промежуточного кода, наш код написанный на **С++** перестает быть **С++**. Он превращается в некий промежуточный вариант, условно похожий на **С**. </a:t>
            </a:r>
            <a:endParaRPr lang="en-US" sz="2000" dirty="0" smtClean="0"/>
          </a:p>
          <a:p>
            <a:pPr marL="342900" indent="-342900">
              <a:buAutoNum type="arabicPeriod"/>
            </a:pPr>
            <a:r>
              <a:rPr lang="ru-RU" sz="2000" dirty="0" smtClean="0"/>
              <a:t>Оптимизация, на этом этапе компилятор пытается оптимизировать код который мы написали</a:t>
            </a:r>
          </a:p>
          <a:p>
            <a:pPr marL="342900" indent="-342900">
              <a:buAutoNum type="arabicPeriod"/>
            </a:pPr>
            <a:r>
              <a:rPr lang="ru-RU" sz="2000" dirty="0" smtClean="0"/>
              <a:t>Генерация машинного кода, именно в этот момент мы и получаем наш машинный код. </a:t>
            </a:r>
          </a:p>
          <a:p>
            <a:endParaRPr lang="ru-RU" sz="2000" dirty="0"/>
          </a:p>
          <a:p>
            <a:r>
              <a:rPr lang="ru-RU" sz="2000" dirty="0" smtClean="0"/>
              <a:t>! Важно, компилируется за раз не вся программа а лишь одна единица трансляции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213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работай мем - Создать мем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238" y="1197227"/>
            <a:ext cx="2857500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3053950" y="0"/>
            <a:ext cx="60841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 чего начинаются программы на С++</a:t>
            </a:r>
            <a:endParaRPr lang="ru-RU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76849" y="2194104"/>
            <a:ext cx="54875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Любая программа на С++ начинается с функции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5018" y="804664"/>
            <a:ext cx="7266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Код наших программ пишется в файлах с расширением </a:t>
            </a:r>
            <a:r>
              <a:rPr lang="en-US" sz="2000" dirty="0" smtClean="0"/>
              <a:t>.</a:t>
            </a:r>
            <a:r>
              <a:rPr lang="en-US" sz="2000" dirty="0" err="1" smtClean="0"/>
              <a:t>cpp</a:t>
            </a:r>
            <a:r>
              <a:rPr lang="ru-RU" sz="2000" dirty="0" smtClean="0"/>
              <a:t> и </a:t>
            </a:r>
            <a:r>
              <a:rPr lang="en-US" sz="2000" dirty="0" smtClean="0"/>
              <a:t>.h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16" y="1327964"/>
            <a:ext cx="4210050" cy="7429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206" y="2563436"/>
            <a:ext cx="6199587" cy="182611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76849" y="4389552"/>
            <a:ext cx="1096085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Функция должна именно называться словом </a:t>
            </a:r>
            <a:r>
              <a:rPr lang="en-US" sz="2000" dirty="0" smtClean="0"/>
              <a:t>main</a:t>
            </a:r>
            <a:r>
              <a:rPr lang="ru-RU" sz="2000" dirty="0" smtClean="0"/>
              <a:t> и ни как по другому, все следующие действия которые мы хотим получить от нашей программы должны быть написаны или вызваны внутри функции </a:t>
            </a:r>
            <a:r>
              <a:rPr lang="en-US" sz="2000" dirty="0" smtClean="0"/>
              <a:t>main</a:t>
            </a:r>
            <a:r>
              <a:rPr lang="ru-RU" sz="2000" dirty="0" smtClean="0"/>
              <a:t>, а сама функция должна обязательно завершаться ключевым словом </a:t>
            </a:r>
            <a:r>
              <a:rPr lang="en-US" sz="2000" dirty="0" smtClean="0"/>
              <a:t>return</a:t>
            </a:r>
            <a:r>
              <a:rPr lang="ru-RU" sz="2000" dirty="0" smtClean="0"/>
              <a:t> которое в случае успешного исполнения нашей программы должно возвращать 0, любой результат отличный от 0 будет восприниматься операционной системой как ошибка и будет взят как ее код.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3442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34458" y="0"/>
            <a:ext cx="3123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Переменные в С++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2567098" y="1201771"/>
            <a:ext cx="1612669" cy="64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Входные данные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087389" y="1201771"/>
            <a:ext cx="1662546" cy="648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Обработка данных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657557" y="1201772"/>
            <a:ext cx="1702574" cy="64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Выходные данные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2" idx="3"/>
            <a:endCxn id="4" idx="1"/>
          </p:cNvCxnSpPr>
          <p:nvPr/>
        </p:nvCxnSpPr>
        <p:spPr>
          <a:xfrm>
            <a:off x="4179767" y="1525967"/>
            <a:ext cx="907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4" idx="3"/>
            <a:endCxn id="5" idx="1"/>
          </p:cNvCxnSpPr>
          <p:nvPr/>
        </p:nvCxnSpPr>
        <p:spPr>
          <a:xfrm>
            <a:off x="6749935" y="1525967"/>
            <a:ext cx="9076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04" y="2878974"/>
            <a:ext cx="2567792" cy="1343891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1053239" y="2231613"/>
            <a:ext cx="10327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Как видно из схемы,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в процессе работы фигурируют какие либо банные, а соответственно программе нужно их где то хранить, для этого и нужны переменные.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496105" y="677829"/>
            <a:ext cx="7199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Суть работы любой программы в упрощенном виде сводиться к</a:t>
            </a:r>
            <a:r>
              <a:rPr lang="en-US" dirty="0" smtClean="0">
                <a:solidFill>
                  <a:srgbClr val="000000"/>
                </a:solidFill>
              </a:rPr>
              <a:t> c</a:t>
            </a:r>
            <a:r>
              <a:rPr lang="ru-RU" dirty="0" err="1" smtClean="0">
                <a:solidFill>
                  <a:srgbClr val="000000"/>
                </a:solidFill>
              </a:rPr>
              <a:t>хеме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ru-RU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53239" y="4222865"/>
            <a:ext cx="1032754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</a:rPr>
              <a:t>В каждой приведенной строке происходит объявление и инициализация переменных</a:t>
            </a:r>
          </a:p>
          <a:p>
            <a:r>
              <a:rPr lang="ru-RU" b="0" dirty="0" smtClean="0">
                <a:solidFill>
                  <a:srgbClr val="000000"/>
                </a:solidFill>
                <a:effectLst/>
              </a:rPr>
              <a:t>Кажда</a:t>
            </a:r>
            <a:r>
              <a:rPr lang="ru-RU" dirty="0" smtClean="0">
                <a:solidFill>
                  <a:srgbClr val="000000"/>
                </a:solidFill>
              </a:rPr>
              <a:t>я строка имеет определённую структуру, которую принято называть сигнатурой, таким образом сигнатура объявления переменной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</a:p>
          <a:p>
            <a:endParaRPr lang="ru-RU" dirty="0" smtClean="0">
              <a:solidFill>
                <a:srgbClr val="000000"/>
              </a:solidFill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</a:rPr>
              <a:t>&lt;type&gt; &lt;name&gt; = &lt;value&gt;;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Наименование переменной может быть практически любым, не допускается совпадение с ключевыми словами языка и оно не может начинаться с цифр.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1053239" y="2950754"/>
            <a:ext cx="37588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0080"/>
                </a:solidFill>
                <a:effectLst/>
              </a:rPr>
              <a:t>Декларирование</a:t>
            </a:r>
            <a:r>
              <a:rPr lang="ru-RU" b="0" dirty="0" smtClean="0">
                <a:solidFill>
                  <a:srgbClr val="000000"/>
                </a:solidFill>
                <a:effectLst/>
              </a:rPr>
              <a:t> - это процесс резервирования имени под переменную.</a:t>
            </a:r>
            <a:endParaRPr lang="ru-RU" b="0" dirty="0">
              <a:solidFill>
                <a:srgbClr val="000000"/>
              </a:solidFill>
              <a:effectLst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7379896" y="2950754"/>
            <a:ext cx="40008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000080"/>
                </a:solidFill>
                <a:effectLst/>
              </a:rPr>
              <a:t>Инициализация</a:t>
            </a:r>
            <a:r>
              <a:rPr lang="ru-RU" b="0" dirty="0" smtClean="0">
                <a:solidFill>
                  <a:srgbClr val="000000"/>
                </a:solidFill>
                <a:effectLst/>
              </a:rPr>
              <a:t> - это процесс присвоения переменной своего первого, начального значения.</a:t>
            </a:r>
            <a:endParaRPr lang="ru-RU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02734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1437</Words>
  <Application>Microsoft Office PowerPoint</Application>
  <PresentationFormat>Широкоэкранный</PresentationFormat>
  <Paragraphs>120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32</cp:revision>
  <dcterms:created xsi:type="dcterms:W3CDTF">2020-09-08T09:15:56Z</dcterms:created>
  <dcterms:modified xsi:type="dcterms:W3CDTF">2020-09-08T11:41:15Z</dcterms:modified>
</cp:coreProperties>
</file>