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319" r:id="rId4"/>
    <p:sldId id="301" r:id="rId5"/>
    <p:sldId id="310" r:id="rId6"/>
    <p:sldId id="302" r:id="rId7"/>
    <p:sldId id="303" r:id="rId8"/>
    <p:sldId id="304" r:id="rId9"/>
    <p:sldId id="305" r:id="rId10"/>
    <p:sldId id="306" r:id="rId11"/>
    <p:sldId id="314" r:id="rId12"/>
    <p:sldId id="308" r:id="rId13"/>
    <p:sldId id="313" r:id="rId14"/>
    <p:sldId id="312" r:id="rId15"/>
    <p:sldId id="309" r:id="rId16"/>
    <p:sldId id="315" r:id="rId17"/>
    <p:sldId id="316" r:id="rId18"/>
    <p:sldId id="318" r:id="rId19"/>
    <p:sldId id="307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06.10.2020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</a:t>
            </a:r>
            <a:r>
              <a:rPr lang="ru-RU" sz="3600" b="1">
                <a:solidFill>
                  <a:srgbClr val="000000"/>
                </a:solidFill>
                <a:latin typeface="Calibri" panose="020F0502020204030204" pitchFamily="34" charset="0"/>
              </a:rPr>
              <a:t>++</a:t>
            </a:r>
            <a:r>
              <a:rPr lang="ru-RU" sz="3600" b="1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4: Классы, конструкторы и деструкторы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037313" y="0"/>
            <a:ext cx="2117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Конструктор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886691" y="1316058"/>
            <a:ext cx="1005285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Конструктор</a:t>
            </a:r>
            <a:r>
              <a:rPr lang="ru-RU" dirty="0" smtClean="0"/>
              <a:t> - это специальный метод, который вызывается автоматически при выполнении инструкции объявления переменной. При этом память под переменную уже выделена заранее, т.к. память под все локальные переменные выделяется на стеке программы в момент вызова функции. Конструкторы обычно используются для инициализации переменных-членов класса значениями, которые предоставлены по умолчанию/пользователем, или для выполнения любых шагов настройки, необходимых для используемого класса (</a:t>
            </a:r>
            <a:r>
              <a:rPr lang="ru-RU" dirty="0"/>
              <a:t>например</a:t>
            </a:r>
            <a:r>
              <a:rPr lang="ru-RU" dirty="0" smtClean="0"/>
              <a:t>, открыть определённый файл или базу данных</a:t>
            </a:r>
            <a:r>
              <a:rPr lang="ru-RU" dirty="0"/>
              <a:t>).</a:t>
            </a:r>
          </a:p>
          <a:p>
            <a:r>
              <a:rPr lang="ru-RU" dirty="0" smtClean="0"/>
              <a:t>В отличие от обычных методов, конструкторы имеют определённые правила по поводу их имён</a:t>
            </a:r>
            <a:r>
              <a:rPr lang="ru-RU" dirty="0"/>
              <a:t>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dirty="0" smtClean="0"/>
              <a:t>   Конструкторы всегда должны иметь то же имя, что и класс (учитываются верхний и нижний регистры</a:t>
            </a:r>
            <a:r>
              <a:rPr lang="ru-RU" dirty="0"/>
              <a:t>).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ru-RU" dirty="0" smtClean="0"/>
              <a:t>   Конструкторы не имеют типа возврата (даже </a:t>
            </a:r>
            <a:r>
              <a:rPr lang="ru-RU" dirty="0" err="1" smtClean="0"/>
              <a:t>void</a:t>
            </a:r>
            <a:r>
              <a:rPr lang="ru-RU" dirty="0" smtClean="0"/>
              <a:t>-а</a:t>
            </a:r>
            <a:r>
              <a:rPr lang="ru-RU" dirty="0"/>
              <a:t>).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994787" y="4455379"/>
            <a:ext cx="10202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параметры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кода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63517" y="523220"/>
            <a:ext cx="774192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n-US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printPoint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getX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&gt;x;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&gt;y;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237018" y="4272677"/>
            <a:ext cx="69549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p(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p.getX()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p.getY()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p.x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p.y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 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496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913694" y="2165407"/>
            <a:ext cx="1020249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(){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Код конструктора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437993" y="0"/>
            <a:ext cx="44848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по умолчанию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17170" y="1242077"/>
            <a:ext cx="106735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Конструктор</a:t>
            </a:r>
            <a:r>
              <a:rPr lang="ru-RU" dirty="0" smtClean="0"/>
              <a:t>, который не имеет параметров (или содержит параметры, которые все имеют </a:t>
            </a:r>
            <a:r>
              <a:rPr lang="ru-RU" b="1" dirty="0" smtClean="0"/>
              <a:t>значения по умолчанию</a:t>
            </a:r>
            <a:r>
              <a:rPr lang="ru-RU" dirty="0" smtClean="0"/>
              <a:t>), называется </a:t>
            </a:r>
            <a:r>
              <a:rPr lang="ru-RU" b="1" dirty="0" smtClean="0"/>
              <a:t>конструктором по умолчанию</a:t>
            </a:r>
            <a:r>
              <a:rPr lang="ru-RU" dirty="0" smtClean="0"/>
              <a:t>. Он вызывается, если пользователем не указаны значения для инициализации</a:t>
            </a:r>
            <a:endParaRPr lang="ru-RU" b="1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681644" y="4196732"/>
            <a:ext cx="109090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Запомните</a:t>
            </a:r>
            <a:r>
              <a:rPr lang="ru-RU" dirty="0" smtClean="0"/>
              <a:t>: конструктор по умолчанию вызовет конструкторы всех полей данных. Если эти поля - объекты, для них будут вызваны конструкторы по умолчанию. Если это -</a:t>
            </a:r>
            <a:endParaRPr lang="ru-RU" dirty="0"/>
          </a:p>
          <a:p>
            <a:r>
              <a:rPr lang="ru-RU" dirty="0" smtClean="0"/>
              <a:t>указатели на объекты, то указатели будут проинициализированы значением 0, сами же объекты созданы не будут (!), память выделена не будет.</a:t>
            </a:r>
          </a:p>
          <a:p>
            <a:r>
              <a:rPr lang="ru-RU" dirty="0" smtClean="0"/>
              <a:t>Если ваш класс не имеет конструкторов, то язык C++ автоматически сгенерирует для вашего класса открытый конструктор по умолчанию. Его иногда называют </a:t>
            </a:r>
            <a:r>
              <a:rPr lang="ru-RU" b="1" dirty="0" smtClean="0"/>
              <a:t>неявным конструктором</a:t>
            </a:r>
            <a:r>
              <a:rPr lang="ru-RU" dirty="0" smtClean="0"/>
              <a:t> (или </a:t>
            </a:r>
            <a:r>
              <a:rPr lang="ru-RU" b="1" i="1" dirty="0" smtClean="0"/>
              <a:t>«неявно сгенерированным конструктором</a:t>
            </a:r>
            <a:r>
              <a:rPr lang="ru-RU" b="1" i="1" dirty="0"/>
              <a:t>»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0666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81644" y="3286417"/>
            <a:ext cx="1067354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Конструктор присвоения является синтаксическим сахаром и выполняет только простое присвоение значений передаваемых в конструктор ко внутренним полям класса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b="1" smtClean="0"/>
              <a:t>Запомните</a:t>
            </a:r>
            <a:r>
              <a:rPr lang="ru-RU" smtClean="0"/>
              <a:t>: если среди полей класса есть хотя бы один указатель, почти всегда вам нужно писать свой конструктор (потому что инициализировать объекты лучше всегда в</a:t>
            </a:r>
            <a:endParaRPr lang="ru-RU" dirty="0"/>
          </a:p>
          <a:p>
            <a:r>
              <a:rPr lang="ru-RU"/>
              <a:t>конструкторе</a:t>
            </a:r>
            <a:r>
              <a:rPr lang="ru-RU" smtClean="0"/>
              <a:t>, а не в методах</a:t>
            </a:r>
            <a:r>
              <a:rPr lang="ru-RU" dirty="0" smtClean="0"/>
              <a:t>).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917170" y="1605187"/>
            <a:ext cx="1020249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&gt;):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201329" y="0"/>
            <a:ext cx="56341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Короткий конструктор присвоения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4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01329" y="531051"/>
            <a:ext cx="1098942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Конструктор копирования</a:t>
            </a:r>
            <a:r>
              <a:rPr lang="ru-RU" dirty="0" smtClean="0"/>
              <a:t> — это особый тип конструктора, который используется для создания нового объекта через копирование существующего объекта. И, как в случае с конструктором по умолчанию, если вы не предоставите конструктор копирования для своих классов самостоятельно, то язык C++ создаст </a:t>
            </a:r>
            <a:r>
              <a:rPr lang="ru-RU" b="1" dirty="0" err="1" smtClean="0"/>
              <a:t>public</a:t>
            </a:r>
            <a:r>
              <a:rPr lang="ru-RU" dirty="0" smtClean="0"/>
              <a:t>-конструктор копирования автоматически. Поскольку компилятор мало знает о вашем классе, то по умолчанию созданный конструктор копирования будет использовать </a:t>
            </a:r>
            <a:r>
              <a:rPr lang="ru-RU" dirty="0" err="1" smtClean="0"/>
              <a:t>почленную</a:t>
            </a:r>
            <a:r>
              <a:rPr lang="ru-RU" dirty="0" smtClean="0"/>
              <a:t> инициализацию. </a:t>
            </a:r>
            <a:r>
              <a:rPr lang="ru-RU" b="1" dirty="0" err="1" smtClean="0"/>
              <a:t>Почленная</a:t>
            </a:r>
            <a:r>
              <a:rPr lang="ru-RU" b="1" dirty="0" smtClean="0"/>
              <a:t> инициализация</a:t>
            </a:r>
            <a:r>
              <a:rPr lang="ru-RU" dirty="0" smtClean="0"/>
              <a:t> означает, что каждый член объекта-копии инициализируется непосредственно из члена объекта-оригинала. </a:t>
            </a:r>
          </a:p>
          <a:p>
            <a:r>
              <a:rPr lang="ru-RU" dirty="0" smtClean="0"/>
              <a:t>Конструктор копирования является синтаксическим сахаром.</a:t>
            </a:r>
            <a:endParaRPr lang="ru-RU" b="1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dirty="0" smtClean="0"/>
              <a:t>Конструктор копирования по умолчанию создает «</a:t>
            </a:r>
            <a:r>
              <a:rPr lang="ru-RU" dirty="0" err="1" smtClean="0"/>
              <a:t>shadow</a:t>
            </a:r>
            <a:r>
              <a:rPr lang="ru-RU" dirty="0" smtClean="0"/>
              <a:t> </a:t>
            </a:r>
            <a:r>
              <a:rPr lang="ru-RU" dirty="0" err="1" smtClean="0"/>
              <a:t>copy</a:t>
            </a:r>
            <a:r>
              <a:rPr lang="ru-RU" dirty="0" smtClean="0"/>
              <a:t>» - теневую копию объекта, то есть не копирует память, выделенную с помощью </a:t>
            </a:r>
            <a:r>
              <a:rPr lang="ru-RU" dirty="0" err="1" smtClean="0"/>
              <a:t>new</a:t>
            </a:r>
            <a:r>
              <a:rPr lang="ru-RU" dirty="0" smtClean="0"/>
              <a:t>, </a:t>
            </a:r>
            <a:r>
              <a:rPr lang="ru-RU" dirty="0" err="1" smtClean="0"/>
              <a:t>new</a:t>
            </a:r>
            <a:r>
              <a:rPr lang="ru-RU" dirty="0" smtClean="0"/>
              <a:t>[], а только копирует указатель (поле-указатель указывает на ту же область памяти, что и у старого! При удалении старого объекта новый объект указатель на область памяти, которая может быть перезаписана. Отсюда странные «баги» – «</a:t>
            </a:r>
            <a:r>
              <a:rPr lang="ru-RU" dirty="0" err="1" smtClean="0"/>
              <a:t>гейзенбаги</a:t>
            </a:r>
            <a:r>
              <a:rPr lang="ru-RU" dirty="0" smtClean="0"/>
              <a:t>»)</a:t>
            </a:r>
          </a:p>
          <a:p>
            <a:r>
              <a:rPr lang="ru-RU" b="1" dirty="0" smtClean="0"/>
              <a:t>Запомните</a:t>
            </a:r>
            <a:r>
              <a:rPr lang="en-US" b="1" dirty="0" smtClean="0"/>
              <a:t>: </a:t>
            </a:r>
            <a:r>
              <a:rPr lang="ru-RU" dirty="0" smtClean="0"/>
              <a:t>конструктор копирования возможно совмещать с обычным стилем.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3959976" y="0"/>
            <a:ext cx="42721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</a:t>
            </a:r>
            <a:r>
              <a:rPr lang="ru-RU" sz="2800" b="1" smtClean="0">
                <a:latin typeface="Calibri" panose="020F0502020204030204" pitchFamily="34" charset="0"/>
              </a:rPr>
              <a:t>копирования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94797" y="3018350"/>
            <a:ext cx="1020249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ru-RU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&gt;&amp;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код копирования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595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78183" y="0"/>
            <a:ext cx="8035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</a:t>
            </a:r>
            <a:r>
              <a:rPr lang="ru-RU" sz="2800" b="1" smtClean="0">
                <a:latin typeface="Calibri" panose="020F0502020204030204" pitchFamily="34" charset="0"/>
              </a:rPr>
              <a:t>копирования по умолчанию</a:t>
            </a:r>
            <a:r>
              <a:rPr lang="en-US" sz="2800" b="1" smtClean="0">
                <a:latin typeface="Calibri" panose="020F0502020204030204" pitchFamily="34" charset="0"/>
              </a:rPr>
              <a:t>: </a:t>
            </a:r>
            <a:r>
              <a:rPr lang="ru-RU" sz="2800" b="1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552" y="523220"/>
            <a:ext cx="832381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* 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printPoint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709590" y="3718679"/>
            <a:ext cx="54563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p(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0x61fe18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0x794220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p2 = 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p2.error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// 0x794220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4552" y="617299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/>
              <a:t>Запомните</a:t>
            </a:r>
            <a:r>
              <a:rPr lang="ru-RU" smtClean="0"/>
              <a:t>: при передаче по значению создается копия переменной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228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220996" y="0"/>
            <a:ext cx="575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Конструктор </a:t>
            </a:r>
            <a:r>
              <a:rPr lang="ru-RU" sz="2800" b="1" smtClean="0">
                <a:latin typeface="Calibri" panose="020F0502020204030204" pitchFamily="34" charset="0"/>
              </a:rPr>
              <a:t>копирования</a:t>
            </a:r>
            <a:r>
              <a:rPr lang="en-US" sz="2800" b="1" smtClean="0">
                <a:latin typeface="Calibri" panose="020F0502020204030204" pitchFamily="34" charset="0"/>
              </a:rPr>
              <a:t>: </a:t>
            </a:r>
            <a:r>
              <a:rPr lang="ru-RU" sz="2800" b="1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4552" y="523220"/>
            <a:ext cx="832381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 =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* 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printPoint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x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y &lt;&lt; </a:t>
            </a:r>
            <a:r>
              <a:rPr lang="en-US" smtClean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printAddress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cout &lt;&lt;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point.x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point.y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{*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point.error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709590" y="3718679"/>
            <a:ext cx="545634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p(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0x61fe10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0x6e4220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Point p2 = 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p2.printPoint();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(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</a:rPr>
              <a:t>12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, 10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p2.printAddress();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mtClean="0">
                <a:solidFill>
                  <a:srgbClr val="008000"/>
                </a:solidFill>
                <a:latin typeface="Consolas" panose="020B0609020204030204" pitchFamily="49" charset="0"/>
              </a:rPr>
              <a:t>       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// 0x61fe00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cout &lt;&lt; p2.error &lt;&lt; endl;</a:t>
            </a:r>
            <a:r>
              <a:rPr lang="en-US" smtClean="0">
                <a:solidFill>
                  <a:srgbClr val="008000"/>
                </a:solidFill>
                <a:latin typeface="Consolas" panose="020B0609020204030204" pitchFamily="49" charset="0"/>
              </a:rPr>
              <a:t> // 0x6e4260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639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071215" y="0"/>
            <a:ext cx="20496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Деструктор.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2187" y="1155557"/>
            <a:ext cx="1125538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Деструктор</a:t>
            </a:r>
            <a:r>
              <a:rPr lang="ru-RU" smtClean="0"/>
              <a:t> — это специальный тип </a:t>
            </a:r>
            <a:r>
              <a:rPr lang="ru-RU" b="1" smtClean="0"/>
              <a:t>метода</a:t>
            </a:r>
            <a:r>
              <a:rPr lang="ru-RU" smtClean="0"/>
              <a:t> класса, который выполняется при удалении объекта класса. В то время как </a:t>
            </a:r>
            <a:r>
              <a:rPr lang="ru-RU" b="1" smtClean="0"/>
              <a:t>конструкторы</a:t>
            </a:r>
            <a:r>
              <a:rPr lang="ru-RU" smtClean="0"/>
              <a:t> предназначены для инициализации класса, деструкторы предназначены для очистки памяти после него</a:t>
            </a:r>
            <a:r>
              <a:rPr lang="ru-RU" dirty="0" smtClean="0"/>
              <a:t>.</a:t>
            </a:r>
          </a:p>
          <a:p>
            <a:r>
              <a:rPr lang="ru-RU" smtClean="0"/>
              <a:t>Когда объект автоматически выходит из области видимости или </a:t>
            </a:r>
            <a:r>
              <a:rPr lang="ru-RU" b="1" smtClean="0"/>
              <a:t>динамически выделенный</a:t>
            </a:r>
            <a:r>
              <a:rPr lang="ru-RU" smtClean="0"/>
              <a:t> объект явно удаляется с помощью ключевого слова delete, вызывается деструктор класса (если он существует) для выполнения необходимой очистки до того, как объект будет удален из памяти. Для простых классов (</a:t>
            </a:r>
            <a:r>
              <a:rPr lang="ru-RU"/>
              <a:t>тех</a:t>
            </a:r>
            <a:r>
              <a:rPr lang="ru-RU" smtClean="0"/>
              <a:t>, которые только инициализируют значения обычных переменных-членов) деструктор не нужен, так как C++ автоматически выполнит очистку самостоятельно</a:t>
            </a:r>
            <a:r>
              <a:rPr lang="ru-RU" dirty="0"/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mtClean="0"/>
              <a:t>Так же, как и конструкторы, деструкторы имеют свои правила, которые касаются их имен</a:t>
            </a:r>
            <a:r>
              <a:rPr lang="ru-RU" altLang="ru-RU" dirty="0" smtClean="0"/>
              <a:t>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mtClean="0"/>
              <a:t>деструктор должен иметь то же имя, что и класс, со знаком тильда (~) в самом начале</a:t>
            </a:r>
            <a:r>
              <a:rPr lang="ru-RU" altLang="ru-RU" dirty="0" smtClean="0"/>
              <a:t>;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mtClean="0"/>
              <a:t>деструктор не может принимать аргументы</a:t>
            </a:r>
            <a:r>
              <a:rPr lang="ru-RU" altLang="ru-RU" dirty="0" smtClean="0"/>
              <a:t>;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ru-RU" altLang="ru-RU" smtClean="0"/>
              <a:t>деструктор не имеет типа возврата</a:t>
            </a:r>
            <a:r>
              <a:rPr lang="ru-RU" altLang="ru-RU" dirty="0"/>
              <a:t>.</a:t>
            </a:r>
          </a:p>
          <a:p>
            <a:r>
              <a:rPr lang="ru-RU" smtClean="0"/>
              <a:t>Сигнатура деструктора выглядит следующим образом</a:t>
            </a:r>
            <a:endParaRPr lang="ru-RU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215575" y="582959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-426672" y="487756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~&lt;</a:t>
            </a:r>
            <a:r>
              <a:rPr lang="ru-RU" smtClean="0">
                <a:solidFill>
                  <a:srgbClr val="000000"/>
                </a:solidFill>
                <a:latin typeface="Consolas" panose="020B0609020204030204" pitchFamily="49" charset="0"/>
              </a:rPr>
              <a:t>наименование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// </a:t>
            </a:r>
            <a:r>
              <a:rPr lang="ru-RU" smtClean="0">
                <a:solidFill>
                  <a:srgbClr val="000000"/>
                </a:solidFill>
                <a:latin typeface="Consolas" panose="020B0609020204030204" pitchFamily="49" charset="0"/>
              </a:rPr>
              <a:t>код деструктора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7996893" y="4859559"/>
            <a:ext cx="37406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>
                <a:solidFill>
                  <a:srgbClr val="000000"/>
                </a:solidFill>
                <a:latin typeface="Consolas" panose="020B0609020204030204" pitchFamily="49" charset="0"/>
              </a:rPr>
              <a:t>Пример для класса 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~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Point(){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delete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&gt;error;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444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79166" y="518524"/>
            <a:ext cx="11033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smtClean="0"/>
              <a:t>Идиома RAII</a:t>
            </a:r>
            <a:r>
              <a:rPr lang="ru-RU" smtClean="0"/>
              <a:t> (</a:t>
            </a:r>
            <a:r>
              <a:rPr lang="ru-RU"/>
              <a:t>англ</a:t>
            </a:r>
            <a:r>
              <a:rPr lang="ru-RU" smtClean="0"/>
              <a:t>. </a:t>
            </a:r>
            <a:r>
              <a:rPr lang="ru-RU" i="1" smtClean="0"/>
              <a:t>«</a:t>
            </a:r>
            <a:r>
              <a:rPr lang="ru-RU" b="1" i="1" smtClean="0"/>
              <a:t>R</a:t>
            </a:r>
            <a:r>
              <a:rPr lang="ru-RU" i="1" smtClean="0"/>
              <a:t>esource </a:t>
            </a:r>
            <a:r>
              <a:rPr lang="ru-RU" b="1" i="1" smtClean="0"/>
              <a:t>A</a:t>
            </a:r>
            <a:r>
              <a:rPr lang="ru-RU" i="1" smtClean="0"/>
              <a:t>cquisition </a:t>
            </a:r>
            <a:r>
              <a:rPr lang="ru-RU" b="1" i="1" smtClean="0"/>
              <a:t>I</a:t>
            </a:r>
            <a:r>
              <a:rPr lang="ru-RU" i="1" smtClean="0"/>
              <a:t>s </a:t>
            </a:r>
            <a:r>
              <a:rPr lang="ru-RU" b="1" i="1" smtClean="0"/>
              <a:t>I</a:t>
            </a:r>
            <a:r>
              <a:rPr lang="ru-RU" i="1" smtClean="0"/>
              <a:t>nitialization» = «Получение ресурсов есть инициализация»</a:t>
            </a:r>
            <a:r>
              <a:rPr lang="ru-RU" smtClean="0"/>
              <a:t>) — это идиома </a:t>
            </a:r>
            <a:r>
              <a:rPr lang="ru-RU" b="1" smtClean="0"/>
              <a:t>объектно-ориентированного</a:t>
            </a:r>
            <a:r>
              <a:rPr lang="ru-RU" smtClean="0"/>
              <a:t> программирования, при которой использование ресурсов привязывается к времени жизни объектов с </a:t>
            </a:r>
            <a:r>
              <a:rPr lang="ru-RU" b="1" smtClean="0"/>
              <a:t>автоматической продолжительностью жизни</a:t>
            </a:r>
            <a:r>
              <a:rPr lang="ru-RU" smtClean="0"/>
              <a:t>. По сути это означает что если нам необходимо использовать в своей программе файл или подключение к серверу, к базе данных и тому подобное, то мы должны обернуть этот ресурс в класс и привязать факты открытия и закрытия этого ресурса к элементам цикла жизни объекта класса, т.е. открывать в конструкторе, а закрывать в деструкторе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649450" y="0"/>
            <a:ext cx="8931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RAII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9166" y="4170310"/>
            <a:ext cx="110337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Если вам пришлось объявить что-либо из собственного</a:t>
            </a:r>
            <a:r>
              <a:rPr lang="en-US" smtClean="0"/>
              <a:t> </a:t>
            </a:r>
            <a:r>
              <a:rPr lang="ru-RU" smtClean="0"/>
              <a:t>конструктора копирования, собственного оператора</a:t>
            </a:r>
            <a:r>
              <a:rPr lang="en-US" smtClean="0"/>
              <a:t> </a:t>
            </a:r>
            <a:r>
              <a:rPr lang="ru-RU" smtClean="0"/>
              <a:t>присваивания и собственного деструктора, то, скорее всего</a:t>
            </a:r>
            <a:r>
              <a:rPr lang="ru-RU" dirty="0"/>
              <a:t>,</a:t>
            </a:r>
          </a:p>
          <a:p>
            <a:r>
              <a:rPr lang="ru-RU" smtClean="0"/>
              <a:t>вам нужно объявить все вышеперечисленное</a:t>
            </a:r>
            <a:r>
              <a:rPr lang="ru-RU" dirty="0" smtClean="0"/>
              <a:t>.</a:t>
            </a:r>
          </a:p>
          <a:p>
            <a:r>
              <a:rPr lang="ru-RU" smtClean="0"/>
              <a:t>Упрощенное объяснение</a:t>
            </a:r>
            <a:r>
              <a:rPr lang="ru-RU" dirty="0"/>
              <a:t>:</a:t>
            </a:r>
          </a:p>
          <a:p>
            <a:r>
              <a:rPr lang="ru-RU" smtClean="0"/>
              <a:t>Если среди полей класса есть хотя бы один указатель, вам</a:t>
            </a:r>
            <a:r>
              <a:rPr lang="en-US" smtClean="0"/>
              <a:t> </a:t>
            </a:r>
            <a:r>
              <a:rPr lang="ru-RU" smtClean="0"/>
              <a:t>нужно писать свой конструктор копирования, оператор</a:t>
            </a:r>
            <a:r>
              <a:rPr lang="en-US" smtClean="0"/>
              <a:t> </a:t>
            </a:r>
            <a:r>
              <a:rPr lang="ru-RU" smtClean="0"/>
              <a:t>присваивания и деструктор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791032" y="3647090"/>
            <a:ext cx="2393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Правило трех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444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5546" y="523220"/>
            <a:ext cx="1134100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В каждом методе класса всегда существует указатель с названием </a:t>
            </a:r>
            <a:r>
              <a:rPr lang="en-US" smtClean="0"/>
              <a:t>this </a:t>
            </a:r>
            <a:r>
              <a:rPr lang="ru-RU" smtClean="0"/>
              <a:t>который всегда в обязательном порядке указывает на текущий объект класса у которого был вызван этот метод. Чаще всего этот указатель используется для того что бы обращаться к полям  в случае если их названия совпадают с названиями локальных переменных</a:t>
            </a:r>
            <a:r>
              <a:rPr lang="ru-RU" dirty="0" smtClean="0"/>
              <a:t>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При вызове </a:t>
            </a:r>
            <a:r>
              <a:rPr lang="en-US" smtClean="0"/>
              <a:t>obj.method(parm), </a:t>
            </a:r>
            <a:r>
              <a:rPr lang="ru-RU" smtClean="0"/>
              <a:t>компилятор фактически вызывает </a:t>
            </a:r>
            <a:r>
              <a:rPr lang="en-US" smtClean="0"/>
              <a:t>method (&amp;</a:t>
            </a:r>
            <a:r>
              <a:rPr lang="en-US" err="1" smtClean="0"/>
              <a:t>obj</a:t>
            </a:r>
            <a:r>
              <a:rPr lang="en-US" smtClean="0"/>
              <a:t>, parm</a:t>
            </a:r>
            <a:r>
              <a:rPr lang="en-US" dirty="0" smtClean="0"/>
              <a:t>).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Внутри </a:t>
            </a:r>
            <a:r>
              <a:rPr lang="en-US" smtClean="0"/>
              <a:t>method(), </a:t>
            </a:r>
            <a:r>
              <a:rPr lang="ru-RU" smtClean="0"/>
              <a:t>указатель *</a:t>
            </a:r>
            <a:r>
              <a:rPr lang="en-US" smtClean="0"/>
              <a:t>this </a:t>
            </a:r>
            <a:r>
              <a:rPr lang="ru-RU" smtClean="0"/>
              <a:t>содержит адрес объекта </a:t>
            </a:r>
            <a:r>
              <a:rPr lang="en-US" smtClean="0"/>
              <a:t>obj</a:t>
            </a:r>
            <a:r>
              <a:rPr lang="en-US" dirty="0" smtClean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mtClean="0"/>
              <a:t>К любым переменным-членам внутри </a:t>
            </a:r>
            <a:r>
              <a:rPr lang="en-US" smtClean="0"/>
              <a:t>method() </a:t>
            </a:r>
            <a:r>
              <a:rPr lang="ru-RU" smtClean="0"/>
              <a:t>добавляется префикс </a:t>
            </a:r>
            <a:r>
              <a:rPr lang="en-US" smtClean="0"/>
              <a:t>this-&gt;. </a:t>
            </a:r>
            <a:r>
              <a:rPr lang="ru-RU" smtClean="0"/>
              <a:t>Поэтому, когда мы говорим </a:t>
            </a:r>
            <a:r>
              <a:rPr lang="en-US" smtClean="0"/>
              <a:t>cls_field = parm, </a:t>
            </a:r>
            <a:r>
              <a:rPr lang="ru-RU" smtClean="0"/>
              <a:t>компилятор фактически выполняет </a:t>
            </a:r>
            <a:r>
              <a:rPr lang="en-US" smtClean="0"/>
              <a:t>this-</a:t>
            </a:r>
            <a:r>
              <a:rPr lang="en-US" smtClean="0"/>
              <a:t>&gt;</a:t>
            </a:r>
            <a:r>
              <a:rPr lang="en-US" smtClean="0"/>
              <a:t>cls_field = parm, </a:t>
            </a:r>
            <a:r>
              <a:rPr lang="ru-RU" smtClean="0"/>
              <a:t>который, в этом случае, обновляет </a:t>
            </a:r>
            <a:r>
              <a:rPr lang="en-US" smtClean="0"/>
              <a:t>obj.cls_field </a:t>
            </a:r>
            <a:r>
              <a:rPr lang="ru-RU" smtClean="0"/>
              <a:t>на </a:t>
            </a:r>
            <a:r>
              <a:rPr lang="en-US" smtClean="0"/>
              <a:t>parm</a:t>
            </a:r>
            <a:r>
              <a:rPr lang="en-US" dirty="0" smtClean="0"/>
              <a:t>.</a:t>
            </a:r>
            <a:endParaRPr lang="ru-RU" dirty="0" smtClean="0"/>
          </a:p>
          <a:p>
            <a:r>
              <a:rPr lang="ru-RU" dirty="0" smtClean="0"/>
              <a:t>Пример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 smtClean="0"/>
          </a:p>
          <a:p>
            <a:r>
              <a:rPr lang="ru-RU" smtClean="0"/>
              <a:t>Иногда бывает полезно, чтобы метод класса возвращал объект, с которым работает, в виде возвращаемого значения. Основной смысл здесь — это позволить нескольким методам объединиться в «</a:t>
            </a:r>
            <a:r>
              <a:rPr lang="ru-RU"/>
              <a:t>цепочку</a:t>
            </a:r>
            <a:r>
              <a:rPr lang="ru-RU" smtClean="0"/>
              <a:t>», работая при этом с одним объектом</a:t>
            </a:r>
            <a:r>
              <a:rPr lang="ru-RU" dirty="0"/>
              <a:t>.</a:t>
            </a:r>
            <a:endParaRPr lang="ru-RU" dirty="0" smtClean="0"/>
          </a:p>
          <a:p>
            <a:r>
              <a:rPr lang="ru-RU" smtClean="0"/>
              <a:t>Указатель *this является скрытым параметром, который неявно добавляется к каждому методу класса. В большинстве случаев нам не нужно </a:t>
            </a:r>
            <a:r>
              <a:rPr lang="ru-RU" u="sng" smtClean="0"/>
              <a:t>о</a:t>
            </a:r>
            <a:r>
              <a:rPr lang="ru-RU" smtClean="0"/>
              <a:t>бращаться к нему напрямую, но при необходимости это можно сделать. Стоит отметить, что указатель *this является константным указателем — вы можете изменить значение исходного объекта, но вы не можете заставить указатель *this указывать на что-то другое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67702" y="0"/>
            <a:ext cx="24566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Указатель </a:t>
            </a:r>
            <a:r>
              <a:rPr lang="en-US" sz="2800" b="1" smtClean="0">
                <a:latin typeface="Calibri" panose="020F0502020204030204" pitchFamily="34" charset="0"/>
              </a:rPr>
              <a:t>this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048050" y="301071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Point(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x,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x = 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y = 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error =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110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Жизнь С++ / Хабр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78" y="205778"/>
            <a:ext cx="6446444" cy="644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2050" name="Picture 2" descr="Мем: &quot;хватит уже&quot; - Все шаблоны - Meme-arsenal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871" y="439058"/>
            <a:ext cx="6528260" cy="597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95385" y="0"/>
            <a:ext cx="66012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smtClean="0">
                <a:latin typeface="Calibri" panose="020F0502020204030204" pitchFamily="34" charset="0"/>
              </a:rPr>
              <a:t>О языке</a:t>
            </a:r>
            <a:r>
              <a:rPr lang="en-US" sz="2800" b="1" smtClean="0">
                <a:latin typeface="Calibri" panose="020F0502020204030204" pitchFamily="34" charset="0"/>
              </a:rPr>
              <a:t>: </a:t>
            </a:r>
            <a:r>
              <a:rPr lang="ru-RU" sz="2800" b="1" smtClean="0">
                <a:latin typeface="Calibri" panose="020F0502020204030204" pitchFamily="34" charset="0"/>
              </a:rPr>
              <a:t>парадигмы программирования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32262" y="734831"/>
            <a:ext cx="555100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b="1" smtClean="0">
                <a:solidFill>
                  <a:srgbClr val="222222"/>
                </a:solidFill>
              </a:rPr>
              <a:t>Паради́гма программи́рования</a:t>
            </a:r>
            <a:r>
              <a:rPr lang="ru-RU" smtClean="0">
                <a:solidFill>
                  <a:srgbClr val="222222"/>
                </a:solidFill>
              </a:rPr>
              <a:t> — это </a:t>
            </a:r>
            <a:r>
              <a:rPr lang="ru-RU" smtClean="0"/>
              <a:t>совокупность идей и понятий, определяющих стиль написания компьютерных программ (подход к программированию). Это способ концептуализации, определяющий организацию вычислений и структурирование работы, выполняемой компьютером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399586" y="732916"/>
            <a:ext cx="54211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mtClean="0"/>
              <a:t>Парадигма программирования как исходная концептуальная схема постановки проблем и их решения является инструментом грамматического описания фактов, событий, явлений и процессов, возможно, не существующих одновременно, но интуитивно объединяемых в общее понятие</a:t>
            </a:r>
            <a:r>
              <a:rPr lang="ru-RU" dirty="0"/>
              <a:t>.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484" y="2766156"/>
            <a:ext cx="7493031" cy="3461780"/>
          </a:xfrm>
          <a:prstGeom prst="rect">
            <a:avLst/>
          </a:prstGeom>
        </p:spPr>
      </p:pic>
      <p:pic>
        <p:nvPicPr>
          <p:cNvPr id="4100" name="Picture 4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3198" y="2766156"/>
            <a:ext cx="2857500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07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1212" y="764537"/>
            <a:ext cx="1056963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mtClean="0"/>
              <a:t>Объектно-ориентированное программирование (</a:t>
            </a:r>
            <a:r>
              <a:rPr lang="ru-RU"/>
              <a:t>ООП</a:t>
            </a:r>
            <a:r>
              <a:rPr lang="ru-RU" smtClean="0"/>
              <a:t>) — методология программирования, основанная на представлении программы в виде совокупности объектов, каждый из которых является экземпляром определённого класса, а классы образуют иерархию наследования</a:t>
            </a:r>
            <a:r>
              <a:rPr lang="ru-RU" dirty="0" smtClean="0"/>
              <a:t>.</a:t>
            </a:r>
          </a:p>
          <a:p>
            <a:r>
              <a:rPr lang="ru-RU" smtClean="0"/>
              <a:t>Идеологически ООП — подход к программированию как к моделированию информационных объектов, решающий на новом уровне основную задачу структурного программирования: структурирование информации с точки зрения управляемости, что существенно улучшает управляемость самим процессом моделирования, что, в свою очередь, особенно важно при реализации крупных проектов</a:t>
            </a:r>
            <a:r>
              <a:rPr lang="ru-RU" dirty="0"/>
              <a:t>.</a:t>
            </a:r>
          </a:p>
          <a:p>
            <a:r>
              <a:rPr lang="ru-RU" smtClean="0"/>
              <a:t>Объектно-ориентированное программирование рассматривает данные не само по себе, а в связке с операциями с этими данными, в этой парадигме структуры представляют собой наборы данных и функций по работе с этими данными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5648630" y="0"/>
            <a:ext cx="8947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28" y="3626859"/>
            <a:ext cx="45720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4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Группа 12"/>
          <p:cNvGrpSpPr/>
          <p:nvPr/>
        </p:nvGrpSpPr>
        <p:grpSpPr>
          <a:xfrm>
            <a:off x="606829" y="916647"/>
            <a:ext cx="10978343" cy="5024706"/>
            <a:chOff x="606829" y="1376095"/>
            <a:chExt cx="10978343" cy="5024706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606829" y="1376095"/>
              <a:ext cx="10978343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mtClean="0"/>
                <a:t>Абстрагирование — это метод познания, мысленное выделение, вычленение некоторых элементов конкретного множества и отвлечение их от прочих элементов данного множества. Это один из основных процессов умственной деятельности человека, опирающийся на знаковое опосредствование и позволяющий превратить в объект рассмотрения разные свойства предметов</a:t>
              </a:r>
              <a:r>
                <a:rPr lang="ru-RU" dirty="0" smtClean="0"/>
                <a:t>.</a:t>
              </a:r>
            </a:p>
            <a:p>
              <a:r>
                <a:rPr lang="ru-RU" smtClean="0"/>
                <a:t>Результат абстрагирования — абстрактные понятия, например: цвет, кривизна, красота и т. д</a:t>
              </a:r>
              <a:r>
                <a:rPr lang="ru-RU" dirty="0" smtClean="0"/>
                <a:t>.</a:t>
              </a:r>
              <a:endParaRPr lang="ru-RU" dirty="0"/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1354973" y="3329119"/>
              <a:ext cx="6943901" cy="3071682"/>
              <a:chOff x="1252447" y="3329119"/>
              <a:chExt cx="6943901" cy="3071682"/>
            </a:xfrm>
          </p:grpSpPr>
          <p:grpSp>
            <p:nvGrpSpPr>
              <p:cNvPr id="10" name="Группа 9"/>
              <p:cNvGrpSpPr/>
              <p:nvPr/>
            </p:nvGrpSpPr>
            <p:grpSpPr>
              <a:xfrm>
                <a:off x="1252447" y="3329119"/>
                <a:ext cx="3990111" cy="3071682"/>
                <a:chOff x="1252447" y="3329119"/>
                <a:chExt cx="3990111" cy="3071682"/>
              </a:xfrm>
            </p:grpSpPr>
            <p:sp>
              <p:nvSpPr>
                <p:cNvPr id="5" name="Овал 4"/>
                <p:cNvSpPr/>
                <p:nvPr/>
              </p:nvSpPr>
              <p:spPr>
                <a:xfrm>
                  <a:off x="2582484" y="3329119"/>
                  <a:ext cx="1330037" cy="115866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6" name="Правильный пятиугольник 5"/>
                <p:cNvSpPr/>
                <p:nvPr/>
              </p:nvSpPr>
              <p:spPr>
                <a:xfrm>
                  <a:off x="3912521" y="4280511"/>
                  <a:ext cx="1330037" cy="1163782"/>
                </a:xfrm>
                <a:prstGeom prst="pent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7" name="Ромб 6"/>
                <p:cNvSpPr/>
                <p:nvPr/>
              </p:nvSpPr>
              <p:spPr>
                <a:xfrm>
                  <a:off x="1252447" y="4280511"/>
                  <a:ext cx="1330037" cy="1163782"/>
                </a:xfrm>
                <a:prstGeom prst="diamon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  <p:sp>
              <p:nvSpPr>
                <p:cNvPr id="8" name="Шестиугольник 7"/>
                <p:cNvSpPr/>
                <p:nvPr/>
              </p:nvSpPr>
              <p:spPr>
                <a:xfrm>
                  <a:off x="2582484" y="5237017"/>
                  <a:ext cx="1330037" cy="1163784"/>
                </a:xfrm>
                <a:prstGeom prst="hexago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/>
                </a:p>
              </p:txBody>
            </p:sp>
          </p:grpSp>
          <p:sp>
            <p:nvSpPr>
              <p:cNvPr id="9" name="Стрелка вправо 8"/>
              <p:cNvSpPr/>
              <p:nvPr/>
            </p:nvSpPr>
            <p:spPr>
              <a:xfrm>
                <a:off x="5852159" y="4487787"/>
                <a:ext cx="2344189" cy="60822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sp>
        <p:nvSpPr>
          <p:cNvPr id="14" name="Прямоугольник 13"/>
          <p:cNvSpPr/>
          <p:nvPr/>
        </p:nvSpPr>
        <p:spPr>
          <a:xfrm>
            <a:off x="4649385" y="0"/>
            <a:ext cx="28932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Абстрагирование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6165" y="2808450"/>
            <a:ext cx="3189007" cy="318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832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441958" y="0"/>
            <a:ext cx="33081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Преимущества 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618" y="3607463"/>
            <a:ext cx="4572000" cy="3038475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631767" y="745141"/>
            <a:ext cx="1117230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- ООП код легче понимать и проектировать, так как программист оперирует терминами предметной области, что позволяет разговаривать с заказчиком на одном языке и позволяет лучше предусмотреть все варианты действий с данными.</a:t>
            </a:r>
          </a:p>
          <a:p>
            <a:pPr algn="just"/>
            <a:r>
              <a:rPr lang="ru-RU" dirty="0"/>
              <a:t>- </a:t>
            </a:r>
            <a:r>
              <a:rPr lang="ru-RU" dirty="0" smtClean="0"/>
              <a:t>Программисту </a:t>
            </a:r>
            <a:r>
              <a:rPr lang="ru-RU" dirty="0"/>
              <a:t>не приходится решать множество технических вопросов хранения и локализации данных одного абстрактного понятия, </a:t>
            </a:r>
            <a:r>
              <a:rPr lang="ru-RU" dirty="0" err="1"/>
              <a:t>разграничивания</a:t>
            </a:r>
            <a:r>
              <a:rPr lang="ru-RU" dirty="0"/>
              <a:t> и локализации функций работы с ними, что позволяет не учитывать эту специфику во время проектирования и ускорить программирование.</a:t>
            </a:r>
          </a:p>
          <a:p>
            <a:pPr algn="just"/>
            <a:r>
              <a:rPr lang="ru-RU" dirty="0" smtClean="0"/>
              <a:t>-</a:t>
            </a:r>
            <a:r>
              <a:rPr lang="en-US" dirty="0" smtClean="0"/>
              <a:t> </a:t>
            </a:r>
            <a:r>
              <a:rPr lang="ru-RU" dirty="0" smtClean="0"/>
              <a:t>ООП </a:t>
            </a:r>
            <a:r>
              <a:rPr lang="ru-RU" dirty="0"/>
              <a:t>код легче поддерживать чем процедурный, так как локализация всех функций и данных позволяет лучше в нем ориентироваться</a:t>
            </a:r>
          </a:p>
          <a:p>
            <a:pPr algn="just"/>
            <a:r>
              <a:rPr lang="ru-RU" dirty="0"/>
              <a:t>- </a:t>
            </a:r>
            <a:r>
              <a:rPr lang="ru-RU" dirty="0" smtClean="0"/>
              <a:t>Высокая </a:t>
            </a:r>
            <a:r>
              <a:rPr lang="ru-RU" dirty="0"/>
              <a:t>степень повторного использования кода из-за выделения множества абстрактных понятий, которые могут быть не жестко привязаны к текущему проекту, что позволит использовать их в других проектах.</a:t>
            </a:r>
          </a:p>
        </p:txBody>
      </p:sp>
    </p:spTree>
    <p:extLst>
      <p:ext uri="{BB962C8B-B14F-4D97-AF65-F5344CB8AC3E}">
        <p14:creationId xmlns:p14="http://schemas.microsoft.com/office/powerpoint/2010/main" val="217074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964825" y="0"/>
            <a:ext cx="2262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Критика 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688" y="523220"/>
            <a:ext cx="6930688" cy="609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049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9221" y="612845"/>
            <a:ext cx="1131362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Критика рекламы ООП </a:t>
            </a:r>
            <a:endParaRPr lang="ru-RU" b="1" dirty="0"/>
          </a:p>
          <a:p>
            <a:r>
              <a:rPr lang="ru-RU" dirty="0" smtClean="0"/>
              <a:t>Критикуется явно высказываемое или подразумеваемое в работах некоторых пропагандистов ООП, а также в рекламных материалах «</a:t>
            </a:r>
            <a:r>
              <a:rPr lang="ru-RU" dirty="0"/>
              <a:t>объектно-ориентированных</a:t>
            </a:r>
            <a:r>
              <a:rPr lang="ru-RU" dirty="0" smtClean="0"/>
              <a:t>» средств разработки представление об объектном программировании как о некоем всемогущем подходе, который магическим образом устраняет сложность программирования. </a:t>
            </a:r>
            <a:endParaRPr lang="ru-RU" dirty="0"/>
          </a:p>
          <a:p>
            <a:r>
              <a:rPr lang="ru-RU" b="1" dirty="0" smtClean="0"/>
              <a:t>Оспаривание эффективности разработки методами ООП </a:t>
            </a:r>
            <a:endParaRPr lang="ru-RU" b="1" dirty="0"/>
          </a:p>
          <a:p>
            <a:r>
              <a:rPr lang="ru-RU" dirty="0" smtClean="0"/>
              <a:t>Критики оспаривают тезис о том, что разработка объектно-ориентированных программ требует меньше ресурсов или приводит к созданию более качественного ПО. Проводится сравнение затрат на разработку разными методами, на основании которого делается вывод об отсутствии у ООП преимуществ в данном направлении. </a:t>
            </a:r>
            <a:endParaRPr lang="ru-RU" dirty="0"/>
          </a:p>
          <a:p>
            <a:r>
              <a:rPr lang="ru-RU" b="1" dirty="0" smtClean="0"/>
              <a:t>Производительность объектно-ориентированных программ </a:t>
            </a:r>
            <a:endParaRPr lang="ru-RU" b="1" dirty="0"/>
          </a:p>
          <a:p>
            <a:r>
              <a:rPr lang="ru-RU" dirty="0" smtClean="0"/>
              <a:t>Указывается на то, что целый ряд «врождённых особенностей» ООП-технологии делает построенные на её основе программы технически менее эффективными, по сравнению с аналогичными необъектными программами. Не отрицая действительно имеющихся дополнительных накладных расходов на организацию работы ООП-программ (</a:t>
            </a:r>
            <a:r>
              <a:rPr lang="ru-RU" dirty="0"/>
              <a:t>см</a:t>
            </a:r>
            <a:r>
              <a:rPr lang="ru-RU" dirty="0" smtClean="0"/>
              <a:t>. раздел «</a:t>
            </a:r>
            <a:r>
              <a:rPr lang="ru-RU" dirty="0"/>
              <a:t>Производительность</a:t>
            </a:r>
            <a:r>
              <a:rPr lang="ru-RU" dirty="0" smtClean="0"/>
              <a:t>» выше), нужно, однако, отметить, что значение снижения производительности часто преувеличивается критиками. </a:t>
            </a:r>
            <a:endParaRPr lang="ru-RU" dirty="0"/>
          </a:p>
          <a:p>
            <a:r>
              <a:rPr lang="ru-RU" b="1" dirty="0" smtClean="0"/>
              <a:t>Критика отдельных технологических решений в ООП-языках и библиотеках </a:t>
            </a:r>
            <a:endParaRPr lang="ru-RU" b="1" dirty="0"/>
          </a:p>
          <a:p>
            <a:r>
              <a:rPr lang="ru-RU" dirty="0" smtClean="0"/>
              <a:t>Эта критика многочисленна, но затрагивает она не ООП как таковое, а приемлемость и применимость в конкретных случаях тех или иных реализаций её механизмов. Одним из излюбленных объектов критики является язык C++, входящий в число наиболее распространённых промышленных ООП-языков</a:t>
            </a:r>
            <a:r>
              <a:rPr lang="ru-RU" dirty="0"/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964825" y="0"/>
            <a:ext cx="22624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Критика ООП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935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51569" y="0"/>
            <a:ext cx="16889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Класс С</a:t>
            </a:r>
            <a:r>
              <a:rPr lang="ru-RU" sz="2800" b="1" dirty="0" smtClean="0">
                <a:latin typeface="Calibri" panose="020F0502020204030204" pitchFamily="34" charset="0"/>
              </a:rPr>
              <a:t>++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9" name="Группа 8"/>
          <p:cNvGrpSpPr/>
          <p:nvPr/>
        </p:nvGrpSpPr>
        <p:grpSpPr>
          <a:xfrm>
            <a:off x="811215" y="1351508"/>
            <a:ext cx="10569632" cy="4154984"/>
            <a:chOff x="811215" y="1674674"/>
            <a:chExt cx="10569632" cy="4154984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994786" y="2875003"/>
              <a:ext cx="10202490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Наименование класса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{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public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: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 поля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название поля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 поля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название поля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 = </a:t>
              </a:r>
              <a:r>
                <a:rPr lang="en-US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значение по умолчанию</a:t>
              </a:r>
              <a:r>
                <a:rPr lang="en-US" dirty="0" smtClean="0">
                  <a:solidFill>
                    <a:srgbClr val="098658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 возвращаемого значения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название метода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(&lt;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параметры метода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&gt;){</a:t>
              </a:r>
              <a:endParaRPr lang="ru-RU" dirty="0" smtClean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           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// 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блок кода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        }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};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4" name="Прямоугольник 3"/>
            <p:cNvSpPr/>
            <p:nvPr/>
          </p:nvSpPr>
          <p:spPr>
            <a:xfrm>
              <a:off x="811215" y="1674674"/>
              <a:ext cx="10569632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mtClean="0"/>
                <a:t>Класс С++ это специализированная языковая конструкция которая похожа на структуры и как и структура имеет набор внутренних </a:t>
              </a:r>
              <a:r>
                <a:rPr lang="ru-RU" b="1" smtClean="0"/>
                <a:t>полей</a:t>
              </a:r>
              <a:r>
                <a:rPr lang="ru-RU" smtClean="0"/>
                <a:t>, которые хранят информацию</a:t>
              </a:r>
              <a:r>
                <a:rPr lang="ru-RU" smtClean="0"/>
                <a:t> этой структуры, но помимо них имеет так же набор функций которые ассоциируются только с этой структурой и называемых </a:t>
              </a:r>
              <a:r>
                <a:rPr lang="ru-RU" b="1" smtClean="0"/>
                <a:t>методами</a:t>
              </a:r>
              <a:r>
                <a:rPr lang="ru-RU" dirty="0" smtClean="0"/>
                <a:t>.</a:t>
              </a:r>
            </a:p>
            <a:p>
              <a:r>
                <a:rPr lang="ru-RU" smtClean="0"/>
                <a:t>Класс имеет следующую сигнатуру</a:t>
              </a:r>
              <a:r>
                <a:rPr lang="en-US" dirty="0" smtClean="0"/>
                <a:t>:</a:t>
              </a:r>
              <a:endParaRPr lang="en-US" dirty="0"/>
            </a:p>
          </p:txBody>
        </p:sp>
        <p:sp>
          <p:nvSpPr>
            <p:cNvPr id="8" name="Прямоугольник 7"/>
            <p:cNvSpPr/>
            <p:nvPr/>
          </p:nvSpPr>
          <p:spPr>
            <a:xfrm>
              <a:off x="811215" y="5183327"/>
              <a:ext cx="1056963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mtClean="0"/>
                <a:t>Методы являются обычными функциями но объявления этих функций находятся внутри блока кода принадлежащего классу</a:t>
              </a:r>
              <a:r>
                <a:rPr lang="ru-RU" dirty="0" smtClean="0"/>
                <a:t>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09707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1208</TotalTime>
  <Words>1175</Words>
  <Application>Microsoft Office PowerPoint</Application>
  <PresentationFormat>Широкоэкранный</PresentationFormat>
  <Paragraphs>231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138</cp:revision>
  <dcterms:created xsi:type="dcterms:W3CDTF">2020-09-11T22:24:51Z</dcterms:created>
  <dcterms:modified xsi:type="dcterms:W3CDTF">2020-10-06T10:52:09Z</dcterms:modified>
</cp:coreProperties>
</file>