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19" r:id="rId3"/>
    <p:sldId id="356" r:id="rId4"/>
    <p:sldId id="357" r:id="rId5"/>
    <p:sldId id="373" r:id="rId6"/>
    <p:sldId id="374" r:id="rId7"/>
    <p:sldId id="375" r:id="rId8"/>
    <p:sldId id="376" r:id="rId9"/>
    <p:sldId id="378" r:id="rId10"/>
    <p:sldId id="377" r:id="rId11"/>
    <p:sldId id="381" r:id="rId12"/>
    <p:sldId id="379" r:id="rId13"/>
    <p:sldId id="380" r:id="rId14"/>
    <p:sldId id="358" r:id="rId15"/>
    <p:sldId id="359" r:id="rId16"/>
    <p:sldId id="360" r:id="rId17"/>
    <p:sldId id="382" r:id="rId18"/>
    <p:sldId id="361" r:id="rId19"/>
    <p:sldId id="362" r:id="rId20"/>
    <p:sldId id="363" r:id="rId21"/>
    <p:sldId id="366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26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056" autoAdjust="0"/>
  </p:normalViewPr>
  <p:slideViewPr>
    <p:cSldViewPr snapToGrid="0">
      <p:cViewPr varScale="1">
        <p:scale>
          <a:sx n="96" d="100"/>
          <a:sy n="96" d="100"/>
        </p:scale>
        <p:origin x="6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81D7-F947-4A2A-A7C5-DD6C9DD69799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A695-CA41-4F4A-B206-B5558F938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6A695-CA41-4F4A-B206-B5558F9389E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7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160140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724" y="4747827"/>
            <a:ext cx="9785235" cy="154323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старший преподаватель кафедры ИКТ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Лобанов Алексей Владимирович, ассистент кафедры ИКТ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Крашенинников Роман Сергеевич, ассистент кафедры ИКТ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1960" y="2703547"/>
            <a:ext cx="10508080" cy="75840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pPr algn="ctr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Абстрактные классы.</a:t>
            </a: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437778"/>
            <a:ext cx="111124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 приведением указателя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])-&gt;strike()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417" y="3992323"/>
            <a:ext cx="11425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Приведение типов</a:t>
            </a:r>
            <a:r>
              <a:rPr lang="ru-RU" dirty="0"/>
              <a:t> — метод преобразования одного типа к другому типу.</a:t>
            </a:r>
          </a:p>
          <a:p>
            <a:r>
              <a:rPr lang="ru-RU" dirty="0"/>
              <a:t>В С++ не все типы автоматически приводимы друг к другу, но принудительно программист явным образом может привести любой тип к любому другому. Этот механизм может быть полезным и вредным одновременно. </a:t>
            </a:r>
          </a:p>
          <a:p>
            <a:pPr algn="ctr"/>
            <a:r>
              <a:rPr lang="en-US" dirty="0"/>
              <a:t>type a = (type)variable;</a:t>
            </a:r>
            <a:endParaRPr lang="ru-RU" dirty="0"/>
          </a:p>
          <a:p>
            <a:r>
              <a:rPr lang="ru-RU" dirty="0"/>
              <a:t>Считается что в С++ для приведения типа лучше использовать </a:t>
            </a:r>
            <a:r>
              <a:rPr lang="en-US" dirty="0"/>
              <a:t>C++ </a:t>
            </a:r>
            <a:r>
              <a:rPr lang="ru-RU" dirty="0"/>
              <a:t>стиль с использованием стандартной библиотеки.</a:t>
            </a:r>
            <a:r>
              <a:rPr lang="en-US" dirty="0"/>
              <a:t> </a:t>
            </a:r>
            <a:r>
              <a:rPr lang="ru-RU" dirty="0"/>
              <a:t>Это лишь один из возможных вариантов, подробнее о них будет рассказано в лекции.</a:t>
            </a:r>
          </a:p>
          <a:p>
            <a:pPr algn="ctr"/>
            <a:r>
              <a:rPr lang="en-US" dirty="0"/>
              <a:t>type a = </a:t>
            </a:r>
            <a:r>
              <a:rPr lang="en-US" dirty="0" err="1"/>
              <a:t>static_cast</a:t>
            </a:r>
            <a:r>
              <a:rPr lang="en-US" dirty="0"/>
              <a:t>&lt;type&gt;(d);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61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86820" y="1043189"/>
            <a:ext cx="1200518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--|-- С приведением указателя --|--</a:t>
            </a:r>
          </a:p>
          <a:p>
            <a:endParaRPr lang="ru-RU" sz="1400" dirty="0"/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Нарсил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193.304; </a:t>
            </a:r>
            <a:r>
              <a:rPr lang="ru-RU" sz="1400" dirty="0" err="1"/>
              <a:t>distance</a:t>
            </a:r>
            <a:r>
              <a:rPr lang="ru-RU" sz="1400" dirty="0"/>
              <a:t>: 1.17002; </a:t>
            </a:r>
            <a:r>
              <a:rPr lang="ru-RU" sz="1400" dirty="0" err="1"/>
              <a:t>steel</a:t>
            </a:r>
            <a:r>
              <a:rPr lang="ru-RU" sz="1400" dirty="0"/>
              <a:t>: 09Г2С; </a:t>
            </a:r>
            <a:r>
              <a:rPr lang="ru-RU" sz="1400" dirty="0" err="1"/>
              <a:t>length</a:t>
            </a:r>
            <a:r>
              <a:rPr lang="ru-RU" sz="1400" dirty="0"/>
              <a:t>: 1.17002</a:t>
            </a:r>
          </a:p>
          <a:p>
            <a:r>
              <a:rPr lang="ru-RU" sz="1400" dirty="0"/>
              <a:t>193.304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Beretta</a:t>
            </a:r>
            <a:r>
              <a:rPr lang="ru-RU" sz="1400" dirty="0"/>
              <a:t> 92; </a:t>
            </a:r>
            <a:r>
              <a:rPr lang="ru-RU" sz="1400" dirty="0" err="1"/>
              <a:t>damage</a:t>
            </a:r>
            <a:r>
              <a:rPr lang="ru-RU" sz="1400" dirty="0"/>
              <a:t>: 89.5962; </a:t>
            </a:r>
            <a:r>
              <a:rPr lang="ru-RU" sz="1400" dirty="0" err="1"/>
              <a:t>distance</a:t>
            </a:r>
            <a:r>
              <a:rPr lang="ru-RU" sz="1400" dirty="0"/>
              <a:t>: 822.84; </a:t>
            </a:r>
            <a:r>
              <a:rPr lang="ru-RU" sz="1400" dirty="0" err="1"/>
              <a:t>rounds_in_holder</a:t>
            </a:r>
            <a:r>
              <a:rPr lang="ru-RU" sz="1400" dirty="0"/>
              <a:t>: 4; </a:t>
            </a:r>
            <a:r>
              <a:rPr lang="ru-RU" sz="1400" dirty="0" err="1"/>
              <a:t>caliber</a:t>
            </a:r>
            <a:r>
              <a:rPr lang="ru-RU" sz="1400" dirty="0"/>
              <a:t>: 9x19mm</a:t>
            </a:r>
          </a:p>
          <a:p>
            <a:r>
              <a:rPr lang="ru-RU" sz="1400" dirty="0"/>
              <a:t>89.5962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Оркрист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710.501; </a:t>
            </a:r>
            <a:r>
              <a:rPr lang="ru-RU" sz="1400" dirty="0" err="1"/>
              <a:t>distance</a:t>
            </a:r>
            <a:r>
              <a:rPr lang="ru-RU" sz="1400" dirty="0"/>
              <a:t>: 0.60799; </a:t>
            </a:r>
            <a:r>
              <a:rPr lang="ru-RU" sz="1400" dirty="0" err="1"/>
              <a:t>steel</a:t>
            </a:r>
            <a:r>
              <a:rPr lang="ru-RU" sz="1400" dirty="0"/>
              <a:t>: 30MnB5; </a:t>
            </a:r>
            <a:r>
              <a:rPr lang="ru-RU" sz="1400" dirty="0" err="1"/>
              <a:t>length</a:t>
            </a:r>
            <a:r>
              <a:rPr lang="ru-RU" sz="1400" dirty="0"/>
              <a:t>: 0.60799</a:t>
            </a:r>
          </a:p>
          <a:p>
            <a:r>
              <a:rPr lang="ru-RU" sz="1400" dirty="0"/>
              <a:t>710.501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Оркрист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364.452; </a:t>
            </a:r>
            <a:r>
              <a:rPr lang="ru-RU" sz="1400" dirty="0" err="1"/>
              <a:t>distance</a:t>
            </a:r>
            <a:r>
              <a:rPr lang="ru-RU" sz="1400" dirty="0"/>
              <a:t>: 0.331797; </a:t>
            </a:r>
            <a:r>
              <a:rPr lang="ru-RU" sz="1400" dirty="0" err="1"/>
              <a:t>steel</a:t>
            </a:r>
            <a:r>
              <a:rPr lang="ru-RU" sz="1400" dirty="0"/>
              <a:t>: 30MnB5; </a:t>
            </a:r>
            <a:r>
              <a:rPr lang="ru-RU" sz="1400" dirty="0" err="1"/>
              <a:t>length</a:t>
            </a:r>
            <a:r>
              <a:rPr lang="ru-RU" sz="1400" dirty="0"/>
              <a:t>: 0.331797</a:t>
            </a:r>
          </a:p>
          <a:p>
            <a:r>
              <a:rPr lang="ru-RU" sz="1400" dirty="0"/>
              <a:t>364.452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Хедхафанг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119.083; </a:t>
            </a:r>
            <a:r>
              <a:rPr lang="ru-RU" sz="1400" dirty="0" err="1"/>
              <a:t>distance</a:t>
            </a:r>
            <a:r>
              <a:rPr lang="ru-RU" sz="1400" dirty="0"/>
              <a:t>: 0.0178228; </a:t>
            </a:r>
            <a:r>
              <a:rPr lang="ru-RU" sz="1400" dirty="0" err="1"/>
              <a:t>steel</a:t>
            </a:r>
            <a:r>
              <a:rPr lang="ru-RU" sz="1400" dirty="0"/>
              <a:t>: 08Х18Н10Т; </a:t>
            </a:r>
            <a:r>
              <a:rPr lang="ru-RU" sz="1400" dirty="0" err="1"/>
              <a:t>length</a:t>
            </a:r>
            <a:r>
              <a:rPr lang="ru-RU" sz="1400" dirty="0"/>
              <a:t>: 0.0178228</a:t>
            </a:r>
          </a:p>
          <a:p>
            <a:r>
              <a:rPr lang="ru-RU" sz="1400" dirty="0"/>
              <a:t>119.083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Smith</a:t>
            </a:r>
            <a:r>
              <a:rPr lang="ru-RU" sz="1400" dirty="0"/>
              <a:t> &amp; </a:t>
            </a:r>
            <a:r>
              <a:rPr lang="ru-RU" sz="1400" dirty="0" err="1"/>
              <a:t>Wesson</a:t>
            </a:r>
            <a:r>
              <a:rPr lang="ru-RU" sz="1400" dirty="0"/>
              <a:t> </a:t>
            </a:r>
            <a:r>
              <a:rPr lang="ru-RU" sz="1400" dirty="0" err="1"/>
              <a:t>Model</a:t>
            </a:r>
            <a:r>
              <a:rPr lang="ru-RU" sz="1400" dirty="0"/>
              <a:t> 500; </a:t>
            </a:r>
            <a:r>
              <a:rPr lang="ru-RU" sz="1400" dirty="0" err="1"/>
              <a:t>damage</a:t>
            </a:r>
            <a:r>
              <a:rPr lang="ru-RU" sz="1400" dirty="0"/>
              <a:t>: 57.1184; </a:t>
            </a:r>
            <a:r>
              <a:rPr lang="ru-RU" sz="1400" dirty="0" err="1"/>
              <a:t>distance</a:t>
            </a:r>
            <a:r>
              <a:rPr lang="ru-RU" sz="1400" dirty="0"/>
              <a:t>: 601.764; </a:t>
            </a:r>
            <a:r>
              <a:rPr lang="ru-RU" sz="1400" dirty="0" err="1"/>
              <a:t>rounds_in_holder</a:t>
            </a:r>
            <a:r>
              <a:rPr lang="ru-RU" sz="1400" dirty="0"/>
              <a:t>: 15; </a:t>
            </a:r>
            <a:r>
              <a:rPr lang="ru-RU" sz="1400" dirty="0" err="1"/>
              <a:t>caliber</a:t>
            </a:r>
            <a:r>
              <a:rPr lang="ru-RU" sz="1400" dirty="0"/>
              <a:t>: .500 S&amp;W </a:t>
            </a:r>
            <a:r>
              <a:rPr lang="ru-RU" sz="1400" dirty="0" err="1"/>
              <a:t>Mag</a:t>
            </a:r>
            <a:endParaRPr lang="ru-RU" sz="1400" dirty="0"/>
          </a:p>
          <a:p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far</a:t>
            </a:r>
            <a:endParaRPr lang="ru-RU" sz="1400" dirty="0"/>
          </a:p>
          <a:p>
            <a:r>
              <a:rPr lang="ru-RU" sz="1400" dirty="0"/>
              <a:t>0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Жало; </a:t>
            </a:r>
            <a:r>
              <a:rPr lang="ru-RU" sz="1400" dirty="0" err="1"/>
              <a:t>damage</a:t>
            </a:r>
            <a:r>
              <a:rPr lang="ru-RU" sz="1400" dirty="0"/>
              <a:t>: 450.789; </a:t>
            </a:r>
            <a:r>
              <a:rPr lang="ru-RU" sz="1400" dirty="0" err="1"/>
              <a:t>distance</a:t>
            </a:r>
            <a:r>
              <a:rPr lang="ru-RU" sz="1400" dirty="0"/>
              <a:t>: 0.114078; </a:t>
            </a:r>
            <a:r>
              <a:rPr lang="ru-RU" sz="1400" dirty="0" err="1"/>
              <a:t>steel</a:t>
            </a:r>
            <a:r>
              <a:rPr lang="ru-RU" sz="1400" dirty="0"/>
              <a:t>: 08Х18Н10Т; </a:t>
            </a:r>
            <a:r>
              <a:rPr lang="ru-RU" sz="1400" dirty="0" err="1"/>
              <a:t>length</a:t>
            </a:r>
            <a:r>
              <a:rPr lang="ru-RU" sz="1400" dirty="0"/>
              <a:t>: 0.114078</a:t>
            </a:r>
          </a:p>
          <a:p>
            <a:r>
              <a:rPr lang="ru-RU" sz="1400" dirty="0"/>
              <a:t>450.789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FN-FNP45; </a:t>
            </a:r>
            <a:r>
              <a:rPr lang="ru-RU" sz="1400" dirty="0" err="1"/>
              <a:t>damage</a:t>
            </a:r>
            <a:r>
              <a:rPr lang="ru-RU" sz="1400" dirty="0"/>
              <a:t>: 80.2606; </a:t>
            </a:r>
            <a:r>
              <a:rPr lang="ru-RU" sz="1400" dirty="0" err="1"/>
              <a:t>distance</a:t>
            </a:r>
            <a:r>
              <a:rPr lang="ru-RU" sz="1400" dirty="0"/>
              <a:t>: 519.883; </a:t>
            </a:r>
            <a:r>
              <a:rPr lang="ru-RU" sz="1400" dirty="0" err="1"/>
              <a:t>rounds_in_holder</a:t>
            </a:r>
            <a:r>
              <a:rPr lang="ru-RU" sz="1400" dirty="0"/>
              <a:t>: 14; </a:t>
            </a:r>
            <a:r>
              <a:rPr lang="ru-RU" sz="1400" dirty="0" err="1"/>
              <a:t>caliber</a:t>
            </a:r>
            <a:r>
              <a:rPr lang="ru-RU" sz="1400" dirty="0"/>
              <a:t>: .45 ACP</a:t>
            </a:r>
          </a:p>
          <a:p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far</a:t>
            </a:r>
            <a:endParaRPr lang="ru-RU" sz="1400" dirty="0"/>
          </a:p>
          <a:p>
            <a:r>
              <a:rPr lang="ru-RU" sz="1400" dirty="0"/>
              <a:t>0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Жало; </a:t>
            </a:r>
            <a:r>
              <a:rPr lang="ru-RU" sz="1400" dirty="0" err="1"/>
              <a:t>damage</a:t>
            </a:r>
            <a:r>
              <a:rPr lang="ru-RU" sz="1400" dirty="0"/>
              <a:t>: 955.901; </a:t>
            </a:r>
            <a:r>
              <a:rPr lang="ru-RU" sz="1400" dirty="0" err="1"/>
              <a:t>distance</a:t>
            </a:r>
            <a:r>
              <a:rPr lang="ru-RU" sz="1400" dirty="0"/>
              <a:t>: 1.07871; </a:t>
            </a:r>
            <a:r>
              <a:rPr lang="ru-RU" sz="1400" dirty="0" err="1"/>
              <a:t>steel</a:t>
            </a:r>
            <a:r>
              <a:rPr lang="ru-RU" sz="1400" dirty="0"/>
              <a:t>: 08Х18Н10Т; </a:t>
            </a:r>
            <a:r>
              <a:rPr lang="ru-RU" sz="1400" dirty="0" err="1"/>
              <a:t>length</a:t>
            </a:r>
            <a:r>
              <a:rPr lang="ru-RU" sz="1400" dirty="0"/>
              <a:t>: 1.07871</a:t>
            </a:r>
          </a:p>
          <a:p>
            <a:r>
              <a:rPr lang="ru-RU" sz="1400" dirty="0"/>
              <a:t>955.901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Smith</a:t>
            </a:r>
            <a:r>
              <a:rPr lang="ru-RU" sz="1400" dirty="0"/>
              <a:t> &amp; </a:t>
            </a:r>
            <a:r>
              <a:rPr lang="ru-RU" sz="1400" dirty="0" err="1"/>
              <a:t>Wesson</a:t>
            </a:r>
            <a:r>
              <a:rPr lang="ru-RU" sz="1400" dirty="0"/>
              <a:t> </a:t>
            </a:r>
            <a:r>
              <a:rPr lang="ru-RU" sz="1400" dirty="0" err="1"/>
              <a:t>Model</a:t>
            </a:r>
            <a:r>
              <a:rPr lang="ru-RU" sz="1400" dirty="0"/>
              <a:t> 500; </a:t>
            </a:r>
            <a:r>
              <a:rPr lang="ru-RU" sz="1400" dirty="0" err="1"/>
              <a:t>damage</a:t>
            </a:r>
            <a:r>
              <a:rPr lang="ru-RU" sz="1400" dirty="0"/>
              <a:t>: 23.5328; </a:t>
            </a:r>
            <a:r>
              <a:rPr lang="ru-RU" sz="1400" dirty="0" err="1"/>
              <a:t>distance</a:t>
            </a:r>
            <a:r>
              <a:rPr lang="ru-RU" sz="1400" dirty="0"/>
              <a:t>: 862.239; </a:t>
            </a:r>
            <a:r>
              <a:rPr lang="ru-RU" sz="1400" dirty="0" err="1"/>
              <a:t>rounds_in_holder</a:t>
            </a:r>
            <a:r>
              <a:rPr lang="ru-RU" sz="1400" dirty="0"/>
              <a:t>: 8; </a:t>
            </a:r>
            <a:r>
              <a:rPr lang="ru-RU" sz="1400" dirty="0" err="1"/>
              <a:t>caliber</a:t>
            </a:r>
            <a:r>
              <a:rPr lang="ru-RU" sz="1400" dirty="0"/>
              <a:t>: .500 S&amp;W </a:t>
            </a:r>
            <a:r>
              <a:rPr lang="ru-RU" sz="1400" dirty="0" err="1"/>
              <a:t>Mag</a:t>
            </a:r>
            <a:endParaRPr lang="ru-RU" sz="1400" dirty="0"/>
          </a:p>
          <a:p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far</a:t>
            </a:r>
            <a:endParaRPr lang="ru-RU" sz="1400" dirty="0"/>
          </a:p>
          <a:p>
            <a:r>
              <a:rPr lang="ru-RU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552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3417" y="1100571"/>
            <a:ext cx="1120774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 приведением указателя из указателя на пустоту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for(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++){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if(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 == PISTOL){ // error: 'void*' is not a pointer-to-object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((Pistol*)weapons[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&lt;&lt; ((Pistol*)weapons[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((double)rand() / RAND_MAX * 1000) &lt;&lt;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} else 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 == SWORD){ // error: 'void*' is not a pointer-to-object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((Sword*)weapons[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&lt;&lt; ((Sword*)weapons[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])-&gt;strike() &lt;&lt;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(((Weapon*)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(((Weapon*)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error: 'void*' is not a pointer-to-object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])-&gt;strike()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1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8070" y="129521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NotWeaponWithoutError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 am can do it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8070" y="2801981"/>
            <a:ext cx="114613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Ошибка приведение не к тому типу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void* test;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test = new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NotWeaponWithoutError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((Weapon*)test)-&gt;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 // type: -1414812816; name: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неизвестное количество пробелов)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delete test; // warning: deleting 'void*' is undefined [-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test = new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NotWeaponWithError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((Weapon*)test)-&gt;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 // type: -1414812816; name: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неизвестное количество пробелов)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delete test; // warning: deleting 'void*' is undefined [-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53385" y="126444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 am cant do it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3243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Виртуальные методы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5685" y="1100571"/>
            <a:ext cx="1142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Виртуальные функции</a:t>
            </a:r>
            <a:r>
              <a:rPr lang="ru-RU" dirty="0"/>
              <a:t> — специальный вид функций-членов класса. </a:t>
            </a:r>
          </a:p>
          <a:p>
            <a:r>
              <a:rPr lang="ru-RU" dirty="0">
                <a:solidFill>
                  <a:srgbClr val="000000"/>
                </a:solidFill>
              </a:rPr>
              <a:t>Для объявления виртуальной функции используется ключевое слово </a:t>
            </a:r>
            <a:r>
              <a:rPr lang="ru-RU" dirty="0" err="1">
                <a:solidFill>
                  <a:srgbClr val="0000FF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Функция-член класса может быть объявлена как виртуальная, если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класс, содержащий виртуальную функцию, базовый в иерархии порождения;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реализация функции зависит от класса и будет различной в каждом порожденном класс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275685" y="3379104"/>
            <a:ext cx="11425474" cy="3478896"/>
            <a:chOff x="452673" y="3052351"/>
            <a:chExt cx="11425474" cy="3478896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73" y="3052351"/>
              <a:ext cx="2479801" cy="3478896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932474" y="3637637"/>
              <a:ext cx="894567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Линковщик, проводит связывание каждого метода в момент компиляции. Под связыванием понимается указание в месте вызова метода области памяти в которой расположен код соответствующей функции, функция выбирается на основании компилируемого типа переменной у которой он вызывается.</a:t>
              </a:r>
              <a:br>
                <a:rPr lang="ru-RU" dirty="0"/>
              </a:br>
              <a:r>
                <a:rPr lang="ru-RU" dirty="0"/>
                <a:t>В случае же использования виртуального метода, связывания на стадии компиляции не происходит, и мы говорим компилятору, что этот метод может быть переопределён и заставляем исполняющую машину во время исполнения нашего кода определить реальный тип скрытый за указателем</a:t>
              </a:r>
              <a:r>
                <a:rPr lang="en-US" dirty="0"/>
                <a:t> </a:t>
              </a:r>
              <a:r>
                <a:rPr lang="ru-RU" dirty="0"/>
                <a:t>или ссылкой и вызвать именно его.</a:t>
              </a: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1184069" y="2610516"/>
            <a:ext cx="96087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// …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34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58582" y="1076690"/>
            <a:ext cx="599641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54992" y="1225689"/>
            <a:ext cx="5899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0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Виртуальные методы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6610" y="1390024"/>
            <a:ext cx="111387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Если функция отмечена как виртуальная, то все соответствующие переопределения тоже считаются виртуальными, даже если возле них явно не указано ключевое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Однако, наличие ключевого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возле методов дочерних классов послужит полезным напоминанием о том, что эти методы являются виртуальными, а не обычными.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Типы возврата виртуальной функции и её переопределений должны совпадать.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Никогда не вызывайте виртуальные функции в теле конструкторов или деструкторов. В таких случаях, в языке C++ будет вызываться родительская версия метода.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Обработка и выполнение вызова виртуального метода занимает больше времени, чем обработка и выполнение вызова обычного метода. Кроме того, компилятор также должен выделять один дополнительный указатель для каждого объекта класса, который имеет одну или несколько виртуальных функций.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26610" y="4509596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Отдельного упоминания требуют виртуальные деструкторы. Как можно догадаться, если мы вызываем удаление объекта дочернего типа через указатель на родительский объект то вызовется деструктор родительского класса, а значит все дополнительная дочерняя память освобождена не будет, и произойдет ее утечка, когда программа к этой памяти доступа иметь не будет ни программа, ни система до окончания выполнения программы. Поэтому деструкторы в большинстве случаев следует делать виртуальными.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17648" y="616958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~&lt;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&gt;(){};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25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3417" y="3793182"/>
            <a:ext cx="109653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Ошибка приведение не к тому типу --|--\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test;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NotWeaponWithoutError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((Weapon*)test)-&gt;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Segmentation Fault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warning: deleting 'void*' is undefined [-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((Weapon*)test)-&gt;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Segmentation Fault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warning: deleting 'void*' is undefined [-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93417" y="1154216"/>
            <a:ext cx="109653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"type: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type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 name: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name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 damage: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damage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 distance: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distance;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5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Абстрактные классы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2561841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Абстрактные классы </a:t>
            </a:r>
            <a:r>
              <a:rPr lang="ru-RU" dirty="0">
                <a:solidFill>
                  <a:srgbClr val="000000"/>
                </a:solidFill>
              </a:rPr>
              <a:t>- это классы, которые содержат или наследуют без переопределения хотя бы одну чистую виртуальную функцию. Абстрактный класс определяет интерфейс для переопределения производными классами.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Абстрактные классы в обязательном порядке требуют переопределения методов при наследовании, иначе наследники будут так же считаться абстрактными классами.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53973" y="4039169"/>
            <a:ext cx="9817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93417" y="1100571"/>
            <a:ext cx="1113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Есть особый вариант, </a:t>
            </a:r>
            <a:r>
              <a:rPr lang="ru-RU" b="1" dirty="0">
                <a:solidFill>
                  <a:srgbClr val="000000"/>
                </a:solidFill>
              </a:rPr>
              <a:t>чистые виртуальные функции </a:t>
            </a:r>
            <a:r>
              <a:rPr lang="ru-RU" dirty="0">
                <a:solidFill>
                  <a:srgbClr val="000000"/>
                </a:solidFill>
              </a:rPr>
              <a:t>(</a:t>
            </a:r>
            <a:r>
              <a:rPr lang="ru-RU" dirty="0" err="1">
                <a:solidFill>
                  <a:srgbClr val="000000"/>
                </a:solidFill>
              </a:rPr>
              <a:t>pure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functions</a:t>
            </a:r>
            <a:r>
              <a:rPr lang="ru-RU" dirty="0">
                <a:solidFill>
                  <a:srgbClr val="000000"/>
                </a:solidFill>
              </a:rPr>
              <a:t>). Это функции, которые не имеют определения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и соответственно требуют своего переопределения в дочерних классах. Чтобы определить виртуальную функцию как чистую, ее объявление завершается значением "=0".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58454" y="2075958"/>
            <a:ext cx="960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461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1212278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121227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 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Pistol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{&amp;p, &amp;s};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w2.printName();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4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learning Memes &amp; GIFs - Imgfl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8" y="801232"/>
            <a:ext cx="11888024" cy="525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по умолчанию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0571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Чистые виртуальные методы в абстрактных типах могут иметь реализацию по умолчанию. При этом функции не перестанут быть чистыми виртуальными функциями, а класс все еще будет считаться абстрактным и требовать переопределения метода внутри дочернего класса для того что бы тот не являлся абстрактным и позволил создать объекты своего типа.</a:t>
            </a:r>
          </a:p>
          <a:p>
            <a:r>
              <a:rPr lang="ru-RU" dirty="0"/>
              <a:t>Отличие от обычной виртуальной функции с реализацией заключается в том, что реализация выноситься в обязательном порядке за определение класса, а внутри него функция так и остается чистой виртуальной без реализации. А его вызов возможен только напрямую внутри метода дочернего класса.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11163" y="3131896"/>
            <a:ext cx="981766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::&lt;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 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//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 по умолчанию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::&lt;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1744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Интерфейсные классы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59997" y="1287049"/>
            <a:ext cx="10872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Интерфейс</a:t>
            </a:r>
            <a:r>
              <a:rPr lang="ru-RU" dirty="0">
                <a:solidFill>
                  <a:srgbClr val="000000"/>
                </a:solidFill>
              </a:rPr>
              <a:t> — это абстрактный класс, который не имеет переменных-членов, т.е. полей, и все методы которого являются чистыми виртуальными функциями! Интерфейсы еще называют </a:t>
            </a:r>
            <a:r>
              <a:rPr lang="ru-RU" b="1" i="1" dirty="0">
                <a:solidFill>
                  <a:srgbClr val="000000"/>
                </a:solidFill>
              </a:rPr>
              <a:t>«классами-интерфейсами»</a:t>
            </a:r>
            <a:r>
              <a:rPr lang="ru-RU" dirty="0">
                <a:solidFill>
                  <a:srgbClr val="000000"/>
                </a:solidFill>
              </a:rPr>
              <a:t> или </a:t>
            </a:r>
            <a:r>
              <a:rPr lang="ru-RU" b="1" i="1" dirty="0">
                <a:solidFill>
                  <a:srgbClr val="000000"/>
                </a:solidFill>
              </a:rPr>
              <a:t>«интерфейсными классами»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9996" y="2235544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поля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конструкторы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только чистые виртуальные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9995" y="4429590"/>
            <a:ext cx="108720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Интерфейсы используются для того, что бы объединить похожие по смыслу и обращению с собой классы, но разные по функциональному наполнению. Например классы хранения данных в базе данных и в файле могут иметь один общий принцип работы с ними в вашей программе, но внутри устройство работы с ними будет разное</a:t>
            </a:r>
          </a:p>
          <a:p>
            <a:r>
              <a:rPr lang="ru-RU" dirty="0"/>
              <a:t>Не забудьте о подключении </a:t>
            </a:r>
            <a:r>
              <a:rPr lang="ru-RU" b="1" dirty="0"/>
              <a:t>виртуальных деструкторов</a:t>
            </a:r>
            <a:r>
              <a:rPr lang="ru-RU" dirty="0"/>
              <a:t> в ваши интерфейсные классы, чтобы при удалении </a:t>
            </a:r>
            <a:r>
              <a:rPr lang="ru-RU" b="1" dirty="0"/>
              <a:t>указателя</a:t>
            </a:r>
            <a:r>
              <a:rPr lang="ru-RU" dirty="0"/>
              <a:t> на интерфейс вызывался деструктор соответствующего (дочернего)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45492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1316015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1100571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Pistol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s("Excalibur");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Weapon* weapons[N] {&amp;p};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w2.printName();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4506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873625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классов библиотеки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9" name="Picture 2" descr="https://ravesli.com/wp-content/uploads/2019/01/iostream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50" y="1644777"/>
            <a:ext cx="543877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93417" y="1244509"/>
            <a:ext cx="5973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подключении заголовочного файла </a:t>
            </a:r>
            <a:r>
              <a:rPr lang="ru-RU" dirty="0" err="1"/>
              <a:t>iostream</a:t>
            </a:r>
            <a:r>
              <a:rPr lang="ru-RU" dirty="0"/>
              <a:t>, мы получаем доступ ко всей иерархии классов библиотеки </a:t>
            </a:r>
            <a:r>
              <a:rPr lang="ru-RU" dirty="0" err="1"/>
              <a:t>iostream</a:t>
            </a:r>
            <a:r>
              <a:rPr lang="ru-RU" dirty="0"/>
              <a:t>, отвечающих за функционал ввода/вывода данных (включая класс, который называется </a:t>
            </a:r>
            <a:r>
              <a:rPr lang="ru-RU" dirty="0" err="1"/>
              <a:t>iostream</a:t>
            </a:r>
            <a:r>
              <a:rPr lang="ru-RU" dirty="0"/>
              <a:t>).</a:t>
            </a:r>
          </a:p>
          <a:p>
            <a:r>
              <a:rPr lang="ru-RU" dirty="0"/>
              <a:t>Хорошая новость: Программисту не нужно знать детали взаимодействия потоков с разными устройствами и источниками данных, ему нужно только научиться взаимодействовать с этими потоками для чтения и записи данных.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93417" y="3829832"/>
            <a:ext cx="5973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istream</a:t>
            </a:r>
            <a:r>
              <a:rPr lang="ru-RU" dirty="0"/>
              <a:t> используется для работы с входными потоками. </a:t>
            </a:r>
          </a:p>
          <a:p>
            <a:r>
              <a:rPr lang="ru-RU" dirty="0"/>
              <a:t>Класс </a:t>
            </a:r>
            <a:r>
              <a:rPr lang="ru-RU" b="1" dirty="0" err="1"/>
              <a:t>ostream</a:t>
            </a:r>
            <a:r>
              <a:rPr lang="ru-RU" dirty="0"/>
              <a:t> используется для работы с выходными потоками. </a:t>
            </a:r>
          </a:p>
          <a:p>
            <a:r>
              <a:rPr lang="ru-RU" dirty="0"/>
              <a:t>Класс </a:t>
            </a:r>
            <a:r>
              <a:rPr lang="ru-RU" b="1" dirty="0" err="1"/>
              <a:t>iostream</a:t>
            </a:r>
            <a:r>
              <a:rPr lang="ru-RU" dirty="0"/>
              <a:t> может обрабатывать </a:t>
            </a:r>
            <a:r>
              <a:rPr lang="ru-RU" b="1" dirty="0"/>
              <a:t>как ввод</a:t>
            </a:r>
            <a:r>
              <a:rPr lang="ru-RU" dirty="0"/>
              <a:t>, </a:t>
            </a:r>
            <a:r>
              <a:rPr lang="ru-RU" b="1" dirty="0"/>
              <a:t>так и вывод</a:t>
            </a:r>
            <a:r>
              <a:rPr lang="ru-RU" dirty="0"/>
              <a:t> данных, что позволяет ему осуществлять двунаправленный ввод/вывод.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611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Потоки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04728" y="1316236"/>
            <a:ext cx="11102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Поток</a:t>
            </a:r>
            <a:r>
              <a:rPr lang="ru-RU" dirty="0">
                <a:solidFill>
                  <a:srgbClr val="000000"/>
                </a:solidFill>
              </a:rPr>
              <a:t> — это последовательность символов, к которой можно получить доступ. Со временем поток может производить или потреблять потенциально неограниченные объёмы данных.</a:t>
            </a:r>
          </a:p>
          <a:p>
            <a:r>
              <a:rPr lang="ru-RU" b="1" dirty="0"/>
              <a:t>Поток ввода </a:t>
            </a:r>
            <a:r>
              <a:rPr lang="ru-RU" dirty="0"/>
              <a:t>(или ещё «входной поток») используется для хранения данных, полученных от источника данных: клавиатуры, файла, сети и т.д.</a:t>
            </a:r>
          </a:p>
          <a:p>
            <a:r>
              <a:rPr lang="ru-RU" b="1" dirty="0"/>
              <a:t>Поток вывода </a:t>
            </a:r>
            <a:r>
              <a:rPr lang="ru-RU" dirty="0"/>
              <a:t>(или ещё «выходной поток») используется для хранения данных, предоставляемых конкретному потребителю данных: монитору, файлу, принтеру и т.д. При записи данных на устройство вывода, это устройство может быть не готовым принять данные немедленно — например, принтер все ещё может прогреваться, когда программа уже записывает данные в выходной поток. Таким образом, данные будут находиться в потоке вывода до тех пор, пока принтер не начнёт их использовать.</a:t>
            </a:r>
          </a:p>
          <a:p>
            <a:r>
              <a:rPr lang="ru-RU" dirty="0"/>
              <a:t>Некоторые устройства, такие как файлы и сети, могут быть источниками как ввода, так и вывода данных.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830630" y="4478616"/>
            <a:ext cx="10450520" cy="1877737"/>
            <a:chOff x="797843" y="4444191"/>
            <a:chExt cx="10450520" cy="1877737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6597236" y="4920815"/>
              <a:ext cx="941560" cy="416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Буфер</a:t>
              </a:r>
            </a:p>
          </p:txBody>
        </p:sp>
        <p:sp>
          <p:nvSpPr>
            <p:cNvPr id="12" name="Рамка 11"/>
            <p:cNvSpPr/>
            <p:nvPr/>
          </p:nvSpPr>
          <p:spPr>
            <a:xfrm>
              <a:off x="8365374" y="4920815"/>
              <a:ext cx="1692998" cy="103178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Устройство вывода</a:t>
              </a:r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10884950" y="5164438"/>
              <a:ext cx="363413" cy="630526"/>
              <a:chOff x="1171786" y="978070"/>
              <a:chExt cx="363413" cy="630526"/>
            </a:xfrm>
          </p:grpSpPr>
          <p:sp>
            <p:nvSpPr>
              <p:cNvPr id="23" name="Равнобедренный треугольник 22"/>
              <p:cNvSpPr/>
              <p:nvPr/>
            </p:nvSpPr>
            <p:spPr>
              <a:xfrm>
                <a:off x="1171786" y="1089332"/>
                <a:ext cx="363413" cy="51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Блок-схема: узел 23"/>
              <p:cNvSpPr/>
              <p:nvPr/>
            </p:nvSpPr>
            <p:spPr>
              <a:xfrm>
                <a:off x="1231270" y="978070"/>
                <a:ext cx="244444" cy="20823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4" name="Куб 13"/>
            <p:cNvSpPr/>
            <p:nvPr/>
          </p:nvSpPr>
          <p:spPr>
            <a:xfrm>
              <a:off x="797843" y="4920815"/>
              <a:ext cx="1883121" cy="10317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Программа</a:t>
              </a:r>
            </a:p>
          </p:txBody>
        </p:sp>
        <p:sp>
          <p:nvSpPr>
            <p:cNvPr id="15" name="Облако 14"/>
            <p:cNvSpPr/>
            <p:nvPr/>
          </p:nvSpPr>
          <p:spPr>
            <a:xfrm>
              <a:off x="3403995" y="4920815"/>
              <a:ext cx="2553077" cy="103178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информация</a:t>
              </a:r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10333749" y="5340234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2902782" y="5268553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Стрелка вправо 17"/>
            <p:cNvSpPr/>
            <p:nvPr/>
          </p:nvSpPr>
          <p:spPr>
            <a:xfrm>
              <a:off x="6094761" y="5637333"/>
              <a:ext cx="1936375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65468" y="5952596"/>
              <a:ext cx="219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Не буферизованный</a:t>
              </a:r>
            </a:p>
          </p:txBody>
        </p:sp>
        <p:sp>
          <p:nvSpPr>
            <p:cNvPr id="20" name="Стрелка вправо 19"/>
            <p:cNvSpPr/>
            <p:nvPr/>
          </p:nvSpPr>
          <p:spPr>
            <a:xfrm>
              <a:off x="6094761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трелка вправо 20"/>
            <p:cNvSpPr/>
            <p:nvPr/>
          </p:nvSpPr>
          <p:spPr>
            <a:xfrm>
              <a:off x="7750479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1696" y="4444191"/>
              <a:ext cx="18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Буферизованный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84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4" y="481752"/>
            <a:ext cx="946276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Стандартные потоки и манипуляция с ними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10125" y="1100571"/>
            <a:ext cx="11291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Стандартный поток </a:t>
            </a:r>
            <a:r>
              <a:rPr lang="ru-RU" dirty="0"/>
              <a:t>— это предварительно подключенный поток, который предоставляется программе её окружением. C++ поставляется с 4-мя предварительно определёнными стандартными объектами потоков, которые вы можете использовать (первые три вы уже встречали):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cin</a:t>
            </a:r>
            <a:r>
              <a:rPr lang="ru-RU" dirty="0"/>
              <a:t> —связанный со </a:t>
            </a:r>
            <a:r>
              <a:rPr lang="ru-RU" b="1" dirty="0"/>
              <a:t>стандартным вводом </a:t>
            </a:r>
            <a:r>
              <a:rPr lang="ru-RU" dirty="0"/>
              <a:t>(обычно это клавиатура);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cout</a:t>
            </a:r>
            <a:r>
              <a:rPr lang="ru-RU" dirty="0"/>
              <a:t> —связанный со </a:t>
            </a:r>
            <a:r>
              <a:rPr lang="ru-RU" b="1" dirty="0"/>
              <a:t>стандартным выводом </a:t>
            </a:r>
            <a:r>
              <a:rPr lang="ru-RU" dirty="0"/>
              <a:t>(обычно это монитор);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cerr</a:t>
            </a:r>
            <a:r>
              <a:rPr lang="ru-RU" dirty="0"/>
              <a:t> —связанный со </a:t>
            </a:r>
            <a:r>
              <a:rPr lang="ru-RU" b="1" dirty="0"/>
              <a:t>стандартной ошибкой </a:t>
            </a:r>
            <a:r>
              <a:rPr lang="ru-RU" dirty="0"/>
              <a:t>(обычно это монитор), обеспечивающий </a:t>
            </a:r>
            <a:r>
              <a:rPr lang="ru-RU" b="1" dirty="0" err="1"/>
              <a:t>небуферизованный</a:t>
            </a:r>
            <a:r>
              <a:rPr lang="ru-RU" dirty="0"/>
              <a:t> вывод;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clog</a:t>
            </a:r>
            <a:r>
              <a:rPr lang="ru-RU" dirty="0"/>
              <a:t> —связанный со </a:t>
            </a:r>
            <a:r>
              <a:rPr lang="ru-RU" b="1" dirty="0"/>
              <a:t>стандартной ошибкой</a:t>
            </a:r>
            <a:r>
              <a:rPr lang="ru-RU" dirty="0"/>
              <a:t> (обычно это монитор), обеспечивающий </a:t>
            </a:r>
            <a:r>
              <a:rPr lang="ru-RU" b="1" dirty="0"/>
              <a:t>буферизованный</a:t>
            </a:r>
            <a:r>
              <a:rPr lang="ru-RU" dirty="0"/>
              <a:t> вывод.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10125" y="4666605"/>
            <a:ext cx="11291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два способа управления параметрами форматирования вывода: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флаги</a:t>
            </a:r>
            <a:r>
              <a:rPr lang="ru-RU" dirty="0"/>
              <a:t> — это логические переменные, которые можно включать/выключать;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манипуляторы</a:t>
            </a:r>
            <a:r>
              <a:rPr lang="ru-RU" dirty="0"/>
              <a:t> — это объекты, которые помещаются в поток и влияют на способ ввода/вывода данных.</a:t>
            </a:r>
          </a:p>
          <a:p>
            <a:r>
              <a:rPr lang="ru-RU" dirty="0"/>
              <a:t>Управление </a:t>
            </a:r>
            <a:r>
              <a:rPr lang="ru-RU" dirty="0" err="1"/>
              <a:t>фалагами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setf</a:t>
            </a:r>
            <a:r>
              <a:rPr lang="ru-RU" b="1" dirty="0"/>
              <a:t>(флаг)</a:t>
            </a:r>
            <a:r>
              <a:rPr lang="ru-RU" dirty="0"/>
              <a:t> включает флаг, можно включить сразу несколько флагов, используя побитовый оператор ИЛИ (</a:t>
            </a:r>
            <a:r>
              <a:rPr lang="ru-RU" b="1" dirty="0"/>
              <a:t>|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unsetf</a:t>
            </a:r>
            <a:r>
              <a:rPr lang="ru-RU" b="1" dirty="0"/>
              <a:t>(флаг) </a:t>
            </a:r>
            <a:r>
              <a:rPr lang="ru-RU" dirty="0"/>
              <a:t>выключает флаг</a:t>
            </a:r>
          </a:p>
          <a:p>
            <a:r>
              <a:rPr lang="ru-RU" dirty="0"/>
              <a:t>Флаги объединяются в </a:t>
            </a:r>
            <a:r>
              <a:rPr lang="ru-RU" b="1" dirty="0"/>
              <a:t>группы форматирования </a:t>
            </a:r>
            <a:r>
              <a:rPr lang="ru-RU" dirty="0"/>
              <a:t>— это группа флагов, которые выполняют аналогичные (иногда взаимоисключающие) параметры форматирования вывода.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0125" y="3743275"/>
            <a:ext cx="11472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 и вывод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Оператор извлечения &gt;&gt; </a:t>
            </a:r>
            <a:r>
              <a:rPr lang="ru-RU" dirty="0"/>
              <a:t>используется для извлечения значений из потока.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Оператор вставки &lt;&lt; </a:t>
            </a:r>
            <a:r>
              <a:rPr lang="ru-RU" dirty="0"/>
              <a:t>используется для помещения значений в поток. </a:t>
            </a:r>
          </a:p>
        </p:txBody>
      </p:sp>
    </p:spTree>
    <p:extLst>
      <p:ext uri="{BB962C8B-B14F-4D97-AF65-F5344CB8AC3E}">
        <p14:creationId xmlns:p14="http://schemas.microsoft.com/office/powerpoint/2010/main" val="522006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с потоками.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88474" y="1111761"/>
            <a:ext cx="111900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ещё несколько полезных функций класса </a:t>
            </a:r>
            <a:r>
              <a:rPr lang="ru-RU" dirty="0" err="1"/>
              <a:t>istream</a:t>
            </a:r>
            <a:r>
              <a:rPr lang="ru-RU" dirty="0"/>
              <a:t>, которые вы можете использовать: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ru-RU" dirty="0" err="1"/>
              <a:t>et</a:t>
            </a:r>
            <a:r>
              <a:rPr lang="ru-RU" dirty="0"/>
              <a:t>()</a:t>
            </a:r>
            <a:r>
              <a:rPr lang="en-US" dirty="0"/>
              <a:t> -</a:t>
            </a:r>
            <a:r>
              <a:rPr lang="ru-RU" dirty="0"/>
              <a:t> извлекает символ из входного потока. Один важный нюанс: </a:t>
            </a:r>
            <a:r>
              <a:rPr lang="ru-RU" b="1" dirty="0" err="1"/>
              <a:t>get</a:t>
            </a:r>
            <a:r>
              <a:rPr lang="ru-RU" dirty="0"/>
              <a:t>() не считывает символ новой строки!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getline</a:t>
            </a:r>
            <a:r>
              <a:rPr lang="ru-RU" dirty="0"/>
              <a:t>()</a:t>
            </a:r>
            <a:r>
              <a:rPr lang="en-US" dirty="0"/>
              <a:t> -</a:t>
            </a:r>
            <a:r>
              <a:rPr lang="ru-RU" dirty="0"/>
              <a:t> работает точно так же, как </a:t>
            </a:r>
            <a:r>
              <a:rPr lang="ru-RU" dirty="0" err="1"/>
              <a:t>get</a:t>
            </a:r>
            <a:r>
              <a:rPr lang="ru-RU" dirty="0"/>
              <a:t>(), но при этом может считывать символы новой строки. Функция которая считывает строку как тип </a:t>
            </a:r>
            <a:r>
              <a:rPr lang="en-US" dirty="0"/>
              <a:t>string </a:t>
            </a:r>
            <a:r>
              <a:rPr lang="ru-RU" dirty="0"/>
              <a:t>находиться в файле </a:t>
            </a:r>
            <a:r>
              <a:rPr lang="en-US" dirty="0"/>
              <a:t>&lt;string&gt;.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() — игнорирует первый символ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nCount</a:t>
            </a:r>
            <a:r>
              <a:rPr lang="ru-RU" dirty="0"/>
              <a:t>) — игнорирует первые </a:t>
            </a:r>
            <a:r>
              <a:rPr lang="ru-RU" dirty="0" err="1"/>
              <a:t>nCount</a:t>
            </a:r>
            <a:r>
              <a:rPr lang="ru-RU" dirty="0"/>
              <a:t> (количество) символов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peek</a:t>
            </a:r>
            <a:r>
              <a:rPr lang="ru-RU" dirty="0"/>
              <a:t>() — считывает символ из потока, при этом не удаляя его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unget</a:t>
            </a:r>
            <a:r>
              <a:rPr lang="ru-RU" dirty="0"/>
              <a:t>() — возвращает последний считанный символ обратно в поток, чтобы его можно было извлечь в следующий раз.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putback</a:t>
            </a:r>
            <a:r>
              <a:rPr lang="ru-RU" dirty="0"/>
              <a:t>(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) — помещает выбранный вами символ обратно в поток, чтобы его можно было извлечь в следующий раз.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8473" y="4417736"/>
            <a:ext cx="11190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6 потоковых классов, которые используются для чтения и записи строк: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wstringstream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Чтобы использовать </a:t>
            </a:r>
            <a:r>
              <a:rPr lang="ru-RU" dirty="0" err="1"/>
              <a:t>stringstream</a:t>
            </a:r>
            <a:r>
              <a:rPr lang="ru-RU" dirty="0"/>
              <a:t>, нужно подключить заголовочный файл </a:t>
            </a:r>
            <a:r>
              <a:rPr lang="ru-RU" dirty="0" err="1"/>
              <a:t>sstream</a:t>
            </a:r>
            <a:r>
              <a:rPr lang="ru-RU" dirty="0"/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58641" y="4002402"/>
            <a:ext cx="3049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</a:rPr>
              <a:t>Строковые потоки</a:t>
            </a:r>
          </a:p>
        </p:txBody>
      </p:sp>
    </p:spTree>
    <p:extLst>
      <p:ext uri="{BB962C8B-B14F-4D97-AF65-F5344CB8AC3E}">
        <p14:creationId xmlns:p14="http://schemas.microsoft.com/office/powerpoint/2010/main" val="3312637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Файловые потоки ввода вывода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0571"/>
            <a:ext cx="112353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три основных класса файлового ввода/вывода в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ifstream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ofstream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ostream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iostream</a:t>
            </a:r>
            <a:r>
              <a:rPr lang="ru-RU" dirty="0"/>
              <a:t>).</a:t>
            </a:r>
          </a:p>
          <a:p>
            <a:r>
              <a:rPr lang="ru-RU" dirty="0"/>
              <a:t>Для их использования нужно всего лишь подключить заголовочный файл </a:t>
            </a:r>
            <a:r>
              <a:rPr lang="ru-RU" b="1" dirty="0" err="1"/>
              <a:t>fstream</a:t>
            </a:r>
            <a:r>
              <a:rPr lang="ru-RU" dirty="0"/>
              <a:t>.</a:t>
            </a:r>
          </a:p>
          <a:p>
            <a:r>
              <a:rPr lang="ru-RU" dirty="0"/>
              <a:t>Файловые потоки как и строковые определяются программистом, они требуют открытия и явного закрытия потока вызова метода </a:t>
            </a:r>
            <a:r>
              <a:rPr lang="en-US" dirty="0"/>
              <a:t>close()</a:t>
            </a:r>
            <a:r>
              <a:rPr lang="ru-RU" dirty="0"/>
              <a:t>.</a:t>
            </a:r>
          </a:p>
          <a:p>
            <a:r>
              <a:rPr lang="ru-RU" dirty="0"/>
              <a:t>Вывод в файл строго буферизованный по причинам производительности, однако можно принудительно очистить буфер закрытием файла или же </a:t>
            </a:r>
            <a:r>
              <a:rPr lang="ru-RU" i="1" u="sng" dirty="0"/>
              <a:t>метод </a:t>
            </a:r>
            <a:r>
              <a:rPr lang="ru-RU" i="1" u="sng" dirty="0" err="1"/>
              <a:t>ostream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i="1" u="sng" dirty="0"/>
              <a:t>()</a:t>
            </a:r>
            <a:r>
              <a:rPr lang="ru-RU" dirty="0"/>
              <a:t>, или отправив </a:t>
            </a:r>
            <a:r>
              <a:rPr lang="ru-RU" i="1" u="sng" dirty="0" err="1"/>
              <a:t>std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dirty="0"/>
              <a:t> в выходной поток.</a:t>
            </a:r>
          </a:p>
          <a:p>
            <a:r>
              <a:rPr lang="ru-RU" b="1" dirty="0"/>
              <a:t>Интересный нюанс</a:t>
            </a:r>
            <a:r>
              <a:rPr lang="ru-RU" dirty="0"/>
              <a:t>: Поскольку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endl</a:t>
            </a:r>
            <a:r>
              <a:rPr lang="ru-RU" dirty="0"/>
              <a:t>; также очищает выходной поток, то его чрезмерное использование (приводящее к ненужным очисткам буфера) может повлиять на производительность программы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8326" y="4123522"/>
            <a:ext cx="11345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Конструкторы файлового потока принимают необязательный второй параметр, который позволяет указать программисту способ открытия файла. В качестве этого параметра можно передавать следующие флаги (которые находятся в классе </a:t>
            </a:r>
            <a:r>
              <a:rPr lang="ru-RU" dirty="0" err="1"/>
              <a:t>ios</a:t>
            </a:r>
            <a:r>
              <a:rPr lang="ru-RU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app</a:t>
            </a:r>
            <a:r>
              <a:rPr lang="ru-RU" dirty="0"/>
              <a:t> — открывает файл в режиме добавления;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ate</a:t>
            </a:r>
            <a:r>
              <a:rPr lang="ru-RU" dirty="0"/>
              <a:t> — переходит в конец файла перед чтением/записью;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binary</a:t>
            </a:r>
            <a:r>
              <a:rPr lang="ru-RU" dirty="0"/>
              <a:t> — открывает файл в бинарном режиме (вместо текстового режима);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</a:t>
            </a:r>
            <a:r>
              <a:rPr lang="ru-RU" dirty="0"/>
              <a:t> — открывает файл в режиме чтения (по умолчанию для </a:t>
            </a:r>
            <a:r>
              <a:rPr lang="ru-RU" dirty="0" err="1"/>
              <a:t>ifstream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out</a:t>
            </a:r>
            <a:r>
              <a:rPr lang="ru-RU" dirty="0"/>
              <a:t> — открывает файл в режиме записи (по умолчанию для </a:t>
            </a:r>
            <a:r>
              <a:rPr lang="ru-RU" dirty="0" err="1"/>
              <a:t>ofstream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trunc</a:t>
            </a:r>
            <a:r>
              <a:rPr lang="ru-RU" dirty="0"/>
              <a:t> — удаляет файл, если он уже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3142687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Файловый указатель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31822" y="1295219"/>
            <a:ext cx="107283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Каждый класс файлового ввода/вывода содержит </a:t>
            </a:r>
            <a:r>
              <a:rPr lang="ru-RU" b="1" dirty="0"/>
              <a:t>файловый указатель</a:t>
            </a:r>
            <a:r>
              <a:rPr lang="ru-RU" dirty="0"/>
              <a:t>, который используется для отслеживания текущей позиции чтения/записи данных в файл. Любая запись в файл или чтение содержимого файла происходит в текущем местоположении файлового указателя.</a:t>
            </a:r>
          </a:p>
          <a:p>
            <a:r>
              <a:rPr lang="ru-RU" dirty="0"/>
              <a:t>До этого момента мы осуществляли последовательный доступ к файлам, т.е. выполняли чтение/запись файла по порядку. Тем не менее, мы можем выполнить и произвольный доступ к файлу, т.е. перемещаться по файлу, как захотим. Это может быть полезно, когда файл имеет обширное содержимое, а нам нужна всего лишь небольшая конкретная запись из всего этого. </a:t>
            </a:r>
          </a:p>
          <a:p>
            <a:r>
              <a:rPr lang="ru-RU" dirty="0"/>
              <a:t>Произвольный доступ к файлу осуществляется путём манипулирования файловым указателем с помощью методов </a:t>
            </a:r>
            <a:r>
              <a:rPr lang="ru-RU" dirty="0" err="1"/>
              <a:t>seekg</a:t>
            </a:r>
            <a:r>
              <a:rPr lang="ru-RU" dirty="0"/>
              <a:t>() (для ввода) и </a:t>
            </a:r>
            <a:r>
              <a:rPr lang="ru-RU" dirty="0" err="1"/>
              <a:t>seekp</a:t>
            </a:r>
            <a:r>
              <a:rPr lang="ru-RU" dirty="0"/>
              <a:t>() (для вывода). </a:t>
            </a:r>
          </a:p>
          <a:p>
            <a:r>
              <a:rPr lang="ru-RU" dirty="0"/>
              <a:t>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принимают следующие два параметра: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смещение</a:t>
            </a:r>
            <a:r>
              <a:rPr lang="ru-RU" dirty="0"/>
              <a:t> на которое следует переместить файловый указатель (измеряется в байтах);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</a:t>
            </a:r>
            <a:r>
              <a:rPr lang="ru-RU" dirty="0"/>
              <a:t> </a:t>
            </a:r>
            <a:r>
              <a:rPr lang="ru-RU" dirty="0" err="1"/>
              <a:t>ios</a:t>
            </a:r>
            <a:r>
              <a:rPr lang="ru-RU" dirty="0"/>
              <a:t>, который обозначает место, от которого следует отталкиваться при смещении. </a:t>
            </a:r>
          </a:p>
          <a:p>
            <a:r>
              <a:rPr lang="ru-RU" dirty="0"/>
              <a:t>Флаги </a:t>
            </a:r>
            <a:r>
              <a:rPr lang="ru-RU" dirty="0" err="1"/>
              <a:t>ios</a:t>
            </a:r>
            <a:r>
              <a:rPr lang="ru-RU" dirty="0"/>
              <a:t>, которые принимают 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в качестве второго параметра: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beg</a:t>
            </a:r>
            <a:r>
              <a:rPr lang="ru-RU" dirty="0"/>
              <a:t> — </a:t>
            </a:r>
            <a:r>
              <a:rPr lang="ru-RU" dirty="0" err="1"/>
              <a:t>cмещение</a:t>
            </a:r>
            <a:r>
              <a:rPr lang="ru-RU" dirty="0"/>
              <a:t> относительно начала файла (по умолчанию);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cur</a:t>
            </a:r>
            <a:r>
              <a:rPr lang="ru-RU" dirty="0"/>
              <a:t> — </a:t>
            </a:r>
            <a:r>
              <a:rPr lang="ru-RU" dirty="0" err="1"/>
              <a:t>cмещение</a:t>
            </a:r>
            <a:r>
              <a:rPr lang="ru-RU" dirty="0"/>
              <a:t> относительно текущего местоположения файлового указателя;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end</a:t>
            </a:r>
            <a:r>
              <a:rPr lang="ru-RU" dirty="0"/>
              <a:t> — смещение относительно конца файла.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840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5322397" y="1507478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Машина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60366" y="3048174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5322397" y="4020366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cxnSp>
        <p:nvCxnSpPr>
          <p:cNvPr id="13" name="Прямая со стрелкой 12"/>
          <p:cNvCxnSpPr>
            <a:stCxn id="9" idx="3"/>
            <a:endCxn id="11" idx="0"/>
          </p:cNvCxnSpPr>
          <p:nvPr/>
        </p:nvCxnSpPr>
        <p:spPr>
          <a:xfrm flipH="1">
            <a:off x="2343491" y="2280239"/>
            <a:ext cx="3208278" cy="76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4"/>
            <a:endCxn id="12" idx="0"/>
          </p:cNvCxnSpPr>
          <p:nvPr/>
        </p:nvCxnSpPr>
        <p:spPr>
          <a:xfrm>
            <a:off x="6105522" y="2412824"/>
            <a:ext cx="0" cy="160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9173770" y="3048174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cxnSp>
        <p:nvCxnSpPr>
          <p:cNvPr id="16" name="Прямая со стрелкой 15"/>
          <p:cNvCxnSpPr>
            <a:stCxn id="9" idx="5"/>
            <a:endCxn id="15" idx="0"/>
          </p:cNvCxnSpPr>
          <p:nvPr/>
        </p:nvCxnSpPr>
        <p:spPr>
          <a:xfrm>
            <a:off x="6659274" y="2280239"/>
            <a:ext cx="3297621" cy="76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трелка вправо 16"/>
          <p:cNvSpPr/>
          <p:nvPr/>
        </p:nvSpPr>
        <p:spPr>
          <a:xfrm>
            <a:off x="7116461" y="1865089"/>
            <a:ext cx="706170" cy="19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ые фигурные скобки 17"/>
          <p:cNvSpPr/>
          <p:nvPr/>
        </p:nvSpPr>
        <p:spPr>
          <a:xfrm>
            <a:off x="8319103" y="1192213"/>
            <a:ext cx="2771094" cy="15358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/>
              <a:t>Управление ТС</a:t>
            </a:r>
          </a:p>
          <a:p>
            <a:pPr algn="ctr"/>
            <a:r>
              <a:rPr lang="ru-RU" sz="1600" dirty="0"/>
              <a:t>Завести</a:t>
            </a:r>
          </a:p>
          <a:p>
            <a:pPr algn="ctr"/>
            <a:r>
              <a:rPr lang="ru-RU" sz="1600" dirty="0"/>
              <a:t>Повернуть руль</a:t>
            </a:r>
          </a:p>
          <a:p>
            <a:pPr algn="ctr"/>
            <a:r>
              <a:rPr lang="ru-RU" sz="1600" dirty="0"/>
              <a:t>Включить </a:t>
            </a:r>
            <a:r>
              <a:rPr lang="ru-RU" sz="1600" dirty="0" err="1"/>
              <a:t>поворотники</a:t>
            </a:r>
            <a:endParaRPr lang="ru-RU" sz="1600" dirty="0"/>
          </a:p>
          <a:p>
            <a:pPr algn="ctr"/>
            <a:r>
              <a:rPr lang="ru-RU" sz="1600" dirty="0"/>
              <a:t>Переключить передачу</a:t>
            </a:r>
          </a:p>
          <a:p>
            <a:pPr algn="ctr"/>
            <a:r>
              <a:rPr lang="en-US" sz="1600" dirty="0"/>
              <a:t>…</a:t>
            </a:r>
            <a:endParaRPr lang="ru-RU" sz="1600" dirty="0"/>
          </a:p>
          <a:p>
            <a:pPr algn="ctr"/>
            <a:endParaRPr lang="ru-RU" sz="1600" dirty="0"/>
          </a:p>
        </p:txBody>
      </p:sp>
      <p:sp>
        <p:nvSpPr>
          <p:cNvPr id="19" name="Двойные фигурные скобки 18"/>
          <p:cNvSpPr/>
          <p:nvPr/>
        </p:nvSpPr>
        <p:spPr>
          <a:xfrm>
            <a:off x="494877" y="4053108"/>
            <a:ext cx="3697229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/>
              <a:t>Управление ТС</a:t>
            </a:r>
          </a:p>
          <a:p>
            <a:pPr algn="ctr"/>
            <a:r>
              <a:rPr lang="ru-RU" sz="1600" dirty="0"/>
              <a:t>Завести</a:t>
            </a:r>
            <a:r>
              <a:rPr lang="en-US" sz="1600" dirty="0"/>
              <a:t>(</a:t>
            </a:r>
            <a:r>
              <a:rPr lang="ru-RU" sz="1600" dirty="0"/>
              <a:t>Вставив ключ зажигания)</a:t>
            </a:r>
          </a:p>
          <a:p>
            <a:pPr algn="ctr"/>
            <a:r>
              <a:rPr lang="ru-RU" sz="1600" dirty="0"/>
              <a:t>Повернуть руль(Без </a:t>
            </a:r>
            <a:r>
              <a:rPr lang="ru-RU" sz="1600" dirty="0" err="1"/>
              <a:t>гидроуселителя</a:t>
            </a:r>
            <a:r>
              <a:rPr lang="ru-RU" sz="1600" dirty="0"/>
              <a:t>)</a:t>
            </a:r>
          </a:p>
          <a:p>
            <a:pPr algn="ctr"/>
            <a:r>
              <a:rPr lang="ru-RU" sz="1600" dirty="0"/>
              <a:t>Включить </a:t>
            </a:r>
            <a:r>
              <a:rPr lang="ru-RU" sz="1600" dirty="0" err="1"/>
              <a:t>поворотники</a:t>
            </a:r>
            <a:endParaRPr lang="ru-RU" sz="1600" dirty="0"/>
          </a:p>
          <a:p>
            <a:pPr algn="ctr"/>
            <a:r>
              <a:rPr lang="ru-RU" sz="1600" dirty="0"/>
              <a:t>Переключить передачу(Механика)</a:t>
            </a:r>
          </a:p>
          <a:p>
            <a:pPr algn="ctr"/>
            <a:r>
              <a:rPr lang="en-US" sz="1600" dirty="0"/>
              <a:t>…</a:t>
            </a:r>
            <a:endParaRPr lang="ru-RU" sz="1600" dirty="0"/>
          </a:p>
          <a:p>
            <a:pPr algn="ctr"/>
            <a:endParaRPr lang="ru-RU" sz="1600" dirty="0"/>
          </a:p>
        </p:txBody>
      </p:sp>
      <p:sp>
        <p:nvSpPr>
          <p:cNvPr id="20" name="Двойные фигурные скобки 19"/>
          <p:cNvSpPr/>
          <p:nvPr/>
        </p:nvSpPr>
        <p:spPr>
          <a:xfrm>
            <a:off x="4256907" y="5121732"/>
            <a:ext cx="3900701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/>
              <a:t>Управление ТС</a:t>
            </a:r>
          </a:p>
          <a:p>
            <a:pPr algn="ctr"/>
            <a:r>
              <a:rPr lang="ru-RU" sz="1600" dirty="0"/>
              <a:t>Завести</a:t>
            </a:r>
            <a:r>
              <a:rPr lang="en-US" sz="1600" dirty="0"/>
              <a:t>(</a:t>
            </a:r>
            <a:r>
              <a:rPr lang="ru-RU" sz="1600" dirty="0"/>
              <a:t>Нажать кнопку на </a:t>
            </a:r>
            <a:r>
              <a:rPr lang="ru-RU" sz="1600" dirty="0" err="1"/>
              <a:t>брелке</a:t>
            </a:r>
            <a:r>
              <a:rPr lang="ru-RU" sz="1600" dirty="0"/>
              <a:t>)</a:t>
            </a:r>
          </a:p>
          <a:p>
            <a:pPr algn="ctr"/>
            <a:r>
              <a:rPr lang="ru-RU" sz="1600" dirty="0"/>
              <a:t>Повернуть руль(С гидроусилителем)</a:t>
            </a:r>
          </a:p>
          <a:p>
            <a:pPr algn="ctr"/>
            <a:r>
              <a:rPr lang="ru-RU" sz="1600" dirty="0"/>
              <a:t>Включить </a:t>
            </a:r>
            <a:r>
              <a:rPr lang="ru-RU" sz="1600" dirty="0" err="1"/>
              <a:t>поворотники</a:t>
            </a:r>
            <a:endParaRPr lang="ru-RU" sz="1600" dirty="0"/>
          </a:p>
          <a:p>
            <a:pPr algn="ctr"/>
            <a:r>
              <a:rPr lang="ru-RU" sz="1600" dirty="0"/>
              <a:t>Переключить передачу(Автомат)</a:t>
            </a:r>
          </a:p>
          <a:p>
            <a:pPr algn="ctr"/>
            <a:r>
              <a:rPr lang="en-US" sz="1600" dirty="0"/>
              <a:t>…</a:t>
            </a:r>
            <a:endParaRPr lang="ru-RU" sz="1600" dirty="0"/>
          </a:p>
          <a:p>
            <a:pPr algn="ctr"/>
            <a:endParaRPr lang="ru-RU" sz="1600" dirty="0"/>
          </a:p>
        </p:txBody>
      </p:sp>
      <p:sp>
        <p:nvSpPr>
          <p:cNvPr id="21" name="Двойные фигурные скобки 20"/>
          <p:cNvSpPr/>
          <p:nvPr/>
        </p:nvSpPr>
        <p:spPr>
          <a:xfrm>
            <a:off x="8024649" y="4020678"/>
            <a:ext cx="3864492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/>
              <a:t>Управление ТС</a:t>
            </a:r>
          </a:p>
          <a:p>
            <a:pPr algn="ctr"/>
            <a:r>
              <a:rPr lang="ru-RU" sz="1600" dirty="0"/>
              <a:t>Завести</a:t>
            </a:r>
            <a:r>
              <a:rPr lang="en-US" sz="1600" dirty="0"/>
              <a:t>(</a:t>
            </a:r>
            <a:r>
              <a:rPr lang="ru-RU" sz="1600" dirty="0"/>
              <a:t>Нажать кнопку на приборке)</a:t>
            </a:r>
          </a:p>
          <a:p>
            <a:pPr algn="ctr"/>
            <a:r>
              <a:rPr lang="ru-RU" sz="1600" dirty="0"/>
              <a:t>Повернуть руль(Автопилот)</a:t>
            </a:r>
          </a:p>
          <a:p>
            <a:pPr algn="ctr"/>
            <a:r>
              <a:rPr lang="ru-RU" sz="1600" dirty="0"/>
              <a:t>Включить </a:t>
            </a:r>
            <a:r>
              <a:rPr lang="ru-RU" sz="1600" dirty="0" err="1"/>
              <a:t>поворотники</a:t>
            </a:r>
            <a:endParaRPr lang="ru-RU" sz="1600" dirty="0"/>
          </a:p>
          <a:p>
            <a:pPr algn="ctr"/>
            <a:r>
              <a:rPr lang="ru-RU" sz="1600" dirty="0"/>
              <a:t>Переключить передачу(Роботизированная)</a:t>
            </a:r>
          </a:p>
          <a:p>
            <a:pPr algn="ctr"/>
            <a:r>
              <a:rPr lang="en-US" sz="1600" dirty="0"/>
              <a:t>…</a:t>
            </a:r>
            <a:endParaRPr lang="ru-RU" sz="1600" dirty="0"/>
          </a:p>
          <a:p>
            <a:pPr algn="ctr"/>
            <a:endParaRPr lang="ru-RU" sz="16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632402" y="1578596"/>
            <a:ext cx="363413" cy="630526"/>
            <a:chOff x="1171786" y="978070"/>
            <a:chExt cx="363413" cy="630526"/>
          </a:xfrm>
        </p:grpSpPr>
        <p:sp>
          <p:nvSpPr>
            <p:cNvPr id="23" name="Равнобедренный треугольник 22"/>
            <p:cNvSpPr/>
            <p:nvPr/>
          </p:nvSpPr>
          <p:spPr>
            <a:xfrm>
              <a:off x="1171786" y="1089332"/>
              <a:ext cx="363413" cy="5192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Блок-схема: узел 23"/>
            <p:cNvSpPr/>
            <p:nvPr/>
          </p:nvSpPr>
          <p:spPr>
            <a:xfrm>
              <a:off x="1231270" y="978070"/>
              <a:ext cx="244444" cy="2082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5" name="Прямая со стрелкой 24"/>
          <p:cNvCxnSpPr>
            <a:stCxn id="23" idx="3"/>
            <a:endCxn id="12" idx="1"/>
          </p:cNvCxnSpPr>
          <p:nvPr/>
        </p:nvCxnSpPr>
        <p:spPr>
          <a:xfrm>
            <a:off x="3814109" y="2209122"/>
            <a:ext cx="1737660" cy="19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3" idx="3"/>
            <a:endCxn id="11" idx="6"/>
          </p:cNvCxnSpPr>
          <p:nvPr/>
        </p:nvCxnSpPr>
        <p:spPr>
          <a:xfrm flipH="1">
            <a:off x="3126615" y="2209122"/>
            <a:ext cx="687494" cy="12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3"/>
            <a:endCxn id="15" idx="2"/>
          </p:cNvCxnSpPr>
          <p:nvPr/>
        </p:nvCxnSpPr>
        <p:spPr>
          <a:xfrm>
            <a:off x="3814109" y="2209122"/>
            <a:ext cx="5359661" cy="12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8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55037" y="1043189"/>
            <a:ext cx="600244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45632" y="1100571"/>
            <a:ext cx="59722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2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2889" y="1278040"/>
            <a:ext cx="1191911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string 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Weapon(string name,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distance, Type type):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name(name), damage(damage), distance(distance), type(type)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"type: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type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name: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name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damage: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damage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distance: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distance;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type;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5429" y="1295219"/>
            <a:ext cx="1186657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Pistol: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string caliber;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Pistol(string name,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string caliber):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caliber(caliber), Weapon(name, damage, distance,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Weapon::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caliber: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caliber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(distance 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-&gt;distance){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"To far"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6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3417" y="1489866"/>
            <a:ext cx="1085191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Sword: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string steel;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Sword(string name,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damage, string steel,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length):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steel(steel), length(length), Weapon(name, damage, length,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Weapon::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steel: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steel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length: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length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strike(){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0377" y="1118118"/>
            <a:ext cx="118916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NAMES_COUNT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PISTOL_NAMES[NAMES_COUNT]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"FN Five-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seveN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"Smith &amp; Wesson Model 500"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"FN-FNP45"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"Beretta 92"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"Glock-17"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CALIBER_NAMES[NAMES_COUNT]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"5,7×28mm"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".500 S&amp;W Mag"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".45 ACP"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"9x19mm"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"9x19mm"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SWORD_NAMES[NAMES_COUNT]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Оркрист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"Жало"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Нарсил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Херугрим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Хедхафанг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STEEL_NAMES[NAMES_COUNT]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"09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Г2С"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DX51D"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"30MnB5"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"08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Х18Н10Т"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"С345-09Г2С"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88482" y="4336540"/>
            <a:ext cx="52126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Pistol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generate_pistol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pistol = rand() % NAMES_COUNT;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Pistol(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PISTOL_NAMES[pistol],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rand() %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CALIBER_NAMES[pistol]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488482" y="2520658"/>
            <a:ext cx="52126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Sword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generate_sword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Sword(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SWORD_NAMES[rand() % NAMES_COUNT],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STEEL_NAMES[rand() % NAMES_COUNT],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00377" y="2814004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Weapon* weapons[N];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5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94916" y="3612935"/>
            <a:ext cx="103172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--|-- Без приведения указателя --|--</a:t>
            </a:r>
          </a:p>
          <a:p>
            <a:endParaRPr lang="ru-RU" sz="1600" dirty="0"/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Нарсил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193.304; </a:t>
            </a:r>
            <a:r>
              <a:rPr lang="ru-RU" sz="1600" dirty="0" err="1"/>
              <a:t>distance</a:t>
            </a:r>
            <a:r>
              <a:rPr lang="ru-RU" sz="1600" dirty="0"/>
              <a:t>: 1.17002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Beretta</a:t>
            </a:r>
            <a:r>
              <a:rPr lang="ru-RU" sz="1600" dirty="0"/>
              <a:t> 92; </a:t>
            </a:r>
            <a:r>
              <a:rPr lang="ru-RU" sz="1600" dirty="0" err="1"/>
              <a:t>damage</a:t>
            </a:r>
            <a:r>
              <a:rPr lang="ru-RU" sz="1600" dirty="0"/>
              <a:t>: 89.5962; </a:t>
            </a:r>
            <a:r>
              <a:rPr lang="ru-RU" sz="1600" dirty="0" err="1"/>
              <a:t>distance</a:t>
            </a:r>
            <a:r>
              <a:rPr lang="ru-RU" sz="1600" dirty="0"/>
              <a:t>: 822.84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Оркрист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710.501; </a:t>
            </a:r>
            <a:r>
              <a:rPr lang="ru-RU" sz="1600" dirty="0" err="1"/>
              <a:t>distance</a:t>
            </a:r>
            <a:r>
              <a:rPr lang="ru-RU" sz="1600" dirty="0"/>
              <a:t>: 0.60799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Оркрист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364.452; </a:t>
            </a:r>
            <a:r>
              <a:rPr lang="ru-RU" sz="1600" dirty="0" err="1"/>
              <a:t>distance</a:t>
            </a:r>
            <a:r>
              <a:rPr lang="ru-RU" sz="1600" dirty="0"/>
              <a:t>: 0.331797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Хедхафанг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119.083; </a:t>
            </a:r>
            <a:r>
              <a:rPr lang="ru-RU" sz="1600" dirty="0" err="1"/>
              <a:t>distance</a:t>
            </a:r>
            <a:r>
              <a:rPr lang="ru-RU" sz="1600" dirty="0"/>
              <a:t>: 0.0178228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Smith</a:t>
            </a:r>
            <a:r>
              <a:rPr lang="ru-RU" sz="1600" dirty="0"/>
              <a:t> &amp; </a:t>
            </a:r>
            <a:r>
              <a:rPr lang="ru-RU" sz="1600" dirty="0" err="1"/>
              <a:t>Wesson</a:t>
            </a:r>
            <a:r>
              <a:rPr lang="ru-RU" sz="1600" dirty="0"/>
              <a:t> </a:t>
            </a:r>
            <a:r>
              <a:rPr lang="ru-RU" sz="1600" dirty="0" err="1"/>
              <a:t>Model</a:t>
            </a:r>
            <a:r>
              <a:rPr lang="ru-RU" sz="1600" dirty="0"/>
              <a:t> 500; </a:t>
            </a:r>
            <a:r>
              <a:rPr lang="ru-RU" sz="1600" dirty="0" err="1"/>
              <a:t>damage</a:t>
            </a:r>
            <a:r>
              <a:rPr lang="ru-RU" sz="1600" dirty="0"/>
              <a:t>: 57.1184; </a:t>
            </a:r>
            <a:r>
              <a:rPr lang="ru-RU" sz="1600" dirty="0" err="1"/>
              <a:t>distance</a:t>
            </a:r>
            <a:r>
              <a:rPr lang="ru-RU" sz="1600" dirty="0"/>
              <a:t>: 601.764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Жало; </a:t>
            </a:r>
            <a:r>
              <a:rPr lang="ru-RU" sz="1600" dirty="0" err="1"/>
              <a:t>damage</a:t>
            </a:r>
            <a:r>
              <a:rPr lang="ru-RU" sz="1600" dirty="0"/>
              <a:t>: 450.789; </a:t>
            </a:r>
            <a:r>
              <a:rPr lang="ru-RU" sz="1600" dirty="0" err="1"/>
              <a:t>distance</a:t>
            </a:r>
            <a:r>
              <a:rPr lang="ru-RU" sz="1600" dirty="0"/>
              <a:t>: 0.114078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FN-FNP45; </a:t>
            </a:r>
            <a:r>
              <a:rPr lang="ru-RU" sz="1600" dirty="0" err="1"/>
              <a:t>damage</a:t>
            </a:r>
            <a:r>
              <a:rPr lang="ru-RU" sz="1600" dirty="0"/>
              <a:t>: 80.2606; </a:t>
            </a:r>
            <a:r>
              <a:rPr lang="ru-RU" sz="1600" dirty="0" err="1"/>
              <a:t>distance</a:t>
            </a:r>
            <a:r>
              <a:rPr lang="ru-RU" sz="1600" dirty="0"/>
              <a:t>: 519.883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Жало; </a:t>
            </a:r>
            <a:r>
              <a:rPr lang="ru-RU" sz="1600" dirty="0" err="1"/>
              <a:t>damage</a:t>
            </a:r>
            <a:r>
              <a:rPr lang="ru-RU" sz="1600" dirty="0"/>
              <a:t>: 955.901; </a:t>
            </a:r>
            <a:r>
              <a:rPr lang="ru-RU" sz="1600" dirty="0" err="1"/>
              <a:t>distance</a:t>
            </a:r>
            <a:r>
              <a:rPr lang="ru-RU" sz="1600" dirty="0"/>
              <a:t>: 1.07871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Smith</a:t>
            </a:r>
            <a:r>
              <a:rPr lang="ru-RU" sz="1600" dirty="0"/>
              <a:t> &amp; </a:t>
            </a:r>
            <a:r>
              <a:rPr lang="ru-RU" sz="1600" dirty="0" err="1"/>
              <a:t>Wesson</a:t>
            </a:r>
            <a:r>
              <a:rPr lang="ru-RU" sz="1600" dirty="0"/>
              <a:t> </a:t>
            </a:r>
            <a:r>
              <a:rPr lang="ru-RU" sz="1600" dirty="0" err="1"/>
              <a:t>Model</a:t>
            </a:r>
            <a:r>
              <a:rPr lang="ru-RU" sz="1600" dirty="0"/>
              <a:t> 500; </a:t>
            </a:r>
            <a:r>
              <a:rPr lang="ru-RU" sz="1600" dirty="0" err="1"/>
              <a:t>damage</a:t>
            </a:r>
            <a:r>
              <a:rPr lang="ru-RU" sz="1600" dirty="0"/>
              <a:t>: 23.5328; </a:t>
            </a:r>
            <a:r>
              <a:rPr lang="ru-RU" sz="1600" dirty="0" err="1"/>
              <a:t>distance</a:t>
            </a:r>
            <a:r>
              <a:rPr lang="ru-RU" sz="1600" dirty="0"/>
              <a:t>: 862.239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3417" y="1247229"/>
            <a:ext cx="11698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Без приведения указателя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 // error: request for member '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' in '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]', which is of non-class type 'void*'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]-&gt;strike(); // error: 'class Weapon' has no member named 'strike'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((double)rand() / RAND_MAX * 1000); // error: 'class Weapon' has no member named '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'; did you mean 'distance'?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865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2214</TotalTime>
  <Words>6690</Words>
  <Application>Microsoft Office PowerPoint</Application>
  <PresentationFormat>Широкоэкранный</PresentationFormat>
  <Paragraphs>574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Максим</cp:lastModifiedBy>
  <cp:revision>273</cp:revision>
  <dcterms:created xsi:type="dcterms:W3CDTF">2018-10-31T17:08:02Z</dcterms:created>
  <dcterms:modified xsi:type="dcterms:W3CDTF">2024-10-07T05:56:06Z</dcterms:modified>
</cp:coreProperties>
</file>