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1" r:id="rId4"/>
    <p:sldId id="283" r:id="rId5"/>
    <p:sldId id="284" r:id="rId6"/>
    <p:sldId id="282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1" autoAdjust="0"/>
    <p:restoredTop sz="94419" autoAdjust="0"/>
  </p:normalViewPr>
  <p:slideViewPr>
    <p:cSldViewPr snapToGrid="0">
      <p:cViewPr varScale="1">
        <p:scale>
          <a:sx n="105" d="100"/>
          <a:sy n="105" d="100"/>
        </p:scale>
        <p:origin x="18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66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02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42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5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2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82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67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74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08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2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73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72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2000" y="520511"/>
            <a:ext cx="8640000" cy="58169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Курс лекций:</a:t>
            </a: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</a:p>
          <a:p>
            <a:pPr algn="ctr"/>
            <a:endParaRPr lang="ru-RU" sz="36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C++Лекция 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12: 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Шаблоны проектирования</a:t>
            </a:r>
            <a:r>
              <a:rPr lang="en-US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Порождающие.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Олегович,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кафедры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437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488092" y="705177"/>
            <a:ext cx="8167816" cy="5447647"/>
            <a:chOff x="259492" y="1348031"/>
            <a:chExt cx="8550876" cy="5447647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259492" y="1348031"/>
              <a:ext cx="855087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Абстрактная фабрика </a:t>
              </a:r>
              <a:r>
                <a:rPr lang="ru-RU" dirty="0"/>
                <a:t>— это порождающий паттерн проектирования, который позволяет </a:t>
              </a:r>
              <a:r>
                <a:rPr lang="ru-RU" b="1" dirty="0"/>
                <a:t>создавать семейства связанных объектов</a:t>
              </a:r>
              <a:r>
                <a:rPr lang="ru-RU" dirty="0"/>
                <a:t>, не привязываясь к конкретным классам создаваемых объектов</a:t>
              </a:r>
              <a:r>
                <a:rPr lang="ru-RU" dirty="0" smtClean="0"/>
                <a:t>.</a:t>
              </a:r>
              <a:endParaRPr lang="ru-RU" dirty="0"/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8421" y="3119057"/>
              <a:ext cx="4171947" cy="2828925"/>
            </a:xfrm>
            <a:prstGeom prst="rect">
              <a:avLst/>
            </a:prstGeom>
          </p:spPr>
        </p:pic>
        <p:sp>
          <p:nvSpPr>
            <p:cNvPr id="7" name="Прямоугольник 6"/>
            <p:cNvSpPr/>
            <p:nvPr/>
          </p:nvSpPr>
          <p:spPr>
            <a:xfrm>
              <a:off x="259493" y="2271363"/>
              <a:ext cx="4378928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Представьте, что вы пишете симулятор мебельного магазина. Ваш код содержит:</a:t>
              </a:r>
            </a:p>
            <a:p>
              <a:r>
                <a:rPr lang="ru-RU" dirty="0"/>
                <a:t>Семейство зависимых продуктов. Скажем, Кресло + Диван + Столик.</a:t>
              </a:r>
            </a:p>
            <a:p>
              <a:r>
                <a:rPr lang="ru-RU" dirty="0"/>
                <a:t>Несколько вариаций этого семейства. Например, продукты Кресло, Диван и Столик представлены в трёх разных стилях: Ар-</a:t>
              </a:r>
              <a:r>
                <a:rPr lang="ru-RU" dirty="0" err="1"/>
                <a:t>деко</a:t>
              </a:r>
              <a:r>
                <a:rPr lang="ru-RU" dirty="0"/>
                <a:t>, Викторианском и Модерне.</a:t>
              </a:r>
            </a:p>
            <a:p>
              <a:r>
                <a:rPr lang="ru-RU" dirty="0"/>
                <a:t>Вам нужен такой способ создавать объекты продуктов, чтобы они сочетались с другими продуктами того же семейства. Это важно, так как клиенты расстраиваются, если получают несочетающуюся мебель.</a:t>
              </a: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2794206" y="0"/>
            <a:ext cx="355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Абстрактная фабрика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545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2995" y="572931"/>
            <a:ext cx="87609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1.Абстрактные </a:t>
            </a:r>
            <a:r>
              <a:rPr lang="ru-RU" b="1" dirty="0"/>
              <a:t>продукты </a:t>
            </a:r>
            <a:r>
              <a:rPr lang="ru-RU" dirty="0"/>
              <a:t>объявляют интерфейсы продуктов, которые связаны друг с другом по смыслу, но выполняют разные функции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dirty="0" smtClean="0"/>
              <a:t>2.Конкретные </a:t>
            </a:r>
            <a:r>
              <a:rPr lang="ru-RU" b="1" dirty="0"/>
              <a:t>продукты </a:t>
            </a:r>
            <a:r>
              <a:rPr lang="ru-RU" dirty="0"/>
              <a:t>— большой набор классов, которые относятся к различным абстрактным </a:t>
            </a:r>
            <a:r>
              <a:rPr lang="ru-RU" dirty="0" smtClean="0"/>
              <a:t>продуктам, </a:t>
            </a:r>
            <a:r>
              <a:rPr lang="ru-RU" dirty="0"/>
              <a:t>но имеют одни и те же </a:t>
            </a:r>
            <a:r>
              <a:rPr lang="ru-RU" dirty="0" smtClean="0"/>
              <a:t>вариации.</a:t>
            </a:r>
            <a:endParaRPr lang="ru-RU" dirty="0"/>
          </a:p>
          <a:p>
            <a:r>
              <a:rPr lang="ru-RU" b="1" dirty="0" smtClean="0"/>
              <a:t>3. Абстрактная </a:t>
            </a:r>
            <a:r>
              <a:rPr lang="ru-RU" b="1" dirty="0"/>
              <a:t>фабрика </a:t>
            </a:r>
            <a:r>
              <a:rPr lang="ru-RU" dirty="0"/>
              <a:t>объявляет методы создания различных абстрактных </a:t>
            </a:r>
            <a:r>
              <a:rPr lang="ru-RU" dirty="0" smtClean="0"/>
              <a:t>продуктов.</a:t>
            </a:r>
            <a:endParaRPr lang="ru-RU" dirty="0"/>
          </a:p>
          <a:p>
            <a:r>
              <a:rPr lang="ru-RU" b="1" dirty="0" smtClean="0"/>
              <a:t>4.Конкретные </a:t>
            </a:r>
            <a:r>
              <a:rPr lang="ru-RU" b="1" dirty="0"/>
              <a:t>фабрики </a:t>
            </a:r>
            <a:r>
              <a:rPr lang="ru-RU" dirty="0"/>
              <a:t>относятся каждая к своей вариации продуктов </a:t>
            </a:r>
            <a:r>
              <a:rPr lang="ru-RU" dirty="0" smtClean="0"/>
              <a:t>и </a:t>
            </a:r>
            <a:r>
              <a:rPr lang="ru-RU" dirty="0"/>
              <a:t>реализуют методы абстрактной фабрики, позволяя создавать все продукты определённой вариации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978" y="2847868"/>
            <a:ext cx="5955957" cy="387351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72995" y="3698772"/>
            <a:ext cx="26814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Несмотря на то, что конкретные фабрики порождают конкретные продукты, сигнатуры их методов должны возвращать соответствующие абстрактные продукты.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30411" y="0"/>
            <a:ext cx="5283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Абстрактная фабрика</a:t>
            </a:r>
            <a:r>
              <a:rPr lang="en-US" sz="2800" b="1" dirty="0" smtClean="0"/>
              <a:t>: </a:t>
            </a:r>
            <a:r>
              <a:rPr lang="ru-RU" sz="2800" b="1" dirty="0" smtClean="0"/>
              <a:t>Структура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8524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91977" y="888473"/>
            <a:ext cx="77600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Плюсы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Гарантирует </a:t>
            </a:r>
            <a:r>
              <a:rPr lang="ru-RU" dirty="0"/>
              <a:t>сочетаемость создаваемых продуктов.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Избавляет </a:t>
            </a:r>
            <a:r>
              <a:rPr lang="ru-RU" dirty="0"/>
              <a:t>клиентский код от привязки к конкретным классам продуктов.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Выделяет </a:t>
            </a:r>
            <a:r>
              <a:rPr lang="ru-RU" dirty="0"/>
              <a:t>код производства продуктов в одно место, упрощая поддержку кода.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Упрощает </a:t>
            </a:r>
            <a:r>
              <a:rPr lang="ru-RU" dirty="0"/>
              <a:t>добавление новых продуктов в программу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Минусы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Реализует </a:t>
            </a:r>
            <a:r>
              <a:rPr lang="ru-RU" dirty="0"/>
              <a:t>принцип открытости/закрытости.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Усложняет </a:t>
            </a:r>
            <a:r>
              <a:rPr lang="ru-RU" dirty="0"/>
              <a:t>код программы из-за введения множества дополнительных классов.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Требует </a:t>
            </a:r>
            <a:r>
              <a:rPr lang="ru-RU" dirty="0"/>
              <a:t>наличия всех типов продуктов в каждой вариации</a:t>
            </a:r>
            <a:r>
              <a:rPr lang="ru-RU" dirty="0" smtClean="0"/>
              <a:t>.</a:t>
            </a:r>
          </a:p>
          <a:p>
            <a:r>
              <a:rPr lang="ru-RU" b="1" dirty="0"/>
              <a:t>Когда использовать?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Когда бизнес-логика программы должна работать с разными видами связанных друг с другом продуктов, не завися от конкретных классов продуктов.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Когда </a:t>
            </a:r>
            <a:r>
              <a:rPr lang="ru-RU" dirty="0"/>
              <a:t>в программе уже используется Фабричный метод, но очередные изменения предполагают введение новых типов продуктов.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98851" y="0"/>
            <a:ext cx="6146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Абстрактная фабрика</a:t>
            </a:r>
            <a:r>
              <a:rPr lang="en-US" sz="2800" b="1" dirty="0" smtClean="0"/>
              <a:t>: </a:t>
            </a:r>
            <a:r>
              <a:rPr lang="ru-RU" sz="2800" b="1" dirty="0" smtClean="0"/>
              <a:t>Использование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8119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15" y="4309897"/>
            <a:ext cx="3683244" cy="239982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345365" y="564356"/>
            <a:ext cx="44267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Строитель</a:t>
            </a:r>
            <a:r>
              <a:rPr lang="ru-RU" dirty="0"/>
              <a:t> — это порождающий паттерн проектирования, который позволяет </a:t>
            </a:r>
            <a:r>
              <a:rPr lang="ru-RU" b="1" dirty="0"/>
              <a:t>создавать сложные объекты пошагово</a:t>
            </a:r>
            <a:r>
              <a:rPr lang="ru-RU" dirty="0"/>
              <a:t>. Строитель даёт возможность использовать один и тот же код строительства для получения разных представлений объектов</a:t>
            </a:r>
            <a:r>
              <a:rPr lang="ru-RU" dirty="0" smtClean="0"/>
              <a:t>.</a:t>
            </a:r>
          </a:p>
          <a:p>
            <a:r>
              <a:rPr lang="ru-RU" dirty="0"/>
              <a:t>Представьте сложный объект, требующий кропотливой пошаговой инициализации множества полей и вложенных объектов. Код инициализации таких объектов обычно спрятан внутри монструозного конструктора с десятком параметров. Либо ещё хуже — распылён по всему клиентскому коду.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37" y="1206231"/>
            <a:ext cx="4013728" cy="24095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37" y="3615799"/>
            <a:ext cx="4013728" cy="224585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682205" y="0"/>
            <a:ext cx="1779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Строитель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1232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399004" y="781857"/>
            <a:ext cx="46584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1.Интерфейс </a:t>
            </a:r>
            <a:r>
              <a:rPr lang="ru-RU" b="1" dirty="0"/>
              <a:t>строителя</a:t>
            </a:r>
            <a:r>
              <a:rPr lang="ru-RU" dirty="0"/>
              <a:t> объявляет шаги конструирования продуктов, общие для всех видов строителей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dirty="0" smtClean="0"/>
              <a:t>2.Конкретные </a:t>
            </a:r>
            <a:r>
              <a:rPr lang="ru-RU" b="1" dirty="0"/>
              <a:t>строители </a:t>
            </a:r>
            <a:r>
              <a:rPr lang="ru-RU" dirty="0"/>
              <a:t>реализуют строительные шаги, каждый по-своему. Конкретные строители могут производить разнородные объекты, не имеющие общего интерфейса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dirty="0" smtClean="0"/>
              <a:t>3.Продукт</a:t>
            </a:r>
            <a:r>
              <a:rPr lang="ru-RU" dirty="0" smtClean="0"/>
              <a:t> </a:t>
            </a:r>
            <a:r>
              <a:rPr lang="ru-RU" dirty="0"/>
              <a:t>— создаваемый объект. Продукты, сделанные разными строителями, не обязаны иметь общий интерфейс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dirty="0" smtClean="0"/>
              <a:t>4.Директор</a:t>
            </a:r>
            <a:r>
              <a:rPr lang="ru-RU" dirty="0" smtClean="0"/>
              <a:t> </a:t>
            </a:r>
            <a:r>
              <a:rPr lang="ru-RU" dirty="0"/>
              <a:t>определяет порядок вызова строительных шагов для производства той или иной конфигурации продуктов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Обычно Клиент подаёт в конструктор директора уже готовый объект-строитель, и в дальнейшем данный директор использует только его. Но возможен и другой вариант, когда клиент передаёт строителя через параметр строительного метода директора.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038"/>
            <a:ext cx="4399005" cy="551995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818411" y="0"/>
            <a:ext cx="3507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Строитель</a:t>
            </a:r>
            <a:r>
              <a:rPr lang="en-US" sz="2800" b="1" dirty="0" smtClean="0"/>
              <a:t>: </a:t>
            </a:r>
            <a:r>
              <a:rPr lang="ru-RU" sz="2800" b="1" dirty="0" smtClean="0"/>
              <a:t>Структура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8985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93124" y="1340356"/>
            <a:ext cx="80318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Плюсы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Позволяет </a:t>
            </a:r>
            <a:r>
              <a:rPr lang="ru-RU" dirty="0"/>
              <a:t>создавать продукты пошагово.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Позволяет </a:t>
            </a:r>
            <a:r>
              <a:rPr lang="ru-RU" dirty="0"/>
              <a:t>использовать один и тот же код для создания различных продуктов.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Изолирует </a:t>
            </a:r>
            <a:r>
              <a:rPr lang="ru-RU" dirty="0"/>
              <a:t>сложный код сборки продукта от его основной бизнес-логики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Минусы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Усложняет </a:t>
            </a:r>
            <a:r>
              <a:rPr lang="ru-RU" dirty="0"/>
              <a:t>код программы из-за введения дополнительных классов.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Клиент </a:t>
            </a:r>
            <a:r>
              <a:rPr lang="ru-RU" dirty="0"/>
              <a:t>будет привязан к конкретным классам строителей, так как в интерфейсе строителя может не быть метода получения результата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Когда применять?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Когда вы хотите избавиться от «телескопического конструктора».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Когда ваш код должен создавать разные представления какого-то объекта. Например, деревянные и железобетонные дома.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Когда </a:t>
            </a:r>
            <a:r>
              <a:rPr lang="ru-RU" dirty="0"/>
              <a:t>вам нужно собирать сложные составные объекты, например, деревья Компоновщика.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86851" y="0"/>
            <a:ext cx="4370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Строитель</a:t>
            </a:r>
            <a:r>
              <a:rPr lang="en-US" sz="2800" b="1" dirty="0" smtClean="0"/>
              <a:t>: </a:t>
            </a:r>
            <a:r>
              <a:rPr lang="ru-RU" sz="2800" b="1" dirty="0" smtClean="0"/>
              <a:t>Использование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64179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2421" y="579358"/>
            <a:ext cx="86744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Прототип</a:t>
            </a:r>
            <a:r>
              <a:rPr lang="ru-RU" dirty="0"/>
              <a:t> — это порождающий паттерн проектирования, который </a:t>
            </a:r>
            <a:r>
              <a:rPr lang="ru-RU" b="1" dirty="0"/>
              <a:t>позволяет копировать объекты</a:t>
            </a:r>
            <a:r>
              <a:rPr lang="ru-RU" dirty="0"/>
              <a:t>, не вдаваясь в подробности их реализации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У </a:t>
            </a:r>
            <a:r>
              <a:rPr lang="ru-RU" dirty="0"/>
              <a:t>вас есть объект, который нужно скопировать. Как это сделать? Нужно создать пустой объект такого же класса, а затем поочерёдно скопировать значения всех полей из старого объекта в новый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Прекрасно! Но есть нюанс. Не каждый объект удастся скопировать таким образом, ведь часть его состояния может быть приватной, а значит — недоступной для остального кода программы</a:t>
            </a:r>
            <a:r>
              <a:rPr lang="ru-RU" dirty="0" smtClean="0"/>
              <a:t>.</a:t>
            </a:r>
          </a:p>
          <a:p>
            <a:r>
              <a:rPr lang="ru-RU" dirty="0"/>
              <a:t>Но есть и другая проблема. Копирующий код станет зависим от классов копируемых объектов. Ведь, чтобы перебрать все поля объекта, нужно привязаться к его классу. Из-за этого вы не сможете копировать объекты, зная только их интерфейсы, а не конкретные классы.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193" y="3995678"/>
            <a:ext cx="5676900" cy="279082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745364" y="0"/>
            <a:ext cx="1653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Прототип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6747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560" y="1489759"/>
            <a:ext cx="4905375" cy="39719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97708" y="1213565"/>
            <a:ext cx="40409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Интерфейс прототипов </a:t>
            </a:r>
            <a:r>
              <a:rPr lang="ru-RU" dirty="0"/>
              <a:t>описывает операции клонирования. В большинстве случаев — это единственный метод </a:t>
            </a:r>
            <a:r>
              <a:rPr lang="ru-RU" dirty="0" err="1"/>
              <a:t>clone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dirty="0"/>
              <a:t>Конкретный прототип </a:t>
            </a:r>
            <a:r>
              <a:rPr lang="ru-RU" dirty="0"/>
              <a:t>реализует операцию клонирования самого себя. Помимо банального копирования значений всех полей, здесь могут быть спрятаны различные сложности, о которых не нужно знать клиенту. Например, клонирование связанных объектов, распутывание рекурсивных зависимостей и прочее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dirty="0"/>
              <a:t>Клиент</a:t>
            </a:r>
            <a:r>
              <a:rPr lang="ru-RU" dirty="0"/>
              <a:t> создаёт копию объекта, обращаясь к нему через общий интерфейс прототипов.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81572" y="0"/>
            <a:ext cx="3380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Прототип</a:t>
            </a:r>
            <a:r>
              <a:rPr lang="en-US" sz="2800" b="1" dirty="0" smtClean="0"/>
              <a:t>: </a:t>
            </a:r>
            <a:r>
              <a:rPr lang="ru-RU" sz="2800" b="1" dirty="0" smtClean="0"/>
              <a:t>Структура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9687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04332" y="1338819"/>
            <a:ext cx="79701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Плюсы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Позволяет </a:t>
            </a:r>
            <a:r>
              <a:rPr lang="ru-RU" dirty="0"/>
              <a:t>клонировать объекты, не привязываясь к их конкретным классам.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Меньше </a:t>
            </a:r>
            <a:r>
              <a:rPr lang="ru-RU" dirty="0"/>
              <a:t>повторяющегося кода инициализации объектов.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Ускоряет </a:t>
            </a:r>
            <a:r>
              <a:rPr lang="ru-RU" dirty="0"/>
              <a:t>создание объектов.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Альтернатива </a:t>
            </a:r>
            <a:r>
              <a:rPr lang="ru-RU" dirty="0"/>
              <a:t>созданию подклассов для конструирования сложных объектов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Минусы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Сложно </a:t>
            </a:r>
            <a:r>
              <a:rPr lang="ru-RU" dirty="0"/>
              <a:t>клонировать составные объекты, имеющие ссылки на другие </a:t>
            </a:r>
            <a:r>
              <a:rPr lang="ru-RU" dirty="0" smtClean="0"/>
              <a:t>объекты.</a:t>
            </a:r>
          </a:p>
          <a:p>
            <a:r>
              <a:rPr lang="ru-RU" b="1" dirty="0" smtClean="0"/>
              <a:t>Когда использовать?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Когда ваш код не должен зависеть от классов копируемых объектов.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Когда вы имеете уйму подклассов, которые отличаются начальными значениями полей. Кто-то мог создать все эти классы, чтобы иметь возможность легко порождать объекты с определённой конфигурацией.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50014" y="0"/>
            <a:ext cx="4243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Прототип</a:t>
            </a:r>
            <a:r>
              <a:rPr lang="en-US" sz="2800" b="1" dirty="0" smtClean="0"/>
              <a:t>: </a:t>
            </a:r>
            <a:r>
              <a:rPr lang="ru-RU" sz="2800" b="1" dirty="0" smtClean="0"/>
              <a:t>Использование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5445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327454" y="597664"/>
            <a:ext cx="8489092" cy="5737116"/>
            <a:chOff x="339809" y="911123"/>
            <a:chExt cx="8489092" cy="5737116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339809" y="911123"/>
              <a:ext cx="8489092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Одиночка</a:t>
              </a:r>
              <a:r>
                <a:rPr lang="ru-RU" dirty="0"/>
                <a:t> — это порождающий паттерн проектирования, который гарантирует, что у класса есть только один экземпляр, и предоставляет к нему глобальную точку доступа</a:t>
              </a:r>
              <a:r>
                <a:rPr lang="ru-RU" dirty="0" smtClean="0"/>
                <a:t>.</a:t>
              </a:r>
            </a:p>
            <a:p>
              <a:r>
                <a:rPr lang="ru-RU" dirty="0" smtClean="0"/>
                <a:t>Гарантирует </a:t>
              </a:r>
              <a:r>
                <a:rPr lang="ru-RU" dirty="0"/>
                <a:t>наличие единственного экземпляра </a:t>
              </a:r>
              <a:r>
                <a:rPr lang="ru-RU" dirty="0" smtClean="0"/>
                <a:t>класса.</a:t>
              </a:r>
            </a:p>
            <a:p>
              <a:r>
                <a:rPr lang="ru-RU" dirty="0" smtClean="0"/>
                <a:t>Представьте</a:t>
              </a:r>
              <a:r>
                <a:rPr lang="ru-RU" dirty="0"/>
                <a:t>, что вы создали объект, а через некоторое время пробуете создать ещё один. В этом случае хотелось бы получить старый объект, вместо создания нового</a:t>
              </a:r>
              <a:r>
                <a:rPr lang="ru-RU" dirty="0" smtClean="0"/>
                <a:t>.</a:t>
              </a:r>
              <a:endParaRPr lang="ru-RU" dirty="0"/>
            </a:p>
            <a:p>
              <a:r>
                <a:rPr lang="ru-RU" dirty="0"/>
                <a:t>Такое поведение невозможно реализовать с помощью обычного конструктора, так как конструктор класса всегда возвращает новый объект.</a:t>
              </a:r>
            </a:p>
            <a:p>
              <a:r>
                <a:rPr lang="ru-RU" dirty="0"/>
                <a:t>Предоставляет глобальную точку доступа. </a:t>
              </a:r>
              <a:r>
                <a:rPr lang="ru-RU" dirty="0" smtClean="0"/>
                <a:t>Глобальные </a:t>
              </a:r>
              <a:r>
                <a:rPr lang="ru-RU" dirty="0"/>
                <a:t>переменные не защищены от записи, поэтому любой код может подменять их значения без вашего ведома</a:t>
              </a:r>
              <a:r>
                <a:rPr lang="ru-RU" dirty="0" smtClean="0"/>
                <a:t>.</a:t>
              </a:r>
              <a:endParaRPr lang="ru-RU" dirty="0"/>
            </a:p>
          </p:txBody>
        </p:sp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9717" y="3847889"/>
              <a:ext cx="5629275" cy="2800350"/>
            </a:xfrm>
            <a:prstGeom prst="rect">
              <a:avLst/>
            </a:prstGeom>
          </p:spPr>
        </p:pic>
      </p:grpSp>
      <p:sp>
        <p:nvSpPr>
          <p:cNvPr id="6" name="Прямоугольник 5"/>
          <p:cNvSpPr/>
          <p:nvPr/>
        </p:nvSpPr>
        <p:spPr>
          <a:xfrm>
            <a:off x="3701413" y="0"/>
            <a:ext cx="1741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Одиночка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7448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859" y="0"/>
            <a:ext cx="3046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Что запомнилось?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2000" y="533192"/>
            <a:ext cx="864000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парадигма программирования?</a:t>
            </a:r>
            <a:r>
              <a:rPr lang="en-US" b="1" dirty="0" smtClean="0">
                <a:solidFill>
                  <a:srgbClr val="222222"/>
                </a:solidFill>
              </a:rPr>
              <a:t> </a:t>
            </a:r>
            <a:r>
              <a:rPr lang="ru-RU" b="1" dirty="0" smtClean="0">
                <a:solidFill>
                  <a:srgbClr val="222222"/>
                </a:solidFill>
              </a:rPr>
              <a:t>Какие </a:t>
            </a:r>
            <a:r>
              <a:rPr lang="ru-RU" b="1" dirty="0">
                <a:solidFill>
                  <a:srgbClr val="222222"/>
                </a:solidFill>
              </a:rPr>
              <a:t>парадигмы программирования </a:t>
            </a:r>
            <a:r>
              <a:rPr lang="ru-RU" b="1" dirty="0" smtClean="0">
                <a:solidFill>
                  <a:srgbClr val="222222"/>
                </a:solidFill>
              </a:rPr>
              <a:t>есть?</a:t>
            </a:r>
            <a:r>
              <a:rPr lang="en-US" b="1" dirty="0" smtClean="0">
                <a:solidFill>
                  <a:srgbClr val="222222"/>
                </a:solidFill>
              </a:rPr>
              <a:t> </a:t>
            </a:r>
            <a:r>
              <a:rPr lang="ru-RU" b="1" dirty="0" smtClean="0">
                <a:solidFill>
                  <a:srgbClr val="222222"/>
                </a:solidFill>
              </a:rPr>
              <a:t>Какую изучаем мы?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222222"/>
                </a:solidFill>
              </a:rPr>
              <a:t>Абстрагирование и абстракция что это и для чего</a:t>
            </a:r>
            <a:r>
              <a:rPr lang="ru-RU" b="1" dirty="0" smtClean="0">
                <a:solidFill>
                  <a:srgbClr val="222222"/>
                </a:solidFill>
              </a:rPr>
              <a:t>?</a:t>
            </a:r>
            <a:endParaRPr lang="ru-RU" dirty="0" smtClean="0">
              <a:solidFill>
                <a:srgbClr val="22222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класс? Объект?</a:t>
            </a:r>
            <a:r>
              <a:rPr lang="ru-RU" b="1" dirty="0">
                <a:solidFill>
                  <a:srgbClr val="222222"/>
                </a:solidFill>
              </a:rPr>
              <a:t> </a:t>
            </a:r>
            <a:r>
              <a:rPr lang="ru-RU" b="1" dirty="0" smtClean="0">
                <a:solidFill>
                  <a:srgbClr val="222222"/>
                </a:solidFill>
              </a:rPr>
              <a:t>Наследования? Полиморфизм? Инкапсуляции?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лямбда функция?</a:t>
            </a:r>
            <a:r>
              <a:rPr lang="ru-RU" b="1" dirty="0">
                <a:solidFill>
                  <a:srgbClr val="222222"/>
                </a:solidFill>
              </a:rPr>
              <a:t> </a:t>
            </a:r>
            <a:r>
              <a:rPr lang="ru-RU" b="1" dirty="0" smtClean="0">
                <a:solidFill>
                  <a:srgbClr val="222222"/>
                </a:solidFill>
              </a:rPr>
              <a:t>Что такое захват</a:t>
            </a:r>
            <a:r>
              <a:rPr lang="en-US" b="1" dirty="0" smtClean="0">
                <a:solidFill>
                  <a:srgbClr val="222222"/>
                </a:solidFill>
              </a:rPr>
              <a:t>[</a:t>
            </a:r>
            <a:r>
              <a:rPr lang="ru-RU" b="1" dirty="0" smtClean="0">
                <a:solidFill>
                  <a:srgbClr val="222222"/>
                </a:solidFill>
              </a:rPr>
              <a:t>проброс</a:t>
            </a:r>
            <a:r>
              <a:rPr lang="en-US" b="1" dirty="0" smtClean="0">
                <a:solidFill>
                  <a:srgbClr val="222222"/>
                </a:solidFill>
              </a:rPr>
              <a:t>]</a:t>
            </a:r>
            <a:r>
              <a:rPr lang="ru-RU" b="1" dirty="0" smtClean="0">
                <a:solidFill>
                  <a:srgbClr val="222222"/>
                </a:solidFill>
              </a:rPr>
              <a:t> переменных?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абстрактный класс? Для чего он нужен?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итератор и для чего он используется?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последовательные контейнеры?</a:t>
            </a:r>
            <a:r>
              <a:rPr lang="ru-RU" b="1" dirty="0">
                <a:solidFill>
                  <a:srgbClr val="222222"/>
                </a:solidFill>
              </a:rPr>
              <a:t> </a:t>
            </a:r>
            <a:r>
              <a:rPr lang="ru-RU" b="1" dirty="0" smtClean="0">
                <a:solidFill>
                  <a:srgbClr val="222222"/>
                </a:solidFill>
              </a:rPr>
              <a:t>Что такое ассоциативные контейнеры? На чем основаны?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С чем в основном работает стандартная библиотека алгоритмов?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поток ввода вывода? Примеры?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исключение?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Можно ли порождать исключения самостоятельно?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Какая конструкция отвечает за обработку исключений?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Какая проблема есть у исключений? Вариант ее решения в С++?</a:t>
            </a:r>
          </a:p>
        </p:txBody>
      </p:sp>
    </p:spTree>
    <p:extLst>
      <p:ext uri="{BB962C8B-B14F-4D97-AF65-F5344CB8AC3E}">
        <p14:creationId xmlns:p14="http://schemas.microsoft.com/office/powerpoint/2010/main" val="3294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013" y="696215"/>
            <a:ext cx="4048125" cy="268605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0063" y="601344"/>
            <a:ext cx="44879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Одиночка</a:t>
            </a:r>
            <a:r>
              <a:rPr lang="ru-RU" dirty="0"/>
              <a:t> определяет статический метод </a:t>
            </a:r>
            <a:r>
              <a:rPr lang="ru-RU" dirty="0" err="1"/>
              <a:t>getInstance</a:t>
            </a:r>
            <a:r>
              <a:rPr lang="ru-RU" dirty="0"/>
              <a:t>, который возвращает единственный экземпляр своего класса.</a:t>
            </a:r>
          </a:p>
          <a:p>
            <a:endParaRPr lang="ru-RU" dirty="0"/>
          </a:p>
          <a:p>
            <a:r>
              <a:rPr lang="ru-RU" dirty="0"/>
              <a:t>Конструктор одиночки должен быть скрыт от клиентов. Вызов метода </a:t>
            </a:r>
            <a:r>
              <a:rPr lang="ru-RU" dirty="0" err="1"/>
              <a:t>getInstance</a:t>
            </a:r>
            <a:r>
              <a:rPr lang="ru-RU" dirty="0"/>
              <a:t> должен стать единственным способом получить объект этого класса.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0063" y="2909668"/>
            <a:ext cx="87485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Плюсы</a:t>
            </a:r>
          </a:p>
          <a:p>
            <a:r>
              <a:rPr lang="ru-RU" dirty="0"/>
              <a:t>Гарантирует наличие единственного экземпляра класса.</a:t>
            </a:r>
          </a:p>
          <a:p>
            <a:r>
              <a:rPr lang="ru-RU" dirty="0"/>
              <a:t>Предоставляет к нему глобальную точку доступа.</a:t>
            </a:r>
          </a:p>
          <a:p>
            <a:r>
              <a:rPr lang="ru-RU" dirty="0"/>
              <a:t>Реализует отложенную инициализацию объекта-одиночки.</a:t>
            </a:r>
          </a:p>
          <a:p>
            <a:r>
              <a:rPr lang="ru-RU" b="1" dirty="0"/>
              <a:t>Минусы</a:t>
            </a:r>
          </a:p>
          <a:p>
            <a:r>
              <a:rPr lang="ru-RU" dirty="0"/>
              <a:t>Нарушает принцип единственной ответственности класса.</a:t>
            </a:r>
          </a:p>
          <a:p>
            <a:r>
              <a:rPr lang="ru-RU" dirty="0"/>
              <a:t>Маскирует плохой дизайн.</a:t>
            </a:r>
          </a:p>
          <a:p>
            <a:r>
              <a:rPr lang="ru-RU" dirty="0"/>
              <a:t>Проблемы </a:t>
            </a:r>
            <a:r>
              <a:rPr lang="ru-RU" dirty="0" err="1"/>
              <a:t>мультипоточности</a:t>
            </a:r>
            <a:r>
              <a:rPr lang="ru-RU" dirty="0"/>
              <a:t>.</a:t>
            </a:r>
          </a:p>
          <a:p>
            <a:r>
              <a:rPr lang="ru-RU" dirty="0"/>
              <a:t>Требует постоянного создания </a:t>
            </a:r>
            <a:r>
              <a:rPr lang="ru-RU" dirty="0" err="1"/>
              <a:t>Mock</a:t>
            </a:r>
            <a:r>
              <a:rPr lang="ru-RU" dirty="0"/>
              <a:t>-объектов при юнит-тестировании.</a:t>
            </a:r>
          </a:p>
          <a:p>
            <a:r>
              <a:rPr lang="ru-RU" b="1" dirty="0"/>
              <a:t>Когда использовать?</a:t>
            </a:r>
          </a:p>
          <a:p>
            <a:r>
              <a:rPr lang="ru-RU" dirty="0"/>
              <a:t>Когда в программе должен быть единственный экземпляр какого-то класса, доступный всем клиентам (например, общий доступ к базе данных из разных частей программы).</a:t>
            </a:r>
          </a:p>
          <a:p>
            <a:r>
              <a:rPr lang="ru-RU" dirty="0"/>
              <a:t>Когда вам хочется иметь больше контроля над глобальными переменными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43649" y="0"/>
            <a:ext cx="6056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Одиночка</a:t>
            </a:r>
            <a:r>
              <a:rPr lang="en-US" sz="2800" b="1" dirty="0" smtClean="0"/>
              <a:t>: </a:t>
            </a:r>
            <a:r>
              <a:rPr lang="ru-RU" sz="2800" b="1" dirty="0" smtClean="0"/>
              <a:t>Структура, Использование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2140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5989" y="1166843"/>
            <a:ext cx="84520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5963"/>
            <a:r>
              <a:rPr lang="ru-RU" b="1" dirty="0"/>
              <a:t>Шаблон проектирования</a:t>
            </a:r>
            <a:r>
              <a:rPr lang="ru-RU" dirty="0"/>
              <a:t>, или </a:t>
            </a:r>
            <a:r>
              <a:rPr lang="ru-RU" b="1" dirty="0"/>
              <a:t>паттерн</a:t>
            </a:r>
            <a:r>
              <a:rPr lang="ru-RU" dirty="0"/>
              <a:t>, в разработке программного обеспечения — </a:t>
            </a:r>
            <a:r>
              <a:rPr lang="ru-RU" b="1" dirty="0"/>
              <a:t>повторяемая архитектурная конструкция</a:t>
            </a:r>
            <a:r>
              <a:rPr lang="ru-RU" dirty="0"/>
              <a:t>, представляющая собой решение проблемы проектирования, в рамках некоторого часто возникающего контекста</a:t>
            </a:r>
            <a:r>
              <a:rPr lang="ru-RU" dirty="0" smtClean="0"/>
              <a:t>.</a:t>
            </a:r>
          </a:p>
          <a:p>
            <a:pPr indent="715963"/>
            <a:r>
              <a:rPr lang="ru-RU" dirty="0"/>
              <a:t>Шаблоны проектирования — это руководства по решению повторяющихся проблем. Это не классы, пакеты или библиотеки, которые можно было бы подключить к вашему приложению и сидеть в ожидании чуда. Они скорее являются методиками, как решать определенные проблемы в определенных ситуациях</a:t>
            </a:r>
            <a:r>
              <a:rPr lang="ru-RU" dirty="0" smtClean="0"/>
              <a:t>.</a:t>
            </a:r>
          </a:p>
          <a:p>
            <a:pPr indent="715963"/>
            <a:r>
              <a:rPr lang="ru-RU" b="1" dirty="0"/>
              <a:t>Будьте осторожны</a:t>
            </a:r>
          </a:p>
          <a:p>
            <a:pPr indent="715963"/>
            <a:r>
              <a:rPr lang="ru-RU" dirty="0" smtClean="0"/>
              <a:t>Шаблоны </a:t>
            </a:r>
            <a:r>
              <a:rPr lang="ru-RU" dirty="0"/>
              <a:t>проектирования не являются решением всех ваших проблем;</a:t>
            </a:r>
          </a:p>
          <a:p>
            <a:pPr indent="715963"/>
            <a:r>
              <a:rPr lang="ru-RU" dirty="0"/>
              <a:t>не пытайтесь использовать их в обязательном порядке — это может привести к негативным последствиям. Шаблоны — это подходы к решению проблем, а не решения для поиска </a:t>
            </a:r>
            <a:r>
              <a:rPr lang="ru-RU" dirty="0" smtClean="0"/>
              <a:t>проблем.</a:t>
            </a:r>
            <a:endParaRPr lang="ru-RU" dirty="0"/>
          </a:p>
          <a:p>
            <a:pPr indent="715963"/>
            <a:r>
              <a:rPr lang="ru-RU" dirty="0"/>
              <a:t>если их правильно использовать в нужных местах, то они могут стать спасением, а иначе могут привести к ужасному беспорядку.</a:t>
            </a:r>
          </a:p>
          <a:p>
            <a:pPr indent="715963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70901" y="6488668"/>
            <a:ext cx="5115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https://refactoring.guru/ru/design-patterns/catalog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77489" y="0"/>
            <a:ext cx="4389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Паттерны проектирования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95766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90094" y="590709"/>
            <a:ext cx="8363812" cy="5676582"/>
            <a:chOff x="333635" y="590709"/>
            <a:chExt cx="8363812" cy="5676582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33635" y="1028343"/>
              <a:ext cx="4312509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 smtClean="0"/>
                <a:t>Книга </a:t>
              </a:r>
              <a:r>
                <a:rPr lang="ru-RU" b="1" dirty="0"/>
                <a:t>1994 года о программной инженерии</a:t>
              </a:r>
              <a:r>
                <a:rPr lang="ru-RU" dirty="0"/>
                <a:t>, описывающая шаблоны проектирования программного обеспечения. Авторами книги, которых прозвали «Бандой четырёх»[1], являются Эрих Гамма, Ричард </a:t>
              </a:r>
              <a:r>
                <a:rPr lang="ru-RU" dirty="0" err="1"/>
                <a:t>Хелм</a:t>
              </a:r>
              <a:r>
                <a:rPr lang="ru-RU" dirty="0"/>
                <a:t>, Ральф Джонсон (англ.)русск., Джон </a:t>
              </a:r>
              <a:r>
                <a:rPr lang="ru-RU" dirty="0" err="1"/>
                <a:t>Влиссидес</a:t>
              </a:r>
              <a:r>
                <a:rPr lang="ru-RU" dirty="0"/>
                <a:t>. Предисловие написал </a:t>
              </a:r>
              <a:r>
                <a:rPr lang="ru-RU" dirty="0" err="1"/>
                <a:t>Гради</a:t>
              </a:r>
              <a:r>
                <a:rPr lang="ru-RU" dirty="0"/>
                <a:t> Буч.</a:t>
              </a:r>
            </a:p>
            <a:p>
              <a:endParaRPr lang="ru-RU" dirty="0"/>
            </a:p>
            <a:p>
              <a:r>
                <a:rPr lang="ru-RU" dirty="0"/>
                <a:t>Книга состоит из двух частей, в первых двух главах рассказывается о возможностях и недостатках объектно-ориентированного программирования, а во второй части описаны 23 классических шаблона проектирования. Примеры в книге написаны на языках программирования C++ и </a:t>
              </a:r>
              <a:r>
                <a:rPr lang="ru-RU" dirty="0" err="1"/>
                <a:t>Smalltalk</a:t>
              </a:r>
              <a:r>
                <a:rPr lang="ru-RU" dirty="0"/>
                <a:t>.</a:t>
              </a: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0858" y="590709"/>
              <a:ext cx="4026589" cy="5676582"/>
            </a:xfrm>
            <a:prstGeom prst="rect">
              <a:avLst/>
            </a:prstGeom>
          </p:spPr>
        </p:pic>
      </p:grpSp>
      <p:sp>
        <p:nvSpPr>
          <p:cNvPr id="8" name="Прямоугольник 7"/>
          <p:cNvSpPr/>
          <p:nvPr/>
        </p:nvSpPr>
        <p:spPr>
          <a:xfrm>
            <a:off x="4029223" y="0"/>
            <a:ext cx="1085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Книга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6702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12805" y="995506"/>
            <a:ext cx="8118390" cy="4866989"/>
            <a:chOff x="580767" y="1278239"/>
            <a:chExt cx="8118390" cy="4866989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580767" y="1278239"/>
              <a:ext cx="8118390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b="1" dirty="0" smtClean="0"/>
                <a:t>агрегация</a:t>
              </a:r>
              <a:r>
                <a:rPr lang="ru-RU" dirty="0" smtClean="0"/>
                <a:t> </a:t>
              </a:r>
              <a:r>
                <a:rPr lang="ru-RU" dirty="0"/>
                <a:t>(</a:t>
              </a:r>
              <a:r>
                <a:rPr lang="ru-RU" dirty="0" err="1"/>
                <a:t>aggregation</a:t>
              </a:r>
              <a:r>
                <a:rPr lang="ru-RU" dirty="0"/>
                <a:t>) — описывает связь </a:t>
              </a:r>
              <a:r>
                <a:rPr lang="ru-RU" b="1" dirty="0"/>
                <a:t>«часть»–«целое»</a:t>
              </a:r>
              <a:r>
                <a:rPr lang="ru-RU" dirty="0"/>
                <a:t>, в котором «часть» может существовать отдельно от «целого». Ромб указывается со стороны «целого</a:t>
              </a:r>
              <a:r>
                <a:rPr lang="ru-RU" dirty="0" smtClean="0"/>
                <a:t>».</a:t>
              </a:r>
            </a:p>
            <a:p>
              <a:endParaRPr lang="ru-RU" dirty="0" smtClean="0"/>
            </a:p>
            <a:p>
              <a:endParaRPr lang="ru-RU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b="1" dirty="0" smtClean="0"/>
                <a:t>композиция</a:t>
              </a:r>
              <a:r>
                <a:rPr lang="ru-RU" dirty="0" smtClean="0"/>
                <a:t> </a:t>
              </a:r>
              <a:r>
                <a:rPr lang="ru-RU" dirty="0"/>
                <a:t>(</a:t>
              </a:r>
              <a:r>
                <a:rPr lang="ru-RU" dirty="0" err="1"/>
                <a:t>composition</a:t>
              </a:r>
              <a:r>
                <a:rPr lang="ru-RU" dirty="0"/>
                <a:t>) — подвид агрегации, в которой </a:t>
              </a:r>
              <a:r>
                <a:rPr lang="ru-RU" b="1" dirty="0"/>
                <a:t>«части» не могут существовать отдельно от «целого</a:t>
              </a:r>
              <a:r>
                <a:rPr lang="ru-RU" b="1" dirty="0" smtClean="0"/>
                <a:t>»</a:t>
              </a:r>
              <a:r>
                <a:rPr lang="ru-RU" dirty="0" smtClean="0"/>
                <a:t>.</a:t>
              </a:r>
            </a:p>
            <a:p>
              <a:endParaRPr lang="ru-RU" dirty="0" smtClean="0"/>
            </a:p>
            <a:p>
              <a:endParaRPr lang="ru-RU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b="1" dirty="0" smtClean="0"/>
                <a:t>зависимость</a:t>
              </a:r>
              <a:r>
                <a:rPr lang="ru-RU" dirty="0" smtClean="0"/>
                <a:t> </a:t>
              </a:r>
              <a:r>
                <a:rPr lang="ru-RU" dirty="0"/>
                <a:t>(</a:t>
              </a:r>
              <a:r>
                <a:rPr lang="ru-RU" dirty="0" err="1"/>
                <a:t>dependency</a:t>
              </a:r>
              <a:r>
                <a:rPr lang="ru-RU" dirty="0"/>
                <a:t>) — </a:t>
              </a:r>
              <a:r>
                <a:rPr lang="ru-RU" b="1" dirty="0"/>
                <a:t>изменение в одной</a:t>
              </a:r>
              <a:r>
                <a:rPr lang="ru-RU" dirty="0"/>
                <a:t> сущности (независимой) может </a:t>
              </a:r>
              <a:r>
                <a:rPr lang="ru-RU" b="1" dirty="0"/>
                <a:t>влиять на состояние или поведение другой </a:t>
              </a:r>
              <a:r>
                <a:rPr lang="ru-RU" dirty="0"/>
                <a:t>сущности (зависимой). Со стороны стрелки указывается независимая сущность</a:t>
              </a:r>
              <a:r>
                <a:rPr lang="ru-RU" dirty="0" smtClean="0"/>
                <a:t>.</a:t>
              </a:r>
            </a:p>
            <a:p>
              <a:endParaRPr lang="ru-RU" dirty="0" smtClean="0"/>
            </a:p>
            <a:p>
              <a:endParaRPr lang="ru-RU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b="1" dirty="0" smtClean="0"/>
                <a:t>обобщение</a:t>
              </a:r>
              <a:r>
                <a:rPr lang="ru-RU" dirty="0" smtClean="0"/>
                <a:t> </a:t>
              </a:r>
              <a:r>
                <a:rPr lang="ru-RU" dirty="0"/>
                <a:t>(</a:t>
              </a:r>
              <a:r>
                <a:rPr lang="ru-RU" dirty="0" err="1"/>
                <a:t>generalization</a:t>
              </a:r>
              <a:r>
                <a:rPr lang="ru-RU" dirty="0"/>
                <a:t>) — </a:t>
              </a:r>
              <a:r>
                <a:rPr lang="ru-RU" b="1" dirty="0"/>
                <a:t>отношение наследования или реализации интерфейса</a:t>
              </a:r>
              <a:r>
                <a:rPr lang="ru-RU" dirty="0"/>
                <a:t>. Со стороны стрелки находится суперкласс или интерфейс.</a:t>
              </a:r>
            </a:p>
          </p:txBody>
        </p:sp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974" y="2147380"/>
              <a:ext cx="1143000" cy="3524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5262" y="3368946"/>
              <a:ext cx="1133475" cy="342900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7987" y="4785662"/>
              <a:ext cx="1123950" cy="28575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58949" y="5973778"/>
              <a:ext cx="962025" cy="171450"/>
            </a:xfrm>
            <a:prstGeom prst="rect">
              <a:avLst/>
            </a:prstGeom>
          </p:spPr>
        </p:pic>
      </p:grpSp>
      <p:sp>
        <p:nvSpPr>
          <p:cNvPr id="8" name="Прямоугольник 7"/>
          <p:cNvSpPr/>
          <p:nvPr/>
        </p:nvSpPr>
        <p:spPr>
          <a:xfrm>
            <a:off x="2223344" y="0"/>
            <a:ext cx="4697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Отношения между классами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954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73891" y="6488668"/>
            <a:ext cx="6907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https://refactoring.guru/ru/design-patterns/creational-patterns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432486" y="658485"/>
            <a:ext cx="8279028" cy="5541030"/>
            <a:chOff x="488091" y="477957"/>
            <a:chExt cx="8279028" cy="554103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488091" y="477957"/>
              <a:ext cx="8279028" cy="53553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Порождающие шаблоны </a:t>
              </a:r>
              <a:r>
                <a:rPr lang="ru-RU" dirty="0"/>
                <a:t>— шаблоны проектирования, которые </a:t>
              </a:r>
              <a:r>
                <a:rPr lang="ru-RU" b="1" dirty="0"/>
                <a:t>абстрагируют процесс </a:t>
              </a:r>
              <a:r>
                <a:rPr lang="ru-RU" b="1" dirty="0" smtClean="0"/>
                <a:t>создания объекта класса</a:t>
              </a:r>
              <a:r>
                <a:rPr lang="ru-RU" dirty="0" smtClean="0"/>
                <a:t>. </a:t>
              </a:r>
            </a:p>
            <a:p>
              <a:r>
                <a:rPr lang="ru-RU" dirty="0" smtClean="0"/>
                <a:t>Они </a:t>
              </a:r>
              <a:r>
                <a:rPr lang="ru-RU" dirty="0"/>
                <a:t>позволяют сделать систему независимой от способа создания, композиции и представления объектов. Шаблон, порождающий классы, использует наследование, чтобы изменять наследуемый класс, а шаблон, порождающий объекты, </a:t>
              </a:r>
              <a:r>
                <a:rPr lang="ru-RU" dirty="0" smtClean="0"/>
                <a:t>делегирует процесс создания </a:t>
              </a:r>
              <a:r>
                <a:rPr lang="ru-RU" dirty="0"/>
                <a:t>другому объекту</a:t>
              </a:r>
              <a:r>
                <a:rPr lang="ru-RU" dirty="0" smtClean="0"/>
                <a:t>.</a:t>
              </a:r>
            </a:p>
            <a:p>
              <a:r>
                <a:rPr lang="ru-RU" dirty="0" smtClean="0"/>
                <a:t>Порождающие шаблоны </a:t>
              </a:r>
              <a:r>
                <a:rPr lang="ru-RU" dirty="0"/>
                <a:t>это шаблоны, которые предназначены для создания экземпляра объекта или группы связанных </a:t>
              </a:r>
              <a:r>
                <a:rPr lang="ru-RU" dirty="0" smtClean="0"/>
                <a:t>объектов</a:t>
              </a:r>
            </a:p>
            <a:p>
              <a:endParaRPr lang="ru-RU" dirty="0" smtClean="0"/>
            </a:p>
            <a:p>
              <a:endParaRPr lang="ru-RU" dirty="0"/>
            </a:p>
            <a:p>
              <a:pPr marL="3028950" lvl="6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Фабричный метод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endParaRPr lang="ru-RU" dirty="0" smtClean="0"/>
            </a:p>
            <a:p>
              <a:pPr marL="3028950" lvl="6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Абстрактная фабрика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endParaRPr lang="ru-RU" dirty="0" smtClean="0"/>
            </a:p>
            <a:p>
              <a:pPr marL="3028950" lvl="6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Строитель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 smtClean="0"/>
            </a:p>
            <a:p>
              <a:pPr marL="3028950" lvl="6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Прототип</a:t>
              </a:r>
            </a:p>
            <a:p>
              <a:pPr marL="3028950" lvl="6" indent="-285750">
                <a:buFont typeface="Arial" panose="020B0604020202020204" pitchFamily="34" charset="0"/>
                <a:buChar char="•"/>
              </a:pPr>
              <a:endParaRPr lang="ru-RU" dirty="0" smtClean="0"/>
            </a:p>
            <a:p>
              <a:pPr marL="3028950" lvl="6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Одиночка</a:t>
              </a:r>
              <a:endParaRPr lang="ru-RU" dirty="0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1984" y="2910126"/>
              <a:ext cx="1409700" cy="1000125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2969" y="3362563"/>
              <a:ext cx="1352550" cy="1095375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1984" y="3943588"/>
              <a:ext cx="1447800" cy="1028700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42969" y="4356385"/>
              <a:ext cx="1352550" cy="1095375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61984" y="5018862"/>
              <a:ext cx="1162050" cy="1000125"/>
            </a:xfrm>
            <a:prstGeom prst="rect">
              <a:avLst/>
            </a:prstGeom>
          </p:spPr>
        </p:pic>
      </p:grpSp>
      <p:sp>
        <p:nvSpPr>
          <p:cNvPr id="10" name="Прямоугольник 9"/>
          <p:cNvSpPr/>
          <p:nvPr/>
        </p:nvSpPr>
        <p:spPr>
          <a:xfrm>
            <a:off x="2511308" y="0"/>
            <a:ext cx="4121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Порождающие паттерны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8709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000112" y="857570"/>
            <a:ext cx="402032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Фабричный метод </a:t>
            </a:r>
            <a:r>
              <a:rPr lang="ru-RU" dirty="0"/>
              <a:t>— это порождающий паттерн проектирования, который </a:t>
            </a:r>
            <a:r>
              <a:rPr lang="ru-RU" b="1" dirty="0"/>
              <a:t>определяет общий интерфейс для создания объектов в суперклассе</a:t>
            </a:r>
            <a:r>
              <a:rPr lang="ru-RU" dirty="0"/>
              <a:t>, позволяя подклассам изменять тип создаваемых объектов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Представьте</a:t>
            </a:r>
            <a:r>
              <a:rPr lang="ru-RU" dirty="0"/>
              <a:t>, что вы создаёте программу управления грузовыми перевозками. Сперва вы рассчитываете перевозить товары только на автомобилях. Поэтому весь ваш код работает с объектами класса Грузовик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В какой-то момент ваша программа становится настолько известной, что морские перевозчики выстраиваются в очередь и просят добавить поддержку морской логистики в программу.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23441"/>
          <a:stretch/>
        </p:blipFill>
        <p:spPr>
          <a:xfrm>
            <a:off x="217466" y="647506"/>
            <a:ext cx="4762307" cy="27830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66" y="3831679"/>
            <a:ext cx="4782646" cy="249529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032925" y="0"/>
            <a:ext cx="3078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Фабричный метод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9782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5" y="639111"/>
            <a:ext cx="86744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Продукт</a:t>
            </a:r>
            <a:r>
              <a:rPr lang="ru-RU" dirty="0"/>
              <a:t> определяет общий интерфейс объектов, которые может произвести создатель и его подклассы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dirty="0"/>
              <a:t>Конкретные продукты </a:t>
            </a:r>
            <a:r>
              <a:rPr lang="ru-RU" dirty="0"/>
              <a:t>содержат код различных продуктов. Продукты будут отличаться </a:t>
            </a:r>
            <a:r>
              <a:rPr lang="ru-RU" dirty="0" smtClean="0"/>
              <a:t>реализацией</a:t>
            </a:r>
            <a:r>
              <a:rPr lang="ru-RU" dirty="0"/>
              <a:t>, но интерфейс у них будет общий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dirty="0"/>
              <a:t>Создатель</a:t>
            </a:r>
            <a:r>
              <a:rPr lang="ru-RU" dirty="0"/>
              <a:t> объявляет фабричный метод, который должен возвращать новые объекты продуктов. Важно, чтобы тип результата совпадал с общим интерфейсом продуктов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Зачастую фабричный метод объявляют </a:t>
            </a:r>
            <a:r>
              <a:rPr lang="ru-RU" dirty="0" smtClean="0"/>
              <a:t>абстрактным</a:t>
            </a:r>
            <a:r>
              <a:rPr lang="ru-RU" dirty="0"/>
              <a:t>.</a:t>
            </a:r>
          </a:p>
          <a:p>
            <a:r>
              <a:rPr lang="ru-RU" dirty="0"/>
              <a:t>Несмотря на название, важно понимать, что создание продуктов не является единственной функцией создателя.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244" y="3224434"/>
            <a:ext cx="5949264" cy="337420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10065" y="3778432"/>
            <a:ext cx="27622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Конкретные создатели</a:t>
            </a:r>
            <a:r>
              <a:rPr lang="ru-RU" dirty="0"/>
              <a:t> по-своему реализуют фабричный метод, производя те или иные конкретные продукты.</a:t>
            </a:r>
          </a:p>
          <a:p>
            <a:r>
              <a:rPr lang="ru-RU" dirty="0"/>
              <a:t>Фабричный метод не обязан всё время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08180" y="0"/>
            <a:ext cx="4805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Фабричный метод</a:t>
            </a:r>
            <a:r>
              <a:rPr lang="en-US" sz="2800" b="1" dirty="0" smtClean="0"/>
              <a:t>: </a:t>
            </a:r>
            <a:r>
              <a:rPr lang="ru-RU" sz="2800" b="1" dirty="0" smtClean="0"/>
              <a:t>Структура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5229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68410" y="1028343"/>
            <a:ext cx="800718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Плюсы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Избавляет </a:t>
            </a:r>
            <a:r>
              <a:rPr lang="ru-RU" dirty="0"/>
              <a:t>класс от привязки к конкретным классам продуктов.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Выделяет </a:t>
            </a:r>
            <a:r>
              <a:rPr lang="ru-RU" dirty="0"/>
              <a:t>код производства продуктов в одно место, упрощая поддержку кода.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Упрощает </a:t>
            </a:r>
            <a:r>
              <a:rPr lang="ru-RU" dirty="0"/>
              <a:t>добавление новых продуктов в программу.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Реализует </a:t>
            </a:r>
            <a:r>
              <a:rPr lang="ru-RU" dirty="0"/>
              <a:t>принцип открытости/закрытости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Минусы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Может </a:t>
            </a:r>
            <a:r>
              <a:rPr lang="ru-RU" dirty="0"/>
              <a:t>привести к созданию больших параллельных иерархий классов, так как для каждого класса продукта надо создать свой подкласс создателя.</a:t>
            </a:r>
          </a:p>
          <a:p>
            <a:endParaRPr lang="ru-RU" dirty="0" smtClean="0"/>
          </a:p>
          <a:p>
            <a:r>
              <a:rPr lang="ru-RU" b="1" dirty="0" smtClean="0"/>
              <a:t>Когда использовать.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Когда </a:t>
            </a:r>
            <a:r>
              <a:rPr lang="ru-RU" dirty="0"/>
              <a:t>заранее неизвестны типы и зависимости объектов, с которыми должен работать ваш код</a:t>
            </a:r>
            <a:r>
              <a:rPr lang="ru-RU" dirty="0" smtClean="0"/>
              <a:t>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Когда </a:t>
            </a:r>
            <a:r>
              <a:rPr lang="ru-RU" dirty="0"/>
              <a:t>вы хотите дать возможность пользователям расширять части вашего </a:t>
            </a:r>
            <a:r>
              <a:rPr lang="ru-RU" dirty="0" err="1"/>
              <a:t>фреймворка</a:t>
            </a:r>
            <a:r>
              <a:rPr lang="ru-RU" dirty="0"/>
              <a:t> или библиотеки</a:t>
            </a:r>
            <a:r>
              <a:rPr lang="ru-RU" dirty="0" smtClean="0"/>
              <a:t>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Когда </a:t>
            </a:r>
            <a:r>
              <a:rPr lang="ru-RU" dirty="0"/>
              <a:t>вы хотите экономить системные ресурсы, повторно используя уже созданные объекты, вместо порождения новых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37570" y="0"/>
            <a:ext cx="5668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Фабричный метод</a:t>
            </a:r>
            <a:r>
              <a:rPr lang="en-US" sz="2800" b="1" dirty="0" smtClean="0"/>
              <a:t>: </a:t>
            </a:r>
            <a:r>
              <a:rPr lang="ru-RU" sz="2800" b="1" dirty="0" smtClean="0"/>
              <a:t>Использование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5290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1754</TotalTime>
  <Words>1945</Words>
  <Application>Microsoft Office PowerPoint</Application>
  <PresentationFormat>Экран (4:3)</PresentationFormat>
  <Paragraphs>178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Пысин Максим Дмитриевич</cp:lastModifiedBy>
  <cp:revision>137</cp:revision>
  <dcterms:created xsi:type="dcterms:W3CDTF">2019-09-24T16:42:22Z</dcterms:created>
  <dcterms:modified xsi:type="dcterms:W3CDTF">2021-12-14T07:52:10Z</dcterms:modified>
</cp:coreProperties>
</file>