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3" r:id="rId4"/>
    <p:sldId id="284" r:id="rId5"/>
    <p:sldId id="285" r:id="rId6"/>
    <p:sldId id="287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4419" autoAdjust="0"/>
  </p:normalViewPr>
  <p:slideViewPr>
    <p:cSldViewPr snapToGrid="0">
      <p:cViewPr varScale="1">
        <p:scale>
          <a:sx n="105" d="100"/>
          <a:sy n="105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2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42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5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2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2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6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4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2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3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7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000" y="520511"/>
            <a:ext cx="8640000" cy="58169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Курс лекций:</a:t>
            </a: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</a:p>
          <a:p>
            <a:pPr algn="ctr"/>
            <a:endParaRPr lang="ru-RU" sz="3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C++Лекция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13: 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Шаблоны проектирования</a:t>
            </a:r>
            <a:r>
              <a:rPr lang="en-US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Структурные.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Олегович,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кафедры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37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174172" y="259404"/>
            <a:ext cx="8795657" cy="6339192"/>
            <a:chOff x="174171" y="518808"/>
            <a:chExt cx="8795657" cy="633919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74171" y="518808"/>
              <a:ext cx="879565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Компонент</a:t>
              </a:r>
              <a:r>
                <a:rPr lang="ru-RU" dirty="0"/>
                <a:t> задаёт общий интерфейс обёрток и оборачиваемых объектов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Конкретный компонент</a:t>
              </a:r>
              <a:r>
                <a:rPr lang="ru-RU" dirty="0"/>
                <a:t> определяет класс оборачиваемых объектов. Он содержит какое-то базовое поведение, которое потом изменяют декораторы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Базовый декоратор </a:t>
              </a:r>
              <a:r>
                <a:rPr lang="ru-RU" dirty="0"/>
                <a:t>хранит ссылку на вложенный объект-компонент. </a:t>
              </a:r>
              <a:endParaRPr lang="ru-RU" dirty="0" smtClean="0"/>
            </a:p>
            <a:p>
              <a:r>
                <a:rPr lang="ru-RU" b="1" dirty="0"/>
                <a:t>Конкретные декораторы </a:t>
              </a:r>
              <a:r>
                <a:rPr lang="ru-RU" dirty="0"/>
                <a:t>— это различные вариации декораторов, которые содержат добавочное поведение. </a:t>
              </a:r>
              <a:endParaRPr lang="ru-RU" dirty="0" smtClean="0"/>
            </a:p>
            <a:p>
              <a:r>
                <a:rPr lang="ru-RU" dirty="0"/>
                <a:t>Клиент может оборачивать простые компоненты и декораторы в другие декораторы, работая со всеми объектами через общий интерфейс компонентов.</a:t>
              </a: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174172" y="2826127"/>
              <a:ext cx="8795656" cy="4031873"/>
              <a:chOff x="0" y="2826127"/>
              <a:chExt cx="8795656" cy="4031873"/>
            </a:xfrm>
          </p:grpSpPr>
          <p:pic>
            <p:nvPicPr>
              <p:cNvPr id="4098" name="Picture 2" descr="Структура классов паттерна Декоратор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8928" y="2828136"/>
                <a:ext cx="3656728" cy="40298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0" y="2826127"/>
                <a:ext cx="5138928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b="1" dirty="0" smtClean="0"/>
                  <a:t>Преимущества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Большая гибкость, чем у наследования.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 smtClean="0"/>
                  <a:t>Позволяет </a:t>
                </a:r>
                <a:r>
                  <a:rPr lang="ru-RU" sz="1600" dirty="0"/>
                  <a:t>добавлять обязанности на лету.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 smtClean="0"/>
                  <a:t>Можно </a:t>
                </a:r>
                <a:r>
                  <a:rPr lang="ru-RU" sz="1600" dirty="0"/>
                  <a:t>добавлять несколько новых обязанностей сразу.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 smtClean="0"/>
                  <a:t>Позволяет </a:t>
                </a:r>
                <a:r>
                  <a:rPr lang="ru-RU" sz="1600" dirty="0"/>
                  <a:t>иметь несколько мелких объектов вместо одного объекта на все случаи жизни</a:t>
                </a:r>
                <a:r>
                  <a:rPr lang="ru-RU" sz="1600" dirty="0" smtClean="0"/>
                  <a:t>.</a:t>
                </a:r>
              </a:p>
              <a:p>
                <a:r>
                  <a:rPr lang="ru-RU" sz="1600" b="1" dirty="0" smtClean="0"/>
                  <a:t>Недостатки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Трудно конфигурировать многократно обёрнутые объекты.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 smtClean="0"/>
                  <a:t>Обилие </a:t>
                </a:r>
                <a:r>
                  <a:rPr lang="ru-RU" sz="1600" dirty="0"/>
                  <a:t>крошечных классов</a:t>
                </a:r>
                <a:r>
                  <a:rPr lang="ru-RU" sz="1600" dirty="0" smtClean="0"/>
                  <a:t>.</a:t>
                </a:r>
              </a:p>
              <a:p>
                <a:r>
                  <a:rPr lang="ru-RU" sz="1600" b="1" dirty="0" smtClean="0"/>
                  <a:t>Когда использовать?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 smtClean="0"/>
                  <a:t>Когда </a:t>
                </a:r>
                <a:r>
                  <a:rPr lang="ru-RU" sz="1600" dirty="0"/>
                  <a:t>вам нужно добавлять обязанности объектам на лету, незаметно для кода, который их использует</a:t>
                </a:r>
                <a:r>
                  <a:rPr lang="ru-RU" sz="16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 smtClean="0"/>
                  <a:t>Когда </a:t>
                </a:r>
                <a:r>
                  <a:rPr lang="ru-RU" sz="1600" dirty="0"/>
                  <a:t>нельзя расширить обязанности объекта с помощью наследования.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7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71952" y="897612"/>
            <a:ext cx="8600097" cy="5062776"/>
            <a:chOff x="216688" y="1219152"/>
            <a:chExt cx="8600097" cy="5062776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216688" y="1219152"/>
              <a:ext cx="3822192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Фасад</a:t>
              </a:r>
              <a:r>
                <a:rPr lang="ru-RU" dirty="0"/>
                <a:t> — это структурный паттерн проектирования, который предоставляет простой интерфейс к сложной системе классов, библиотеке или </a:t>
              </a:r>
              <a:r>
                <a:rPr lang="ru-RU" dirty="0" err="1"/>
                <a:t>фреймворку</a:t>
              </a:r>
              <a:r>
                <a:rPr lang="ru-RU" dirty="0" smtClean="0"/>
                <a:t>.</a:t>
              </a:r>
            </a:p>
            <a:p>
              <a:r>
                <a:rPr lang="ru-RU" dirty="0"/>
                <a:t>Вашему коду приходится работать с большим количеством объектов некой сложной библиотеки или </a:t>
              </a:r>
              <a:r>
                <a:rPr lang="ru-RU" dirty="0" err="1"/>
                <a:t>фреймворка</a:t>
              </a:r>
              <a:r>
                <a:rPr lang="ru-RU" dirty="0"/>
                <a:t>. Вы должны самостоятельно инициализировать эти объекты, следить за правильным порядком зависимостей и так далее</a:t>
              </a:r>
              <a:r>
                <a:rPr lang="ru-RU" dirty="0" smtClean="0"/>
                <a:t>.</a:t>
              </a:r>
              <a:endParaRPr lang="ru-RU" dirty="0"/>
            </a:p>
            <a:p>
              <a:r>
                <a:rPr lang="ru-RU" dirty="0"/>
                <a:t>В результате бизнес-логика ваших классов тесно переплетается с деталями реализации сторонних классов. Такой код довольно сложно понимать и поддерживать.</a:t>
              </a: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3992473" y="1219152"/>
              <a:ext cx="4824312" cy="5062776"/>
              <a:chOff x="3992473" y="1219152"/>
              <a:chExt cx="4824312" cy="5062776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92473" y="2962228"/>
                <a:ext cx="4824312" cy="3319700"/>
              </a:xfrm>
              <a:prstGeom prst="rect">
                <a:avLst/>
              </a:prstGeom>
            </p:spPr>
          </p:pic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8881" y="1219152"/>
                <a:ext cx="4777903" cy="1795393"/>
              </a:xfrm>
              <a:prstGeom prst="rect">
                <a:avLst/>
              </a:prstGeom>
            </p:spPr>
          </p:pic>
        </p:grpSp>
      </p:grpSp>
      <p:sp>
        <p:nvSpPr>
          <p:cNvPr id="7" name="Прямоугольник 6"/>
          <p:cNvSpPr/>
          <p:nvPr/>
        </p:nvSpPr>
        <p:spPr>
          <a:xfrm>
            <a:off x="3992355" y="0"/>
            <a:ext cx="115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Фасад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512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05228" y="326589"/>
            <a:ext cx="8933544" cy="6204823"/>
            <a:chOff x="108856" y="653177"/>
            <a:chExt cx="8933544" cy="6204823"/>
          </a:xfrm>
        </p:grpSpPr>
        <p:pic>
          <p:nvPicPr>
            <p:cNvPr id="5122" name="Picture 2" descr="Структура классов паттерна Фасад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952" y="3435096"/>
              <a:ext cx="4754559" cy="3226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 1"/>
            <p:cNvSpPr/>
            <p:nvPr/>
          </p:nvSpPr>
          <p:spPr>
            <a:xfrm>
              <a:off x="108856" y="653177"/>
              <a:ext cx="8933544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Фасад</a:t>
              </a:r>
              <a:r>
                <a:rPr lang="ru-RU" dirty="0"/>
                <a:t> предоставляет быстрый доступ к определённой функциональности подсистемы. Он «знает», каким классам нужно переадресовать запрос, и какие данные для этого нужны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Дополнительный фасад</a:t>
              </a:r>
              <a:r>
                <a:rPr lang="ru-RU" dirty="0"/>
                <a:t> можно ввести, чтобы не «захламлять» единственный фасад разнородной функциональностью. Он может использоваться как клиентом, так и другими фасадами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Сложная подсистема</a:t>
              </a:r>
              <a:r>
                <a:rPr lang="ru-RU" dirty="0"/>
                <a:t> состоит из множества разнообразных классов. Для того, чтобы заставить их что-то делать, нужно знать подробности устройства подсистемы, порядок инициализации объектов и так далее.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08856" y="3164681"/>
              <a:ext cx="4572000" cy="36933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b="1" dirty="0" smtClean="0"/>
                <a:t>Преимущества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Изолирует клиентов от компонентов сложной подсистемы.</a:t>
              </a:r>
              <a:endParaRPr lang="ru-RU" dirty="0" smtClean="0"/>
            </a:p>
            <a:p>
              <a:r>
                <a:rPr lang="ru-RU" b="1" dirty="0" smtClean="0"/>
                <a:t>Недостатки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Фасад рискует стать божественным объектом, привязанным ко всем классам программы.</a:t>
              </a:r>
              <a:endParaRPr lang="ru-RU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Когда использовать?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Когда </a:t>
              </a:r>
              <a:r>
                <a:rPr lang="ru-RU" dirty="0"/>
                <a:t>вам нужно представить простой или урезанный интерфейс к сложной подсистеме</a:t>
              </a:r>
              <a:r>
                <a:rPr lang="ru-RU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Когда </a:t>
              </a:r>
              <a:r>
                <a:rPr lang="ru-RU" dirty="0"/>
                <a:t>вы хотите разложить подсистему на отдельные слои.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9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95430" y="526663"/>
            <a:ext cx="8753140" cy="5804674"/>
            <a:chOff x="116540" y="816383"/>
            <a:chExt cx="8753140" cy="580467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16540" y="896413"/>
              <a:ext cx="3678220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Легковес</a:t>
              </a:r>
              <a:r>
                <a:rPr lang="ru-RU" dirty="0"/>
                <a:t> — это структурный паттерн проектирования, который позволяет вместить </a:t>
              </a:r>
              <a:r>
                <a:rPr lang="ru-RU" dirty="0" smtClean="0"/>
                <a:t>большее </a:t>
              </a:r>
              <a:r>
                <a:rPr lang="ru-RU" dirty="0"/>
                <a:t>количество объектов в отведённую оперативную память. Легковес экономит память, разделяя общее состояние объектов между собой, вместо хранения одинаковых данных в каждом объекте</a:t>
              </a:r>
              <a:r>
                <a:rPr lang="ru-RU" dirty="0" smtClean="0"/>
                <a:t>.</a:t>
              </a:r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4760" y="816383"/>
              <a:ext cx="5074920" cy="2064641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398" y="2881024"/>
              <a:ext cx="2848282" cy="3740033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116540" y="3481736"/>
              <a:ext cx="5904858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На досуге вы решили написать небольшую игру, в которой игроки перемещаются по карте и стреляют друг в друга. Фишкой игры должна была стать реалистичная система частиц. Пули, снаряды, осколки от взрывов — всё это должно красиво летать и радовать взгляд.</a:t>
              </a:r>
            </a:p>
            <a:p>
              <a:r>
                <a:rPr lang="ru-RU" b="1" dirty="0"/>
                <a:t>Неизменяемость Легковесов</a:t>
              </a:r>
            </a:p>
            <a:p>
              <a:r>
                <a:rPr lang="ru-RU" dirty="0"/>
                <a:t>Так как объекты легковесов будут использованы в разных контекстах, вы должны быть уверены в том, что их состояние невозможно изменить после создания. Всё внутреннее состояние легковес должен получать через параметры конструктора. </a:t>
              </a: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3775821" y="0"/>
            <a:ext cx="1592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Легковес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4876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242316" y="366418"/>
            <a:ext cx="8659368" cy="6125165"/>
            <a:chOff x="265176" y="458515"/>
            <a:chExt cx="8659368" cy="6125165"/>
          </a:xfrm>
        </p:grpSpPr>
        <p:pic>
          <p:nvPicPr>
            <p:cNvPr id="6146" name="Picture 2" descr="Паттерн Легковес (Приспособленец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160" y="3318414"/>
              <a:ext cx="5358384" cy="326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265176" y="458515"/>
              <a:ext cx="865936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Легковес</a:t>
              </a:r>
              <a:r>
                <a:rPr lang="ru-RU" dirty="0"/>
                <a:t> содержит состояние, которое повторялось во множестве первоначальных объектов. Один и тот же легковес можно использовать в связке со множеством </a:t>
              </a:r>
              <a:r>
                <a:rPr lang="ru-RU" dirty="0" smtClean="0"/>
                <a:t>контекстов.</a:t>
              </a:r>
            </a:p>
            <a:p>
              <a:r>
                <a:rPr lang="ru-RU" b="1" dirty="0" smtClean="0"/>
                <a:t>Контекст</a:t>
              </a:r>
              <a:r>
                <a:rPr lang="ru-RU" dirty="0" smtClean="0"/>
                <a:t> </a:t>
              </a:r>
              <a:r>
                <a:rPr lang="ru-RU" dirty="0"/>
                <a:t>содержит «внешнюю» часть состояния, уникальную для каждого объекта. </a:t>
              </a:r>
              <a:endParaRPr lang="ru-RU" dirty="0" smtClean="0"/>
            </a:p>
            <a:p>
              <a:r>
                <a:rPr lang="ru-RU" dirty="0"/>
                <a:t>Поведение оригинального объекта чаще всего оставляют в Легковесе, передавая значения контекста через параметры методов. </a:t>
              </a: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65176" y="2166674"/>
              <a:ext cx="86593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Когда использовать?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Когда </a:t>
              </a:r>
              <a:r>
                <a:rPr lang="ru-RU" dirty="0"/>
                <a:t>не хватает оперативной памяти для поддержки всех нужных объектов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Преимущества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Экономит оперативную память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65176" y="3318414"/>
              <a:ext cx="330098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Недостатки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Расходует процессорное время на поиск/вычисление контекста.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Усложняет код программы из-за введения множества дополнительных классов.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7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65472" y="1127256"/>
            <a:ext cx="8813057" cy="4603488"/>
            <a:chOff x="171286" y="1184332"/>
            <a:chExt cx="8813057" cy="4603488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71287" y="1184332"/>
              <a:ext cx="8813056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Заместитель</a:t>
              </a:r>
              <a:r>
                <a:rPr lang="ru-RU" dirty="0"/>
                <a:t> — это структурный паттерн проектирования, который позволяет подставлять вместо реальных объектов специальные объекты-заменители. Эти объекты перехватывают вызовы к оригинальному объекту, позволяя сделать что-то до или после передачи вызова оригиналу</a:t>
              </a:r>
              <a:r>
                <a:rPr lang="ru-RU" dirty="0" smtClean="0"/>
                <a:t>.</a:t>
              </a:r>
            </a:p>
            <a:p>
              <a:r>
                <a:rPr lang="ru-RU" dirty="0"/>
                <a:t>Мы могли бы создавать этот объект не в самом начале программы, а только тогда, когда он кому-то реально понадобится. Каждый клиент объекта получил бы некий код отложенной инициализации. Но, вероятно, это привело бы к множественному дублированию кода</a:t>
              </a:r>
              <a:r>
                <a:rPr lang="ru-RU" dirty="0" smtClean="0"/>
                <a:t>.</a:t>
              </a:r>
              <a:endParaRPr lang="ru-RU" dirty="0"/>
            </a:p>
            <a:p>
              <a:r>
                <a:rPr lang="ru-RU" dirty="0"/>
                <a:t>В идеале, этот код хотелось бы поместить прямо в служебный класс, но это не всегда возможно. Например, код класса может находиться в закрытой сторонней библиотеке.</a:t>
              </a:r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286" y="4046654"/>
              <a:ext cx="4049032" cy="1741166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318" y="4046654"/>
              <a:ext cx="4764024" cy="1741166"/>
            </a:xfrm>
            <a:prstGeom prst="rect">
              <a:avLst/>
            </a:prstGeom>
          </p:spPr>
        </p:pic>
      </p:grpSp>
      <p:sp>
        <p:nvSpPr>
          <p:cNvPr id="6" name="Прямоугольник 5"/>
          <p:cNvSpPr/>
          <p:nvPr/>
        </p:nvSpPr>
        <p:spPr>
          <a:xfrm>
            <a:off x="3500267" y="0"/>
            <a:ext cx="2143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Заместитель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424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52959" y="289679"/>
            <a:ext cx="9038082" cy="6278643"/>
            <a:chOff x="0" y="625791"/>
            <a:chExt cx="9038082" cy="6278643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0" y="2103120"/>
              <a:ext cx="5513832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Преимущества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Позволяет </a:t>
              </a:r>
              <a:r>
                <a:rPr lang="ru-RU" dirty="0"/>
                <a:t>контролировать сервисный объект незаметно для клиента.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Может </a:t>
              </a:r>
              <a:r>
                <a:rPr lang="ru-RU" dirty="0"/>
                <a:t>работать, даже если сервисный объект ещё не создан.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Может </a:t>
              </a:r>
              <a:r>
                <a:rPr lang="ru-RU" dirty="0"/>
                <a:t>контролировать жизненный цикл служебного объекта</a:t>
              </a:r>
              <a:r>
                <a:rPr lang="ru-RU" dirty="0" smtClean="0"/>
                <a:t>.</a:t>
              </a:r>
            </a:p>
            <a:p>
              <a:r>
                <a:rPr lang="ru-RU" b="1" dirty="0" smtClean="0"/>
                <a:t>Недостатки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Усложняет код программы из-за введения дополнительных классов.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Увеличивает </a:t>
              </a:r>
              <a:r>
                <a:rPr lang="ru-RU" dirty="0"/>
                <a:t>время отклика от сервиса</a:t>
              </a:r>
              <a:r>
                <a:rPr lang="ru-RU" dirty="0" smtClean="0"/>
                <a:t>.</a:t>
              </a:r>
            </a:p>
            <a:p>
              <a:r>
                <a:rPr lang="ru-RU" b="1" dirty="0" smtClean="0"/>
                <a:t>Когда использовать?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Ленивая инициализация.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Защита доступа.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Локальный </a:t>
              </a:r>
              <a:r>
                <a:rPr lang="ru-RU" dirty="0"/>
                <a:t>запуск </a:t>
              </a:r>
              <a:r>
                <a:rPr lang="ru-RU" dirty="0" smtClean="0"/>
                <a:t>сервиса.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err="1"/>
                <a:t>Логирование</a:t>
              </a:r>
              <a:r>
                <a:rPr lang="ru-RU" dirty="0"/>
                <a:t> </a:t>
              </a:r>
              <a:r>
                <a:rPr lang="ru-RU" dirty="0" smtClean="0"/>
                <a:t>запросов.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Кеширование </a:t>
              </a:r>
              <a:r>
                <a:rPr lang="ru-RU" dirty="0" smtClean="0"/>
                <a:t>объектов.</a:t>
              </a:r>
              <a:endParaRPr lang="ru-RU" dirty="0"/>
            </a:p>
          </p:txBody>
        </p:sp>
        <p:pic>
          <p:nvPicPr>
            <p:cNvPr id="7170" name="Picture 2" descr="Структура классов паттерна Заместитель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32" y="2741651"/>
              <a:ext cx="3524250" cy="352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0" y="625791"/>
              <a:ext cx="90380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Интерфейс сервиса </a:t>
              </a:r>
              <a:r>
                <a:rPr lang="ru-RU" dirty="0"/>
                <a:t>определяет общий интерфейс для сервиса и заместителя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Сервис</a:t>
              </a:r>
              <a:r>
                <a:rPr lang="ru-RU" dirty="0"/>
                <a:t> содержит полезную бизнес-логику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Заместитель</a:t>
              </a:r>
              <a:r>
                <a:rPr lang="ru-RU" dirty="0"/>
                <a:t> хранит ссылку на объект сервиса. После того как заместитель заканчивает свою работу (например, инициализацию, </a:t>
              </a:r>
              <a:r>
                <a:rPr lang="ru-RU" dirty="0" err="1"/>
                <a:t>логирование</a:t>
              </a:r>
              <a:r>
                <a:rPr lang="ru-RU" dirty="0"/>
                <a:t>, защиту или другое), он передаёт вызовы вложенному сервису.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8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859" y="0"/>
            <a:ext cx="3046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Что запомнилось?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2000" y="533192"/>
            <a:ext cx="86400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парадигма программирования?</a:t>
            </a:r>
            <a:r>
              <a:rPr lang="en-US" b="1" dirty="0" smtClean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Какие </a:t>
            </a:r>
            <a:r>
              <a:rPr lang="ru-RU" b="1" dirty="0">
                <a:solidFill>
                  <a:srgbClr val="222222"/>
                </a:solidFill>
              </a:rPr>
              <a:t>парадигмы программирования </a:t>
            </a:r>
            <a:r>
              <a:rPr lang="ru-RU" b="1" dirty="0" smtClean="0">
                <a:solidFill>
                  <a:srgbClr val="222222"/>
                </a:solidFill>
              </a:rPr>
              <a:t>есть?</a:t>
            </a:r>
            <a:r>
              <a:rPr lang="en-US" b="1" dirty="0" smtClean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Какую изучаем мы?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22222"/>
                </a:solidFill>
              </a:rPr>
              <a:t>Абстрагирование и абстракция что это и для чего</a:t>
            </a:r>
            <a:r>
              <a:rPr lang="ru-RU" b="1" dirty="0" smtClean="0">
                <a:solidFill>
                  <a:srgbClr val="222222"/>
                </a:solidFill>
              </a:rPr>
              <a:t>?</a:t>
            </a:r>
            <a:endParaRPr lang="ru-RU" dirty="0" smtClean="0">
              <a:solidFill>
                <a:srgbClr val="22222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класс? Объект?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Наследования? Полиморфизм? Инкапсуляции?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лямбда функция?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Что такое захват</a:t>
            </a:r>
            <a:r>
              <a:rPr lang="en-US" b="1" dirty="0" smtClean="0">
                <a:solidFill>
                  <a:srgbClr val="222222"/>
                </a:solidFill>
              </a:rPr>
              <a:t>[</a:t>
            </a:r>
            <a:r>
              <a:rPr lang="ru-RU" b="1" dirty="0" smtClean="0">
                <a:solidFill>
                  <a:srgbClr val="222222"/>
                </a:solidFill>
              </a:rPr>
              <a:t>проброс</a:t>
            </a:r>
            <a:r>
              <a:rPr lang="en-US" b="1" dirty="0" smtClean="0">
                <a:solidFill>
                  <a:srgbClr val="222222"/>
                </a:solidFill>
              </a:rPr>
              <a:t>]</a:t>
            </a:r>
            <a:r>
              <a:rPr lang="ru-RU" b="1" dirty="0" smtClean="0">
                <a:solidFill>
                  <a:srgbClr val="222222"/>
                </a:solidFill>
              </a:rPr>
              <a:t> переменных?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абстрактный класс? Для чего он нужен?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итератор и для чего он используется?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последовательные контейнеры?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Что такое ассоциативные контейнеры? На чем основаны?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С чем в основном работает стандартная библиотека алгоритмов?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поток ввода вывода? Примеры?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исключение? Как ловить? Как вызывать?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паттерны проектирования?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Чем занимаются порождающие паттерны?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Виды отношений между классами?</a:t>
            </a:r>
          </a:p>
        </p:txBody>
      </p:sp>
    </p:spTree>
    <p:extLst>
      <p:ext uri="{BB962C8B-B14F-4D97-AF65-F5344CB8AC3E}">
        <p14:creationId xmlns:p14="http://schemas.microsoft.com/office/powerpoint/2010/main" val="3294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20222" y="323520"/>
            <a:ext cx="8903556" cy="6210961"/>
            <a:chOff x="129985" y="647039"/>
            <a:chExt cx="8903556" cy="621096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1711" y="4107719"/>
              <a:ext cx="4059936" cy="2686273"/>
            </a:xfrm>
            <a:prstGeom prst="rect">
              <a:avLst/>
            </a:prstGeom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170" y="5068092"/>
              <a:ext cx="4129349" cy="1789908"/>
            </a:xfrm>
            <a:prstGeom prst="rect">
              <a:avLst/>
            </a:prstGeom>
          </p:spPr>
        </p:pic>
        <p:sp>
          <p:nvSpPr>
            <p:cNvPr id="3" name="Прямоугольник 2"/>
            <p:cNvSpPr/>
            <p:nvPr/>
          </p:nvSpPr>
          <p:spPr>
            <a:xfrm>
              <a:off x="129985" y="647039"/>
              <a:ext cx="4680351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Адаптер</a:t>
              </a:r>
              <a:r>
                <a:rPr lang="ru-RU" dirty="0"/>
                <a:t> — это структурный паттерн проектирования, который позволяет объектам с несовместимыми интерфейсами работать вместе</a:t>
              </a:r>
              <a:r>
                <a:rPr lang="ru-RU" dirty="0" smtClean="0"/>
                <a:t>.</a:t>
              </a:r>
            </a:p>
            <a:p>
              <a:r>
                <a:rPr lang="ru-RU" dirty="0" smtClean="0"/>
                <a:t>Представьте</a:t>
              </a:r>
              <a:r>
                <a:rPr lang="ru-RU" dirty="0"/>
                <a:t>, что вы делаете приложение для торговли на бирже. Ваше приложение скачивает биржевые котировки из нескольких источников в XML, а затем рисует красивые графики</a:t>
              </a:r>
              <a:r>
                <a:rPr lang="ru-RU" dirty="0" smtClean="0"/>
                <a:t>.</a:t>
              </a:r>
              <a:endParaRPr lang="ru-RU" dirty="0"/>
            </a:p>
            <a:p>
              <a:r>
                <a:rPr lang="ru-RU" dirty="0"/>
                <a:t>В какой-то момент вы решаете улучшить приложение, применив стороннюю библиотеку аналитики. Но вот беда — библиотека поддерживает только формат данных JSON, несовместимый с вашим приложением.</a:t>
              </a: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336" y="1082442"/>
              <a:ext cx="4223205" cy="2677805"/>
            </a:xfrm>
            <a:prstGeom prst="rect">
              <a:avLst/>
            </a:prstGeom>
          </p:spPr>
        </p:pic>
      </p:grpSp>
      <p:sp>
        <p:nvSpPr>
          <p:cNvPr id="6" name="Прямоугольник 5"/>
          <p:cNvSpPr/>
          <p:nvPr/>
        </p:nvSpPr>
        <p:spPr>
          <a:xfrm>
            <a:off x="3825994" y="0"/>
            <a:ext cx="149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Адаптер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1472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198342"/>
            <a:ext cx="9144000" cy="6461316"/>
            <a:chOff x="0" y="396684"/>
            <a:chExt cx="9144000" cy="6461316"/>
          </a:xfrm>
        </p:grpSpPr>
        <p:pic>
          <p:nvPicPr>
            <p:cNvPr id="1026" name="Picture 2" descr="Структура классов паттерна Адаптер (адаптер объектов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304" y="4177339"/>
              <a:ext cx="4858696" cy="2680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 1"/>
            <p:cNvSpPr/>
            <p:nvPr/>
          </p:nvSpPr>
          <p:spPr>
            <a:xfrm>
              <a:off x="0" y="396684"/>
              <a:ext cx="91440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Клиентский интерфейс </a:t>
              </a:r>
              <a:r>
                <a:rPr lang="ru-RU" dirty="0"/>
                <a:t>описывает протокол, через который клиент может работать с другими классами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Сервис</a:t>
              </a:r>
              <a:r>
                <a:rPr lang="ru-RU" dirty="0"/>
                <a:t> – это какой-то полезный класс, обычно сторонний. </a:t>
              </a:r>
              <a:endParaRPr lang="ru-RU" dirty="0" smtClean="0"/>
            </a:p>
            <a:p>
              <a:r>
                <a:rPr lang="ru-RU" b="1" dirty="0"/>
                <a:t>Адаптер</a:t>
              </a:r>
              <a:r>
                <a:rPr lang="ru-RU" dirty="0"/>
                <a:t> — это класс, который может одновременно работать и с клиентом, и с сервисом. </a:t>
              </a:r>
              <a:r>
                <a:rPr lang="ru-RU" dirty="0" smtClean="0"/>
                <a:t>Работая </a:t>
              </a:r>
              <a:r>
                <a:rPr lang="ru-RU" dirty="0"/>
                <a:t>с адаптером через интерфейс, клиент не привязывается к конкретному классу адаптера. Благодаря этому, вы можете добавлять в программу новые виды адаптеров, независимо от клиентского кода. Это может пригодиться, если интерфейс сервиса вдруг изменится, например, после выхода новой версии сторонней библиотеки.</a:t>
              </a: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2705008"/>
              <a:ext cx="876519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err="1" smtClean="0"/>
                <a:t>Преемущества</a:t>
              </a:r>
              <a:endParaRPr lang="ru-RU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Отделяет и скрывает от клиента подробности преобразования различных интерфейсов.</a:t>
              </a:r>
              <a:endParaRPr lang="ru-RU" dirty="0" smtClean="0"/>
            </a:p>
            <a:p>
              <a:r>
                <a:rPr lang="ru-RU" b="1" dirty="0" smtClean="0"/>
                <a:t>Недостатки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Усложняет код программы из-за введения дополнительных классов</a:t>
              </a:r>
              <a:r>
                <a:rPr lang="ru-RU" dirty="0" smtClean="0"/>
                <a:t>.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0" y="4143741"/>
              <a:ext cx="459943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Когда использовать?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Когда вы хотите использовать сторонний класс, но его интерфейс не соответствует остальному коду приложения.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Когда вам нужно использовать несколько существующих подклассов, но в них не хватает какой-то общей функциональности, причём расширить суперкласс вы не можете.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6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71475" y="641300"/>
            <a:ext cx="8401050" cy="5575400"/>
            <a:chOff x="371475" y="968464"/>
            <a:chExt cx="8401050" cy="55754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71475" y="968464"/>
              <a:ext cx="840105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Мост</a:t>
              </a:r>
              <a:r>
                <a:rPr lang="ru-RU" dirty="0"/>
                <a:t> — это структурный паттерн проектирования, который разделяет один или несколько классов на две отдельные иерархии — абстракцию и реализацию, позволяя изменять их независимо друг от друга</a:t>
              </a:r>
              <a:r>
                <a:rPr lang="ru-RU" dirty="0" smtClean="0"/>
                <a:t>.</a:t>
              </a:r>
            </a:p>
            <a:p>
              <a:r>
                <a:rPr lang="ru-RU" dirty="0"/>
                <a:t>При добавлении новых видов фигур и цветов количество комбинаций будет расти в геометрической прогрессии. </a:t>
              </a:r>
            </a:p>
            <a:p>
              <a:r>
                <a:rPr lang="ru-RU" dirty="0" smtClean="0"/>
                <a:t>Корень </a:t>
              </a:r>
              <a:r>
                <a:rPr lang="ru-RU" dirty="0"/>
                <a:t>проблемы заключается в том, что мы пытаемся расширить классы фигур сразу в двух независимых плоскостях — по виду и по цвету. Именно это приводит к разрастанию дерева классов.</a:t>
              </a: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371475" y="3276789"/>
              <a:ext cx="8401050" cy="3267075"/>
              <a:chOff x="181427" y="3276789"/>
              <a:chExt cx="8401050" cy="3267075"/>
            </a:xfrm>
          </p:grpSpPr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427" y="3276789"/>
                <a:ext cx="4505325" cy="3267075"/>
              </a:xfrm>
              <a:prstGeom prst="rect">
                <a:avLst/>
              </a:prstGeom>
            </p:spPr>
          </p:pic>
          <p:pic>
            <p:nvPicPr>
              <p:cNvPr id="5" name="Рисунок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6752" y="3900676"/>
                <a:ext cx="3895725" cy="2019300"/>
              </a:xfrm>
              <a:prstGeom prst="rect">
                <a:avLst/>
              </a:prstGeom>
            </p:spPr>
          </p:pic>
        </p:grpSp>
      </p:grpSp>
      <p:sp>
        <p:nvSpPr>
          <p:cNvPr id="8" name="Прямоугольник 7"/>
          <p:cNvSpPr/>
          <p:nvPr/>
        </p:nvSpPr>
        <p:spPr>
          <a:xfrm>
            <a:off x="4081321" y="0"/>
            <a:ext cx="981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Мост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07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240179"/>
            <a:ext cx="9144000" cy="6377642"/>
            <a:chOff x="0" y="480358"/>
            <a:chExt cx="9144000" cy="6377642"/>
          </a:xfrm>
        </p:grpSpPr>
        <p:pic>
          <p:nvPicPr>
            <p:cNvPr id="2050" name="Picture 2" descr="Структура классов паттерна Мост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4"/>
            <a:stretch/>
          </p:blipFill>
          <p:spPr bwMode="auto">
            <a:xfrm>
              <a:off x="5074870" y="3401568"/>
              <a:ext cx="4069130" cy="3456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 1"/>
            <p:cNvSpPr/>
            <p:nvPr/>
          </p:nvSpPr>
          <p:spPr>
            <a:xfrm>
              <a:off x="0" y="480358"/>
              <a:ext cx="91440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Абстракция</a:t>
              </a:r>
              <a:r>
                <a:rPr lang="ru-RU" dirty="0"/>
                <a:t> содержит управляющую логику. Код абстракции делегирует реальную работу связанному объекту реализации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Реализация</a:t>
              </a:r>
              <a:r>
                <a:rPr lang="ru-RU" dirty="0"/>
                <a:t> задаёт общий интерфейс для всех реализаций. Все методы, которые здесь описаны, будут доступны из класса абстракции и его подклассов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Конкретные реализации</a:t>
              </a:r>
              <a:r>
                <a:rPr lang="ru-RU" dirty="0"/>
                <a:t> содержат </a:t>
              </a:r>
              <a:r>
                <a:rPr lang="ru-RU" dirty="0" err="1"/>
                <a:t>платформо</a:t>
              </a:r>
              <a:r>
                <a:rPr lang="ru-RU" dirty="0"/>
                <a:t>-зависимый код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Расширенные абстракции </a:t>
              </a:r>
              <a:r>
                <a:rPr lang="ru-RU" dirty="0"/>
                <a:t>содержат различные вариации управляющей логики. Как и родитель, работает с реализациями только через общий интерфейс реализации.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0" y="2511683"/>
              <a:ext cx="902788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/>
                <a:t>Преимущества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600" dirty="0"/>
                <a:t>Позволяет строить </a:t>
              </a:r>
              <a:r>
                <a:rPr lang="ru-RU" sz="1600" dirty="0" err="1"/>
                <a:t>платформо</a:t>
              </a:r>
              <a:r>
                <a:rPr lang="ru-RU" sz="1600" dirty="0"/>
                <a:t>-независимые программы.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600" dirty="0" smtClean="0"/>
                <a:t>Скрывает </a:t>
              </a:r>
              <a:r>
                <a:rPr lang="ru-RU" sz="1600" dirty="0"/>
                <a:t>лишние или опасные детали реализации от клиентского кода.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600" dirty="0" smtClean="0"/>
                <a:t>Реализует</a:t>
              </a:r>
              <a:r>
                <a:rPr lang="ru-RU" sz="1600" dirty="0"/>
                <a:t> </a:t>
              </a:r>
              <a:r>
                <a:rPr lang="ru-RU" sz="1600" i="1" dirty="0"/>
                <a:t>принцип открытости/закрытости</a:t>
              </a:r>
              <a:r>
                <a:rPr lang="ru-RU" sz="1600" dirty="0" smtClean="0"/>
                <a:t>.</a:t>
              </a: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3564791"/>
              <a:ext cx="5074869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/>
                <a:t>Недостатки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600" dirty="0"/>
                <a:t>Усложняет код программы из-за введения дополнительных классов.</a:t>
              </a:r>
            </a:p>
            <a:p>
              <a:r>
                <a:rPr lang="ru-RU" sz="1600" b="1" dirty="0"/>
                <a:t>Когда использовать?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600" dirty="0"/>
                <a:t>Когда вы хотите разделить монолитный класс, который содержит несколько различных реализаций какой-то функциональности (например, если класс может работать с разными системами баз данных).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600" dirty="0"/>
                <a:t>Когда класс нужно расширять в двух независимых плоскостях.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600" dirty="0"/>
                <a:t>Когда вы хотите, чтобы реализацию можно было бы изменять во время выполнения программы.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8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73966" y="803803"/>
            <a:ext cx="8596068" cy="5250395"/>
            <a:chOff x="273966" y="939393"/>
            <a:chExt cx="8596068" cy="5250395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273966" y="939393"/>
              <a:ext cx="859606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Компоновщик</a:t>
              </a:r>
              <a:r>
                <a:rPr lang="ru-RU" dirty="0"/>
                <a:t> — это структурный паттерн проектирования, который позволяет сгруппировать множество объектов в древовидную структуру, а затем работать с ней так, как будто это единичный объект</a:t>
              </a:r>
              <a:r>
                <a:rPr lang="ru-RU" dirty="0" smtClean="0"/>
                <a:t>.</a:t>
              </a:r>
            </a:p>
            <a:p>
              <a:r>
                <a:rPr lang="ru-RU" dirty="0"/>
                <a:t>Теперь предположим, ваши Продукты и Коробки могут быть частью заказов. Каждый заказ может содержать как простые Продукты без упаковки, так и составные Коробки. Ваша задача состоит в том, чтобы узнать цену всего заказа</a:t>
              </a:r>
              <a:r>
                <a:rPr lang="ru-RU" dirty="0" smtClean="0"/>
                <a:t>.</a:t>
              </a:r>
            </a:p>
            <a:p>
              <a:r>
                <a:rPr lang="ru-RU" dirty="0"/>
                <a:t>Компоновщик предлагает рассматривать Продукт и Коробку через единый интерфейс с общим методом получения стоимости.</a:t>
              </a: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273966" y="3247718"/>
              <a:ext cx="8596068" cy="2942070"/>
              <a:chOff x="288470" y="3247718"/>
              <a:chExt cx="8596068" cy="294207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470" y="3247718"/>
                <a:ext cx="2966793" cy="2942070"/>
              </a:xfrm>
              <a:prstGeom prst="rect">
                <a:avLst/>
              </a:prstGeom>
            </p:spPr>
          </p:pic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5263" y="3351915"/>
                <a:ext cx="5629275" cy="2733675"/>
              </a:xfrm>
              <a:prstGeom prst="rect">
                <a:avLst/>
              </a:prstGeom>
            </p:spPr>
          </p:pic>
        </p:grpSp>
      </p:grpSp>
      <p:sp>
        <p:nvSpPr>
          <p:cNvPr id="7" name="Прямоугольник 6"/>
          <p:cNvSpPr/>
          <p:nvPr/>
        </p:nvSpPr>
        <p:spPr>
          <a:xfrm>
            <a:off x="3350482" y="0"/>
            <a:ext cx="2443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Компоновщик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862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71500" y="279946"/>
            <a:ext cx="8001000" cy="6298109"/>
            <a:chOff x="571500" y="559891"/>
            <a:chExt cx="8001000" cy="6298109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571500" y="559891"/>
              <a:ext cx="80010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Компонент</a:t>
              </a:r>
              <a:r>
                <a:rPr lang="ru-RU" dirty="0"/>
                <a:t> определяет общий интерфейс для простых и составных компонентов дерева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Лист</a:t>
              </a:r>
              <a:r>
                <a:rPr lang="ru-RU" dirty="0"/>
                <a:t> – это простой компонент дерева, не имеющий ответвлений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Контейнер</a:t>
              </a:r>
              <a:r>
                <a:rPr lang="ru-RU" dirty="0"/>
                <a:t> (или композит) — это составной компонент дерева. Он содержит набор дочерних компонентов, но ничего не знает об их типах. Это могут быть как простые компоненты-листья, так и другие компоненты-контейнеры. Но это не является проблемой, если все дочерние компоненты следуют единому интерфейсу.</a:t>
              </a:r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571500" y="2571750"/>
              <a:ext cx="8001000" cy="4286250"/>
              <a:chOff x="838199" y="2571750"/>
              <a:chExt cx="8001000" cy="4286250"/>
            </a:xfrm>
          </p:grpSpPr>
          <p:pic>
            <p:nvPicPr>
              <p:cNvPr id="3074" name="Picture 2" descr="Структура классов паттерна Компоновщик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0199" y="2571750"/>
                <a:ext cx="3429000" cy="428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Прямоугольник 2"/>
              <p:cNvSpPr/>
              <p:nvPr/>
            </p:nvSpPr>
            <p:spPr>
              <a:xfrm>
                <a:off x="838199" y="2868215"/>
                <a:ext cx="4572000" cy="36933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b="1" dirty="0" smtClean="0"/>
                  <a:t>Преимущества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Упрощает </a:t>
                </a:r>
                <a:r>
                  <a:rPr lang="ru-RU" dirty="0"/>
                  <a:t>архитектуру клиента при работе со сложным деревом компонентов.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Облегчает </a:t>
                </a:r>
                <a:r>
                  <a:rPr lang="ru-RU" dirty="0"/>
                  <a:t>добавление новых видов компонентов</a:t>
                </a:r>
                <a:r>
                  <a:rPr lang="ru-RU" dirty="0" smtClean="0"/>
                  <a:t>.</a:t>
                </a:r>
              </a:p>
              <a:p>
                <a:r>
                  <a:rPr lang="ru-RU" b="1" dirty="0" smtClean="0"/>
                  <a:t>Недостатки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Создаёт слишком общий дизайн классов.</a:t>
                </a:r>
                <a:endParaRPr lang="ru-RU" dirty="0" smtClean="0"/>
              </a:p>
              <a:p>
                <a:r>
                  <a:rPr lang="ru-RU" b="1" dirty="0" smtClean="0"/>
                  <a:t>Когда использовать?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Когда </a:t>
                </a:r>
                <a:r>
                  <a:rPr lang="ru-RU" dirty="0"/>
                  <a:t>вам нужно представить древовидную структуру объектов</a:t>
                </a:r>
                <a:r>
                  <a:rPr lang="ru-R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Когда клиенты должны единообразно трактовать простые и составные объекты.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8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23278" y="671291"/>
            <a:ext cx="8497445" cy="5515418"/>
            <a:chOff x="329182" y="532352"/>
            <a:chExt cx="8497445" cy="5515418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29182" y="2673174"/>
              <a:ext cx="8497445" cy="3374596"/>
              <a:chOff x="329182" y="2673174"/>
              <a:chExt cx="8497445" cy="3374596"/>
            </a:xfrm>
          </p:grpSpPr>
          <p:sp>
            <p:nvSpPr>
              <p:cNvPr id="2" name="Прямоугольник 1"/>
              <p:cNvSpPr/>
              <p:nvPr/>
            </p:nvSpPr>
            <p:spPr>
              <a:xfrm>
                <a:off x="329182" y="3048288"/>
                <a:ext cx="3076195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Декоратор </a:t>
                </a:r>
                <a:r>
                  <a:rPr lang="ru-RU" dirty="0"/>
                  <a:t>имеет альтернативное название — обёртка. Оно более точно описывает суть паттерна: вы помещаете целевой объект в другой объект-обёртку, который запускает базовое поведение объекта, а затем добавляет к результату что-то своё.</a:t>
                </a:r>
              </a:p>
            </p:txBody>
          </p:sp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09797" y="2673174"/>
                <a:ext cx="5116830" cy="3374596"/>
              </a:xfrm>
              <a:prstGeom prst="rect">
                <a:avLst/>
              </a:prstGeom>
            </p:spPr>
          </p:pic>
        </p:grpSp>
        <p:sp>
          <p:nvSpPr>
            <p:cNvPr id="5" name="Прямоугольник 4"/>
            <p:cNvSpPr/>
            <p:nvPr/>
          </p:nvSpPr>
          <p:spPr>
            <a:xfrm>
              <a:off x="329182" y="532352"/>
              <a:ext cx="8193025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Декоратор</a:t>
              </a:r>
              <a:r>
                <a:rPr lang="ru-RU" dirty="0"/>
                <a:t> — это структурный паттерн проектирования, который позволяет динамически добавлять объектам новую функциональность, оборачивая их в полезные «обёртки</a:t>
              </a:r>
              <a:r>
                <a:rPr lang="ru-RU" dirty="0" smtClean="0"/>
                <a:t>».</a:t>
              </a:r>
            </a:p>
            <a:p>
              <a:r>
                <a:rPr lang="ru-RU" dirty="0"/>
                <a:t>Вы работаете над библиотекой оповещений, которую можно подключать к разнообразным программам, чтобы получать уведомления о важных событиях.</a:t>
              </a:r>
            </a:p>
            <a:p>
              <a:r>
                <a:rPr lang="ru-RU" dirty="0"/>
                <a:t>В какой-то момент стало понятно, что одних </a:t>
              </a:r>
              <a:r>
                <a:rPr lang="ru-RU" dirty="0" err="1"/>
                <a:t>email</a:t>
              </a:r>
              <a:r>
                <a:rPr lang="ru-RU" dirty="0"/>
                <a:t>-оповещений пользователям мало. Некоторые из них хотели бы получать извещения о критических проблемах через SMS. Другие хотели бы получать их в виде сообщений </a:t>
              </a:r>
              <a:r>
                <a:rPr lang="ru-RU" dirty="0" err="1"/>
                <a:t>Facebook</a:t>
              </a:r>
              <a:r>
                <a:rPr lang="ru-RU" dirty="0"/>
                <a:t>. Корпоративные пользователи хотели бы видеть сообщения в </a:t>
              </a:r>
              <a:r>
                <a:rPr lang="ru-RU" dirty="0" err="1"/>
                <a:t>Slack</a:t>
              </a:r>
              <a:r>
                <a:rPr lang="ru-RU" dirty="0"/>
                <a:t>.</a:t>
              </a:r>
            </a:p>
            <a:p>
              <a:endParaRPr lang="ru-RU" dirty="0"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3642004" y="0"/>
            <a:ext cx="1859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Декоратор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341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1829</TotalTime>
  <Words>1699</Words>
  <Application>Microsoft Office PowerPoint</Application>
  <PresentationFormat>Экран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Пысин Максим Дмитриевич</cp:lastModifiedBy>
  <cp:revision>147</cp:revision>
  <dcterms:created xsi:type="dcterms:W3CDTF">2019-09-24T16:42:22Z</dcterms:created>
  <dcterms:modified xsi:type="dcterms:W3CDTF">2021-12-14T07:52:13Z</dcterms:modified>
</cp:coreProperties>
</file>