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2" r:id="rId3"/>
    <p:sldId id="295" r:id="rId4"/>
    <p:sldId id="299" r:id="rId5"/>
    <p:sldId id="300" r:id="rId6"/>
    <p:sldId id="297" r:id="rId7"/>
    <p:sldId id="301" r:id="rId8"/>
    <p:sldId id="302" r:id="rId9"/>
    <p:sldId id="303" r:id="rId10"/>
    <p:sldId id="304" r:id="rId11"/>
    <p:sldId id="305" r:id="rId12"/>
    <p:sldId id="298" r:id="rId13"/>
    <p:sldId id="306" r:id="rId14"/>
    <p:sldId id="307" r:id="rId15"/>
    <p:sldId id="310" r:id="rId16"/>
    <p:sldId id="311" r:id="rId17"/>
    <p:sldId id="312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324E0-734A-4D87-8946-1192F617C23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70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7: Последовательные контейнеры.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ata_structures_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021" y="3446805"/>
            <a:ext cx="1706118" cy="264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74" y="1095088"/>
            <a:ext cx="1706118" cy="2031831"/>
          </a:xfrm>
          <a:prstGeom prst="rect">
            <a:avLst/>
          </a:prstGeom>
        </p:spPr>
      </p:pic>
      <p:pic>
        <p:nvPicPr>
          <p:cNvPr id="4098" name="Picture 2" descr="data_structures_0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783" y="1095088"/>
            <a:ext cx="1386078" cy="134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ata_structures_0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661" y="3451899"/>
            <a:ext cx="1600200" cy="193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33331" y="1362697"/>
            <a:ext cx="5373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</a:rPr>
              <a:t>Случай 1: У удаляемого узла нет правого ребенка</a:t>
            </a:r>
            <a:r>
              <a:rPr lang="ru-RU" dirty="0">
                <a:solidFill>
                  <a:srgbClr val="333333"/>
                </a:solidFill>
              </a:rPr>
              <a:t>.</a:t>
            </a:r>
          </a:p>
          <a:p>
            <a:endParaRPr lang="ru-RU" dirty="0">
              <a:solidFill>
                <a:srgbClr val="333333"/>
              </a:solidFill>
            </a:endParaRPr>
          </a:p>
          <a:p>
            <a:r>
              <a:rPr lang="ru-RU" dirty="0">
                <a:solidFill>
                  <a:srgbClr val="333333"/>
                </a:solidFill>
              </a:rPr>
              <a:t>В </a:t>
            </a:r>
            <a:r>
              <a:rPr lang="ru-RU" dirty="0">
                <a:solidFill>
                  <a:srgbClr val="333333"/>
                </a:solidFill>
              </a:rPr>
              <a:t>этом случае мы просто перемещаем левого ребенка (при его наличии) на место удаляемого узла. 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3331" y="3808436"/>
            <a:ext cx="51992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</a:rPr>
              <a:t>Случай 2: У удаляемого узла есть только правый ребенок, у которого, в свою очередь нет левого ребенка</a:t>
            </a:r>
            <a:r>
              <a:rPr lang="ru-RU" dirty="0">
                <a:solidFill>
                  <a:srgbClr val="333333"/>
                </a:solidFill>
              </a:rPr>
              <a:t>.</a:t>
            </a:r>
          </a:p>
          <a:p>
            <a:endParaRPr lang="ru-RU" dirty="0">
              <a:solidFill>
                <a:srgbClr val="333333"/>
              </a:solidFill>
            </a:endParaRPr>
          </a:p>
          <a:p>
            <a:r>
              <a:rPr lang="ru-RU" dirty="0">
                <a:solidFill>
                  <a:srgbClr val="333333"/>
                </a:solidFill>
              </a:rPr>
              <a:t>В </a:t>
            </a:r>
            <a:r>
              <a:rPr lang="ru-RU" dirty="0">
                <a:solidFill>
                  <a:srgbClr val="333333"/>
                </a:solidFill>
              </a:rPr>
              <a:t>этом случае нам надо переместить правого ребенка удаляемого узла (6) на его место.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59710" y="0"/>
            <a:ext cx="5059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Удаление из бинарного дерева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9148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6582" y="1443841"/>
            <a:ext cx="69595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</a:rPr>
              <a:t>Случай 3: У удаляемого узла есть первый ребенок, у которого есть левый ребенок</a:t>
            </a:r>
            <a:r>
              <a:rPr lang="ru-RU" dirty="0">
                <a:solidFill>
                  <a:srgbClr val="333333"/>
                </a:solidFill>
              </a:rPr>
              <a:t>.</a:t>
            </a:r>
          </a:p>
          <a:p>
            <a:endParaRPr lang="ru-RU" dirty="0">
              <a:solidFill>
                <a:srgbClr val="333333"/>
              </a:solidFill>
            </a:endParaRPr>
          </a:p>
          <a:p>
            <a:r>
              <a:rPr lang="ru-RU" dirty="0">
                <a:solidFill>
                  <a:srgbClr val="333333"/>
                </a:solidFill>
              </a:rPr>
              <a:t>В </a:t>
            </a:r>
            <a:r>
              <a:rPr lang="ru-RU" dirty="0">
                <a:solidFill>
                  <a:srgbClr val="333333"/>
                </a:solidFill>
              </a:rPr>
              <a:t>этом случае место удаляемого узла занимает крайний левый ребенок правого ребенка удаляемого узла.</a:t>
            </a:r>
          </a:p>
          <a:p>
            <a:r>
              <a:rPr lang="ru-RU" dirty="0">
                <a:solidFill>
                  <a:srgbClr val="333333"/>
                </a:solidFill>
              </a:rPr>
              <a:t>Мы </a:t>
            </a:r>
            <a:r>
              <a:rPr lang="ru-RU" dirty="0">
                <a:solidFill>
                  <a:srgbClr val="333333"/>
                </a:solidFill>
              </a:rPr>
              <a:t>знаем о поддереве, начинающемся с удаляемого узла следующее: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</a:rPr>
              <a:t>Все значения справа от него больше или равны значению самого узла.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</a:rPr>
              <a:t>Наименьшее значение правого поддерева — крайнее левое.</a:t>
            </a:r>
          </a:p>
          <a:p>
            <a:r>
              <a:rPr lang="ru-RU" dirty="0">
                <a:solidFill>
                  <a:srgbClr val="333333"/>
                </a:solidFill>
              </a:rPr>
              <a:t>Мы </a:t>
            </a:r>
            <a:r>
              <a:rPr lang="ru-RU" dirty="0">
                <a:solidFill>
                  <a:srgbClr val="333333"/>
                </a:solidFill>
              </a:rPr>
              <a:t>должны </a:t>
            </a:r>
            <a:r>
              <a:rPr lang="ru-RU" dirty="0">
                <a:solidFill>
                  <a:srgbClr val="333333"/>
                </a:solidFill>
              </a:rPr>
              <a:t>поместить на место удаляемого узел со значением, меньшим или равным любому узлу справа от него. Для этого нам необходимо найти наименьшее значение в правом поддереве. Поэтому мы берем крайний левый узел правого поддерева.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7566102" y="1830841"/>
            <a:ext cx="4224528" cy="3196318"/>
            <a:chOff x="6760344" y="1686216"/>
            <a:chExt cx="4224528" cy="3196318"/>
          </a:xfrm>
        </p:grpSpPr>
        <p:pic>
          <p:nvPicPr>
            <p:cNvPr id="3" name="Picture 8" descr="data_structures_0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0344" y="1686216"/>
              <a:ext cx="2057400" cy="3196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data_structures_0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7472" y="1686217"/>
              <a:ext cx="2057400" cy="2457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Прямоугольник 4"/>
          <p:cNvSpPr/>
          <p:nvPr/>
        </p:nvSpPr>
        <p:spPr>
          <a:xfrm>
            <a:off x="3959710" y="0"/>
            <a:ext cx="5059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Удаление из бинарного дерева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66075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601302" y="626108"/>
            <a:ext cx="10989397" cy="5605784"/>
            <a:chOff x="615636" y="699588"/>
            <a:chExt cx="10989397" cy="560578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623180" y="699588"/>
              <a:ext cx="1098185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Сбалансированное бинарное дерево поиска </a:t>
              </a:r>
              <a:r>
                <a:rPr lang="ru-RU" dirty="0"/>
                <a:t>— это бинарное дерево поиска с логарифмической высотой. Данное определение скорее идейное, чем строгое. Строгое определение оперирует разницей глубины самого глубокого и самого неглубокого </a:t>
              </a:r>
              <a:r>
                <a:rPr lang="ru-RU" dirty="0"/>
                <a:t>листа </a:t>
              </a:r>
              <a:r>
                <a:rPr lang="ru-RU" dirty="0"/>
                <a:t>или отношением глубины самого глубокого и самого неглубокого </a:t>
              </a:r>
              <a:r>
                <a:rPr lang="ru-RU" dirty="0"/>
                <a:t>листа. </a:t>
              </a:r>
              <a:r>
                <a:rPr lang="ru-RU" dirty="0"/>
                <a:t>В сбалансированном бинарном дереве поиска операции поиска, вставки и удаления выполняются за логарифмическое время (так как путь к любому листу от корня не более логарифма). </a:t>
              </a:r>
              <a:endParaRPr lang="ru-RU" dirty="0"/>
            </a:p>
            <a:p>
              <a:r>
                <a:rPr lang="ru-RU" dirty="0"/>
                <a:t>В </a:t>
              </a:r>
              <a:r>
                <a:rPr lang="ru-RU" dirty="0"/>
                <a:t>вырожденном случае несбалансированного бинарного дерева поиска, например, когда в пустое дерево вставлялась отсортированная последовательность, дерево превратится в линейный список, и операции поиска, вставки и удаления будут выполняться за линейное </a:t>
              </a:r>
              <a:r>
                <a:rPr lang="ru-RU" dirty="0"/>
                <a:t>время.</a:t>
              </a:r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019" y="2761692"/>
              <a:ext cx="4164470" cy="3543680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615636" y="3240870"/>
              <a:ext cx="681738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Сбалансированное бинарное дерево поиска применяется, когда необходимо осуществлять быстрый поиск элементов, чередующийся со вставками новых элементов и удалениями существующих. В случае, если набор элементов, хранящийся в структуре данных фиксирован и нет новых вставок и удалений, то массив предпочтительнее. Потому что поиск можно осуществлять алгоритмом бинарного поиска за то же логарифмическое время, но отсутствуют дополнительные издержки по хранению и использованию указателей.</a:t>
              </a: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3323991" y="0"/>
            <a:ext cx="5544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Сбалансированное дерево поиска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2094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9546" y="523220"/>
            <a:ext cx="10746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Красно-чёрное дерево</a:t>
            </a:r>
            <a:r>
              <a:rPr lang="ru-RU" dirty="0"/>
              <a:t> </a:t>
            </a:r>
            <a:r>
              <a:rPr lang="ru-RU" dirty="0"/>
              <a:t>— </a:t>
            </a:r>
            <a:r>
              <a:rPr lang="ru-RU" dirty="0"/>
              <a:t>это одно из самобалансирующихся двоичных деревьев поиска, гарантирующих логарифмический рост высоты дерева от числа узлов и быстро выполняющее основные операции дерева поиска: добавление, удаление и поиск узла.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94" y="3349808"/>
            <a:ext cx="7006613" cy="3316169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38245"/>
              </p:ext>
            </p:extLst>
          </p:nvPr>
        </p:nvGraphicFramePr>
        <p:xfrm>
          <a:off x="6422800" y="1484573"/>
          <a:ext cx="5093208" cy="182721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97736">
                  <a:extLst>
                    <a:ext uri="{9D8B030D-6E8A-4147-A177-3AD203B41FA5}">
                      <a16:colId xmlns:a16="http://schemas.microsoft.com/office/drawing/2014/main" val="933092895"/>
                    </a:ext>
                  </a:extLst>
                </a:gridCol>
                <a:gridCol w="1420368">
                  <a:extLst>
                    <a:ext uri="{9D8B030D-6E8A-4147-A177-3AD203B41FA5}">
                      <a16:colId xmlns:a16="http://schemas.microsoft.com/office/drawing/2014/main" val="3184874099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766534915"/>
                    </a:ext>
                  </a:extLst>
                </a:gridCol>
              </a:tblGrid>
              <a:tr h="442690">
                <a:tc>
                  <a:txBody>
                    <a:bodyPr/>
                    <a:lstStyle/>
                    <a:p>
                      <a:pPr fontAlgn="t"/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 smtClean="0">
                          <a:effectLst/>
                          <a:latin typeface="+mn-lt"/>
                        </a:rPr>
                        <a:t>В среднем</a:t>
                      </a:r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effectLst/>
                          <a:latin typeface="+mn-lt"/>
                        </a:rPr>
                        <a:t>В худшем случае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7915"/>
                  </a:ext>
                </a:extLst>
              </a:tr>
              <a:tr h="378682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+mn-lt"/>
                        </a:rPr>
                        <a:t>Расход памяти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+mn-lt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35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+mn-lt"/>
                        </a:rPr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26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+mn-lt"/>
                        </a:rPr>
                        <a:t>Вставка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+mn-lt"/>
                        </a:rPr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8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+mn-lt"/>
                        </a:rPr>
                        <a:t>Удаление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60484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841971" y="1661094"/>
            <a:ext cx="45589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</a:rPr>
              <a:t>Сбалансированность достигается за счёт введения дополнительного атрибута узла дерева — «цвета». Этот атрибут может принимать одно из двух возможных значений — «чёрный» или «красный».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28828" y="0"/>
            <a:ext cx="3934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Красно черные деревья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53331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6349" y="1305342"/>
            <a:ext cx="107193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</a:rPr>
              <a:t>Свойства красно-черных </a:t>
            </a:r>
            <a:r>
              <a:rPr lang="ru-RU" dirty="0">
                <a:solidFill>
                  <a:srgbClr val="222222"/>
                </a:solidFill>
              </a:rPr>
              <a:t>деревьев: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solidFill>
                  <a:srgbClr val="222222"/>
                </a:solidFill>
              </a:rPr>
              <a:t>Каждый </a:t>
            </a:r>
            <a:r>
              <a:rPr lang="ru-RU" dirty="0">
                <a:solidFill>
                  <a:srgbClr val="222222"/>
                </a:solidFill>
              </a:rPr>
              <a:t>узел окрашен либо в красный, либо в черный цвет (в структуре данных узла появляется дополнительное поле – бит цвета</a:t>
            </a:r>
            <a:r>
              <a:rPr lang="ru-RU" dirty="0">
                <a:solidFill>
                  <a:srgbClr val="222222"/>
                </a:solidFill>
              </a:rPr>
              <a:t>).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solidFill>
                  <a:srgbClr val="222222"/>
                </a:solidFill>
              </a:rPr>
              <a:t>Корень </a:t>
            </a:r>
            <a:r>
              <a:rPr lang="ru-RU" dirty="0">
                <a:solidFill>
                  <a:srgbClr val="222222"/>
                </a:solidFill>
              </a:rPr>
              <a:t>окрашен в черный </a:t>
            </a:r>
            <a:r>
              <a:rPr lang="ru-RU" dirty="0">
                <a:solidFill>
                  <a:srgbClr val="222222"/>
                </a:solidFill>
              </a:rPr>
              <a:t>цвет.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solidFill>
                  <a:srgbClr val="222222"/>
                </a:solidFill>
              </a:rPr>
              <a:t>Листья(так </a:t>
            </a:r>
            <a:r>
              <a:rPr lang="ru-RU" dirty="0">
                <a:solidFill>
                  <a:srgbClr val="222222"/>
                </a:solidFill>
              </a:rPr>
              <a:t>называемые NULL-узлы) окрашены в черный </a:t>
            </a:r>
            <a:r>
              <a:rPr lang="ru-RU" dirty="0">
                <a:solidFill>
                  <a:srgbClr val="222222"/>
                </a:solidFill>
              </a:rPr>
              <a:t>цвет.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solidFill>
                  <a:srgbClr val="222222"/>
                </a:solidFill>
              </a:rPr>
              <a:t>Каждый </a:t>
            </a:r>
            <a:r>
              <a:rPr lang="ru-RU" dirty="0">
                <a:solidFill>
                  <a:srgbClr val="222222"/>
                </a:solidFill>
              </a:rPr>
              <a:t>красный узел должен иметь два черных дочерних узла. Нужно отметить, что у черного узла могут быть черные дочерние узлы. Красные узлы в качестве дочерних могут иметь только </a:t>
            </a:r>
            <a:r>
              <a:rPr lang="ru-RU" dirty="0">
                <a:solidFill>
                  <a:srgbClr val="222222"/>
                </a:solidFill>
              </a:rPr>
              <a:t>черные.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solidFill>
                  <a:srgbClr val="222222"/>
                </a:solidFill>
              </a:rPr>
              <a:t>Пути </a:t>
            </a:r>
            <a:r>
              <a:rPr lang="ru-RU" dirty="0">
                <a:solidFill>
                  <a:srgbClr val="222222"/>
                </a:solidFill>
              </a:rPr>
              <a:t>от узла к его листьям должны содержать одинаковое количество черных узлов(это черная высота</a:t>
            </a:r>
            <a:r>
              <a:rPr lang="ru-RU" dirty="0">
                <a:solidFill>
                  <a:srgbClr val="222222"/>
                </a:solidFill>
              </a:rPr>
              <a:t>).</a:t>
            </a:r>
          </a:p>
          <a:p>
            <a:endParaRPr lang="ru-RU" dirty="0">
              <a:solidFill>
                <a:srgbClr val="222222"/>
              </a:solidFill>
            </a:endParaRPr>
          </a:p>
          <a:p>
            <a:r>
              <a:rPr lang="ru-RU" dirty="0"/>
              <a:t>Эти </a:t>
            </a:r>
            <a:r>
              <a:rPr lang="ru-RU" dirty="0"/>
              <a:t>ограничения реализуют критическое свойство красно-чёрных деревьев: путь от корня до самого дальнего листа не более чем в два раза длиннее пути от корня до ближайшего листа. Результатом является то, что дерево примерно сбалансировано. Так как такие операции как вставка, удаление и поиск значений требуют в худшем случае времени, пропорционального длине дерева, эта теоретическая верхняя граница высоты позволяет красно-чёрным деревьям быть более эффективными в худшем случае, чем обычные двоичные деревья поиска.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14501" y="0"/>
            <a:ext cx="5562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Свойства красно черных деревьев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55784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68859" y="889844"/>
            <a:ext cx="110542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Модификаторы</a:t>
            </a:r>
            <a:endParaRPr lang="ru-RU" b="1" dirty="0"/>
          </a:p>
          <a:p>
            <a:pPr lvl="1"/>
            <a:r>
              <a:rPr lang="ru-RU" dirty="0" err="1"/>
              <a:t>clear</a:t>
            </a:r>
            <a:r>
              <a:rPr lang="ru-RU" dirty="0"/>
              <a:t>() Очищает контейнер</a:t>
            </a:r>
          </a:p>
          <a:p>
            <a:pPr lvl="1"/>
            <a:r>
              <a:rPr lang="ru-RU" dirty="0" err="1"/>
              <a:t>insert</a:t>
            </a:r>
            <a:r>
              <a:rPr lang="ru-RU" dirty="0"/>
              <a:t>() Вставляет элементы</a:t>
            </a:r>
          </a:p>
          <a:p>
            <a:pPr lvl="1"/>
            <a:r>
              <a:rPr lang="ru-RU" dirty="0" err="1"/>
              <a:t>erase</a:t>
            </a:r>
            <a:r>
              <a:rPr lang="ru-RU" dirty="0"/>
              <a:t>() Удаляет элементы</a:t>
            </a:r>
          </a:p>
          <a:p>
            <a:pPr lvl="1"/>
            <a:r>
              <a:rPr lang="ru-RU" dirty="0" err="1"/>
              <a:t>swap</a:t>
            </a:r>
            <a:r>
              <a:rPr lang="ru-RU" dirty="0"/>
              <a:t>() Обменивает содержимое</a:t>
            </a:r>
          </a:p>
          <a:p>
            <a:pPr lvl="1"/>
            <a:r>
              <a:rPr lang="ru-RU" dirty="0" err="1"/>
              <a:t>emplace</a:t>
            </a:r>
            <a:r>
              <a:rPr lang="ru-RU" dirty="0"/>
              <a:t>() Создает элементы на </a:t>
            </a:r>
            <a:r>
              <a:rPr lang="ru-RU" dirty="0"/>
              <a:t>месте</a:t>
            </a:r>
          </a:p>
          <a:p>
            <a:r>
              <a:rPr lang="ru-RU" b="1" dirty="0"/>
              <a:t>Методы поиска</a:t>
            </a:r>
          </a:p>
          <a:p>
            <a:r>
              <a:rPr lang="ru-RU" dirty="0"/>
              <a:t>К наиболее важному аспекту работы с </a:t>
            </a:r>
            <a:r>
              <a:rPr lang="ru-RU" dirty="0" err="1"/>
              <a:t>set</a:t>
            </a:r>
            <a:r>
              <a:rPr lang="ru-RU" dirty="0"/>
              <a:t> относится поиск элементов, который осуществляется очень эффективно, поэтому </a:t>
            </a:r>
            <a:r>
              <a:rPr lang="ru-RU" dirty="0" err="1"/>
              <a:t>set</a:t>
            </a:r>
            <a:r>
              <a:rPr lang="ru-RU" dirty="0"/>
              <a:t> имеет несколько собственных методов поиска.</a:t>
            </a:r>
          </a:p>
          <a:p>
            <a:pPr lvl="1"/>
            <a:r>
              <a:rPr lang="ru-RU" dirty="0" err="1"/>
              <a:t>count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Возвращает (</a:t>
            </a:r>
            <a:r>
              <a:rPr lang="ru-RU" dirty="0" err="1"/>
              <a:t>size_t</a:t>
            </a:r>
            <a:r>
              <a:rPr lang="ru-RU" dirty="0"/>
              <a:t>) количество элементов, соответствующих определенному ключу</a:t>
            </a:r>
          </a:p>
          <a:p>
            <a:pPr lvl="1"/>
            <a:r>
              <a:rPr lang="ru-RU" dirty="0" err="1"/>
              <a:t>find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находит элемент с конкретным ключом. Возвращает константный итератор позиции элемента или итератор </a:t>
            </a:r>
            <a:r>
              <a:rPr lang="ru-RU" dirty="0" err="1"/>
              <a:t>end</a:t>
            </a:r>
            <a:r>
              <a:rPr lang="ru-RU" dirty="0"/>
              <a:t>(), если таковой не найден.</a:t>
            </a:r>
          </a:p>
          <a:p>
            <a:pPr lvl="1"/>
            <a:r>
              <a:rPr lang="ru-RU" dirty="0" err="1"/>
              <a:t>equal_range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возвращает диапазон (</a:t>
            </a:r>
            <a:r>
              <a:rPr lang="ru-RU" dirty="0" err="1"/>
              <a:t>pair</a:t>
            </a:r>
            <a:r>
              <a:rPr lang="ru-RU" dirty="0"/>
              <a:t> итераторов, см. ниже), содержащий все элементы с ключом </a:t>
            </a:r>
            <a:r>
              <a:rPr lang="ru-RU" dirty="0" err="1"/>
              <a:t>key</a:t>
            </a:r>
            <a:r>
              <a:rPr lang="ru-RU" dirty="0"/>
              <a:t> в контейнере.</a:t>
            </a:r>
          </a:p>
          <a:p>
            <a:pPr lvl="1"/>
            <a:r>
              <a:rPr lang="ru-RU" dirty="0" err="1"/>
              <a:t>lower_bound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возвращает итератор на первый элемент, который меньше, чем </a:t>
            </a:r>
            <a:r>
              <a:rPr lang="ru-RU" dirty="0" err="1"/>
              <a:t>key</a:t>
            </a:r>
            <a:endParaRPr lang="ru-RU" dirty="0"/>
          </a:p>
          <a:p>
            <a:pPr lvl="1"/>
            <a:r>
              <a:rPr lang="ru-RU" dirty="0" err="1"/>
              <a:t>upper_bound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возвращает итератор на первый элемент, который больше, чем </a:t>
            </a:r>
            <a:r>
              <a:rPr lang="ru-RU" dirty="0" err="1" smtClean="0"/>
              <a:t>key</a:t>
            </a:r>
            <a:endParaRPr lang="en-US" dirty="0" smtClean="0"/>
          </a:p>
          <a:p>
            <a:pPr lvl="1"/>
            <a:r>
              <a:rPr lang="en-US" dirty="0" smtClean="0"/>
              <a:t>contains </a:t>
            </a:r>
            <a:r>
              <a:rPr lang="ru-RU" dirty="0" smtClean="0"/>
              <a:t>возвращает </a:t>
            </a:r>
            <a:r>
              <a:rPr lang="en-US" dirty="0" smtClean="0"/>
              <a:t>true </a:t>
            </a:r>
            <a:r>
              <a:rPr lang="ru-RU" dirty="0" smtClean="0"/>
              <a:t>если контейнер содержит ключ, или </a:t>
            </a:r>
            <a:r>
              <a:rPr lang="en-US" dirty="0" smtClean="0"/>
              <a:t>false </a:t>
            </a:r>
            <a:r>
              <a:rPr lang="ru-RU" dirty="0" smtClean="0"/>
              <a:t>если не содержит, появился в стандарте </a:t>
            </a:r>
            <a:r>
              <a:rPr lang="en-US" dirty="0"/>
              <a:t>C</a:t>
            </a:r>
            <a:r>
              <a:rPr lang="en-US" dirty="0" smtClean="0"/>
              <a:t>++ 11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42379" y="0"/>
            <a:ext cx="707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SET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24005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9422" y="523220"/>
            <a:ext cx="110452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Типы словарей включают в себя шаблонные параметры: тип ключа и тип значения ключа (</a:t>
            </a:r>
            <a:r>
              <a:rPr lang="en-US" dirty="0"/>
              <a:t>Key </a:t>
            </a:r>
            <a:r>
              <a:rPr lang="ru-RU" dirty="0"/>
              <a:t>и </a:t>
            </a:r>
            <a:r>
              <a:rPr lang="en-US" dirty="0"/>
              <a:t>T </a:t>
            </a:r>
            <a:r>
              <a:rPr lang="ru-RU" dirty="0"/>
              <a:t>ниже), а также функцию сравнения (</a:t>
            </a:r>
            <a:r>
              <a:rPr lang="en-US" dirty="0"/>
              <a:t>comp). </a:t>
            </a:r>
            <a:r>
              <a:rPr lang="ru-RU" dirty="0"/>
              <a:t>Если такая функция отсутствует, то она задана неявно функцией </a:t>
            </a:r>
            <a:r>
              <a:rPr lang="en-US" dirty="0"/>
              <a:t>less&lt;&gt; (</a:t>
            </a:r>
            <a:r>
              <a:rPr lang="ru-RU" dirty="0"/>
              <a:t>операция &lt;).</a:t>
            </a:r>
          </a:p>
          <a:p>
            <a:r>
              <a:rPr lang="ru-RU" dirty="0"/>
              <a:t>Объекты класса </a:t>
            </a:r>
            <a:r>
              <a:rPr lang="en-US" dirty="0"/>
              <a:t>map </a:t>
            </a:r>
            <a:r>
              <a:rPr lang="ru-RU" dirty="0"/>
              <a:t>можно получить с помощью следующих конструкторов</a:t>
            </a:r>
            <a:r>
              <a:rPr lang="ru-RU" dirty="0"/>
              <a:t>:</a:t>
            </a:r>
            <a:endParaRPr lang="en-US" dirty="0"/>
          </a:p>
          <a:p>
            <a:r>
              <a:rPr lang="ru-RU" b="1" dirty="0"/>
              <a:t>Конструкторы</a:t>
            </a:r>
            <a:endParaRPr lang="ru-RU" b="1" dirty="0"/>
          </a:p>
          <a:p>
            <a:pPr lvl="1"/>
            <a:r>
              <a:rPr lang="ru-RU" b="1" dirty="0"/>
              <a:t>Пустой </a:t>
            </a:r>
            <a:r>
              <a:rPr lang="ru-RU" b="1" dirty="0"/>
              <a:t>массив</a:t>
            </a:r>
            <a:endParaRPr lang="ru-RU" b="1" dirty="0"/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; // </a:t>
            </a:r>
            <a:r>
              <a:rPr lang="ru-RU" dirty="0"/>
              <a:t>или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(Comp);</a:t>
            </a:r>
          </a:p>
          <a:p>
            <a:pPr lvl="1"/>
            <a:r>
              <a:rPr lang="ru-RU" b="1" dirty="0"/>
              <a:t>Конструктор </a:t>
            </a:r>
            <a:r>
              <a:rPr lang="ru-RU" b="1" dirty="0"/>
              <a:t>копирования/перемещения</a:t>
            </a:r>
            <a:endParaRPr lang="ru-RU" b="1" dirty="0"/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(other);</a:t>
            </a:r>
          </a:p>
          <a:p>
            <a:pPr lvl="1"/>
            <a:r>
              <a:rPr lang="ru-RU" b="1" dirty="0"/>
              <a:t>С помощью итераторов (вставки</a:t>
            </a:r>
            <a:r>
              <a:rPr lang="ru-RU" b="1" dirty="0"/>
              <a:t>)</a:t>
            </a:r>
            <a:endParaRPr lang="ru-RU" b="1" dirty="0"/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(first, last); // </a:t>
            </a:r>
            <a:r>
              <a:rPr lang="ru-RU" dirty="0"/>
              <a:t>или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(first, last, </a:t>
            </a:r>
            <a:r>
              <a:rPr lang="ru-RU" dirty="0"/>
              <a:t>С</a:t>
            </a:r>
            <a:r>
              <a:rPr lang="en-US" dirty="0" err="1"/>
              <a:t>omp</a:t>
            </a:r>
            <a:r>
              <a:rPr lang="en-US" dirty="0"/>
              <a:t>);</a:t>
            </a:r>
          </a:p>
          <a:p>
            <a:pPr lvl="1"/>
            <a:r>
              <a:rPr lang="ru-RU" b="1" dirty="0"/>
              <a:t>С помощью списка </a:t>
            </a:r>
            <a:r>
              <a:rPr lang="ru-RU" b="1" dirty="0"/>
              <a:t>инициализации</a:t>
            </a:r>
            <a:endParaRPr lang="ru-RU" b="1" dirty="0"/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 {</a:t>
            </a:r>
            <a:r>
              <a:rPr lang="en-US" dirty="0" err="1"/>
              <a:t>init</a:t>
            </a:r>
            <a:r>
              <a:rPr lang="en-US" dirty="0"/>
              <a:t>}; // </a:t>
            </a:r>
            <a:r>
              <a:rPr lang="ru-RU" dirty="0"/>
              <a:t>или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</a:t>
            </a:r>
            <a:r>
              <a:rPr lang="en-US" dirty="0" err="1"/>
              <a:t>init</a:t>
            </a:r>
            <a:r>
              <a:rPr lang="en-US" dirty="0"/>
              <a:t>);  // </a:t>
            </a:r>
            <a:r>
              <a:rPr lang="ru-RU" dirty="0"/>
              <a:t>или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</a:t>
            </a:r>
            <a:r>
              <a:rPr lang="en-US" dirty="0" err="1"/>
              <a:t>init</a:t>
            </a:r>
            <a:r>
              <a:rPr lang="en-US" dirty="0"/>
              <a:t>, Comp);</a:t>
            </a:r>
          </a:p>
          <a:p>
            <a:r>
              <a:rPr lang="ru-RU" dirty="0"/>
              <a:t>Примечание. При инициализации списком каждая пара должна заключаться в отдельные фигурные скобки:</a:t>
            </a:r>
          </a:p>
          <a:p>
            <a:r>
              <a:rPr lang="en-US" dirty="0"/>
              <a:t>map&lt;string, 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ar</a:t>
            </a:r>
            <a:r>
              <a:rPr lang="en-US" dirty="0"/>
              <a:t> {{"a1", 10}, {"www", 17}, {"j8", 100</a:t>
            </a:r>
            <a:r>
              <a:rPr lang="en-US" dirty="0"/>
              <a:t>}};</a:t>
            </a:r>
            <a:endParaRPr lang="ru-RU" dirty="0"/>
          </a:p>
          <a:p>
            <a:pPr algn="ctr"/>
            <a:r>
              <a:rPr lang="ru-RU" b="1" dirty="0"/>
              <a:t>Методы аналогичны методам </a:t>
            </a:r>
            <a:r>
              <a:rPr lang="en-US" b="1" dirty="0"/>
              <a:t>SET!</a:t>
            </a:r>
            <a:endParaRPr lang="en-US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42191" y="0"/>
            <a:ext cx="907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MAP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00918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58685" y="261610"/>
            <a:ext cx="501863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/>
              <a:t>asdasd</a:t>
            </a:r>
            <a:r>
              <a:rPr lang="ru-RU" sz="1600" dirty="0"/>
              <a:t> </a:t>
            </a:r>
            <a:r>
              <a:rPr lang="ru-RU" sz="1600" dirty="0" err="1"/>
              <a:t>asdjoasn</a:t>
            </a:r>
            <a:r>
              <a:rPr lang="ru-RU" sz="1600" dirty="0"/>
              <a:t> </a:t>
            </a:r>
            <a:r>
              <a:rPr lang="ru-RU" sz="1600" dirty="0" err="1"/>
              <a:t>fjknsdjk</a:t>
            </a:r>
            <a:r>
              <a:rPr lang="ru-RU" sz="1600" dirty="0"/>
              <a:t> </a:t>
            </a:r>
            <a:r>
              <a:rPr lang="ru-RU" sz="1600" dirty="0" err="1"/>
              <a:t>nfjenw</a:t>
            </a:r>
            <a:r>
              <a:rPr lang="ru-RU" sz="1600" dirty="0"/>
              <a:t> </a:t>
            </a:r>
            <a:r>
              <a:rPr lang="ru-RU" sz="1600" dirty="0" err="1"/>
              <a:t>iofnwejf</a:t>
            </a:r>
            <a:r>
              <a:rPr lang="ru-RU" sz="1600" dirty="0"/>
              <a:t> </a:t>
            </a:r>
            <a:r>
              <a:rPr lang="ru-RU" sz="1600" dirty="0" err="1"/>
              <a:t>jwenfpjwenpjf</a:t>
            </a:r>
            <a:r>
              <a:rPr lang="ru-RU" sz="1600" dirty="0"/>
              <a:t> </a:t>
            </a:r>
            <a:r>
              <a:rPr lang="ru-RU" sz="1600" dirty="0" err="1"/>
              <a:t>nsdjknfuioweng</a:t>
            </a:r>
            <a:r>
              <a:rPr lang="ru-RU" sz="1600" dirty="0"/>
              <a:t> </a:t>
            </a:r>
            <a:r>
              <a:rPr lang="ru-RU" sz="1600" dirty="0" err="1"/>
              <a:t>mktgnm</a:t>
            </a:r>
            <a:r>
              <a:rPr lang="ru-RU" sz="1600" dirty="0"/>
              <a:t> </a:t>
            </a:r>
            <a:r>
              <a:rPr lang="ru-RU" sz="1600" dirty="0" err="1"/>
              <a:t>hk;dfgn</a:t>
            </a:r>
            <a:r>
              <a:rPr lang="ru-RU" sz="1600" dirty="0"/>
              <a:t>;</a:t>
            </a:r>
          </a:p>
          <a:p>
            <a:r>
              <a:rPr lang="ru-RU" sz="1600" dirty="0"/>
              <a:t>85</a:t>
            </a:r>
          </a:p>
          <a:p>
            <a:r>
              <a:rPr lang="ru-RU" sz="1600" dirty="0"/>
              <a:t>Букв  : 8</a:t>
            </a:r>
          </a:p>
          <a:p>
            <a:r>
              <a:rPr lang="ru-RU" sz="1600" dirty="0"/>
              <a:t>Букв ;: 2</a:t>
            </a:r>
          </a:p>
          <a:p>
            <a:r>
              <a:rPr lang="ru-RU" sz="1600" dirty="0"/>
              <a:t>Букв a: 4</a:t>
            </a:r>
          </a:p>
          <a:p>
            <a:r>
              <a:rPr lang="ru-RU" sz="1600" dirty="0"/>
              <a:t>Букв d: 6</a:t>
            </a:r>
          </a:p>
          <a:p>
            <a:r>
              <a:rPr lang="ru-RU" sz="1600" dirty="0"/>
              <a:t>Букв e: 5</a:t>
            </a:r>
          </a:p>
          <a:p>
            <a:r>
              <a:rPr lang="ru-RU" sz="1600" dirty="0"/>
              <a:t>Букв f: 8</a:t>
            </a:r>
          </a:p>
          <a:p>
            <a:r>
              <a:rPr lang="ru-RU" sz="1600" dirty="0"/>
              <a:t>Букв g: 3</a:t>
            </a:r>
          </a:p>
          <a:p>
            <a:r>
              <a:rPr lang="ru-RU" sz="1600" dirty="0"/>
              <a:t>Букв h: 1</a:t>
            </a:r>
          </a:p>
          <a:p>
            <a:r>
              <a:rPr lang="ru-RU" sz="1600" dirty="0"/>
              <a:t>Букв i: 2</a:t>
            </a:r>
          </a:p>
          <a:p>
            <a:r>
              <a:rPr lang="ru-RU" sz="1600" dirty="0"/>
              <a:t>Букв j: 9</a:t>
            </a:r>
          </a:p>
          <a:p>
            <a:r>
              <a:rPr lang="ru-RU" sz="1600" dirty="0"/>
              <a:t>Букв k: 5</a:t>
            </a:r>
          </a:p>
          <a:p>
            <a:r>
              <a:rPr lang="ru-RU" sz="1600" dirty="0"/>
              <a:t>Букв m: 2</a:t>
            </a:r>
          </a:p>
          <a:p>
            <a:r>
              <a:rPr lang="ru-RU" sz="1600" dirty="0"/>
              <a:t>Букв n: 12</a:t>
            </a:r>
          </a:p>
          <a:p>
            <a:r>
              <a:rPr lang="ru-RU" sz="1600" dirty="0"/>
              <a:t>Букв o: 3</a:t>
            </a:r>
          </a:p>
          <a:p>
            <a:r>
              <a:rPr lang="ru-RU" sz="1600" dirty="0"/>
              <a:t>Букв p: 2</a:t>
            </a:r>
          </a:p>
          <a:p>
            <a:r>
              <a:rPr lang="ru-RU" sz="1600" dirty="0"/>
              <a:t>Букв s: 6</a:t>
            </a:r>
          </a:p>
          <a:p>
            <a:r>
              <a:rPr lang="ru-RU" sz="1600" dirty="0"/>
              <a:t>Букв t: 1</a:t>
            </a:r>
          </a:p>
          <a:p>
            <a:r>
              <a:rPr lang="ru-RU" sz="1600" dirty="0"/>
              <a:t>Букв u: 1</a:t>
            </a:r>
          </a:p>
          <a:p>
            <a:r>
              <a:rPr lang="ru-RU" sz="1600" dirty="0"/>
              <a:t>Букв w: 5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3374" y="1037489"/>
            <a:ext cx="982602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text;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text);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text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map&lt;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letters;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letter: text){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letters.count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(letter) ==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letters[letter]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letters[letter]++;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letter: letters){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Букв 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letter.first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letter.second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42191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Пример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04324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Спасибо за внимание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Сыну задали задание - Леди Mail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56" y="523220"/>
            <a:ext cx="6408188" cy="622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Зарождение мема | Пикаб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09" y="193443"/>
            <a:ext cx="11487183" cy="647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72164" y="-14694"/>
            <a:ext cx="4603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Ассоциативные контейнеры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78325" y="889844"/>
            <a:ext cx="112353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Ассоциативные контейнеры специально разработаны для эффективного доступа к их элементам по ключу, в отличие от последовательных контейнеров, которые более эффективны в доступе к элементам по их относительной или абсолютной </a:t>
            </a:r>
            <a:r>
              <a:rPr lang="ru-RU" dirty="0">
                <a:solidFill>
                  <a:srgbClr val="000000"/>
                </a:solidFill>
              </a:rPr>
              <a:t>позиции.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/>
              <a:t>set</a:t>
            </a:r>
            <a:r>
              <a:rPr lang="ru-RU" b="1" dirty="0"/>
              <a:t> </a:t>
            </a:r>
            <a:r>
              <a:rPr lang="ru-RU" dirty="0"/>
              <a:t>— это контейнер, в котором хранятся только уникальные элементы, повторения запрещены.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/>
              <a:t>multiset</a:t>
            </a:r>
            <a:r>
              <a:rPr lang="ru-RU" b="1" dirty="0"/>
              <a:t> </a:t>
            </a:r>
            <a:r>
              <a:rPr lang="ru-RU" dirty="0"/>
              <a:t>— это </a:t>
            </a:r>
            <a:r>
              <a:rPr lang="ru-RU" dirty="0" err="1"/>
              <a:t>set</a:t>
            </a:r>
            <a:r>
              <a:rPr lang="ru-RU" dirty="0"/>
              <a:t>, но в котором допускаются повторяющиеся элементы.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/>
              <a:t>map</a:t>
            </a:r>
            <a:r>
              <a:rPr lang="ru-RU" b="1" dirty="0"/>
              <a:t> </a:t>
            </a:r>
            <a:r>
              <a:rPr lang="ru-RU" dirty="0"/>
              <a:t>(или ещё «</a:t>
            </a:r>
            <a:r>
              <a:rPr lang="ru-RU" b="1" dirty="0"/>
              <a:t>ассоциативный массив</a:t>
            </a:r>
            <a:r>
              <a:rPr lang="ru-RU" dirty="0"/>
              <a:t>») — это </a:t>
            </a:r>
            <a:r>
              <a:rPr lang="ru-RU" dirty="0" err="1"/>
              <a:t>set</a:t>
            </a:r>
            <a:r>
              <a:rPr lang="ru-RU" dirty="0"/>
              <a:t>, в котором каждый элемент является парой «ключ-значение». Ключ используется для сортировки и индексации данных и должен быть уникальным. А значение — это фактические данные.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/>
              <a:t>multimap</a:t>
            </a:r>
            <a:r>
              <a:rPr lang="ru-RU" dirty="0"/>
              <a:t> (или ещё «</a:t>
            </a:r>
            <a:r>
              <a:rPr lang="ru-RU" b="1" dirty="0"/>
              <a:t>словарь</a:t>
            </a:r>
            <a:r>
              <a:rPr lang="ru-RU" dirty="0"/>
              <a:t>») — это </a:t>
            </a:r>
            <a:r>
              <a:rPr lang="ru-RU" dirty="0" err="1"/>
              <a:t>map</a:t>
            </a:r>
            <a:r>
              <a:rPr lang="ru-RU" dirty="0"/>
              <a:t>, который допускает дублирование ключей. Все ключи отсортированы в порядке возрастания, и вы можете посмотреть значение по ключу.</a:t>
            </a:r>
          </a:p>
          <a:p>
            <a:endParaRPr lang="ru-RU" dirty="0"/>
          </a:p>
          <a:p>
            <a:r>
              <a:rPr lang="ru-RU" dirty="0"/>
              <a:t>Все четыре контейнера имеют спутников </a:t>
            </a:r>
            <a:r>
              <a:rPr lang="ru-RU" dirty="0" err="1"/>
              <a:t>unordered</a:t>
            </a:r>
            <a:r>
              <a:rPr lang="ru-RU" dirty="0"/>
              <a:t>_, которые не</a:t>
            </a:r>
          </a:p>
          <a:p>
            <a:r>
              <a:rPr lang="ru-RU" dirty="0"/>
              <a:t>отсортированы, а </a:t>
            </a:r>
            <a:r>
              <a:rPr lang="ru-RU" dirty="0" smtClean="0"/>
              <a:t>хешированы </a:t>
            </a:r>
            <a:r>
              <a:rPr lang="ru-RU" dirty="0"/>
              <a:t>(например, </a:t>
            </a:r>
            <a:r>
              <a:rPr lang="ru-RU" dirty="0" err="1"/>
              <a:t>unordered_map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>
                <a:solidFill>
                  <a:srgbClr val="444444"/>
                </a:solidFill>
              </a:rPr>
              <a:t>Основным свойством итераторов ассоциативных контейнеров является то, что они выполняют итерации через контейнеры в порядке </a:t>
            </a:r>
            <a:r>
              <a:rPr lang="ru-RU" dirty="0" smtClean="0">
                <a:solidFill>
                  <a:srgbClr val="444444"/>
                </a:solidFill>
              </a:rPr>
              <a:t>не убывания </a:t>
            </a:r>
            <a:r>
              <a:rPr lang="ru-RU" dirty="0">
                <a:solidFill>
                  <a:srgbClr val="444444"/>
                </a:solidFill>
              </a:rPr>
              <a:t>ключей, где </a:t>
            </a:r>
            <a:r>
              <a:rPr lang="ru-RU" dirty="0" smtClean="0">
                <a:solidFill>
                  <a:srgbClr val="444444"/>
                </a:solidFill>
              </a:rPr>
              <a:t>не убывание </a:t>
            </a:r>
            <a:r>
              <a:rPr lang="ru-RU" dirty="0">
                <a:solidFill>
                  <a:srgbClr val="444444"/>
                </a:solidFill>
              </a:rPr>
              <a:t>определено сравнением, которое использовалось для их создания</a:t>
            </a:r>
            <a:r>
              <a:rPr lang="ru-RU" dirty="0">
                <a:solidFill>
                  <a:srgbClr val="444444"/>
                </a:solidFill>
              </a:rPr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90344" y="1927499"/>
            <a:ext cx="8366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28088" y="37158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78480" y="47700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13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14539" y="703362"/>
            <a:ext cx="111629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22222"/>
                </a:solidFill>
              </a:rPr>
              <a:t>Граф</a:t>
            </a:r>
            <a:r>
              <a:rPr lang="ru-RU" dirty="0">
                <a:solidFill>
                  <a:srgbClr val="222222"/>
                </a:solidFill>
              </a:rPr>
              <a:t> — абстрактный математический объект, представляющий собой множество </a:t>
            </a:r>
            <a:r>
              <a:rPr lang="ru-RU" i="1" dirty="0">
                <a:solidFill>
                  <a:srgbClr val="222222"/>
                </a:solidFill>
              </a:rPr>
              <a:t>вершин</a:t>
            </a:r>
            <a:r>
              <a:rPr lang="ru-RU" dirty="0">
                <a:solidFill>
                  <a:srgbClr val="222222"/>
                </a:solidFill>
              </a:rPr>
              <a:t> графа и набор </a:t>
            </a:r>
            <a:r>
              <a:rPr lang="ru-RU" i="1" dirty="0">
                <a:solidFill>
                  <a:srgbClr val="222222"/>
                </a:solidFill>
              </a:rPr>
              <a:t>рёбер</a:t>
            </a:r>
            <a:r>
              <a:rPr lang="ru-RU" dirty="0">
                <a:solidFill>
                  <a:srgbClr val="222222"/>
                </a:solidFill>
              </a:rPr>
              <a:t>, то есть соединений между парами вершин</a:t>
            </a:r>
            <a:r>
              <a:rPr lang="ru-RU" dirty="0">
                <a:solidFill>
                  <a:srgbClr val="222222"/>
                </a:solidFill>
              </a:rPr>
              <a:t>.</a:t>
            </a:r>
          </a:p>
          <a:p>
            <a:r>
              <a:rPr lang="ru-RU" b="1" dirty="0">
                <a:solidFill>
                  <a:srgbClr val="222222"/>
                </a:solidFill>
              </a:rPr>
              <a:t>Ребро</a:t>
            </a:r>
            <a:r>
              <a:rPr lang="ru-RU" dirty="0">
                <a:solidFill>
                  <a:srgbClr val="222222"/>
                </a:solidFill>
              </a:rPr>
              <a:t> </a:t>
            </a:r>
            <a:r>
              <a:rPr lang="ru-RU" dirty="0">
                <a:solidFill>
                  <a:srgbClr val="222222"/>
                </a:solidFill>
              </a:rPr>
              <a:t>– это связь между двумя вершинами. </a:t>
            </a:r>
            <a:endParaRPr lang="ru-RU" dirty="0">
              <a:solidFill>
                <a:srgbClr val="222222"/>
              </a:solidFill>
            </a:endParaRPr>
          </a:p>
          <a:p>
            <a:r>
              <a:rPr lang="ru-RU" b="1" dirty="0">
                <a:solidFill>
                  <a:srgbClr val="222222"/>
                </a:solidFill>
              </a:rPr>
              <a:t>Связный граф</a:t>
            </a:r>
            <a:r>
              <a:rPr lang="ru-RU" dirty="0">
                <a:solidFill>
                  <a:srgbClr val="222222"/>
                </a:solidFill>
              </a:rPr>
              <a:t> – это граф ребра которого имеют направление движения</a:t>
            </a:r>
          </a:p>
          <a:p>
            <a:r>
              <a:rPr lang="ru-RU" b="1" dirty="0">
                <a:solidFill>
                  <a:srgbClr val="222222"/>
                </a:solidFill>
              </a:rPr>
              <a:t>Циклический граф</a:t>
            </a:r>
            <a:r>
              <a:rPr lang="ru-RU" dirty="0">
                <a:solidFill>
                  <a:srgbClr val="222222"/>
                </a:solidFill>
              </a:rPr>
              <a:t> означает что выйдя из какой либо вершины, мы можем вернуться в нее.</a:t>
            </a:r>
          </a:p>
          <a:p>
            <a:r>
              <a:rPr lang="ru-RU" b="1" dirty="0">
                <a:solidFill>
                  <a:srgbClr val="222222"/>
                </a:solidFill>
              </a:rPr>
              <a:t>Дерево</a:t>
            </a:r>
            <a:r>
              <a:rPr lang="ru-RU" dirty="0">
                <a:solidFill>
                  <a:srgbClr val="222222"/>
                </a:solidFill>
              </a:rPr>
              <a:t> </a:t>
            </a:r>
            <a:r>
              <a:rPr lang="ru-RU" dirty="0">
                <a:solidFill>
                  <a:srgbClr val="222222"/>
                </a:solidFill>
              </a:rPr>
              <a:t>– это связный граф без циклов</a:t>
            </a:r>
            <a:r>
              <a:rPr lang="ru-RU" dirty="0">
                <a:solidFill>
                  <a:srgbClr val="222222"/>
                </a:solidFill>
              </a:rPr>
              <a:t>.</a:t>
            </a:r>
          </a:p>
          <a:p>
            <a:r>
              <a:rPr lang="ru-RU" dirty="0">
                <a:solidFill>
                  <a:srgbClr val="222222"/>
                </a:solidFill>
              </a:rPr>
              <a:t>Связность </a:t>
            </a:r>
            <a:r>
              <a:rPr lang="ru-RU" dirty="0">
                <a:solidFill>
                  <a:srgbClr val="222222"/>
                </a:solidFill>
              </a:rPr>
              <a:t>означает, что из любой вершины в любую другую существует путь по ребрам. </a:t>
            </a:r>
            <a:endParaRPr lang="ru-RU" dirty="0">
              <a:solidFill>
                <a:srgbClr val="222222"/>
              </a:solidFill>
            </a:endParaRPr>
          </a:p>
          <a:p>
            <a:r>
              <a:rPr lang="ru-RU" dirty="0">
                <a:solidFill>
                  <a:srgbClr val="222222"/>
                </a:solidFill>
              </a:rPr>
              <a:t>Отсутствие </a:t>
            </a:r>
            <a:r>
              <a:rPr lang="ru-RU" dirty="0">
                <a:solidFill>
                  <a:srgbClr val="222222"/>
                </a:solidFill>
              </a:rPr>
              <a:t>циклов означает, что данный путь – единственный. </a:t>
            </a:r>
            <a:endParaRPr lang="ru-RU" dirty="0">
              <a:solidFill>
                <a:srgbClr val="222222"/>
              </a:solidFill>
            </a:endParaRPr>
          </a:p>
          <a:p>
            <a:r>
              <a:rPr lang="ru-RU" b="1" dirty="0">
                <a:solidFill>
                  <a:srgbClr val="222222"/>
                </a:solidFill>
              </a:rPr>
              <a:t>Обход </a:t>
            </a:r>
            <a:r>
              <a:rPr lang="ru-RU" b="1" dirty="0">
                <a:solidFill>
                  <a:srgbClr val="222222"/>
                </a:solidFill>
              </a:rPr>
              <a:t>графа </a:t>
            </a:r>
            <a:r>
              <a:rPr lang="ru-RU" dirty="0">
                <a:solidFill>
                  <a:srgbClr val="222222"/>
                </a:solidFill>
              </a:rPr>
              <a:t>– это систематическое посещение всех его вершин по одному разу каждой. Существует два вида обхода графа: 1) поиск в глубину; 2) поиск в ширину</a:t>
            </a:r>
            <a:r>
              <a:rPr lang="ru-RU" dirty="0">
                <a:solidFill>
                  <a:srgbClr val="222222"/>
                </a:solidFill>
              </a:rPr>
              <a:t>.</a:t>
            </a:r>
          </a:p>
          <a:p>
            <a:r>
              <a:rPr lang="ru-RU" dirty="0">
                <a:solidFill>
                  <a:srgbClr val="222222"/>
                </a:solidFill>
              </a:rPr>
              <a:t>Поиск в ширину (BFS) идет из начальной вершины, посещает сначала все вершины находящиеся на расстоянии одного ребра от начальной, потом посещает все вершины на расстоянии два ребра от начальной и так далее. </a:t>
            </a:r>
            <a:r>
              <a:rPr lang="ru-RU" dirty="0">
                <a:solidFill>
                  <a:srgbClr val="222222"/>
                </a:solidFill>
              </a:rPr>
              <a:t>Для </a:t>
            </a:r>
            <a:r>
              <a:rPr lang="ru-RU" dirty="0">
                <a:solidFill>
                  <a:srgbClr val="222222"/>
                </a:solidFill>
              </a:rPr>
              <a:t>его реализации применяется структура данных очередь (FIFO).</a:t>
            </a:r>
          </a:p>
          <a:p>
            <a:r>
              <a:rPr lang="ru-RU" dirty="0">
                <a:solidFill>
                  <a:srgbClr val="222222"/>
                </a:solidFill>
              </a:rPr>
              <a:t>Поиск в глубину (DFS) идет из начальной вершины, посещая еще не посещенные вершины без оглядки на удаленность от начальной </a:t>
            </a:r>
            <a:r>
              <a:rPr lang="ru-RU" dirty="0">
                <a:solidFill>
                  <a:srgbClr val="222222"/>
                </a:solidFill>
              </a:rPr>
              <a:t>вершины. Для </a:t>
            </a:r>
            <a:r>
              <a:rPr lang="ru-RU" dirty="0">
                <a:solidFill>
                  <a:srgbClr val="222222"/>
                </a:solidFill>
              </a:rPr>
              <a:t>эмуляции рекурсии в итеративном варианте алгоритма применяется структура данных стек</a:t>
            </a:r>
            <a:r>
              <a:rPr lang="ru-RU" dirty="0">
                <a:solidFill>
                  <a:srgbClr val="222222"/>
                </a:solidFill>
              </a:rPr>
              <a:t>.</a:t>
            </a:r>
            <a:endParaRPr lang="ru-RU" dirty="0">
              <a:solidFill>
                <a:srgbClr val="222222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855233" y="5227676"/>
            <a:ext cx="4481535" cy="1076326"/>
            <a:chOff x="3776371" y="5227676"/>
            <a:chExt cx="4481535" cy="1076326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6371" y="5227676"/>
              <a:ext cx="1190625" cy="1076325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7281" y="5227677"/>
              <a:ext cx="1190625" cy="1076325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5629494" y="0"/>
            <a:ext cx="933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Граф</a:t>
            </a:r>
            <a:endParaRPr lang="ru-RU" sz="2800" b="1" dirty="0"/>
          </a:p>
        </p:txBody>
      </p:sp>
      <p:pic>
        <p:nvPicPr>
          <p:cNvPr id="2050" name="Picture 2" descr="Всегда так было %мамка Ним*}ч Вирт Алгоритмы и структуры данных / Always  has been :: it-юмор :: geek (Прикольные гаджеты. Научный, инженерный и  айтишный юмор) / смешные картинки и другие приколы: комиксы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306" y="4978859"/>
            <a:ext cx="3340694" cy="187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2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15512" y="0"/>
            <a:ext cx="2160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Обход графа</a:t>
            </a:r>
            <a:endParaRPr lang="ru-RU" sz="2800" b="1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86143" y="707495"/>
            <a:ext cx="10619715" cy="5443011"/>
            <a:chOff x="624689" y="568491"/>
            <a:chExt cx="10619715" cy="5443011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624690" y="568491"/>
              <a:ext cx="1061971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>
                  <a:solidFill>
                    <a:srgbClr val="222222"/>
                  </a:solidFill>
                </a:rPr>
                <a:t>DFS </a:t>
              </a:r>
              <a:r>
                <a:rPr lang="ru-RU" dirty="0">
                  <a:solidFill>
                    <a:srgbClr val="222222"/>
                  </a:solidFill>
                </a:rPr>
                <a:t>применяется в алгоритме нахождения компонентов сильной связности в ориентированном графе. </a:t>
              </a:r>
              <a:r>
                <a:rPr lang="ru-RU" dirty="0">
                  <a:solidFill>
                    <a:srgbClr val="222222"/>
                  </a:solidFill>
                </a:rPr>
                <a:t>BFS применяется для нахождения кратчайшего пути в графе, в алгоритмах рассылки сообщений по сети, в сборщиках мусора, в </a:t>
              </a:r>
              <a:r>
                <a:rPr lang="ru-RU" dirty="0" smtClean="0">
                  <a:solidFill>
                    <a:srgbClr val="222222"/>
                  </a:solidFill>
                </a:rPr>
                <a:t>программе</a:t>
              </a:r>
              <a:r>
                <a:rPr lang="ru-RU" dirty="0">
                  <a:solidFill>
                    <a:srgbClr val="222222"/>
                  </a:solidFill>
                </a:rPr>
                <a:t> индексирования – пауке поискового движка. </a:t>
              </a:r>
              <a:endParaRPr lang="ru-RU" dirty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3467" y="1491821"/>
              <a:ext cx="4620937" cy="4519681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624689" y="1399489"/>
              <a:ext cx="5998777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>
                  <a:solidFill>
                    <a:srgbClr val="222222"/>
                  </a:solidFill>
                </a:rPr>
                <a:t>И </a:t>
              </a:r>
              <a:r>
                <a:rPr lang="ru-RU" dirty="0">
                  <a:solidFill>
                    <a:srgbClr val="222222"/>
                  </a:solidFill>
                </a:rPr>
                <a:t>DFS и BFS применяются в алгоритме поиска минимального покрывающего дерева, при проверке циклов в графе, для проверки </a:t>
              </a:r>
              <a:r>
                <a:rPr lang="ru-RU" dirty="0" err="1">
                  <a:solidFill>
                    <a:srgbClr val="222222"/>
                  </a:solidFill>
                </a:rPr>
                <a:t>двудольности</a:t>
              </a:r>
              <a:r>
                <a:rPr lang="ru-RU" dirty="0">
                  <a:solidFill>
                    <a:srgbClr val="222222"/>
                  </a:solidFill>
                </a:rPr>
                <a:t>.</a:t>
              </a:r>
              <a:r>
                <a:rPr lang="ru-RU" dirty="0"/>
                <a:t/>
              </a:r>
              <a:br>
                <a:rPr lang="ru-RU" dirty="0"/>
              </a:br>
              <a:r>
                <a:rPr lang="ru-RU" dirty="0">
                  <a:solidFill>
                    <a:srgbClr val="222222"/>
                  </a:solidFill>
                </a:rPr>
                <a:t>Обходу </a:t>
              </a:r>
              <a:r>
                <a:rPr lang="ru-RU" dirty="0">
                  <a:solidFill>
                    <a:srgbClr val="222222"/>
                  </a:solidFill>
                </a:rPr>
                <a:t>в ширину в графе соответствует обход по уровням бинарного дерева. При данном обходе идет посещение узлов по принципу сверху вниз и слева направо. Обходу в глубину в графе соответствуют три вида обходов бинарного дерева: прямой (</a:t>
              </a:r>
              <a:r>
                <a:rPr lang="ru-RU" dirty="0" err="1">
                  <a:solidFill>
                    <a:srgbClr val="222222"/>
                  </a:solidFill>
                </a:rPr>
                <a:t>pre-order</a:t>
              </a:r>
              <a:r>
                <a:rPr lang="ru-RU" dirty="0">
                  <a:solidFill>
                    <a:srgbClr val="222222"/>
                  </a:solidFill>
                </a:rPr>
                <a:t>), симметричный (</a:t>
              </a:r>
              <a:r>
                <a:rPr lang="ru-RU" dirty="0" err="1">
                  <a:solidFill>
                    <a:srgbClr val="222222"/>
                  </a:solidFill>
                </a:rPr>
                <a:t>in-order</a:t>
              </a:r>
              <a:r>
                <a:rPr lang="ru-RU" dirty="0">
                  <a:solidFill>
                    <a:srgbClr val="222222"/>
                  </a:solidFill>
                </a:rPr>
                <a:t>) и обратный (</a:t>
              </a:r>
              <a:r>
                <a:rPr lang="ru-RU" dirty="0" err="1">
                  <a:solidFill>
                    <a:srgbClr val="222222"/>
                  </a:solidFill>
                </a:rPr>
                <a:t>post-order</a:t>
              </a:r>
              <a:r>
                <a:rPr lang="ru-RU" dirty="0">
                  <a:solidFill>
                    <a:srgbClr val="222222"/>
                  </a:solidFill>
                </a:rPr>
                <a:t>).</a:t>
              </a:r>
              <a:endParaRPr lang="ru-RU" dirty="0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624690" y="4257176"/>
              <a:ext cx="599877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Двоичное дерево</a:t>
              </a:r>
              <a:r>
                <a:rPr lang="ru-RU" dirty="0"/>
                <a:t> — иерархическая структура данных, в которой каждый узел имеет не более двух потомков (детей). Как правило, первый называется родительским узлом, а дети называются левым и правым наследниками. Двоичное дерево не является упорядоченным ориентированным деревом.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28435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22464"/>
              </p:ext>
            </p:extLst>
          </p:nvPr>
        </p:nvGraphicFramePr>
        <p:xfrm>
          <a:off x="6445629" y="4261802"/>
          <a:ext cx="5096605" cy="1828800"/>
        </p:xfrm>
        <a:graphic>
          <a:graphicData uri="http://schemas.openxmlformats.org/drawingml/2006/table">
            <a:tbl>
              <a:tblPr/>
              <a:tblGrid>
                <a:gridCol w="1698868">
                  <a:extLst>
                    <a:ext uri="{9D8B030D-6E8A-4147-A177-3AD203B41FA5}">
                      <a16:colId xmlns:a16="http://schemas.microsoft.com/office/drawing/2014/main" val="3877434500"/>
                    </a:ext>
                  </a:extLst>
                </a:gridCol>
                <a:gridCol w="1431777">
                  <a:extLst>
                    <a:ext uri="{9D8B030D-6E8A-4147-A177-3AD203B41FA5}">
                      <a16:colId xmlns:a16="http://schemas.microsoft.com/office/drawing/2014/main" val="1129805511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580358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 среднем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В худшем случае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70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Расход памяти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58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Поиск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07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Вставка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582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Удаление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76268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872164" y="-14694"/>
            <a:ext cx="4603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Ассоциативные контейнеры</a:t>
            </a:r>
            <a:endParaRPr lang="ru-RU" sz="2800" b="1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649766" y="767399"/>
            <a:ext cx="10892468" cy="5323203"/>
            <a:chOff x="624689" y="634070"/>
            <a:chExt cx="10892468" cy="5323203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624689" y="634070"/>
              <a:ext cx="10892468" cy="3139321"/>
              <a:chOff x="624689" y="634070"/>
              <a:chExt cx="10892468" cy="3139321"/>
            </a:xfrm>
          </p:grpSpPr>
          <p:sp>
            <p:nvSpPr>
              <p:cNvPr id="2" name="Прямоугольник 1"/>
              <p:cNvSpPr/>
              <p:nvPr/>
            </p:nvSpPr>
            <p:spPr>
              <a:xfrm>
                <a:off x="624689" y="634070"/>
                <a:ext cx="7131495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/>
                  <a:t>Двоичное </a:t>
                </a:r>
                <a:r>
                  <a:rPr lang="ru-RU" b="1" dirty="0"/>
                  <a:t>дерево </a:t>
                </a:r>
                <a:r>
                  <a:rPr lang="ru-RU" b="1" dirty="0"/>
                  <a:t>поиска</a:t>
                </a:r>
                <a:r>
                  <a:rPr lang="ru-RU" dirty="0"/>
                  <a:t>— </a:t>
                </a:r>
                <a:r>
                  <a:rPr lang="ru-RU" dirty="0"/>
                  <a:t>это двоичное дерево, для которого выполняются следующие дополнительные условия (</a:t>
                </a:r>
                <a:r>
                  <a:rPr lang="ru-RU" i="1" dirty="0"/>
                  <a:t>свойства дерева поиска</a:t>
                </a:r>
                <a:r>
                  <a:rPr lang="ru-RU" dirty="0"/>
                  <a:t>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Оба поддерева — левое и правое — являются двоичными деревьями поиска.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 всех узлов </a:t>
                </a:r>
                <a:r>
                  <a:rPr lang="ru-RU" i="1" dirty="0"/>
                  <a:t>левого</a:t>
                </a:r>
                <a:r>
                  <a:rPr lang="ru-RU" dirty="0"/>
                  <a:t> поддерева произвольного узла X значения ключей данных </a:t>
                </a:r>
                <a:r>
                  <a:rPr lang="ru-RU" i="1" dirty="0"/>
                  <a:t>меньше</a:t>
                </a:r>
                <a:r>
                  <a:rPr lang="ru-RU" dirty="0"/>
                  <a:t>, нежели значение ключа данных самого узла 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 всех узлов </a:t>
                </a:r>
                <a:r>
                  <a:rPr lang="ru-RU" i="1" dirty="0"/>
                  <a:t>правого</a:t>
                </a:r>
                <a:r>
                  <a:rPr lang="ru-RU" dirty="0"/>
                  <a:t> поддерева произвольного узла X значения ключей данных </a:t>
                </a:r>
                <a:r>
                  <a:rPr lang="ru-RU" i="1" dirty="0"/>
                  <a:t>больше либо равны</a:t>
                </a:r>
                <a:r>
                  <a:rPr lang="ru-RU" dirty="0"/>
                  <a:t>, нежели значение ключа данных самого узла X.</a:t>
                </a:r>
              </a:p>
            </p:txBody>
          </p:sp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6184" y="643822"/>
                <a:ext cx="3760973" cy="3129569"/>
              </a:xfrm>
              <a:prstGeom prst="rect">
                <a:avLst/>
              </a:prstGeom>
            </p:spPr>
          </p:pic>
        </p:grpSp>
        <p:sp>
          <p:nvSpPr>
            <p:cNvPr id="7" name="Прямоугольник 6"/>
            <p:cNvSpPr/>
            <p:nvPr/>
          </p:nvSpPr>
          <p:spPr>
            <a:xfrm>
              <a:off x="624689" y="4202947"/>
              <a:ext cx="579586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поддерево</a:t>
              </a:r>
              <a:r>
                <a:rPr lang="ru-RU" dirty="0"/>
                <a:t> - множество </a:t>
              </a:r>
              <a:r>
                <a:rPr lang="ru-RU" dirty="0"/>
                <a:t>узлов, присоединенных к данному узлу</a:t>
              </a:r>
            </a:p>
            <a:p>
              <a:r>
                <a:rPr lang="ru-RU" b="1" dirty="0"/>
                <a:t>Листья</a:t>
              </a:r>
              <a:r>
                <a:rPr lang="ru-RU" dirty="0"/>
                <a:t> - </a:t>
              </a:r>
              <a:r>
                <a:rPr lang="ru-RU" dirty="0"/>
                <a:t>к</a:t>
              </a:r>
              <a:r>
                <a:rPr lang="ru-RU" dirty="0"/>
                <a:t>онечные узлы, т.е. не </a:t>
              </a:r>
              <a:r>
                <a:rPr lang="ru-RU" dirty="0"/>
                <a:t>связаны с узлами следующего </a:t>
              </a:r>
              <a:r>
                <a:rPr lang="ru-RU" dirty="0"/>
                <a:t>уровня</a:t>
              </a:r>
              <a:endParaRPr lang="ru-RU" dirty="0"/>
            </a:p>
            <a:p>
              <a:r>
                <a:rPr lang="ru-RU" b="1" dirty="0"/>
                <a:t>Размер дерева </a:t>
              </a:r>
              <a:r>
                <a:rPr lang="ru-RU" dirty="0"/>
                <a:t>– число узлов</a:t>
              </a:r>
              <a:r>
                <a:rPr lang="ru-RU" dirty="0"/>
                <a:t>.</a:t>
              </a:r>
            </a:p>
            <a:p>
              <a:r>
                <a:rPr lang="ru-RU" b="1" dirty="0"/>
                <a:t>Глубина </a:t>
              </a:r>
              <a:r>
                <a:rPr lang="ru-RU" b="1" dirty="0"/>
                <a:t>дерева </a:t>
              </a:r>
              <a:r>
                <a:rPr lang="ru-RU" dirty="0"/>
                <a:t>– </a:t>
              </a:r>
              <a:r>
                <a:rPr lang="ru-RU" dirty="0" smtClean="0"/>
                <a:t>число уровней</a:t>
              </a:r>
              <a:r>
                <a:rPr lang="ru-RU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28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96705" y="1293948"/>
            <a:ext cx="107464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Множество – есть множество выстроенных в виде двоичного </a:t>
            </a:r>
            <a:r>
              <a:rPr lang="ru-RU" dirty="0"/>
              <a:t>дерева поиска </a:t>
            </a:r>
            <a:r>
              <a:rPr lang="ru-RU" dirty="0"/>
              <a:t>ключей. </a:t>
            </a:r>
            <a:endParaRPr lang="ru-RU" dirty="0" smtClean="0"/>
          </a:p>
          <a:p>
            <a:r>
              <a:rPr lang="ru-RU" dirty="0" smtClean="0"/>
              <a:t>Отображение </a:t>
            </a:r>
            <a:r>
              <a:rPr lang="ru-RU" dirty="0"/>
              <a:t>= множество, где каждому ключу </a:t>
            </a:r>
            <a:r>
              <a:rPr lang="ru-RU" dirty="0"/>
              <a:t>ставится в </a:t>
            </a:r>
            <a:r>
              <a:rPr lang="ru-RU" dirty="0"/>
              <a:t>соответствие запись (или значение). </a:t>
            </a:r>
            <a:endParaRPr lang="ru-RU" dirty="0" smtClean="0"/>
          </a:p>
          <a:p>
            <a:r>
              <a:rPr lang="ru-RU" dirty="0" smtClean="0"/>
              <a:t>Дерево </a:t>
            </a:r>
            <a:r>
              <a:rPr lang="ru-RU" dirty="0"/>
              <a:t>без повторений – </a:t>
            </a:r>
            <a:r>
              <a:rPr lang="ru-RU" dirty="0"/>
              <a:t>ключи уникальны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 </a:t>
            </a:r>
            <a:r>
              <a:rPr lang="ru-RU" dirty="0"/>
              <a:t>повторениями – справа от узла может находиться узел </a:t>
            </a:r>
            <a:r>
              <a:rPr lang="ru-RU" dirty="0"/>
              <a:t>с аналогичным </a:t>
            </a:r>
            <a:r>
              <a:rPr lang="ru-RU" dirty="0"/>
              <a:t>значением ключа, но другой записью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дерево </a:t>
            </a:r>
            <a:r>
              <a:rPr lang="ru-RU" dirty="0"/>
              <a:t>хорошо сбалансировано, то поиск минимума и максимума будет иметь сложность порядка </a:t>
            </a:r>
            <a:r>
              <a:rPr lang="ru-RU" dirty="0" err="1"/>
              <a:t>log</a:t>
            </a:r>
            <a:r>
              <a:rPr lang="ru-RU" dirty="0"/>
              <a:t>(n), а в случае плохой балансировки стремится к n.</a:t>
            </a:r>
          </a:p>
          <a:p>
            <a:endParaRPr lang="ru-RU" dirty="0"/>
          </a:p>
          <a:p>
            <a:r>
              <a:rPr lang="ru-RU" dirty="0"/>
              <a:t>Для </a:t>
            </a:r>
            <a:r>
              <a:rPr lang="ru-RU" dirty="0"/>
              <a:t>ключа должна быть определена операция «меньше».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Начинаем </a:t>
            </a:r>
            <a:r>
              <a:rPr lang="ru-RU" dirty="0"/>
              <a:t>поиск с узла-корня.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ru-RU" dirty="0"/>
              <a:t>дерево – пустое (не содержит узлов), </a:t>
            </a:r>
            <a:r>
              <a:rPr lang="ru-RU" dirty="0"/>
              <a:t>поиск закончен</a:t>
            </a:r>
            <a:r>
              <a:rPr lang="ru-RU" dirty="0"/>
              <a:t>, ключ не найден в дереве. </a:t>
            </a:r>
            <a:r>
              <a:rPr lang="ru-RU" dirty="0"/>
              <a:t>Закончить поиск.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ru-RU" dirty="0"/>
              <a:t>значение в узле содержит нужный </a:t>
            </a:r>
            <a:r>
              <a:rPr lang="ru-RU" dirty="0"/>
              <a:t>ключ, то </a:t>
            </a:r>
            <a:r>
              <a:rPr lang="ru-RU" dirty="0"/>
              <a:t>ключ найден в дереве. </a:t>
            </a:r>
            <a:r>
              <a:rPr lang="ru-RU" dirty="0"/>
              <a:t>Закончить поиск.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ru-RU" dirty="0"/>
              <a:t>значение в узле меньше искомого </a:t>
            </a:r>
            <a:r>
              <a:rPr lang="ru-RU" dirty="0"/>
              <a:t>ключа, продолжить </a:t>
            </a:r>
            <a:r>
              <a:rPr lang="ru-RU" dirty="0"/>
              <a:t>поиск в левой ветви, иначе - в правой.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Перейти к шагу 2.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9710" y="0"/>
            <a:ext cx="4272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Поиск в бинарном дерева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24678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5635" y="515934"/>
            <a:ext cx="10909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Поведение</a:t>
            </a:r>
            <a:r>
              <a:rPr lang="ru-RU" dirty="0"/>
              <a:t>: Добавляет элемент в дерево на корректную позицию.</a:t>
            </a:r>
          </a:p>
          <a:p>
            <a:r>
              <a:rPr lang="ru-RU" dirty="0"/>
              <a:t>Сложность: O(</a:t>
            </a:r>
            <a:r>
              <a:rPr lang="ru-RU" dirty="0" err="1"/>
              <a:t>log</a:t>
            </a:r>
            <a:r>
              <a:rPr lang="ru-RU" dirty="0"/>
              <a:t> n) в среднем; O(n) в худшем случае.</a:t>
            </a:r>
          </a:p>
          <a:p>
            <a:r>
              <a:rPr lang="ru-RU" dirty="0"/>
              <a:t>Есть </a:t>
            </a:r>
            <a:r>
              <a:rPr lang="ru-RU" dirty="0"/>
              <a:t>всего два </a:t>
            </a:r>
            <a:r>
              <a:rPr lang="ru-RU" dirty="0"/>
              <a:t>случая: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Дерево пустое.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Дерево не пустое.</a:t>
            </a:r>
          </a:p>
          <a:p>
            <a:r>
              <a:rPr lang="ru-RU" dirty="0"/>
              <a:t>Формально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1) Начинаем процесс с узла-корня.</a:t>
            </a:r>
          </a:p>
          <a:p>
            <a:r>
              <a:rPr lang="ru-RU" dirty="0"/>
              <a:t>2) Если дерево – пустое (не содержит узлов), вставить узел, как </a:t>
            </a:r>
            <a:r>
              <a:rPr lang="ru-RU" dirty="0"/>
              <a:t>корень.</a:t>
            </a:r>
            <a:r>
              <a:rPr lang="en-US" dirty="0"/>
              <a:t> </a:t>
            </a:r>
            <a:r>
              <a:rPr lang="ru-RU" dirty="0"/>
              <a:t>Закончить</a:t>
            </a:r>
            <a:r>
              <a:rPr lang="ru-RU" dirty="0"/>
              <a:t>.</a:t>
            </a:r>
          </a:p>
          <a:p>
            <a:r>
              <a:rPr lang="ru-RU" dirty="0"/>
              <a:t>3) Если значение ключа в текущем узле больше, чем </a:t>
            </a:r>
            <a:r>
              <a:rPr lang="ru-RU" dirty="0"/>
              <a:t>значение</a:t>
            </a:r>
            <a:r>
              <a:rPr lang="en-US" dirty="0"/>
              <a:t> </a:t>
            </a:r>
            <a:r>
              <a:rPr lang="ru-RU" dirty="0"/>
              <a:t>добавляемого </a:t>
            </a:r>
            <a:r>
              <a:rPr lang="ru-RU" dirty="0"/>
              <a:t>ключа, повторить процесс с п. 2 для левого </a:t>
            </a:r>
            <a:r>
              <a:rPr lang="ru-RU" dirty="0"/>
              <a:t>поддерева,</a:t>
            </a:r>
            <a:r>
              <a:rPr lang="en-US" dirty="0"/>
              <a:t> </a:t>
            </a:r>
            <a:r>
              <a:rPr lang="ru-RU" dirty="0"/>
              <a:t>если </a:t>
            </a:r>
            <a:r>
              <a:rPr lang="ru-RU" dirty="0"/>
              <a:t>меньше - для правого, если равно – заменить </a:t>
            </a:r>
            <a:r>
              <a:rPr lang="ru-RU" dirty="0"/>
              <a:t>содержимое</a:t>
            </a:r>
            <a:r>
              <a:rPr lang="en-US" dirty="0"/>
              <a:t> </a:t>
            </a:r>
            <a:r>
              <a:rPr lang="ru-RU" dirty="0"/>
              <a:t>текущего </a:t>
            </a:r>
            <a:r>
              <a:rPr lang="ru-RU" dirty="0"/>
              <a:t>узла содержимым вставляемого элемента и закончить</a:t>
            </a:r>
          </a:p>
          <a:p>
            <a:r>
              <a:rPr lang="ru-RU" dirty="0"/>
              <a:t>процесс.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833746" y="0"/>
            <a:ext cx="4524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Вставка в бинарное дерево</a:t>
            </a:r>
            <a:endParaRPr lang="ru-RU" sz="2800" b="1" dirty="0"/>
          </a:p>
        </p:txBody>
      </p:sp>
      <p:grpSp>
        <p:nvGrpSpPr>
          <p:cNvPr id="76" name="Группа 75"/>
          <p:cNvGrpSpPr/>
          <p:nvPr/>
        </p:nvGrpSpPr>
        <p:grpSpPr>
          <a:xfrm>
            <a:off x="2363505" y="4238976"/>
            <a:ext cx="2243322" cy="2152503"/>
            <a:chOff x="2717366" y="4260946"/>
            <a:chExt cx="2243322" cy="2152503"/>
          </a:xfrm>
        </p:grpSpPr>
        <p:sp>
          <p:nvSpPr>
            <p:cNvPr id="3" name="Овал 2"/>
            <p:cNvSpPr/>
            <p:nvPr/>
          </p:nvSpPr>
          <p:spPr>
            <a:xfrm>
              <a:off x="3535283" y="4260946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4363762" y="5016765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9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2717366" y="5016765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314292" y="5816523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6</a:t>
              </a:r>
            </a:p>
          </p:txBody>
        </p:sp>
        <p:cxnSp>
          <p:nvCxnSpPr>
            <p:cNvPr id="5" name="Прямая со стрелкой 4"/>
            <p:cNvCxnSpPr>
              <a:stCxn id="3" idx="3"/>
              <a:endCxn id="8" idx="7"/>
            </p:cNvCxnSpPr>
            <p:nvPr/>
          </p:nvCxnSpPr>
          <p:spPr>
            <a:xfrm flipH="1">
              <a:off x="3226874" y="4770454"/>
              <a:ext cx="395827" cy="333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3" idx="5"/>
              <a:endCxn id="6" idx="1"/>
            </p:cNvCxnSpPr>
            <p:nvPr/>
          </p:nvCxnSpPr>
          <p:spPr>
            <a:xfrm>
              <a:off x="4044791" y="4770454"/>
              <a:ext cx="406389" cy="333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8" idx="5"/>
              <a:endCxn id="10" idx="0"/>
            </p:cNvCxnSpPr>
            <p:nvPr/>
          </p:nvCxnSpPr>
          <p:spPr>
            <a:xfrm>
              <a:off x="3226874" y="5526273"/>
              <a:ext cx="385881" cy="2902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Группа 85"/>
          <p:cNvGrpSpPr/>
          <p:nvPr/>
        </p:nvGrpSpPr>
        <p:grpSpPr>
          <a:xfrm>
            <a:off x="5028917" y="3965815"/>
            <a:ext cx="1514016" cy="2706021"/>
            <a:chOff x="5028917" y="3965815"/>
            <a:chExt cx="1514016" cy="2706021"/>
          </a:xfrm>
        </p:grpSpPr>
        <p:sp>
          <p:nvSpPr>
            <p:cNvPr id="75" name="Стрелка вправо 74"/>
            <p:cNvSpPr/>
            <p:nvPr/>
          </p:nvSpPr>
          <p:spPr>
            <a:xfrm>
              <a:off x="5028917" y="5184128"/>
              <a:ext cx="1514016" cy="262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Овал 76"/>
            <p:cNvSpPr/>
            <p:nvPr/>
          </p:nvSpPr>
          <p:spPr>
            <a:xfrm>
              <a:off x="5480660" y="4583110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78" name="Овал 77"/>
            <p:cNvSpPr/>
            <p:nvPr/>
          </p:nvSpPr>
          <p:spPr>
            <a:xfrm>
              <a:off x="5468346" y="5460110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sp>
          <p:nvSpPr>
            <p:cNvPr id="79" name="Овал 78"/>
            <p:cNvSpPr/>
            <p:nvPr/>
          </p:nvSpPr>
          <p:spPr>
            <a:xfrm>
              <a:off x="5480660" y="3965815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5480660" y="6074910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11</a:t>
              </a:r>
              <a:endParaRPr lang="ru-RU" dirty="0"/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6965023" y="4035848"/>
            <a:ext cx="3713840" cy="2558759"/>
            <a:chOff x="6811604" y="4173528"/>
            <a:chExt cx="3713840" cy="2558759"/>
          </a:xfrm>
        </p:grpSpPr>
        <p:sp>
          <p:nvSpPr>
            <p:cNvPr id="39" name="Овал 38"/>
            <p:cNvSpPr/>
            <p:nvPr/>
          </p:nvSpPr>
          <p:spPr>
            <a:xfrm>
              <a:off x="8358254" y="4173528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9331592" y="4770454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9</a:t>
              </a:r>
            </a:p>
          </p:txBody>
        </p:sp>
        <p:sp>
          <p:nvSpPr>
            <p:cNvPr id="41" name="Овал 40"/>
            <p:cNvSpPr/>
            <p:nvPr/>
          </p:nvSpPr>
          <p:spPr>
            <a:xfrm>
              <a:off x="7407241" y="4774039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</a:t>
              </a:r>
              <a:endParaRPr lang="ru-RU" dirty="0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8004167" y="5538435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6</a:t>
              </a:r>
            </a:p>
          </p:txBody>
        </p:sp>
        <p:cxnSp>
          <p:nvCxnSpPr>
            <p:cNvPr id="43" name="Прямая со стрелкой 42"/>
            <p:cNvCxnSpPr>
              <a:stCxn id="39" idx="3"/>
              <a:endCxn id="41" idx="7"/>
            </p:cNvCxnSpPr>
            <p:nvPr/>
          </p:nvCxnSpPr>
          <p:spPr>
            <a:xfrm flipH="1">
              <a:off x="7916749" y="4683036"/>
              <a:ext cx="528923" cy="1784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stCxn id="39" idx="5"/>
              <a:endCxn id="40" idx="1"/>
            </p:cNvCxnSpPr>
            <p:nvPr/>
          </p:nvCxnSpPr>
          <p:spPr>
            <a:xfrm>
              <a:off x="8867762" y="4683036"/>
              <a:ext cx="551248" cy="1748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>
              <a:stCxn id="41" idx="5"/>
              <a:endCxn id="42" idx="0"/>
            </p:cNvCxnSpPr>
            <p:nvPr/>
          </p:nvCxnSpPr>
          <p:spPr>
            <a:xfrm>
              <a:off x="7916749" y="5283547"/>
              <a:ext cx="385881" cy="2548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Овал 45"/>
            <p:cNvSpPr/>
            <p:nvPr/>
          </p:nvSpPr>
          <p:spPr>
            <a:xfrm>
              <a:off x="7419713" y="6135361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8734666" y="5538435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cxnSp>
          <p:nvCxnSpPr>
            <p:cNvPr id="55" name="Прямая со стрелкой 54"/>
            <p:cNvCxnSpPr>
              <a:stCxn id="40" idx="3"/>
              <a:endCxn id="50" idx="0"/>
            </p:cNvCxnSpPr>
            <p:nvPr/>
          </p:nvCxnSpPr>
          <p:spPr>
            <a:xfrm flipH="1">
              <a:off x="9033129" y="5279962"/>
              <a:ext cx="385881" cy="2584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42" idx="2"/>
              <a:endCxn id="46" idx="0"/>
            </p:cNvCxnSpPr>
            <p:nvPr/>
          </p:nvCxnSpPr>
          <p:spPr>
            <a:xfrm flipH="1">
              <a:off x="7718176" y="5836898"/>
              <a:ext cx="285991" cy="2984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6811604" y="5538435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62" name="Прямая со стрелкой 61"/>
            <p:cNvCxnSpPr>
              <a:stCxn id="41" idx="3"/>
              <a:endCxn id="61" idx="0"/>
            </p:cNvCxnSpPr>
            <p:nvPr/>
          </p:nvCxnSpPr>
          <p:spPr>
            <a:xfrm flipH="1">
              <a:off x="7110067" y="5283547"/>
              <a:ext cx="384592" cy="2548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9928518" y="5538435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11</a:t>
              </a:r>
              <a:endParaRPr lang="ru-RU" dirty="0"/>
            </a:p>
          </p:txBody>
        </p:sp>
        <p:cxnSp>
          <p:nvCxnSpPr>
            <p:cNvPr id="82" name="Прямая со стрелкой 81"/>
            <p:cNvCxnSpPr>
              <a:stCxn id="40" idx="5"/>
              <a:endCxn id="81" idx="0"/>
            </p:cNvCxnSpPr>
            <p:nvPr/>
          </p:nvCxnSpPr>
          <p:spPr>
            <a:xfrm>
              <a:off x="9841100" y="5279962"/>
              <a:ext cx="385881" cy="2584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146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7707" y="1305342"/>
            <a:ext cx="109365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Поведение</a:t>
            </a:r>
            <a:r>
              <a:rPr lang="ru-RU" dirty="0"/>
              <a:t>: Удаляет первый узел с заданным значением.</a:t>
            </a:r>
          </a:p>
          <a:p>
            <a:r>
              <a:rPr lang="ru-RU" dirty="0"/>
              <a:t>Сложность: O(</a:t>
            </a:r>
            <a:r>
              <a:rPr lang="ru-RU" dirty="0" err="1"/>
              <a:t>log</a:t>
            </a:r>
            <a:r>
              <a:rPr lang="ru-RU" dirty="0"/>
              <a:t> n) в среднем; O(n) в худшем случае.</a:t>
            </a:r>
            <a:endParaRPr lang="en-US" dirty="0"/>
          </a:p>
          <a:p>
            <a:r>
              <a:rPr lang="ru-RU" dirty="0"/>
              <a:t>Предположим</a:t>
            </a:r>
            <a:r>
              <a:rPr lang="ru-RU" dirty="0"/>
              <a:t>, осуществляется удаление элементов из дерева-отображения без</a:t>
            </a:r>
          </a:p>
          <a:p>
            <a:r>
              <a:rPr lang="ru-RU" dirty="0"/>
              <a:t>повторений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Формально.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Начинаем </a:t>
            </a:r>
            <a:r>
              <a:rPr lang="ru-RU" dirty="0"/>
              <a:t>процесс с узла-корня.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Если </a:t>
            </a:r>
            <a:r>
              <a:rPr lang="ru-RU" dirty="0"/>
              <a:t>дерево – пустое (не содержит узлов), закончить.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Если </a:t>
            </a:r>
            <a:r>
              <a:rPr lang="ru-RU" dirty="0"/>
              <a:t>значение ключа в текущем узле больше, чем значение </a:t>
            </a:r>
            <a:r>
              <a:rPr lang="ru-RU" dirty="0"/>
              <a:t>добавляемого ключа</a:t>
            </a:r>
            <a:r>
              <a:rPr lang="ru-RU" dirty="0"/>
              <a:t>, повторить процесс с п. 2 для левого поддерева, если меньше </a:t>
            </a:r>
            <a:r>
              <a:rPr lang="ru-RU" dirty="0"/>
              <a:t>– для правого</a:t>
            </a:r>
            <a:r>
              <a:rPr lang="ru-RU" dirty="0"/>
              <a:t>, если равно –</a:t>
            </a:r>
          </a:p>
          <a:p>
            <a:pPr marL="800100" lvl="1" indent="-342900">
              <a:buFont typeface="+mj-lt"/>
              <a:buAutoNum type="alphaLcParenR"/>
            </a:pPr>
            <a:r>
              <a:rPr lang="ru-RU" dirty="0"/>
              <a:t>если </a:t>
            </a:r>
            <a:r>
              <a:rPr lang="ru-RU" dirty="0"/>
              <a:t>поддеревьев – нет, удалить узел. Закончить;</a:t>
            </a:r>
          </a:p>
          <a:p>
            <a:pPr marL="800100" lvl="1" indent="-342900">
              <a:buFont typeface="+mj-lt"/>
              <a:buAutoNum type="alphaLcParenR"/>
            </a:pPr>
            <a:r>
              <a:rPr lang="ru-RU" dirty="0"/>
              <a:t>если </a:t>
            </a:r>
            <a:r>
              <a:rPr lang="ru-RU" dirty="0"/>
              <a:t>есть одно поддерево, удалить узел, а корень поддерева поместить на </a:t>
            </a:r>
            <a:r>
              <a:rPr lang="ru-RU" dirty="0"/>
              <a:t>его место</a:t>
            </a:r>
            <a:r>
              <a:rPr lang="ru-RU" dirty="0"/>
              <a:t>;</a:t>
            </a:r>
          </a:p>
          <a:p>
            <a:pPr marL="800100" lvl="1" indent="-342900">
              <a:buFont typeface="+mj-lt"/>
              <a:buAutoNum type="alphaLcParenR"/>
            </a:pPr>
            <a:r>
              <a:rPr lang="ru-RU" dirty="0"/>
              <a:t>если </a:t>
            </a:r>
            <a:r>
              <a:rPr lang="ru-RU" dirty="0"/>
              <a:t>есть два поддерева, то рассмотреть правое поддерево: в нем </a:t>
            </a:r>
            <a:r>
              <a:rPr lang="ru-RU" dirty="0"/>
              <a:t>найти ближайший </a:t>
            </a:r>
            <a:r>
              <a:rPr lang="ru-RU" dirty="0"/>
              <a:t>к удаляемого узлу D в порядке следования (это самый левый узел </a:t>
            </a:r>
            <a:r>
              <a:rPr lang="ru-RU" dirty="0"/>
              <a:t>в правом </a:t>
            </a:r>
            <a:r>
              <a:rPr lang="ru-RU" dirty="0"/>
              <a:t>поддереве –лист, либо узел, имеющий только правое поддерево) – узел </a:t>
            </a:r>
            <a:r>
              <a:rPr lang="ru-RU" dirty="0"/>
              <a:t>E. </a:t>
            </a:r>
            <a:r>
              <a:rPr lang="ru-RU" dirty="0"/>
              <a:t>Заменить D на E. Удалить E, а на место E поставить корень </a:t>
            </a:r>
            <a:r>
              <a:rPr lang="ru-RU" dirty="0"/>
              <a:t>его правого </a:t>
            </a:r>
            <a:r>
              <a:rPr lang="ru-RU" dirty="0"/>
              <a:t>поддерева, если имеется.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9710" y="0"/>
            <a:ext cx="5059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Удаление из бинарного дерева</a:t>
            </a:r>
            <a:endParaRPr lang="ru-RU" sz="2800" b="1" dirty="0"/>
          </a:p>
        </p:txBody>
      </p:sp>
      <p:pic>
        <p:nvPicPr>
          <p:cNvPr id="3074" name="Picture 2" descr="нельзя так просто взять и удалить, Мем Нельзя просто так взять и (Боромир  мем) - Рисовач .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647" y="1305342"/>
            <a:ext cx="2649646" cy="157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147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1666</Words>
  <Application>Microsoft Office PowerPoint</Application>
  <PresentationFormat>Широкоэкранный</PresentationFormat>
  <Paragraphs>236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288</cp:revision>
  <dcterms:created xsi:type="dcterms:W3CDTF">2020-09-11T22:24:51Z</dcterms:created>
  <dcterms:modified xsi:type="dcterms:W3CDTF">2020-11-03T11:38:51Z</dcterms:modified>
</cp:coreProperties>
</file>