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92" r:id="rId3"/>
    <p:sldId id="301" r:id="rId4"/>
    <p:sldId id="306" r:id="rId5"/>
    <p:sldId id="307" r:id="rId6"/>
    <p:sldId id="313" r:id="rId7"/>
    <p:sldId id="314" r:id="rId8"/>
    <p:sldId id="315" r:id="rId9"/>
    <p:sldId id="316" r:id="rId10"/>
    <p:sldId id="308" r:id="rId11"/>
    <p:sldId id="324" r:id="rId12"/>
    <p:sldId id="317" r:id="rId13"/>
    <p:sldId id="318" r:id="rId14"/>
    <p:sldId id="319" r:id="rId15"/>
    <p:sldId id="311" r:id="rId16"/>
    <p:sldId id="312" r:id="rId17"/>
    <p:sldId id="322" r:id="rId18"/>
    <p:sldId id="321" r:id="rId19"/>
    <p:sldId id="323" r:id="rId20"/>
    <p:sldId id="309" r:id="rId21"/>
    <p:sldId id="320" r:id="rId22"/>
    <p:sldId id="271" r:id="rId2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55AC4-5CA5-44BA-A2FA-C6B5599E86AD}" type="datetimeFigureOut">
              <a:rPr lang="ru-RU" smtClean="0"/>
              <a:t>21.10.2020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6324E0-734A-4D87-8946-1192F617C234}" type="slidenum">
              <a:rPr lang="ru-RU" smtClean="0"/>
              <a:t>‹#›</a:t>
            </a:fld>
            <a:endParaRPr lang="ru-RU"/>
          </a:p>
        </p:txBody>
      </p:sp>
    </p:spTree>
    <p:extLst>
      <p:ext uri="{BB962C8B-B14F-4D97-AF65-F5344CB8AC3E}">
        <p14:creationId xmlns:p14="http://schemas.microsoft.com/office/powerpoint/2010/main" val="13630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87D644A0-8973-438C-9519-2E284ACDF610}" type="datetimeFigureOut">
              <a:rPr lang="ru-RU" smtClean="0"/>
              <a:t>21.10.2020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2326575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7D644A0-8973-438C-9519-2E284ACDF610}" type="datetimeFigureOut">
              <a:rPr lang="ru-RU" smtClean="0"/>
              <a:t>21.10.2020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3144338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7D644A0-8973-438C-9519-2E284ACDF610}" type="datetimeFigureOut">
              <a:rPr lang="ru-RU" smtClean="0"/>
              <a:t>21.10.2020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230836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87D644A0-8973-438C-9519-2E284ACDF610}" type="datetimeFigureOut">
              <a:rPr lang="ru-RU" smtClean="0"/>
              <a:t>21.10.2020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454578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87D644A0-8973-438C-9519-2E284ACDF610}" type="datetimeFigureOut">
              <a:rPr lang="ru-RU" smtClean="0"/>
              <a:t>21.10.2020</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3480931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7D644A0-8973-438C-9519-2E284ACDF610}" type="datetimeFigureOut">
              <a:rPr lang="ru-RU" smtClean="0"/>
              <a:t>21.10.2020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609757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87D644A0-8973-438C-9519-2E284ACDF610}" type="datetimeFigureOut">
              <a:rPr lang="ru-RU" smtClean="0"/>
              <a:t>21.10.2020</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598373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7D644A0-8973-438C-9519-2E284ACDF610}" type="datetimeFigureOut">
              <a:rPr lang="ru-RU" smtClean="0"/>
              <a:t>21.10.2020</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766791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87D644A0-8973-438C-9519-2E284ACDF610}" type="datetimeFigureOut">
              <a:rPr lang="ru-RU" smtClean="0"/>
              <a:t>21.10.2020</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113146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7D644A0-8973-438C-9519-2E284ACDF610}" type="datetimeFigureOut">
              <a:rPr lang="ru-RU" smtClean="0"/>
              <a:t>21.10.2020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1825047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87D644A0-8973-438C-9519-2E284ACDF610}" type="datetimeFigureOut">
              <a:rPr lang="ru-RU" smtClean="0"/>
              <a:t>21.10.2020</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B27FF4C-992F-40A8-ADDE-B1E0730D3FA0}" type="slidenum">
              <a:rPr lang="ru-RU" smtClean="0"/>
              <a:t>‹#›</a:t>
            </a:fld>
            <a:endParaRPr lang="ru-RU"/>
          </a:p>
        </p:txBody>
      </p:sp>
    </p:spTree>
    <p:extLst>
      <p:ext uri="{BB962C8B-B14F-4D97-AF65-F5344CB8AC3E}">
        <p14:creationId xmlns:p14="http://schemas.microsoft.com/office/powerpoint/2010/main" val="51137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D644A0-8973-438C-9519-2E284ACDF610}" type="datetimeFigureOut">
              <a:rPr lang="ru-RU" smtClean="0"/>
              <a:t>21.10.2020</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7FF4C-992F-40A8-ADDE-B1E0730D3FA0}" type="slidenum">
              <a:rPr lang="ru-RU" smtClean="0"/>
              <a:t>‹#›</a:t>
            </a:fld>
            <a:endParaRPr lang="ru-RU"/>
          </a:p>
        </p:txBody>
      </p:sp>
    </p:spTree>
    <p:extLst>
      <p:ext uri="{BB962C8B-B14F-4D97-AF65-F5344CB8AC3E}">
        <p14:creationId xmlns:p14="http://schemas.microsoft.com/office/powerpoint/2010/main" val="2100429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588029" y="643622"/>
            <a:ext cx="7015942" cy="6124754"/>
          </a:xfrm>
          <a:prstGeom prst="rect">
            <a:avLst/>
          </a:prstGeom>
        </p:spPr>
        <p:txBody>
          <a:bodyPr wrap="square">
            <a:spAutoFit/>
          </a:bodyPr>
          <a:lstStyle/>
          <a:p>
            <a:pPr algn="ctr"/>
            <a:endParaRPr lang="ru-RU" sz="800" dirty="0">
              <a:solidFill>
                <a:srgbClr val="000000"/>
              </a:solidFill>
              <a:latin typeface="Calibri" panose="020F0502020204030204" pitchFamily="34" charset="0"/>
            </a:endParaRPr>
          </a:p>
          <a:p>
            <a:pPr algn="ctr"/>
            <a:r>
              <a:rPr lang="ru-RU" sz="1000" dirty="0" smtClean="0">
                <a:solidFill>
                  <a:srgbClr val="000000"/>
                </a:solidFill>
                <a:latin typeface="Calibri" panose="020F0502020204030204" pitchFamily="34" charset="0"/>
              </a:rPr>
              <a:t> </a:t>
            </a:r>
            <a:r>
              <a:rPr lang="ru-RU" sz="3600" dirty="0" smtClean="0">
                <a:solidFill>
                  <a:srgbClr val="000000"/>
                </a:solidFill>
                <a:latin typeface="Calibri" panose="020F0502020204030204" pitchFamily="34" charset="0"/>
              </a:rPr>
              <a:t>Курс лекций</a:t>
            </a:r>
            <a:r>
              <a:rPr lang="ru-RU" sz="3600" dirty="0">
                <a:solidFill>
                  <a:srgbClr val="000000"/>
                </a:solidFill>
                <a:latin typeface="Calibri" panose="020F0502020204030204" pitchFamily="34" charset="0"/>
              </a:rPr>
              <a:t>:</a:t>
            </a:r>
          </a:p>
          <a:p>
            <a:pPr algn="ctr"/>
            <a:r>
              <a:rPr lang="ru-RU" sz="3600" b="1" dirty="0" smtClean="0">
                <a:solidFill>
                  <a:srgbClr val="000000"/>
                </a:solidFill>
                <a:latin typeface="Calibri" panose="020F0502020204030204" pitchFamily="34" charset="0"/>
              </a:rPr>
              <a:t>Язык программирования</a:t>
            </a:r>
            <a:endParaRPr lang="ru-RU" sz="3600" b="1" dirty="0">
              <a:solidFill>
                <a:srgbClr val="000000"/>
              </a:solidFill>
              <a:latin typeface="Calibri" panose="020F0502020204030204" pitchFamily="34" charset="0"/>
            </a:endParaRPr>
          </a:p>
          <a:p>
            <a:pPr algn="ctr"/>
            <a:endParaRPr lang="ru-RU" sz="3600" b="1" dirty="0">
              <a:solidFill>
                <a:srgbClr val="000000"/>
              </a:solidFill>
              <a:latin typeface="Calibri" panose="020F0502020204030204" pitchFamily="34" charset="0"/>
            </a:endParaRPr>
          </a:p>
          <a:p>
            <a:pPr algn="ctr"/>
            <a:endParaRPr lang="ru-RU" sz="3600" b="1" dirty="0">
              <a:solidFill>
                <a:srgbClr val="000000"/>
              </a:solidFill>
              <a:latin typeface="Calibri" panose="020F0502020204030204" pitchFamily="34" charset="0"/>
            </a:endParaRPr>
          </a:p>
          <a:p>
            <a:pPr algn="ctr"/>
            <a:r>
              <a:rPr lang="ru-RU" sz="3600" b="1" dirty="0">
                <a:solidFill>
                  <a:srgbClr val="000000"/>
                </a:solidFill>
                <a:latin typeface="Calibri" panose="020F0502020204030204" pitchFamily="34" charset="0"/>
              </a:rPr>
              <a:t>C++</a:t>
            </a:r>
            <a:r>
              <a:rPr lang="ru-RU" sz="3600" b="1" dirty="0" smtClean="0">
                <a:solidFill>
                  <a:srgbClr val="000000"/>
                </a:solidFill>
                <a:latin typeface="Calibri" panose="020F0502020204030204" pitchFamily="34" charset="0"/>
              </a:rPr>
              <a:t>Лекция </a:t>
            </a:r>
            <a:r>
              <a:rPr lang="ru-RU" sz="3600" b="1" dirty="0" smtClean="0">
                <a:solidFill>
                  <a:srgbClr val="000000"/>
                </a:solidFill>
                <a:latin typeface="Calibri" panose="020F0502020204030204" pitchFamily="34" charset="0"/>
              </a:rPr>
              <a:t>5: </a:t>
            </a:r>
            <a:r>
              <a:rPr lang="ru-RU" sz="3600" b="1" dirty="0" smtClean="0">
                <a:solidFill>
                  <a:srgbClr val="000000"/>
                </a:solidFill>
                <a:latin typeface="Calibri" panose="020F0502020204030204" pitchFamily="34" charset="0"/>
              </a:rPr>
              <a:t>Классы, наследование, инкапсуляция, полиморфизм.</a:t>
            </a:r>
            <a:endParaRPr lang="ru-RU" sz="3600" b="1" dirty="0">
              <a:solidFill>
                <a:srgbClr val="000000"/>
              </a:solidFill>
              <a:latin typeface="Calibri" panose="020F0502020204030204" pitchFamily="34" charset="0"/>
            </a:endParaRPr>
          </a:p>
          <a:p>
            <a:pPr algn="ctr"/>
            <a:endParaRPr lang="ru-RU" sz="3600" b="1" dirty="0">
              <a:solidFill>
                <a:srgbClr val="000000"/>
              </a:solidFill>
              <a:latin typeface="Calibri" panose="020F0502020204030204" pitchFamily="34" charset="0"/>
            </a:endParaRPr>
          </a:p>
          <a:p>
            <a:pPr algn="ctr"/>
            <a:endParaRPr lang="ru-RU" sz="3600" b="1" dirty="0">
              <a:solidFill>
                <a:srgbClr val="000000"/>
              </a:solidFill>
              <a:latin typeface="Calibri" panose="020F0502020204030204" pitchFamily="34" charset="0"/>
            </a:endParaRPr>
          </a:p>
          <a:p>
            <a:pPr algn="ctr"/>
            <a:r>
              <a:rPr lang="ru-RU" sz="2000" i="1" dirty="0">
                <a:solidFill>
                  <a:srgbClr val="000000"/>
                </a:solidFill>
                <a:latin typeface="Calibri" panose="020F0502020204030204" pitchFamily="34" charset="0"/>
              </a:rPr>
              <a:t>Преподаватель</a:t>
            </a:r>
            <a:r>
              <a:rPr lang="ru-RU" sz="2000" i="1" dirty="0" smtClean="0">
                <a:solidFill>
                  <a:srgbClr val="000000"/>
                </a:solidFill>
                <a:latin typeface="Calibri" panose="020F0502020204030204" pitchFamily="34" charset="0"/>
              </a:rPr>
              <a:t>: </a:t>
            </a:r>
            <a:r>
              <a:rPr lang="ru-RU" sz="2000" dirty="0" smtClean="0">
                <a:solidFill>
                  <a:srgbClr val="000000"/>
                </a:solidFill>
                <a:latin typeface="Calibri" panose="020F0502020204030204" pitchFamily="34" charset="0"/>
              </a:rPr>
              <a:t>Пысин Максим Дмитриевич, Краснов Дмитрий Олегович</a:t>
            </a:r>
            <a:r>
              <a:rPr lang="ru-RU" sz="2000" dirty="0">
                <a:solidFill>
                  <a:srgbClr val="000000"/>
                </a:solidFill>
                <a:latin typeface="Calibri" panose="020F0502020204030204" pitchFamily="34" charset="0"/>
              </a:rPr>
              <a:t>,</a:t>
            </a:r>
          </a:p>
          <a:p>
            <a:pPr algn="ctr"/>
            <a:r>
              <a:rPr lang="ru-RU" sz="2000" dirty="0" smtClean="0">
                <a:solidFill>
                  <a:srgbClr val="000000"/>
                </a:solidFill>
                <a:latin typeface="Calibri" panose="020F0502020204030204" pitchFamily="34" charset="0"/>
              </a:rPr>
              <a:t>аспиранты кафедры ИКТ</a:t>
            </a:r>
            <a:r>
              <a:rPr lang="ru-RU" sz="2000" dirty="0">
                <a:solidFill>
                  <a:srgbClr val="000000"/>
                </a:solidFill>
                <a:latin typeface="Calibri" panose="020F0502020204030204" pitchFamily="34" charset="0"/>
              </a:rPr>
              <a:t>.</a:t>
            </a:r>
            <a:endParaRPr lang="ru-RU" sz="2000" dirty="0"/>
          </a:p>
        </p:txBody>
      </p:sp>
    </p:spTree>
    <p:extLst>
      <p:ext uri="{BB962C8B-B14F-4D97-AF65-F5344CB8AC3E}">
        <p14:creationId xmlns:p14="http://schemas.microsoft.com/office/powerpoint/2010/main" val="792854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887786" y="0"/>
            <a:ext cx="2416495" cy="523220"/>
          </a:xfrm>
          <a:prstGeom prst="rect">
            <a:avLst/>
          </a:prstGeom>
        </p:spPr>
        <p:txBody>
          <a:bodyPr wrap="none">
            <a:spAutoFit/>
          </a:bodyPr>
          <a:lstStyle/>
          <a:p>
            <a:pPr algn="ctr"/>
            <a:r>
              <a:rPr lang="ru-RU" sz="2800" b="1" dirty="0" smtClean="0">
                <a:latin typeface="Calibri" panose="020F0502020204030204" pitchFamily="34" charset="0"/>
              </a:rPr>
              <a:t>Инкапсуляция</a:t>
            </a:r>
            <a:endParaRPr lang="ru-RU" sz="2800" b="1" dirty="0">
              <a:latin typeface="Calibri" panose="020F0502020204030204" pitchFamily="34" charset="0"/>
            </a:endParaRPr>
          </a:p>
        </p:txBody>
      </p:sp>
      <p:sp>
        <p:nvSpPr>
          <p:cNvPr id="3" name="Овал 2"/>
          <p:cNvSpPr/>
          <p:nvPr/>
        </p:nvSpPr>
        <p:spPr>
          <a:xfrm>
            <a:off x="5349120" y="896293"/>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Дедушка</a:t>
            </a:r>
            <a:endParaRPr lang="ru-RU" dirty="0"/>
          </a:p>
        </p:txBody>
      </p:sp>
      <p:sp>
        <p:nvSpPr>
          <p:cNvPr id="5" name="Овал 4"/>
          <p:cNvSpPr/>
          <p:nvPr/>
        </p:nvSpPr>
        <p:spPr>
          <a:xfrm>
            <a:off x="5349120" y="2961929"/>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Отец</a:t>
            </a:r>
            <a:endParaRPr lang="ru-RU" dirty="0"/>
          </a:p>
        </p:txBody>
      </p:sp>
      <p:sp>
        <p:nvSpPr>
          <p:cNvPr id="7" name="Овал 6"/>
          <p:cNvSpPr/>
          <p:nvPr/>
        </p:nvSpPr>
        <p:spPr>
          <a:xfrm>
            <a:off x="5349119" y="4374198"/>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Сын</a:t>
            </a:r>
            <a:endParaRPr lang="ru-RU" dirty="0"/>
          </a:p>
        </p:txBody>
      </p:sp>
      <p:cxnSp>
        <p:nvCxnSpPr>
          <p:cNvPr id="10" name="Прямая со стрелкой 9"/>
          <p:cNvCxnSpPr>
            <a:stCxn id="3" idx="4"/>
            <a:endCxn id="5" idx="0"/>
          </p:cNvCxnSpPr>
          <p:nvPr/>
        </p:nvCxnSpPr>
        <p:spPr>
          <a:xfrm>
            <a:off x="6132245" y="1801639"/>
            <a:ext cx="0" cy="1160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5" idx="4"/>
            <a:endCxn id="7" idx="0"/>
          </p:cNvCxnSpPr>
          <p:nvPr/>
        </p:nvCxnSpPr>
        <p:spPr>
          <a:xfrm flipH="1">
            <a:off x="6132244" y="3867275"/>
            <a:ext cx="1" cy="506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6" name="Группа 35"/>
          <p:cNvGrpSpPr/>
          <p:nvPr/>
        </p:nvGrpSpPr>
        <p:grpSpPr>
          <a:xfrm>
            <a:off x="7330180" y="643899"/>
            <a:ext cx="4809256" cy="1412341"/>
            <a:chOff x="7304282" y="523220"/>
            <a:chExt cx="4809256" cy="1595291"/>
          </a:xfrm>
        </p:grpSpPr>
        <p:sp>
          <p:nvSpPr>
            <p:cNvPr id="35" name="Скругленный прямоугольник 34"/>
            <p:cNvSpPr/>
            <p:nvPr/>
          </p:nvSpPr>
          <p:spPr>
            <a:xfrm>
              <a:off x="7304282" y="523220"/>
              <a:ext cx="4809256" cy="15952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ru-RU" dirty="0" smtClean="0"/>
                <a:t>Знания</a:t>
              </a:r>
              <a:endParaRPr lang="ru-RU" dirty="0"/>
            </a:p>
          </p:txBody>
        </p:sp>
        <p:sp>
          <p:nvSpPr>
            <p:cNvPr id="4" name="Прямоугольник 3"/>
            <p:cNvSpPr/>
            <p:nvPr/>
          </p:nvSpPr>
          <p:spPr>
            <a:xfrm>
              <a:off x="7445741" y="954492"/>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рассказывают всем</a:t>
              </a:r>
              <a:endParaRPr lang="ru-RU" sz="1600" dirty="0"/>
            </a:p>
          </p:txBody>
        </p:sp>
        <p:sp>
          <p:nvSpPr>
            <p:cNvPr id="33" name="Прямоугольник 32"/>
            <p:cNvSpPr/>
            <p:nvPr/>
          </p:nvSpPr>
          <p:spPr>
            <a:xfrm>
              <a:off x="8978844" y="954492"/>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рассказывают только семье</a:t>
              </a:r>
              <a:endParaRPr lang="ru-RU" sz="1600" dirty="0"/>
            </a:p>
          </p:txBody>
        </p:sp>
        <p:sp>
          <p:nvSpPr>
            <p:cNvPr id="34" name="Прямоугольник 33"/>
            <p:cNvSpPr/>
            <p:nvPr/>
          </p:nvSpPr>
          <p:spPr>
            <a:xfrm>
              <a:off x="10511947" y="954493"/>
              <a:ext cx="1493822" cy="1001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Не рассказывают никому</a:t>
              </a:r>
              <a:endParaRPr lang="ru-RU" sz="1600" dirty="0"/>
            </a:p>
          </p:txBody>
        </p:sp>
      </p:grpSp>
      <p:grpSp>
        <p:nvGrpSpPr>
          <p:cNvPr id="54" name="Группа 53"/>
          <p:cNvGrpSpPr/>
          <p:nvPr/>
        </p:nvGrpSpPr>
        <p:grpSpPr>
          <a:xfrm>
            <a:off x="7321127" y="2146430"/>
            <a:ext cx="4809256" cy="2536344"/>
            <a:chOff x="6149090" y="2094945"/>
            <a:chExt cx="4809256" cy="2705143"/>
          </a:xfrm>
        </p:grpSpPr>
        <p:sp>
          <p:nvSpPr>
            <p:cNvPr id="38" name="Скругленный прямоугольник 37"/>
            <p:cNvSpPr/>
            <p:nvPr/>
          </p:nvSpPr>
          <p:spPr>
            <a:xfrm>
              <a:off x="6149090" y="2094945"/>
              <a:ext cx="4809256" cy="270514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ru-RU" dirty="0" smtClean="0"/>
                <a:t>Знания</a:t>
              </a:r>
              <a:endParaRPr lang="ru-RU" dirty="0"/>
            </a:p>
          </p:txBody>
        </p:sp>
        <p:sp>
          <p:nvSpPr>
            <p:cNvPr id="39" name="Прямоугольник 38"/>
            <p:cNvSpPr/>
            <p:nvPr/>
          </p:nvSpPr>
          <p:spPr>
            <a:xfrm>
              <a:off x="6314155" y="3602471"/>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Я рассказываю всем</a:t>
              </a:r>
              <a:endParaRPr lang="ru-RU" sz="1600" dirty="0"/>
            </a:p>
          </p:txBody>
        </p:sp>
        <p:sp>
          <p:nvSpPr>
            <p:cNvPr id="40" name="Прямоугольник 39"/>
            <p:cNvSpPr/>
            <p:nvPr/>
          </p:nvSpPr>
          <p:spPr>
            <a:xfrm>
              <a:off x="7847258" y="3602471"/>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Я рассказываю только семье</a:t>
              </a:r>
              <a:endParaRPr lang="ru-RU" sz="1600" dirty="0"/>
            </a:p>
          </p:txBody>
        </p:sp>
        <p:sp>
          <p:nvSpPr>
            <p:cNvPr id="41" name="Прямоугольник 40"/>
            <p:cNvSpPr/>
            <p:nvPr/>
          </p:nvSpPr>
          <p:spPr>
            <a:xfrm>
              <a:off x="9380361" y="3602471"/>
              <a:ext cx="1493822" cy="1001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Я Не рассказывают никому</a:t>
              </a:r>
              <a:endParaRPr lang="ru-RU" sz="1600" dirty="0"/>
            </a:p>
          </p:txBody>
        </p:sp>
        <p:sp>
          <p:nvSpPr>
            <p:cNvPr id="42" name="Прямоугольник 41"/>
            <p:cNvSpPr/>
            <p:nvPr/>
          </p:nvSpPr>
          <p:spPr>
            <a:xfrm>
              <a:off x="6314155" y="2600739"/>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Дед рассказывал всем</a:t>
              </a:r>
              <a:endParaRPr lang="ru-RU" sz="1600" dirty="0"/>
            </a:p>
          </p:txBody>
        </p:sp>
        <p:sp>
          <p:nvSpPr>
            <p:cNvPr id="43" name="Прямоугольник 42"/>
            <p:cNvSpPr/>
            <p:nvPr/>
          </p:nvSpPr>
          <p:spPr>
            <a:xfrm>
              <a:off x="7847258" y="2600739"/>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Дед рассказывает только семье</a:t>
              </a:r>
              <a:endParaRPr lang="ru-RU" sz="1600" dirty="0"/>
            </a:p>
          </p:txBody>
        </p:sp>
      </p:grpSp>
      <p:grpSp>
        <p:nvGrpSpPr>
          <p:cNvPr id="55" name="Группа 54"/>
          <p:cNvGrpSpPr/>
          <p:nvPr/>
        </p:nvGrpSpPr>
        <p:grpSpPr>
          <a:xfrm>
            <a:off x="287503" y="2869870"/>
            <a:ext cx="4773384" cy="3914002"/>
            <a:chOff x="1046112" y="2574401"/>
            <a:chExt cx="4773384" cy="3914002"/>
          </a:xfrm>
        </p:grpSpPr>
        <p:sp>
          <p:nvSpPr>
            <p:cNvPr id="46" name="Скругленный прямоугольник 45"/>
            <p:cNvSpPr/>
            <p:nvPr/>
          </p:nvSpPr>
          <p:spPr>
            <a:xfrm>
              <a:off x="1046112" y="2574401"/>
              <a:ext cx="4773384" cy="39140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ru-RU" dirty="0" smtClean="0"/>
                <a:t>Знания</a:t>
              </a:r>
              <a:endParaRPr lang="ru-RU" dirty="0"/>
            </a:p>
          </p:txBody>
        </p:sp>
        <p:sp>
          <p:nvSpPr>
            <p:cNvPr id="47" name="Прямоугольник 46"/>
            <p:cNvSpPr/>
            <p:nvPr/>
          </p:nvSpPr>
          <p:spPr>
            <a:xfrm>
              <a:off x="1146546" y="5167871"/>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Я рассказываю всем</a:t>
              </a:r>
              <a:endParaRPr lang="ru-RU" sz="1600" dirty="0"/>
            </a:p>
          </p:txBody>
        </p:sp>
        <p:sp>
          <p:nvSpPr>
            <p:cNvPr id="48" name="Прямоугольник 47"/>
            <p:cNvSpPr/>
            <p:nvPr/>
          </p:nvSpPr>
          <p:spPr>
            <a:xfrm>
              <a:off x="2679649" y="5167871"/>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Я рассказываю только семье</a:t>
              </a:r>
              <a:endParaRPr lang="ru-RU" sz="1600" dirty="0"/>
            </a:p>
          </p:txBody>
        </p:sp>
        <p:sp>
          <p:nvSpPr>
            <p:cNvPr id="49" name="Прямоугольник 48"/>
            <p:cNvSpPr/>
            <p:nvPr/>
          </p:nvSpPr>
          <p:spPr>
            <a:xfrm>
              <a:off x="4212752" y="5167872"/>
              <a:ext cx="1493822" cy="10017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Я Не рассказывают никому</a:t>
              </a:r>
              <a:endParaRPr lang="ru-RU" sz="1600" dirty="0"/>
            </a:p>
          </p:txBody>
        </p:sp>
        <p:sp>
          <p:nvSpPr>
            <p:cNvPr id="50" name="Прямоугольник 49"/>
            <p:cNvSpPr/>
            <p:nvPr/>
          </p:nvSpPr>
          <p:spPr>
            <a:xfrm>
              <a:off x="1146546" y="3091974"/>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Дед рассказывал всем</a:t>
              </a:r>
              <a:endParaRPr lang="ru-RU" sz="1600" dirty="0"/>
            </a:p>
          </p:txBody>
        </p:sp>
        <p:sp>
          <p:nvSpPr>
            <p:cNvPr id="51" name="Прямоугольник 50"/>
            <p:cNvSpPr/>
            <p:nvPr/>
          </p:nvSpPr>
          <p:spPr>
            <a:xfrm>
              <a:off x="2679649" y="3091974"/>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Дед рассказывает только семье</a:t>
              </a:r>
              <a:endParaRPr lang="ru-RU" sz="1600" dirty="0"/>
            </a:p>
          </p:txBody>
        </p:sp>
        <p:sp>
          <p:nvSpPr>
            <p:cNvPr id="52" name="Прямоугольник 51"/>
            <p:cNvSpPr/>
            <p:nvPr/>
          </p:nvSpPr>
          <p:spPr>
            <a:xfrm>
              <a:off x="1146546" y="4134109"/>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Отец рассказывал всем</a:t>
              </a:r>
              <a:endParaRPr lang="ru-RU" sz="1600" dirty="0"/>
            </a:p>
          </p:txBody>
        </p:sp>
        <p:sp>
          <p:nvSpPr>
            <p:cNvPr id="53" name="Прямоугольник 52"/>
            <p:cNvSpPr/>
            <p:nvPr/>
          </p:nvSpPr>
          <p:spPr>
            <a:xfrm>
              <a:off x="2679649" y="4134109"/>
              <a:ext cx="1493822" cy="10017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Отец рассказывает только семье</a:t>
              </a:r>
              <a:endParaRPr lang="ru-RU" sz="1600" dirty="0"/>
            </a:p>
          </p:txBody>
        </p:sp>
      </p:grpSp>
      <p:sp>
        <p:nvSpPr>
          <p:cNvPr id="85" name="Прямоугольник 84"/>
          <p:cNvSpPr/>
          <p:nvPr/>
        </p:nvSpPr>
        <p:spPr>
          <a:xfrm>
            <a:off x="287503" y="865831"/>
            <a:ext cx="4773384" cy="1200329"/>
          </a:xfrm>
          <a:prstGeom prst="rect">
            <a:avLst/>
          </a:prstGeom>
        </p:spPr>
        <p:txBody>
          <a:bodyPr wrap="square">
            <a:spAutoFit/>
          </a:bodyPr>
          <a:lstStyle/>
          <a:p>
            <a:r>
              <a:rPr lang="ru-RU" dirty="0">
                <a:solidFill>
                  <a:srgbClr val="222222"/>
                </a:solidFill>
                <a:latin typeface="-apple-system"/>
              </a:rPr>
              <a:t>Инкапсуляция это набор инструментов для управления доступом к данным или методам которые управляют этими данными. </a:t>
            </a:r>
            <a:endParaRPr lang="ru-RU" dirty="0"/>
          </a:p>
        </p:txBody>
      </p:sp>
      <p:sp>
        <p:nvSpPr>
          <p:cNvPr id="86" name="Прямоугольник 85"/>
          <p:cNvSpPr/>
          <p:nvPr/>
        </p:nvSpPr>
        <p:spPr>
          <a:xfrm>
            <a:off x="7538191" y="5502540"/>
            <a:ext cx="4508029" cy="923330"/>
          </a:xfrm>
          <a:prstGeom prst="rect">
            <a:avLst/>
          </a:prstGeom>
        </p:spPr>
        <p:txBody>
          <a:bodyPr wrap="none">
            <a:spAutoFit/>
          </a:bodyPr>
          <a:lstStyle/>
          <a:p>
            <a:r>
              <a:rPr lang="en-US" dirty="0" smtClean="0">
                <a:solidFill>
                  <a:srgbClr val="222222"/>
                </a:solidFill>
                <a:latin typeface="Menlo"/>
              </a:rPr>
              <a:t>public</a:t>
            </a:r>
            <a:r>
              <a:rPr lang="ru-RU" dirty="0" smtClean="0">
                <a:solidFill>
                  <a:srgbClr val="222222"/>
                </a:solidFill>
                <a:latin typeface="Menlo"/>
              </a:rPr>
              <a:t> – доступны всем</a:t>
            </a:r>
          </a:p>
          <a:p>
            <a:r>
              <a:rPr lang="en-US" dirty="0" smtClean="0">
                <a:solidFill>
                  <a:srgbClr val="222222"/>
                </a:solidFill>
                <a:latin typeface="Menlo"/>
              </a:rPr>
              <a:t>protected</a:t>
            </a:r>
            <a:r>
              <a:rPr lang="ru-RU" dirty="0" smtClean="0">
                <a:solidFill>
                  <a:srgbClr val="222222"/>
                </a:solidFill>
                <a:latin typeface="Menlo"/>
              </a:rPr>
              <a:t> – доступны классу и дочерним</a:t>
            </a:r>
          </a:p>
          <a:p>
            <a:r>
              <a:rPr lang="en-US" dirty="0" smtClean="0">
                <a:solidFill>
                  <a:srgbClr val="222222"/>
                </a:solidFill>
                <a:latin typeface="Menlo"/>
              </a:rPr>
              <a:t>private</a:t>
            </a:r>
            <a:r>
              <a:rPr lang="ru-RU" dirty="0" smtClean="0">
                <a:solidFill>
                  <a:srgbClr val="222222"/>
                </a:solidFill>
                <a:latin typeface="Menlo"/>
              </a:rPr>
              <a:t> – доступны только классу</a:t>
            </a:r>
            <a:endParaRPr lang="ru-RU" dirty="0"/>
          </a:p>
        </p:txBody>
      </p:sp>
      <p:cxnSp>
        <p:nvCxnSpPr>
          <p:cNvPr id="8" name="Прямая со стрелкой 7"/>
          <p:cNvCxnSpPr>
            <a:stCxn id="3" idx="6"/>
            <a:endCxn id="35" idx="1"/>
          </p:cNvCxnSpPr>
          <p:nvPr/>
        </p:nvCxnSpPr>
        <p:spPr>
          <a:xfrm>
            <a:off x="6915369" y="1348966"/>
            <a:ext cx="414811" cy="110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5" idx="6"/>
            <a:endCxn id="38" idx="1"/>
          </p:cNvCxnSpPr>
          <p:nvPr/>
        </p:nvCxnSpPr>
        <p:spPr>
          <a:xfrm>
            <a:off x="6915369" y="3414602"/>
            <a:ext cx="40575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stCxn id="46" idx="3"/>
            <a:endCxn id="7" idx="2"/>
          </p:cNvCxnSpPr>
          <p:nvPr/>
        </p:nvCxnSpPr>
        <p:spPr>
          <a:xfrm>
            <a:off x="5060887" y="4826871"/>
            <a:ext cx="28823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12917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Таблица 1"/>
          <p:cNvGraphicFramePr>
            <a:graphicFrameLocks noGrp="1"/>
          </p:cNvGraphicFramePr>
          <p:nvPr>
            <p:extLst>
              <p:ext uri="{D42A27DB-BD31-4B8C-83A1-F6EECF244321}">
                <p14:modId xmlns:p14="http://schemas.microsoft.com/office/powerpoint/2010/main" val="136830189"/>
              </p:ext>
            </p:extLst>
          </p:nvPr>
        </p:nvGraphicFramePr>
        <p:xfrm>
          <a:off x="5710067" y="747668"/>
          <a:ext cx="6410326" cy="1920240"/>
        </p:xfrm>
        <a:graphic>
          <a:graphicData uri="http://schemas.openxmlformats.org/drawingml/2006/table">
            <a:tbl>
              <a:tblPr/>
              <a:tblGrid>
                <a:gridCol w="3205163">
                  <a:extLst>
                    <a:ext uri="{9D8B030D-6E8A-4147-A177-3AD203B41FA5}">
                      <a16:colId xmlns:a16="http://schemas.microsoft.com/office/drawing/2014/main" val="656796029"/>
                    </a:ext>
                  </a:extLst>
                </a:gridCol>
                <a:gridCol w="3205163">
                  <a:extLst>
                    <a:ext uri="{9D8B030D-6E8A-4147-A177-3AD203B41FA5}">
                      <a16:colId xmlns:a16="http://schemas.microsoft.com/office/drawing/2014/main" val="3372494300"/>
                    </a:ext>
                  </a:extLst>
                </a:gridCol>
              </a:tblGrid>
              <a:tr h="0">
                <a:tc>
                  <a:txBody>
                    <a:bodyPr/>
                    <a:lstStyle/>
                    <a:p>
                      <a:pPr algn="l"/>
                      <a:r>
                        <a:rPr lang="ru-RU" sz="1600" b="0" dirty="0">
                          <a:effectLst/>
                        </a:rPr>
                        <a:t>Спецификатор доступа в родительском классе</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ru-RU" sz="1600" b="0" dirty="0">
                          <a:effectLst/>
                        </a:rPr>
                        <a:t>Спецификатор доступа при наследовании типа </a:t>
                      </a:r>
                      <a:r>
                        <a:rPr lang="ru-RU" sz="1600" b="0" dirty="0" err="1">
                          <a:effectLst/>
                        </a:rPr>
                        <a:t>public</a:t>
                      </a:r>
                      <a:r>
                        <a:rPr lang="ru-RU" sz="1600" b="0" dirty="0">
                          <a:effectLst/>
                        </a:rPr>
                        <a:t> в дочернем классе</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1906372066"/>
                  </a:ext>
                </a:extLst>
              </a:tr>
              <a:tr h="0">
                <a:tc>
                  <a:txBody>
                    <a:bodyPr/>
                    <a:lstStyle/>
                    <a:p>
                      <a:r>
                        <a:rPr lang="en-US" sz="1600" b="0">
                          <a:effectLst/>
                        </a:rPr>
                        <a:t>public</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tc>
                  <a:txBody>
                    <a:bodyPr/>
                    <a:lstStyle/>
                    <a:p>
                      <a:r>
                        <a:rPr lang="en-US" sz="1600" b="0">
                          <a:effectLst/>
                        </a:rPr>
                        <a:t>public</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extLst>
                  <a:ext uri="{0D108BD9-81ED-4DB2-BD59-A6C34878D82A}">
                    <a16:rowId xmlns:a16="http://schemas.microsoft.com/office/drawing/2014/main" val="2207089919"/>
                  </a:ext>
                </a:extLst>
              </a:tr>
              <a:tr h="0">
                <a:tc>
                  <a:txBody>
                    <a:bodyPr/>
                    <a:lstStyle/>
                    <a:p>
                      <a:r>
                        <a:rPr lang="en-US" sz="1600" b="0">
                          <a:effectLst/>
                        </a:rPr>
                        <a:t>private</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tc>
                  <a:txBody>
                    <a:bodyPr/>
                    <a:lstStyle/>
                    <a:p>
                      <a:r>
                        <a:rPr lang="ru-RU" sz="1600" b="0">
                          <a:effectLst/>
                        </a:rPr>
                        <a:t>Недоступен</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extLst>
                  <a:ext uri="{0D108BD9-81ED-4DB2-BD59-A6C34878D82A}">
                    <a16:rowId xmlns:a16="http://schemas.microsoft.com/office/drawing/2014/main" val="3610912424"/>
                  </a:ext>
                </a:extLst>
              </a:tr>
              <a:tr h="0">
                <a:tc>
                  <a:txBody>
                    <a:bodyPr/>
                    <a:lstStyle/>
                    <a:p>
                      <a:r>
                        <a:rPr lang="en-US" sz="1600" b="0" dirty="0">
                          <a:effectLst/>
                        </a:rPr>
                        <a:t>protected</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tc>
                  <a:txBody>
                    <a:bodyPr/>
                    <a:lstStyle/>
                    <a:p>
                      <a:r>
                        <a:rPr lang="en-US" sz="1600" b="0" dirty="0">
                          <a:effectLst/>
                        </a:rPr>
                        <a:t>protected</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340473681"/>
                  </a:ext>
                </a:extLst>
              </a:tr>
            </a:tbl>
          </a:graphicData>
        </a:graphic>
      </p:graphicFrame>
      <p:graphicFrame>
        <p:nvGraphicFramePr>
          <p:cNvPr id="3" name="Таблица 2"/>
          <p:cNvGraphicFramePr>
            <a:graphicFrameLocks noGrp="1"/>
          </p:cNvGraphicFramePr>
          <p:nvPr>
            <p:extLst>
              <p:ext uri="{D42A27DB-BD31-4B8C-83A1-F6EECF244321}">
                <p14:modId xmlns:p14="http://schemas.microsoft.com/office/powerpoint/2010/main" val="1942593507"/>
              </p:ext>
            </p:extLst>
          </p:nvPr>
        </p:nvGraphicFramePr>
        <p:xfrm>
          <a:off x="5710067" y="2817374"/>
          <a:ext cx="6410326" cy="1920240"/>
        </p:xfrm>
        <a:graphic>
          <a:graphicData uri="http://schemas.openxmlformats.org/drawingml/2006/table">
            <a:tbl>
              <a:tblPr/>
              <a:tblGrid>
                <a:gridCol w="3205163">
                  <a:extLst>
                    <a:ext uri="{9D8B030D-6E8A-4147-A177-3AD203B41FA5}">
                      <a16:colId xmlns:a16="http://schemas.microsoft.com/office/drawing/2014/main" val="1099829199"/>
                    </a:ext>
                  </a:extLst>
                </a:gridCol>
                <a:gridCol w="3205163">
                  <a:extLst>
                    <a:ext uri="{9D8B030D-6E8A-4147-A177-3AD203B41FA5}">
                      <a16:colId xmlns:a16="http://schemas.microsoft.com/office/drawing/2014/main" val="637529527"/>
                    </a:ext>
                  </a:extLst>
                </a:gridCol>
              </a:tblGrid>
              <a:tr h="0">
                <a:tc>
                  <a:txBody>
                    <a:bodyPr/>
                    <a:lstStyle/>
                    <a:p>
                      <a:pPr algn="l"/>
                      <a:r>
                        <a:rPr lang="ru-RU" sz="1600" b="0">
                          <a:effectLst/>
                        </a:rPr>
                        <a:t>Спецификатор доступа в родительском классе</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ru-RU" sz="1600" b="0" dirty="0">
                          <a:effectLst/>
                        </a:rPr>
                        <a:t>Спецификатор доступа при наследовании типа </a:t>
                      </a:r>
                      <a:r>
                        <a:rPr lang="ru-RU" sz="1600" b="0" dirty="0" err="1">
                          <a:effectLst/>
                        </a:rPr>
                        <a:t>private</a:t>
                      </a:r>
                      <a:r>
                        <a:rPr lang="ru-RU" sz="1600" b="0" dirty="0">
                          <a:effectLst/>
                        </a:rPr>
                        <a:t> в дочернем классе</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3183373697"/>
                  </a:ext>
                </a:extLst>
              </a:tr>
              <a:tr h="0">
                <a:tc>
                  <a:txBody>
                    <a:bodyPr/>
                    <a:lstStyle/>
                    <a:p>
                      <a:r>
                        <a:rPr lang="en-US" sz="1600" b="0">
                          <a:effectLst/>
                        </a:rPr>
                        <a:t>public</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tc>
                  <a:txBody>
                    <a:bodyPr/>
                    <a:lstStyle/>
                    <a:p>
                      <a:r>
                        <a:rPr lang="en-US" sz="1600" b="0">
                          <a:effectLst/>
                        </a:rPr>
                        <a:t>private</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extLst>
                  <a:ext uri="{0D108BD9-81ED-4DB2-BD59-A6C34878D82A}">
                    <a16:rowId xmlns:a16="http://schemas.microsoft.com/office/drawing/2014/main" val="379548045"/>
                  </a:ext>
                </a:extLst>
              </a:tr>
              <a:tr h="0">
                <a:tc>
                  <a:txBody>
                    <a:bodyPr/>
                    <a:lstStyle/>
                    <a:p>
                      <a:r>
                        <a:rPr lang="en-US" sz="1600" b="0">
                          <a:effectLst/>
                        </a:rPr>
                        <a:t>private</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tc>
                  <a:txBody>
                    <a:bodyPr/>
                    <a:lstStyle/>
                    <a:p>
                      <a:r>
                        <a:rPr lang="ru-RU" sz="1600" b="0" dirty="0">
                          <a:effectLst/>
                        </a:rPr>
                        <a:t>Недоступен</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extLst>
                  <a:ext uri="{0D108BD9-81ED-4DB2-BD59-A6C34878D82A}">
                    <a16:rowId xmlns:a16="http://schemas.microsoft.com/office/drawing/2014/main" val="2098181854"/>
                  </a:ext>
                </a:extLst>
              </a:tr>
              <a:tr h="0">
                <a:tc>
                  <a:txBody>
                    <a:bodyPr/>
                    <a:lstStyle/>
                    <a:p>
                      <a:r>
                        <a:rPr lang="en-US" sz="1600" b="0" dirty="0">
                          <a:effectLst/>
                        </a:rPr>
                        <a:t>protected</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tc>
                  <a:txBody>
                    <a:bodyPr/>
                    <a:lstStyle/>
                    <a:p>
                      <a:r>
                        <a:rPr lang="en-US" sz="1600" b="0" dirty="0">
                          <a:effectLst/>
                        </a:rPr>
                        <a:t>private</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513408866"/>
                  </a:ext>
                </a:extLst>
              </a:tr>
            </a:tbl>
          </a:graphicData>
        </a:graphic>
      </p:graphicFrame>
      <p:graphicFrame>
        <p:nvGraphicFramePr>
          <p:cNvPr id="4" name="Таблица 3"/>
          <p:cNvGraphicFramePr>
            <a:graphicFrameLocks noGrp="1"/>
          </p:cNvGraphicFramePr>
          <p:nvPr>
            <p:extLst>
              <p:ext uri="{D42A27DB-BD31-4B8C-83A1-F6EECF244321}">
                <p14:modId xmlns:p14="http://schemas.microsoft.com/office/powerpoint/2010/main" val="1376170670"/>
              </p:ext>
            </p:extLst>
          </p:nvPr>
        </p:nvGraphicFramePr>
        <p:xfrm>
          <a:off x="5710067" y="4887080"/>
          <a:ext cx="6410326" cy="1920240"/>
        </p:xfrm>
        <a:graphic>
          <a:graphicData uri="http://schemas.openxmlformats.org/drawingml/2006/table">
            <a:tbl>
              <a:tblPr/>
              <a:tblGrid>
                <a:gridCol w="3205163">
                  <a:extLst>
                    <a:ext uri="{9D8B030D-6E8A-4147-A177-3AD203B41FA5}">
                      <a16:colId xmlns:a16="http://schemas.microsoft.com/office/drawing/2014/main" val="383902611"/>
                    </a:ext>
                  </a:extLst>
                </a:gridCol>
                <a:gridCol w="3205163">
                  <a:extLst>
                    <a:ext uri="{9D8B030D-6E8A-4147-A177-3AD203B41FA5}">
                      <a16:colId xmlns:a16="http://schemas.microsoft.com/office/drawing/2014/main" val="420238811"/>
                    </a:ext>
                  </a:extLst>
                </a:gridCol>
              </a:tblGrid>
              <a:tr h="0">
                <a:tc>
                  <a:txBody>
                    <a:bodyPr/>
                    <a:lstStyle/>
                    <a:p>
                      <a:pPr algn="l"/>
                      <a:r>
                        <a:rPr lang="ru-RU" sz="1600" b="0" dirty="0">
                          <a:effectLst/>
                        </a:rPr>
                        <a:t>Спецификатор доступа в родительском классе</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tc>
                  <a:txBody>
                    <a:bodyPr/>
                    <a:lstStyle/>
                    <a:p>
                      <a:pPr algn="l"/>
                      <a:r>
                        <a:rPr lang="ru-RU" sz="1600" b="0" dirty="0">
                          <a:effectLst/>
                        </a:rPr>
                        <a:t>Спецификатор доступа при наследовании типа </a:t>
                      </a:r>
                      <a:r>
                        <a:rPr lang="ru-RU" sz="1600" b="0" dirty="0" err="1">
                          <a:effectLst/>
                        </a:rPr>
                        <a:t>protected</a:t>
                      </a:r>
                      <a:r>
                        <a:rPr lang="ru-RU" sz="1600" b="0" dirty="0">
                          <a:effectLst/>
                        </a:rPr>
                        <a:t> в дочернем классе</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DFE2E5"/>
                      </a:solidFill>
                      <a:prstDash val="solid"/>
                      <a:round/>
                      <a:headEnd type="none" w="med" len="med"/>
                      <a:tailEnd type="none" w="med" len="med"/>
                    </a:lnB>
                    <a:solidFill>
                      <a:srgbClr val="FFFFFF"/>
                    </a:solidFill>
                  </a:tcPr>
                </a:tc>
                <a:extLst>
                  <a:ext uri="{0D108BD9-81ED-4DB2-BD59-A6C34878D82A}">
                    <a16:rowId xmlns:a16="http://schemas.microsoft.com/office/drawing/2014/main" val="4057053786"/>
                  </a:ext>
                </a:extLst>
              </a:tr>
              <a:tr h="0">
                <a:tc>
                  <a:txBody>
                    <a:bodyPr/>
                    <a:lstStyle/>
                    <a:p>
                      <a:r>
                        <a:rPr lang="en-US" sz="1600" b="0">
                          <a:effectLst/>
                        </a:rPr>
                        <a:t>public</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tc>
                  <a:txBody>
                    <a:bodyPr/>
                    <a:lstStyle/>
                    <a:p>
                      <a:r>
                        <a:rPr lang="en-US" sz="1600" b="0">
                          <a:effectLst/>
                        </a:rPr>
                        <a:t>protected</a:t>
                      </a:r>
                    </a:p>
                  </a:txBody>
                  <a:tcPr marL="123825" marR="123825" marT="57150" marB="57150" anchor="ctr">
                    <a:lnL w="9525" cap="flat" cmpd="sng" algn="ctr">
                      <a:solidFill>
                        <a:srgbClr val="DFE2E5"/>
                      </a:solidFill>
                      <a:prstDash val="solid"/>
                      <a:round/>
                      <a:headEnd type="none" w="med" len="med"/>
                      <a:tailEnd type="none" w="med" len="med"/>
                    </a:lnL>
                    <a:lnR w="9525" cap="flat" cmpd="sng" algn="ctr">
                      <a:solidFill>
                        <a:srgbClr val="DFE2E5"/>
                      </a:solidFill>
                      <a:prstDash val="solid"/>
                      <a:round/>
                      <a:headEnd type="none" w="med" len="med"/>
                      <a:tailEnd type="none" w="med" len="med"/>
                    </a:lnR>
                    <a:lnT w="9525" cap="flat" cmpd="sng" algn="ctr">
                      <a:solidFill>
                        <a:srgbClr val="DFE2E5"/>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FFFFF"/>
                    </a:solidFill>
                  </a:tcPr>
                </a:tc>
                <a:extLst>
                  <a:ext uri="{0D108BD9-81ED-4DB2-BD59-A6C34878D82A}">
                    <a16:rowId xmlns:a16="http://schemas.microsoft.com/office/drawing/2014/main" val="3551433906"/>
                  </a:ext>
                </a:extLst>
              </a:tr>
              <a:tr h="0">
                <a:tc>
                  <a:txBody>
                    <a:bodyPr/>
                    <a:lstStyle/>
                    <a:p>
                      <a:r>
                        <a:rPr lang="en-US" sz="1600" b="0" dirty="0">
                          <a:effectLst/>
                        </a:rPr>
                        <a:t>private</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tc>
                  <a:txBody>
                    <a:bodyPr/>
                    <a:lstStyle/>
                    <a:p>
                      <a:r>
                        <a:rPr lang="ru-RU" sz="1600" b="0">
                          <a:effectLst/>
                        </a:rPr>
                        <a:t>Недоступен</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w="9525" cap="flat" cmpd="sng" algn="ctr">
                      <a:solidFill>
                        <a:srgbClr val="C6CBD1"/>
                      </a:solidFill>
                      <a:prstDash val="solid"/>
                      <a:round/>
                      <a:headEnd type="none" w="med" len="med"/>
                      <a:tailEnd type="none" w="med" len="med"/>
                    </a:lnB>
                    <a:solidFill>
                      <a:srgbClr val="F6F8FA"/>
                    </a:solidFill>
                  </a:tcPr>
                </a:tc>
                <a:extLst>
                  <a:ext uri="{0D108BD9-81ED-4DB2-BD59-A6C34878D82A}">
                    <a16:rowId xmlns:a16="http://schemas.microsoft.com/office/drawing/2014/main" val="2977201943"/>
                  </a:ext>
                </a:extLst>
              </a:tr>
              <a:tr h="0">
                <a:tc>
                  <a:txBody>
                    <a:bodyPr/>
                    <a:lstStyle/>
                    <a:p>
                      <a:r>
                        <a:rPr lang="en-US" sz="1600" b="0" dirty="0">
                          <a:effectLst/>
                        </a:rPr>
                        <a:t>protected</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tc>
                  <a:txBody>
                    <a:bodyPr/>
                    <a:lstStyle/>
                    <a:p>
                      <a:r>
                        <a:rPr lang="en-US" sz="1600" b="0" dirty="0">
                          <a:effectLst/>
                        </a:rPr>
                        <a:t>protected</a:t>
                      </a:r>
                    </a:p>
                  </a:txBody>
                  <a:tcPr marL="123825" marR="123825" marT="57150" marB="57150" anchor="ctr">
                    <a:lnL>
                      <a:noFill/>
                    </a:lnL>
                    <a:lnR>
                      <a:noFill/>
                    </a:lnR>
                    <a:lnT w="9525" cap="flat" cmpd="sng" algn="ctr">
                      <a:solidFill>
                        <a:srgbClr val="C6CBD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145403202"/>
                  </a:ext>
                </a:extLst>
              </a:tr>
            </a:tbl>
          </a:graphicData>
        </a:graphic>
      </p:graphicFrame>
      <p:sp>
        <p:nvSpPr>
          <p:cNvPr id="7" name="Прямоугольник 6"/>
          <p:cNvSpPr/>
          <p:nvPr/>
        </p:nvSpPr>
        <p:spPr>
          <a:xfrm>
            <a:off x="359193" y="830625"/>
            <a:ext cx="4900871" cy="1754326"/>
          </a:xfrm>
          <a:prstGeom prst="rect">
            <a:avLst/>
          </a:prstGeom>
        </p:spPr>
        <p:txBody>
          <a:bodyPr wrap="square">
            <a:spAutoFit/>
          </a:bodyPr>
          <a:lstStyle/>
          <a:p>
            <a:pPr lvl="0" eaLnBrk="0" fontAlgn="base" hangingPunct="0">
              <a:spcBef>
                <a:spcPct val="0"/>
              </a:spcBef>
              <a:spcAft>
                <a:spcPct val="0"/>
              </a:spcAft>
            </a:pPr>
            <a:r>
              <a:rPr lang="ru-RU" altLang="ru-RU" dirty="0">
                <a:solidFill>
                  <a:srgbClr val="24292E"/>
                </a:solidFill>
              </a:rPr>
              <a:t>Когда вы открыто наследуете родительский </a:t>
            </a:r>
            <a:r>
              <a:rPr lang="ru-RU" altLang="ru-RU" dirty="0" err="1">
                <a:solidFill>
                  <a:srgbClr val="24292E"/>
                </a:solidFill>
              </a:rPr>
              <a:t>клсс</a:t>
            </a:r>
            <a:r>
              <a:rPr lang="ru-RU" altLang="ru-RU" dirty="0">
                <a:solidFill>
                  <a:srgbClr val="24292E"/>
                </a:solidFill>
              </a:rPr>
              <a:t>, то унаследованные члены </a:t>
            </a:r>
            <a:r>
              <a:rPr lang="ru-RU" altLang="ru-RU" dirty="0" err="1">
                <a:solidFill>
                  <a:srgbClr val="24292E"/>
                </a:solidFill>
              </a:rPr>
              <a:t>public</a:t>
            </a:r>
            <a:r>
              <a:rPr lang="ru-RU" altLang="ru-RU" dirty="0">
                <a:solidFill>
                  <a:srgbClr val="24292E"/>
                </a:solidFill>
              </a:rPr>
              <a:t> остаются </a:t>
            </a:r>
            <a:r>
              <a:rPr lang="ru-RU" altLang="ru-RU" dirty="0" err="1">
                <a:solidFill>
                  <a:srgbClr val="24292E"/>
                </a:solidFill>
              </a:rPr>
              <a:t>public</a:t>
            </a:r>
            <a:r>
              <a:rPr lang="ru-RU" altLang="ru-RU" dirty="0">
                <a:solidFill>
                  <a:srgbClr val="24292E"/>
                </a:solidFill>
              </a:rPr>
              <a:t>, унаследованные члены </a:t>
            </a:r>
            <a:r>
              <a:rPr lang="ru-RU" altLang="ru-RU" dirty="0" err="1">
                <a:solidFill>
                  <a:srgbClr val="24292E"/>
                </a:solidFill>
              </a:rPr>
              <a:t>protected</a:t>
            </a:r>
            <a:r>
              <a:rPr lang="ru-RU" altLang="ru-RU" dirty="0">
                <a:solidFill>
                  <a:srgbClr val="24292E"/>
                </a:solidFill>
              </a:rPr>
              <a:t> остаются </a:t>
            </a:r>
            <a:r>
              <a:rPr lang="ru-RU" altLang="ru-RU" dirty="0" err="1">
                <a:solidFill>
                  <a:srgbClr val="24292E"/>
                </a:solidFill>
              </a:rPr>
              <a:t>protected</a:t>
            </a:r>
            <a:r>
              <a:rPr lang="ru-RU" altLang="ru-RU" dirty="0">
                <a:solidFill>
                  <a:srgbClr val="24292E"/>
                </a:solidFill>
              </a:rPr>
              <a:t>, а унаследованные члены </a:t>
            </a:r>
            <a:r>
              <a:rPr lang="ru-RU" altLang="ru-RU" dirty="0" err="1">
                <a:solidFill>
                  <a:srgbClr val="24292E"/>
                </a:solidFill>
              </a:rPr>
              <a:t>private</a:t>
            </a:r>
            <a:r>
              <a:rPr lang="ru-RU" altLang="ru-RU" dirty="0">
                <a:solidFill>
                  <a:srgbClr val="24292E"/>
                </a:solidFill>
              </a:rPr>
              <a:t> остаются недоступными для дочернего класса.</a:t>
            </a:r>
            <a:endParaRPr lang="en-US" altLang="ru-RU" dirty="0">
              <a:solidFill>
                <a:srgbClr val="24292E"/>
              </a:solidFill>
            </a:endParaRPr>
          </a:p>
        </p:txBody>
      </p:sp>
      <p:sp>
        <p:nvSpPr>
          <p:cNvPr id="8" name="Прямоугольник 7"/>
          <p:cNvSpPr/>
          <p:nvPr/>
        </p:nvSpPr>
        <p:spPr>
          <a:xfrm>
            <a:off x="359193" y="3038830"/>
            <a:ext cx="4900871" cy="1477328"/>
          </a:xfrm>
          <a:prstGeom prst="rect">
            <a:avLst/>
          </a:prstGeom>
        </p:spPr>
        <p:txBody>
          <a:bodyPr wrap="square">
            <a:spAutoFit/>
          </a:bodyPr>
          <a:lstStyle/>
          <a:p>
            <a:pPr lvl="0" eaLnBrk="0" fontAlgn="base" hangingPunct="0">
              <a:spcBef>
                <a:spcPct val="0"/>
              </a:spcBef>
              <a:spcAft>
                <a:spcPct val="0"/>
              </a:spcAft>
            </a:pPr>
            <a:r>
              <a:rPr lang="ru-RU" altLang="ru-RU" dirty="0">
                <a:solidFill>
                  <a:srgbClr val="24292E"/>
                </a:solidFill>
              </a:rPr>
              <a:t>При закрытом наследовании все члены родительского класса наследуются как закрытые. Это означает, что члены </a:t>
            </a:r>
            <a:r>
              <a:rPr lang="ru-RU" altLang="ru-RU" dirty="0" err="1">
                <a:solidFill>
                  <a:srgbClr val="24292E"/>
                </a:solidFill>
              </a:rPr>
              <a:t>private</a:t>
            </a:r>
            <a:r>
              <a:rPr lang="ru-RU" altLang="ru-RU" dirty="0">
                <a:solidFill>
                  <a:srgbClr val="24292E"/>
                </a:solidFill>
              </a:rPr>
              <a:t> остаются недоступными, а члены </a:t>
            </a:r>
            <a:r>
              <a:rPr lang="ru-RU" altLang="ru-RU" dirty="0" err="1">
                <a:solidFill>
                  <a:srgbClr val="24292E"/>
                </a:solidFill>
              </a:rPr>
              <a:t>protected</a:t>
            </a:r>
            <a:r>
              <a:rPr lang="ru-RU" altLang="ru-RU" dirty="0">
                <a:solidFill>
                  <a:srgbClr val="24292E"/>
                </a:solidFill>
              </a:rPr>
              <a:t> и </a:t>
            </a:r>
            <a:r>
              <a:rPr lang="ru-RU" altLang="ru-RU" dirty="0" err="1">
                <a:solidFill>
                  <a:srgbClr val="24292E"/>
                </a:solidFill>
              </a:rPr>
              <a:t>public</a:t>
            </a:r>
            <a:r>
              <a:rPr lang="ru-RU" altLang="ru-RU" dirty="0">
                <a:solidFill>
                  <a:srgbClr val="24292E"/>
                </a:solidFill>
              </a:rPr>
              <a:t> становятся </a:t>
            </a:r>
            <a:r>
              <a:rPr lang="ru-RU" altLang="ru-RU" dirty="0" err="1">
                <a:solidFill>
                  <a:srgbClr val="24292E"/>
                </a:solidFill>
              </a:rPr>
              <a:t>private</a:t>
            </a:r>
            <a:r>
              <a:rPr lang="ru-RU" altLang="ru-RU" dirty="0">
                <a:solidFill>
                  <a:srgbClr val="24292E"/>
                </a:solidFill>
              </a:rPr>
              <a:t> в дочернем классе.</a:t>
            </a:r>
            <a:endParaRPr lang="en-US" altLang="ru-RU" dirty="0">
              <a:solidFill>
                <a:srgbClr val="24292E"/>
              </a:solidFill>
            </a:endParaRPr>
          </a:p>
        </p:txBody>
      </p:sp>
      <p:sp>
        <p:nvSpPr>
          <p:cNvPr id="9" name="Прямоугольник 8"/>
          <p:cNvSpPr/>
          <p:nvPr/>
        </p:nvSpPr>
        <p:spPr>
          <a:xfrm>
            <a:off x="359193" y="5385536"/>
            <a:ext cx="4900871" cy="923330"/>
          </a:xfrm>
          <a:prstGeom prst="rect">
            <a:avLst/>
          </a:prstGeom>
        </p:spPr>
        <p:txBody>
          <a:bodyPr wrap="square">
            <a:spAutoFit/>
          </a:bodyPr>
          <a:lstStyle/>
          <a:p>
            <a:pPr lvl="0" eaLnBrk="0" fontAlgn="base" hangingPunct="0">
              <a:spcBef>
                <a:spcPct val="0"/>
              </a:spcBef>
              <a:spcAft>
                <a:spcPct val="0"/>
              </a:spcAft>
            </a:pPr>
            <a:r>
              <a:rPr lang="ru-RU" altLang="ru-RU" dirty="0">
                <a:solidFill>
                  <a:srgbClr val="24292E"/>
                </a:solidFill>
              </a:rPr>
              <a:t>С защищенным наследованием, члены </a:t>
            </a:r>
            <a:r>
              <a:rPr lang="ru-RU" altLang="ru-RU" dirty="0" err="1">
                <a:solidFill>
                  <a:srgbClr val="24292E"/>
                </a:solidFill>
              </a:rPr>
              <a:t>public</a:t>
            </a:r>
            <a:r>
              <a:rPr lang="ru-RU" altLang="ru-RU" dirty="0">
                <a:solidFill>
                  <a:srgbClr val="24292E"/>
                </a:solidFill>
              </a:rPr>
              <a:t> и </a:t>
            </a:r>
            <a:r>
              <a:rPr lang="ru-RU" altLang="ru-RU" dirty="0" err="1">
                <a:solidFill>
                  <a:srgbClr val="24292E"/>
                </a:solidFill>
              </a:rPr>
              <a:t>protected</a:t>
            </a:r>
            <a:r>
              <a:rPr lang="ru-RU" altLang="ru-RU" dirty="0">
                <a:solidFill>
                  <a:srgbClr val="24292E"/>
                </a:solidFill>
              </a:rPr>
              <a:t> становятся </a:t>
            </a:r>
            <a:r>
              <a:rPr lang="ru-RU" altLang="ru-RU" dirty="0" err="1">
                <a:solidFill>
                  <a:srgbClr val="24292E"/>
                </a:solidFill>
              </a:rPr>
              <a:t>protected</a:t>
            </a:r>
            <a:r>
              <a:rPr lang="ru-RU" altLang="ru-RU" dirty="0">
                <a:solidFill>
                  <a:srgbClr val="24292E"/>
                </a:solidFill>
              </a:rPr>
              <a:t>, а члены </a:t>
            </a:r>
            <a:r>
              <a:rPr lang="ru-RU" altLang="ru-RU" dirty="0" err="1">
                <a:solidFill>
                  <a:srgbClr val="24292E"/>
                </a:solidFill>
              </a:rPr>
              <a:t>private</a:t>
            </a:r>
            <a:r>
              <a:rPr lang="ru-RU" altLang="ru-RU" dirty="0">
                <a:solidFill>
                  <a:srgbClr val="24292E"/>
                </a:solidFill>
              </a:rPr>
              <a:t> остаются недоступными.</a:t>
            </a:r>
          </a:p>
        </p:txBody>
      </p:sp>
      <p:sp>
        <p:nvSpPr>
          <p:cNvPr id="10" name="Прямоугольник 9"/>
          <p:cNvSpPr/>
          <p:nvPr/>
        </p:nvSpPr>
        <p:spPr>
          <a:xfrm>
            <a:off x="2566132" y="0"/>
            <a:ext cx="7059818" cy="523220"/>
          </a:xfrm>
          <a:prstGeom prst="rect">
            <a:avLst/>
          </a:prstGeom>
        </p:spPr>
        <p:txBody>
          <a:bodyPr wrap="none">
            <a:spAutoFit/>
          </a:bodyPr>
          <a:lstStyle/>
          <a:p>
            <a:pPr algn="ctr"/>
            <a:r>
              <a:rPr lang="ru-RU" sz="2800" b="1" dirty="0" smtClean="0">
                <a:latin typeface="Calibri" panose="020F0502020204030204" pitchFamily="34" charset="0"/>
              </a:rPr>
              <a:t>Инкапсуляция</a:t>
            </a:r>
            <a:r>
              <a:rPr lang="en-US" sz="2800" b="1" dirty="0" smtClean="0">
                <a:latin typeface="Calibri" panose="020F0502020204030204" pitchFamily="34" charset="0"/>
              </a:rPr>
              <a:t>: </a:t>
            </a:r>
            <a:r>
              <a:rPr lang="ru-RU" sz="2800" b="1" dirty="0" smtClean="0">
                <a:latin typeface="Calibri" panose="020F0502020204030204" pitchFamily="34" charset="0"/>
              </a:rPr>
              <a:t>модификатор наследования</a:t>
            </a:r>
            <a:endParaRPr lang="ru-RU" sz="2800" b="1" dirty="0">
              <a:latin typeface="Calibri" panose="020F0502020204030204" pitchFamily="34" charset="0"/>
            </a:endParaRPr>
          </a:p>
        </p:txBody>
      </p:sp>
    </p:spTree>
    <p:extLst>
      <p:ext uri="{BB962C8B-B14F-4D97-AF65-F5344CB8AC3E}">
        <p14:creationId xmlns:p14="http://schemas.microsoft.com/office/powerpoint/2010/main" val="1758477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79332" y="0"/>
            <a:ext cx="1433406" cy="523220"/>
          </a:xfrm>
          <a:prstGeom prst="rect">
            <a:avLst/>
          </a:prstGeom>
        </p:spPr>
        <p:txBody>
          <a:bodyPr wrap="none">
            <a:spAutoFit/>
          </a:bodyPr>
          <a:lstStyle/>
          <a:p>
            <a:pPr algn="ctr"/>
            <a:r>
              <a:rPr lang="ru-RU" sz="2800" b="1" dirty="0" smtClean="0">
                <a:latin typeface="Calibri" panose="020F0502020204030204" pitchFamily="34" charset="0"/>
              </a:rPr>
              <a:t>Пример</a:t>
            </a:r>
            <a:endParaRPr lang="ru-RU" sz="2800" b="1" dirty="0">
              <a:latin typeface="Calibri" panose="020F0502020204030204" pitchFamily="34" charset="0"/>
            </a:endParaRPr>
          </a:p>
        </p:txBody>
      </p:sp>
      <p:sp>
        <p:nvSpPr>
          <p:cNvPr id="3" name="Прямоугольник 2"/>
          <p:cNvSpPr/>
          <p:nvPr/>
        </p:nvSpPr>
        <p:spPr>
          <a:xfrm>
            <a:off x="90535" y="0"/>
            <a:ext cx="10936585" cy="7171194"/>
          </a:xfrm>
          <a:prstGeom prst="rect">
            <a:avLst/>
          </a:prstGeom>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Weapon{</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string name;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damage;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distance;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protected:</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getDistance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distance;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getDamage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distance;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Weapon(string name,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damage,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distance): </a:t>
            </a:r>
          </a:p>
          <a:p>
            <a:r>
              <a:rPr lang="en-US" sz="1600" dirty="0">
                <a:solidFill>
                  <a:srgbClr val="000000"/>
                </a:solidFill>
                <a:latin typeface="Consolas" panose="020B0609020204030204" pitchFamily="49" charset="0"/>
              </a:rPr>
              <a:t>            name(name),</a:t>
            </a:r>
          </a:p>
          <a:p>
            <a:r>
              <a:rPr lang="en-US" sz="1600" dirty="0">
                <a:solidFill>
                  <a:srgbClr val="000000"/>
                </a:solidFill>
                <a:latin typeface="Consolas" panose="020B0609020204030204" pitchFamily="49" charset="0"/>
              </a:rPr>
              <a:t>            damage(damage),</a:t>
            </a:r>
          </a:p>
          <a:p>
            <a:r>
              <a:rPr lang="en-US" sz="1600" dirty="0">
                <a:solidFill>
                  <a:srgbClr val="000000"/>
                </a:solidFill>
                <a:latin typeface="Consolas" panose="020B0609020204030204" pitchFamily="49" charset="0"/>
              </a:rPr>
              <a:t>            distance(distance)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string </a:t>
            </a:r>
            <a:r>
              <a:rPr lang="en-US" sz="1600" dirty="0" err="1">
                <a:solidFill>
                  <a:srgbClr val="000000"/>
                </a:solidFill>
                <a:latin typeface="Consolas" panose="020B0609020204030204" pitchFamily="49" charset="0"/>
              </a:rPr>
              <a:t>getName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name;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printCharacteristics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"name: "</a:t>
            </a:r>
            <a:r>
              <a:rPr lang="en-US" sz="1600" dirty="0">
                <a:solidFill>
                  <a:srgbClr val="000000"/>
                </a:solidFill>
                <a:latin typeface="Consolas" panose="020B0609020204030204" pitchFamily="49" charset="0"/>
              </a:rPr>
              <a:t> &lt;&lt; name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ndamage</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&lt;&lt; damage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ndistance</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&lt;&lt; distance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14293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08229" y="579358"/>
            <a:ext cx="11316832" cy="6278642"/>
          </a:xfrm>
          <a:prstGeom prst="rect">
            <a:avLst/>
          </a:prstGeom>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Pistol: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Weapon{</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caliber;</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Pistol(string name,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damage,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distance,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caliber):</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caliber(caliber),</a:t>
            </a:r>
          </a:p>
          <a:p>
            <a:r>
              <a:rPr lang="en-US" sz="1600" dirty="0">
                <a:solidFill>
                  <a:srgbClr val="000000"/>
                </a:solidFill>
                <a:latin typeface="Consolas" panose="020B0609020204030204" pitchFamily="49" charset="0"/>
              </a:rPr>
              <a:t>            Weapon(name, damage, distance)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printPistolCharacteristics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printCharacteristics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rounds_in_holder</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ncaliber</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&lt;&lt; caliber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shotByDistance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distance){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(distance &gt; </a:t>
            </a:r>
            <a:r>
              <a:rPr lang="en-US" sz="1600" dirty="0" err="1">
                <a:solidFill>
                  <a:srgbClr val="000000"/>
                </a:solidFill>
                <a:latin typeface="Consolas" panose="020B0609020204030204" pitchFamily="49" charset="0"/>
              </a:rPr>
              <a:t>getDistance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"To far"</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getDamage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41851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85046" y="2233229"/>
            <a:ext cx="6096000" cy="2585323"/>
          </a:xfrm>
          <a:prstGeom prst="rect">
            <a:avLst/>
          </a:prstGeom>
        </p:spPr>
        <p:txBody>
          <a:bodyPr>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8000"/>
                </a:solidFill>
                <a:latin typeface="Consolas" panose="020B0609020204030204" pitchFamily="49" charset="0"/>
              </a:rPr>
              <a:t>    // Weapon w("Test", 0, 0); &lt;-- </a:t>
            </a:r>
            <a:r>
              <a:rPr lang="ru-RU" dirty="0">
                <a:solidFill>
                  <a:srgbClr val="008000"/>
                </a:solidFill>
                <a:latin typeface="Consolas" panose="020B0609020204030204" pitchFamily="49" charset="0"/>
              </a:rPr>
              <a:t>ошибка</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Pistol p(</a:t>
            </a:r>
            <a:r>
              <a:rPr lang="en-US" dirty="0">
                <a:solidFill>
                  <a:srgbClr val="A31515"/>
                </a:solidFill>
                <a:latin typeface="Consolas" panose="020B0609020204030204" pitchFamily="49" charset="0"/>
              </a:rPr>
              <a:t>"9mm"</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15</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9</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9.</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 </a:t>
            </a:r>
            <a:r>
              <a:rPr lang="en-US" dirty="0" err="1">
                <a:solidFill>
                  <a:srgbClr val="008000"/>
                </a:solidFill>
                <a:latin typeface="Consolas" panose="020B0609020204030204" pitchFamily="49" charset="0"/>
              </a:rPr>
              <a:t>w.printCharacteristics</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p.printPistolCharacteristics</a:t>
            </a:r>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p.shotByDistance</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8</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p.shotByDistance</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3" name="Прямоугольник 2"/>
          <p:cNvSpPr/>
          <p:nvPr/>
        </p:nvSpPr>
        <p:spPr>
          <a:xfrm>
            <a:off x="7994210" y="2371729"/>
            <a:ext cx="2960483" cy="23083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ru-RU" dirty="0" err="1"/>
              <a:t>name</a:t>
            </a:r>
            <a:r>
              <a:rPr lang="ru-RU" dirty="0"/>
              <a:t>: 9mm</a:t>
            </a:r>
          </a:p>
          <a:p>
            <a:r>
              <a:rPr lang="ru-RU" dirty="0" err="1"/>
              <a:t>damage</a:t>
            </a:r>
            <a:r>
              <a:rPr lang="ru-RU" dirty="0"/>
              <a:t>: 10</a:t>
            </a:r>
          </a:p>
          <a:p>
            <a:r>
              <a:rPr lang="ru-RU" dirty="0" err="1"/>
              <a:t>distance</a:t>
            </a:r>
            <a:r>
              <a:rPr lang="ru-RU" dirty="0"/>
              <a:t>: 15</a:t>
            </a:r>
          </a:p>
          <a:p>
            <a:r>
              <a:rPr lang="ru-RU" dirty="0" err="1"/>
              <a:t>rounds_in_holder</a:t>
            </a:r>
            <a:r>
              <a:rPr lang="ru-RU" dirty="0"/>
              <a:t>: 9</a:t>
            </a:r>
          </a:p>
          <a:p>
            <a:r>
              <a:rPr lang="ru-RU" dirty="0" err="1"/>
              <a:t>caliber</a:t>
            </a:r>
            <a:r>
              <a:rPr lang="ru-RU" dirty="0"/>
              <a:t>: 9</a:t>
            </a:r>
          </a:p>
          <a:p>
            <a:r>
              <a:rPr lang="ru-RU" dirty="0"/>
              <a:t>15</a:t>
            </a:r>
          </a:p>
          <a:p>
            <a:r>
              <a:rPr lang="ru-RU" dirty="0" err="1"/>
              <a:t>To</a:t>
            </a:r>
            <a:r>
              <a:rPr lang="ru-RU" dirty="0"/>
              <a:t> </a:t>
            </a:r>
            <a:r>
              <a:rPr lang="ru-RU" dirty="0" err="1"/>
              <a:t>far</a:t>
            </a:r>
            <a:endParaRPr lang="ru-RU" dirty="0"/>
          </a:p>
          <a:p>
            <a:r>
              <a:rPr lang="ru-RU" dirty="0"/>
              <a:t>0</a:t>
            </a:r>
          </a:p>
        </p:txBody>
      </p:sp>
    </p:spTree>
    <p:extLst>
      <p:ext uri="{BB962C8B-B14F-4D97-AF65-F5344CB8AC3E}">
        <p14:creationId xmlns:p14="http://schemas.microsoft.com/office/powerpoint/2010/main" val="37646849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855821" y="0"/>
            <a:ext cx="2480424" cy="523220"/>
          </a:xfrm>
          <a:prstGeom prst="rect">
            <a:avLst/>
          </a:prstGeom>
        </p:spPr>
        <p:txBody>
          <a:bodyPr wrap="none">
            <a:spAutoFit/>
          </a:bodyPr>
          <a:lstStyle/>
          <a:p>
            <a:pPr algn="ctr"/>
            <a:r>
              <a:rPr lang="ru-RU" sz="2800" b="1" dirty="0" smtClean="0">
                <a:latin typeface="Calibri" panose="020F0502020204030204" pitchFamily="34" charset="0"/>
              </a:rPr>
              <a:t>Полиморфизм</a:t>
            </a:r>
            <a:endParaRPr lang="ru-RU" sz="2800" b="1" dirty="0">
              <a:latin typeface="Calibri" panose="020F0502020204030204" pitchFamily="34" charset="0"/>
            </a:endParaRPr>
          </a:p>
        </p:txBody>
      </p:sp>
      <p:sp>
        <p:nvSpPr>
          <p:cNvPr id="3" name="Овал 2"/>
          <p:cNvSpPr/>
          <p:nvPr/>
        </p:nvSpPr>
        <p:spPr>
          <a:xfrm>
            <a:off x="5349120" y="896293"/>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Машина</a:t>
            </a:r>
            <a:endParaRPr lang="ru-RU" dirty="0"/>
          </a:p>
        </p:txBody>
      </p:sp>
      <p:sp>
        <p:nvSpPr>
          <p:cNvPr id="5" name="Овал 4"/>
          <p:cNvSpPr/>
          <p:nvPr/>
        </p:nvSpPr>
        <p:spPr>
          <a:xfrm>
            <a:off x="1549417" y="2312616"/>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1</a:t>
            </a:r>
            <a:endParaRPr lang="ru-RU" dirty="0"/>
          </a:p>
        </p:txBody>
      </p:sp>
      <p:sp>
        <p:nvSpPr>
          <p:cNvPr id="6" name="Овал 5"/>
          <p:cNvSpPr/>
          <p:nvPr/>
        </p:nvSpPr>
        <p:spPr>
          <a:xfrm>
            <a:off x="5312908" y="3735899"/>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2</a:t>
            </a:r>
            <a:endParaRPr lang="ru-RU" dirty="0"/>
          </a:p>
        </p:txBody>
      </p:sp>
      <p:cxnSp>
        <p:nvCxnSpPr>
          <p:cNvPr id="11" name="Прямая со стрелкой 10"/>
          <p:cNvCxnSpPr>
            <a:stCxn id="3" idx="3"/>
            <a:endCxn id="5" idx="0"/>
          </p:cNvCxnSpPr>
          <p:nvPr/>
        </p:nvCxnSpPr>
        <p:spPr>
          <a:xfrm flipH="1">
            <a:off x="2332542" y="1669054"/>
            <a:ext cx="3245950" cy="64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3" idx="4"/>
            <a:endCxn id="6" idx="0"/>
          </p:cNvCxnSpPr>
          <p:nvPr/>
        </p:nvCxnSpPr>
        <p:spPr>
          <a:xfrm flipH="1">
            <a:off x="6096033" y="1801639"/>
            <a:ext cx="36212" cy="1934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Овал 35"/>
          <p:cNvSpPr/>
          <p:nvPr/>
        </p:nvSpPr>
        <p:spPr>
          <a:xfrm>
            <a:off x="9226290" y="2312616"/>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3</a:t>
            </a:r>
            <a:endParaRPr lang="ru-RU" dirty="0"/>
          </a:p>
        </p:txBody>
      </p:sp>
      <p:cxnSp>
        <p:nvCxnSpPr>
          <p:cNvPr id="21" name="Прямая со стрелкой 20"/>
          <p:cNvCxnSpPr>
            <a:stCxn id="3" idx="5"/>
            <a:endCxn id="36" idx="0"/>
          </p:cNvCxnSpPr>
          <p:nvPr/>
        </p:nvCxnSpPr>
        <p:spPr>
          <a:xfrm>
            <a:off x="6685997" y="1669054"/>
            <a:ext cx="3323418" cy="6435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Стрелка вправо 36"/>
          <p:cNvSpPr/>
          <p:nvPr/>
        </p:nvSpPr>
        <p:spPr>
          <a:xfrm>
            <a:off x="7143184" y="1253904"/>
            <a:ext cx="706170" cy="1901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Двойные фигурные скобки 37"/>
          <p:cNvSpPr/>
          <p:nvPr/>
        </p:nvSpPr>
        <p:spPr>
          <a:xfrm>
            <a:off x="8345826" y="581028"/>
            <a:ext cx="2771094" cy="1535873"/>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ru-RU" sz="1600" dirty="0" smtClean="0"/>
              <a:t>Управление ТС</a:t>
            </a:r>
          </a:p>
          <a:p>
            <a:pPr algn="ctr"/>
            <a:r>
              <a:rPr lang="ru-RU" sz="1600" dirty="0" smtClean="0"/>
              <a:t>Завести</a:t>
            </a:r>
          </a:p>
          <a:p>
            <a:pPr algn="ctr"/>
            <a:r>
              <a:rPr lang="ru-RU" sz="1600" dirty="0" smtClean="0"/>
              <a:t>Повернуть руль</a:t>
            </a:r>
          </a:p>
          <a:p>
            <a:pPr algn="ctr"/>
            <a:r>
              <a:rPr lang="ru-RU" sz="1600" dirty="0" smtClean="0"/>
              <a:t>Включить </a:t>
            </a:r>
            <a:r>
              <a:rPr lang="ru-RU" sz="1600" dirty="0" err="1" smtClean="0"/>
              <a:t>поворотники</a:t>
            </a:r>
            <a:endParaRPr lang="ru-RU" sz="1600" dirty="0" smtClean="0"/>
          </a:p>
          <a:p>
            <a:pPr algn="ctr"/>
            <a:r>
              <a:rPr lang="ru-RU" sz="1600" dirty="0" smtClean="0"/>
              <a:t>Переключить передачу</a:t>
            </a:r>
          </a:p>
          <a:p>
            <a:pPr algn="ctr"/>
            <a:r>
              <a:rPr lang="en-US" sz="1600" dirty="0" smtClean="0"/>
              <a:t>…</a:t>
            </a:r>
            <a:endParaRPr lang="ru-RU" sz="1600" dirty="0" smtClean="0"/>
          </a:p>
          <a:p>
            <a:pPr algn="ctr"/>
            <a:endParaRPr lang="ru-RU" sz="1600" dirty="0"/>
          </a:p>
        </p:txBody>
      </p:sp>
      <p:sp>
        <p:nvSpPr>
          <p:cNvPr id="44" name="Двойные фигурные скобки 43"/>
          <p:cNvSpPr/>
          <p:nvPr/>
        </p:nvSpPr>
        <p:spPr>
          <a:xfrm>
            <a:off x="483928" y="3317550"/>
            <a:ext cx="3697229" cy="1806904"/>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ru-RU" sz="1600" dirty="0" smtClean="0"/>
              <a:t>Управление ТС</a:t>
            </a:r>
          </a:p>
          <a:p>
            <a:pPr algn="ctr"/>
            <a:r>
              <a:rPr lang="ru-RU" sz="1600" dirty="0" smtClean="0"/>
              <a:t>Завести</a:t>
            </a:r>
            <a:r>
              <a:rPr lang="en-US" sz="1600" dirty="0" smtClean="0"/>
              <a:t>(</a:t>
            </a:r>
            <a:r>
              <a:rPr lang="ru-RU" sz="1600" dirty="0" smtClean="0"/>
              <a:t>Вставив ключ зажигания)</a:t>
            </a:r>
          </a:p>
          <a:p>
            <a:pPr algn="ctr"/>
            <a:r>
              <a:rPr lang="ru-RU" sz="1600" dirty="0" smtClean="0"/>
              <a:t>Повернуть руль(Без </a:t>
            </a:r>
            <a:r>
              <a:rPr lang="ru-RU" sz="1600" dirty="0" err="1" smtClean="0"/>
              <a:t>гидроуселителя</a:t>
            </a:r>
            <a:r>
              <a:rPr lang="ru-RU" sz="1600" dirty="0" smtClean="0"/>
              <a:t>)</a:t>
            </a:r>
          </a:p>
          <a:p>
            <a:pPr algn="ctr"/>
            <a:r>
              <a:rPr lang="ru-RU" sz="1600" dirty="0" smtClean="0"/>
              <a:t>Включить </a:t>
            </a:r>
            <a:r>
              <a:rPr lang="ru-RU" sz="1600" dirty="0" err="1" smtClean="0"/>
              <a:t>поворотники</a:t>
            </a:r>
            <a:endParaRPr lang="ru-RU" sz="1600" dirty="0" smtClean="0"/>
          </a:p>
          <a:p>
            <a:pPr algn="ctr"/>
            <a:r>
              <a:rPr lang="ru-RU" sz="1600" dirty="0" smtClean="0"/>
              <a:t>Переключить передачу(Механика)</a:t>
            </a:r>
          </a:p>
          <a:p>
            <a:pPr algn="ctr"/>
            <a:r>
              <a:rPr lang="en-US" sz="1600" dirty="0" smtClean="0"/>
              <a:t>…</a:t>
            </a:r>
            <a:endParaRPr lang="ru-RU" sz="1600" dirty="0" smtClean="0"/>
          </a:p>
          <a:p>
            <a:pPr algn="ctr"/>
            <a:endParaRPr lang="ru-RU" sz="1600" dirty="0"/>
          </a:p>
        </p:txBody>
      </p:sp>
      <p:sp>
        <p:nvSpPr>
          <p:cNvPr id="45" name="Двойные фигурные скобки 44"/>
          <p:cNvSpPr/>
          <p:nvPr/>
        </p:nvSpPr>
        <p:spPr>
          <a:xfrm>
            <a:off x="4247418" y="4837265"/>
            <a:ext cx="3900701" cy="1806904"/>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ru-RU" sz="1600" dirty="0" smtClean="0"/>
              <a:t>Управление ТС</a:t>
            </a:r>
          </a:p>
          <a:p>
            <a:pPr algn="ctr"/>
            <a:r>
              <a:rPr lang="ru-RU" sz="1600" dirty="0" smtClean="0"/>
              <a:t>Завести</a:t>
            </a:r>
            <a:r>
              <a:rPr lang="en-US" sz="1600" dirty="0" smtClean="0"/>
              <a:t>(</a:t>
            </a:r>
            <a:r>
              <a:rPr lang="ru-RU" sz="1600" dirty="0" smtClean="0"/>
              <a:t>Нажать кнопку на </a:t>
            </a:r>
            <a:r>
              <a:rPr lang="ru-RU" sz="1600" dirty="0" err="1" smtClean="0"/>
              <a:t>брелке</a:t>
            </a:r>
            <a:r>
              <a:rPr lang="ru-RU" sz="1600" dirty="0" smtClean="0"/>
              <a:t>)</a:t>
            </a:r>
          </a:p>
          <a:p>
            <a:pPr algn="ctr"/>
            <a:r>
              <a:rPr lang="ru-RU" sz="1600" dirty="0" smtClean="0"/>
              <a:t>Повернуть руль(С гидроусилителем)</a:t>
            </a:r>
          </a:p>
          <a:p>
            <a:pPr algn="ctr"/>
            <a:r>
              <a:rPr lang="ru-RU" sz="1600" dirty="0" smtClean="0"/>
              <a:t>Включить </a:t>
            </a:r>
            <a:r>
              <a:rPr lang="ru-RU" sz="1600" dirty="0" err="1" smtClean="0"/>
              <a:t>поворотники</a:t>
            </a:r>
            <a:endParaRPr lang="ru-RU" sz="1600" dirty="0" smtClean="0"/>
          </a:p>
          <a:p>
            <a:pPr algn="ctr"/>
            <a:r>
              <a:rPr lang="ru-RU" sz="1600" dirty="0" smtClean="0"/>
              <a:t>Переключить передачу(Автомат)</a:t>
            </a:r>
          </a:p>
          <a:p>
            <a:pPr algn="ctr"/>
            <a:r>
              <a:rPr lang="en-US" sz="1600" dirty="0" smtClean="0"/>
              <a:t>…</a:t>
            </a:r>
            <a:endParaRPr lang="ru-RU" sz="1600" dirty="0" smtClean="0"/>
          </a:p>
          <a:p>
            <a:pPr algn="ctr"/>
            <a:endParaRPr lang="ru-RU" sz="1600" dirty="0"/>
          </a:p>
        </p:txBody>
      </p:sp>
      <p:sp>
        <p:nvSpPr>
          <p:cNvPr id="46" name="Двойные фигурные скобки 45"/>
          <p:cNvSpPr/>
          <p:nvPr/>
        </p:nvSpPr>
        <p:spPr>
          <a:xfrm>
            <a:off x="8077169" y="3285120"/>
            <a:ext cx="3864492" cy="1806904"/>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ru-RU" sz="1600" dirty="0" smtClean="0"/>
              <a:t>Управление ТС</a:t>
            </a:r>
          </a:p>
          <a:p>
            <a:pPr algn="ctr"/>
            <a:r>
              <a:rPr lang="ru-RU" sz="1600" dirty="0" smtClean="0"/>
              <a:t>Завести</a:t>
            </a:r>
            <a:r>
              <a:rPr lang="en-US" sz="1600" dirty="0" smtClean="0"/>
              <a:t>(</a:t>
            </a:r>
            <a:r>
              <a:rPr lang="ru-RU" sz="1600" dirty="0" smtClean="0"/>
              <a:t>Нажать кнопку на приборке)</a:t>
            </a:r>
          </a:p>
          <a:p>
            <a:pPr algn="ctr"/>
            <a:r>
              <a:rPr lang="ru-RU" sz="1600" dirty="0" smtClean="0"/>
              <a:t>Повернуть руль(Автопилот)</a:t>
            </a:r>
          </a:p>
          <a:p>
            <a:pPr algn="ctr"/>
            <a:r>
              <a:rPr lang="ru-RU" sz="1600" dirty="0" smtClean="0"/>
              <a:t>Включить </a:t>
            </a:r>
            <a:r>
              <a:rPr lang="ru-RU" sz="1600" dirty="0" err="1" smtClean="0"/>
              <a:t>поворотники</a:t>
            </a:r>
            <a:endParaRPr lang="ru-RU" sz="1600" dirty="0" smtClean="0"/>
          </a:p>
          <a:p>
            <a:pPr algn="ctr"/>
            <a:r>
              <a:rPr lang="ru-RU" sz="1600" dirty="0" smtClean="0"/>
              <a:t>Переключить передачу(Роботизированная)</a:t>
            </a:r>
          </a:p>
          <a:p>
            <a:pPr algn="ctr"/>
            <a:r>
              <a:rPr lang="en-US" sz="1600" dirty="0" smtClean="0"/>
              <a:t>…</a:t>
            </a:r>
            <a:endParaRPr lang="ru-RU" sz="1600" dirty="0" smtClean="0"/>
          </a:p>
          <a:p>
            <a:pPr algn="ctr"/>
            <a:endParaRPr lang="ru-RU" sz="1600" dirty="0"/>
          </a:p>
        </p:txBody>
      </p:sp>
      <p:grpSp>
        <p:nvGrpSpPr>
          <p:cNvPr id="50" name="Группа 49"/>
          <p:cNvGrpSpPr/>
          <p:nvPr/>
        </p:nvGrpSpPr>
        <p:grpSpPr>
          <a:xfrm>
            <a:off x="3659125" y="967411"/>
            <a:ext cx="363413" cy="630526"/>
            <a:chOff x="1171786" y="978070"/>
            <a:chExt cx="363413" cy="630526"/>
          </a:xfrm>
        </p:grpSpPr>
        <p:sp>
          <p:nvSpPr>
            <p:cNvPr id="49" name="Равнобедренный треугольник 48"/>
            <p:cNvSpPr/>
            <p:nvPr/>
          </p:nvSpPr>
          <p:spPr>
            <a:xfrm>
              <a:off x="1171786" y="1089332"/>
              <a:ext cx="363413" cy="51926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Блок-схема: узел 47"/>
            <p:cNvSpPr/>
            <p:nvPr/>
          </p:nvSpPr>
          <p:spPr>
            <a:xfrm>
              <a:off x="1231270" y="978070"/>
              <a:ext cx="244444" cy="20823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cxnSp>
        <p:nvCxnSpPr>
          <p:cNvPr id="52" name="Прямая со стрелкой 51"/>
          <p:cNvCxnSpPr>
            <a:stCxn id="49" idx="3"/>
            <a:endCxn id="6" idx="1"/>
          </p:cNvCxnSpPr>
          <p:nvPr/>
        </p:nvCxnSpPr>
        <p:spPr>
          <a:xfrm>
            <a:off x="3840832" y="1597937"/>
            <a:ext cx="1701448" cy="2270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Прямая со стрелкой 58"/>
          <p:cNvCxnSpPr>
            <a:stCxn id="49" idx="3"/>
            <a:endCxn id="5" idx="6"/>
          </p:cNvCxnSpPr>
          <p:nvPr/>
        </p:nvCxnSpPr>
        <p:spPr>
          <a:xfrm flipH="1">
            <a:off x="3115666" y="1597937"/>
            <a:ext cx="725166" cy="1167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Прямая со стрелкой 60"/>
          <p:cNvCxnSpPr>
            <a:stCxn id="49" idx="3"/>
            <a:endCxn id="36" idx="2"/>
          </p:cNvCxnSpPr>
          <p:nvPr/>
        </p:nvCxnSpPr>
        <p:spPr>
          <a:xfrm>
            <a:off x="3840832" y="1597937"/>
            <a:ext cx="5385458" cy="1167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63" name="Рисунок 62"/>
          <p:cNvPicPr>
            <a:picLocks noChangeAspect="1"/>
          </p:cNvPicPr>
          <p:nvPr/>
        </p:nvPicPr>
        <p:blipFill>
          <a:blip r:embed="rId2"/>
          <a:stretch>
            <a:fillRect/>
          </a:stretch>
        </p:blipFill>
        <p:spPr>
          <a:xfrm>
            <a:off x="62581" y="40741"/>
            <a:ext cx="1833327" cy="1833327"/>
          </a:xfrm>
          <a:prstGeom prst="rect">
            <a:avLst/>
          </a:prstGeom>
        </p:spPr>
      </p:pic>
    </p:spTree>
    <p:extLst>
      <p:ext uri="{BB962C8B-B14F-4D97-AF65-F5344CB8AC3E}">
        <p14:creationId xmlns:p14="http://schemas.microsoft.com/office/powerpoint/2010/main" val="38462493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Группа 7"/>
          <p:cNvGrpSpPr/>
          <p:nvPr/>
        </p:nvGrpSpPr>
        <p:grpSpPr>
          <a:xfrm>
            <a:off x="2326008" y="614631"/>
            <a:ext cx="7539985" cy="5628739"/>
            <a:chOff x="1069861" y="324684"/>
            <a:chExt cx="7539985" cy="5628739"/>
          </a:xfrm>
        </p:grpSpPr>
        <p:sp>
          <p:nvSpPr>
            <p:cNvPr id="2" name="Прямоугольник 1"/>
            <p:cNvSpPr/>
            <p:nvPr/>
          </p:nvSpPr>
          <p:spPr>
            <a:xfrm>
              <a:off x="2513846" y="324684"/>
              <a:ext cx="6096000" cy="1754326"/>
            </a:xfrm>
            <a:prstGeom prst="rect">
              <a:avLst/>
            </a:prstGeom>
          </p:spPr>
          <p:txBody>
            <a:bodyPr>
              <a:spAutoFit/>
            </a:bodyPr>
            <a:lstStyle/>
            <a:p>
              <a:r>
                <a:rPr lang="en-US" dirty="0" smtClean="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p>
            <a:p>
              <a:r>
                <a:rPr lang="en-US" dirty="0">
                  <a:solidFill>
                    <a:srgbClr val="000000"/>
                  </a:solidFill>
                  <a:latin typeface="Consolas" panose="020B0609020204030204" pitchFamily="49" charset="0"/>
                </a:rPr>
                <a:t>    </a:t>
              </a:r>
              <a:r>
                <a:rPr lang="en-US" dirty="0" smtClean="0">
                  <a:solidFill>
                    <a:srgbClr val="A31515"/>
                  </a:solidFill>
                  <a:latin typeface="Consolas" panose="020B0609020204030204" pitchFamily="49" charset="0"/>
                </a:rPr>
                <a:t>"</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&lt;&lt; name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ndamage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damage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ndistance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distance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3" name="Прямоугольник 2"/>
            <p:cNvSpPr/>
            <p:nvPr/>
          </p:nvSpPr>
          <p:spPr>
            <a:xfrm>
              <a:off x="2513846" y="2226448"/>
              <a:ext cx="6096000" cy="1754326"/>
            </a:xfrm>
            <a:prstGeom prst="rect">
              <a:avLst/>
            </a:prstGeom>
          </p:spPr>
          <p:txBody>
            <a:bodyPr>
              <a:spAutoFit/>
            </a:bodyPr>
            <a:lstStyle/>
            <a:p>
              <a:r>
                <a:rPr lang="en-US" dirty="0" smtClean="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Weapon::</a:t>
              </a:r>
              <a:r>
                <a:rPr lang="en-US" dirty="0" err="1">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rounds_in_holder</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rounds_in_holder</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&lt;&lt;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ncaliber</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caliber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4" name="Прямоугольник 3"/>
            <p:cNvSpPr/>
            <p:nvPr/>
          </p:nvSpPr>
          <p:spPr>
            <a:xfrm>
              <a:off x="2513846" y="4199097"/>
              <a:ext cx="6096000" cy="1754326"/>
            </a:xfrm>
            <a:prstGeom prst="rect">
              <a:avLst/>
            </a:prstGeom>
          </p:spPr>
          <p:txBody>
            <a:bodyPr>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Weapon::</a:t>
              </a:r>
              <a:r>
                <a:rPr lang="en-US" dirty="0" err="1">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"steel: "</a:t>
              </a:r>
              <a:r>
                <a:rPr lang="en-US" dirty="0">
                  <a:solidFill>
                    <a:srgbClr val="000000"/>
                  </a:solidFill>
                  <a:latin typeface="Consolas" panose="020B0609020204030204" pitchFamily="49" charset="0"/>
                </a:rPr>
                <a:t> &lt;&lt; steel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nlength</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length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smtClean="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5" name="Прямоугольник 4"/>
            <p:cNvSpPr/>
            <p:nvPr/>
          </p:nvSpPr>
          <p:spPr>
            <a:xfrm>
              <a:off x="1069862" y="1017181"/>
              <a:ext cx="944489" cy="369332"/>
            </a:xfrm>
            <a:prstGeom prst="rect">
              <a:avLst/>
            </a:prstGeom>
          </p:spPr>
          <p:txBody>
            <a:bodyPr wrap="none">
              <a:spAutoFit/>
            </a:bodyPr>
            <a:lstStyle/>
            <a:p>
              <a:r>
                <a:rPr lang="en-US" dirty="0">
                  <a:solidFill>
                    <a:srgbClr val="0000FF"/>
                  </a:solidFill>
                  <a:latin typeface="Consolas" panose="020B0609020204030204" pitchFamily="49" charset="0"/>
                </a:rPr>
                <a:t>Weapon</a:t>
              </a:r>
              <a:endParaRPr lang="ru-RU" dirty="0"/>
            </a:p>
          </p:txBody>
        </p:sp>
        <p:sp>
          <p:nvSpPr>
            <p:cNvPr id="6" name="Прямоугольник 5"/>
            <p:cNvSpPr/>
            <p:nvPr/>
          </p:nvSpPr>
          <p:spPr>
            <a:xfrm>
              <a:off x="1069862" y="2918945"/>
              <a:ext cx="944489" cy="369332"/>
            </a:xfrm>
            <a:prstGeom prst="rect">
              <a:avLst/>
            </a:prstGeom>
          </p:spPr>
          <p:txBody>
            <a:bodyPr wrap="none">
              <a:spAutoFit/>
            </a:bodyPr>
            <a:lstStyle/>
            <a:p>
              <a:r>
                <a:rPr lang="en-US" dirty="0" smtClean="0">
                  <a:solidFill>
                    <a:srgbClr val="0000FF"/>
                  </a:solidFill>
                  <a:latin typeface="Consolas" panose="020B0609020204030204" pitchFamily="49" charset="0"/>
                </a:rPr>
                <a:t>Pistol</a:t>
              </a:r>
              <a:endParaRPr lang="ru-RU" dirty="0"/>
            </a:p>
          </p:txBody>
        </p:sp>
        <p:sp>
          <p:nvSpPr>
            <p:cNvPr id="7" name="Прямоугольник 6"/>
            <p:cNvSpPr/>
            <p:nvPr/>
          </p:nvSpPr>
          <p:spPr>
            <a:xfrm>
              <a:off x="1069861" y="4891594"/>
              <a:ext cx="817853" cy="369332"/>
            </a:xfrm>
            <a:prstGeom prst="rect">
              <a:avLst/>
            </a:prstGeom>
          </p:spPr>
          <p:txBody>
            <a:bodyPr wrap="none">
              <a:spAutoFit/>
            </a:bodyPr>
            <a:lstStyle/>
            <a:p>
              <a:r>
                <a:rPr lang="en-US" dirty="0" smtClean="0">
                  <a:solidFill>
                    <a:srgbClr val="0000FF"/>
                  </a:solidFill>
                  <a:latin typeface="Consolas" panose="020B0609020204030204" pitchFamily="49" charset="0"/>
                </a:rPr>
                <a:t>Sword</a:t>
              </a:r>
              <a:endParaRPr lang="ru-RU" dirty="0"/>
            </a:p>
          </p:txBody>
        </p:sp>
      </p:grpSp>
      <p:sp>
        <p:nvSpPr>
          <p:cNvPr id="9" name="Прямоугольник 8"/>
          <p:cNvSpPr/>
          <p:nvPr/>
        </p:nvSpPr>
        <p:spPr>
          <a:xfrm>
            <a:off x="5379333" y="0"/>
            <a:ext cx="1433406" cy="523220"/>
          </a:xfrm>
          <a:prstGeom prst="rect">
            <a:avLst/>
          </a:prstGeom>
        </p:spPr>
        <p:txBody>
          <a:bodyPr wrap="none">
            <a:spAutoFit/>
          </a:bodyPr>
          <a:lstStyle/>
          <a:p>
            <a:pPr algn="ctr"/>
            <a:r>
              <a:rPr lang="ru-RU" sz="2800" b="1" dirty="0" smtClean="0">
                <a:latin typeface="Calibri" panose="020F0502020204030204" pitchFamily="34" charset="0"/>
              </a:rPr>
              <a:t>Пример</a:t>
            </a:r>
            <a:endParaRPr lang="ru-RU" sz="2800" b="1" dirty="0">
              <a:latin typeface="Calibri" panose="020F0502020204030204" pitchFamily="34" charset="0"/>
            </a:endParaRPr>
          </a:p>
        </p:txBody>
      </p:sp>
    </p:spTree>
    <p:extLst>
      <p:ext uri="{BB962C8B-B14F-4D97-AF65-F5344CB8AC3E}">
        <p14:creationId xmlns:p14="http://schemas.microsoft.com/office/powerpoint/2010/main" val="405743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012236" y="0"/>
            <a:ext cx="4167616" cy="523220"/>
          </a:xfrm>
          <a:prstGeom prst="rect">
            <a:avLst/>
          </a:prstGeom>
        </p:spPr>
        <p:txBody>
          <a:bodyPr wrap="none">
            <a:spAutoFit/>
          </a:bodyPr>
          <a:lstStyle/>
          <a:p>
            <a:pPr algn="ctr"/>
            <a:r>
              <a:rPr lang="ru-RU" sz="2800" b="1" dirty="0" smtClean="0">
                <a:latin typeface="Calibri" panose="020F0502020204030204" pitchFamily="34" charset="0"/>
              </a:rPr>
              <a:t>Дружественные функции</a:t>
            </a:r>
            <a:endParaRPr lang="ru-RU" sz="2800" b="1" dirty="0">
              <a:latin typeface="Calibri" panose="020F0502020204030204" pitchFamily="34" charset="0"/>
            </a:endParaRPr>
          </a:p>
        </p:txBody>
      </p:sp>
      <p:sp>
        <p:nvSpPr>
          <p:cNvPr id="3" name="Прямоугольник 2"/>
          <p:cNvSpPr/>
          <p:nvPr/>
        </p:nvSpPr>
        <p:spPr>
          <a:xfrm>
            <a:off x="440602" y="798161"/>
            <a:ext cx="11537132" cy="1477328"/>
          </a:xfrm>
          <a:prstGeom prst="rect">
            <a:avLst/>
          </a:prstGeom>
        </p:spPr>
        <p:txBody>
          <a:bodyPr wrap="square">
            <a:spAutoFit/>
          </a:bodyPr>
          <a:lstStyle/>
          <a:p>
            <a:r>
              <a:rPr lang="ru-RU" b="1" dirty="0">
                <a:solidFill>
                  <a:srgbClr val="000000"/>
                </a:solidFill>
                <a:latin typeface="Open Sans"/>
              </a:rPr>
              <a:t>Дружественная функция</a:t>
            </a:r>
            <a:r>
              <a:rPr lang="ru-RU" dirty="0">
                <a:solidFill>
                  <a:srgbClr val="000000"/>
                </a:solidFill>
                <a:latin typeface="Open Sans"/>
              </a:rPr>
              <a:t> — это функция, которая имеет доступ к закрытым членам класса, как если бы она сама была членом этого класса. Во всех других отношениях дружественная функция является обычной функцией</a:t>
            </a:r>
            <a:r>
              <a:rPr lang="ru-RU" dirty="0" smtClean="0">
                <a:solidFill>
                  <a:srgbClr val="000000"/>
                </a:solidFill>
                <a:latin typeface="Open Sans"/>
              </a:rPr>
              <a:t>. Для ее определения используется ключевое слово </a:t>
            </a:r>
            <a:r>
              <a:rPr lang="en-US" b="1" dirty="0" smtClean="0">
                <a:latin typeface="Open Sans"/>
              </a:rPr>
              <a:t>friend</a:t>
            </a:r>
            <a:r>
              <a:rPr lang="ru-RU" b="1" dirty="0" smtClean="0">
                <a:latin typeface="Open Sans"/>
              </a:rPr>
              <a:t> которое ставиться перед объявлением функции</a:t>
            </a:r>
            <a:r>
              <a:rPr lang="ru-RU" dirty="0" smtClean="0">
                <a:latin typeface="Open Sans"/>
              </a:rPr>
              <a:t>, сама функция объявляется внутри дружественного класса, а реализация может находиться вне него.</a:t>
            </a:r>
            <a:endParaRPr lang="ru-RU" b="1" dirty="0"/>
          </a:p>
        </p:txBody>
      </p:sp>
      <p:sp>
        <p:nvSpPr>
          <p:cNvPr id="4" name="Прямоугольник 3"/>
          <p:cNvSpPr/>
          <p:nvPr/>
        </p:nvSpPr>
        <p:spPr>
          <a:xfrm>
            <a:off x="567351" y="2273431"/>
            <a:ext cx="6096000" cy="4247317"/>
          </a:xfrm>
          <a:prstGeom prst="rect">
            <a:avLst/>
          </a:prstGeom>
        </p:spPr>
        <p:txBody>
          <a:bodyPr>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 data(data){}</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friend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MyPrintedInt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MyPrintedInt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"MPI: "</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mpi.data</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printInt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Int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5" name="Прямоугольник 4"/>
          <p:cNvSpPr/>
          <p:nvPr/>
        </p:nvSpPr>
        <p:spPr>
          <a:xfrm>
            <a:off x="6379675" y="3381426"/>
            <a:ext cx="5598059" cy="2031325"/>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8000"/>
                </a:solidFill>
                <a:latin typeface="Consolas" panose="020B0609020204030204" pitchFamily="49" charset="0"/>
              </a:rPr>
              <a:t>    // </a:t>
            </a:r>
            <a:r>
              <a:rPr lang="en-US" dirty="0" err="1">
                <a:solidFill>
                  <a:srgbClr val="008000"/>
                </a:solidFill>
                <a:latin typeface="Consolas" panose="020B0609020204030204" pitchFamily="49" charset="0"/>
              </a:rPr>
              <a:t>cout</a:t>
            </a:r>
            <a:r>
              <a:rPr lang="en-US" dirty="0">
                <a:solidFill>
                  <a:srgbClr val="008000"/>
                </a:solidFill>
                <a:latin typeface="Consolas" panose="020B0609020204030204" pitchFamily="49" charset="0"/>
              </a:rPr>
              <a:t> &lt;&lt; </a:t>
            </a:r>
            <a:r>
              <a:rPr lang="en-US" dirty="0" err="1">
                <a:solidFill>
                  <a:srgbClr val="008000"/>
                </a:solidFill>
                <a:latin typeface="Consolas" panose="020B0609020204030204" pitchFamily="49" charset="0"/>
              </a:rPr>
              <a:t>mpi.data</a:t>
            </a:r>
            <a:r>
              <a:rPr lang="en-US" dirty="0">
                <a:solidFill>
                  <a:srgbClr val="008000"/>
                </a:solidFill>
                <a:latin typeface="Consolas" panose="020B0609020204030204" pitchFamily="49" charset="0"/>
              </a:rPr>
              <a:t> &lt;&lt; </a:t>
            </a:r>
            <a:r>
              <a:rPr lang="en-US" dirty="0" err="1">
                <a:solidFill>
                  <a:srgbClr val="008000"/>
                </a:solidFill>
                <a:latin typeface="Consolas" panose="020B0609020204030204" pitchFamily="49" charset="0"/>
              </a:rPr>
              <a:t>endl</a:t>
            </a:r>
            <a:r>
              <a:rPr lang="en-US" dirty="0">
                <a:solidFill>
                  <a:srgbClr val="008000"/>
                </a:solidFill>
                <a:latin typeface="Consolas" panose="020B0609020204030204" pitchFamily="49" charset="0"/>
              </a:rPr>
              <a:t>; &lt;- </a:t>
            </a:r>
            <a:r>
              <a:rPr lang="ru-RU" dirty="0">
                <a:solidFill>
                  <a:srgbClr val="008000"/>
                </a:solidFill>
                <a:latin typeface="Consolas" panose="020B0609020204030204" pitchFamily="49" charset="0"/>
              </a:rPr>
              <a:t>ошибка</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printInt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10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printInt</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12</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a:t>
            </a:r>
            <a:r>
              <a:rPr lang="ru-RU" dirty="0" smtClean="0">
                <a:solidFill>
                  <a:srgbClr val="008000"/>
                </a:solidFill>
                <a:latin typeface="Consolas" panose="020B0609020204030204" pitchFamily="49" charset="0"/>
              </a:rPr>
              <a:t>12</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9780887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18015" y="599420"/>
            <a:ext cx="11356064" cy="1754326"/>
          </a:xfrm>
          <a:prstGeom prst="rect">
            <a:avLst/>
          </a:prstGeom>
        </p:spPr>
        <p:txBody>
          <a:bodyPr wrap="square">
            <a:spAutoFit/>
          </a:bodyPr>
          <a:lstStyle/>
          <a:p>
            <a:r>
              <a:rPr lang="ru-RU" dirty="0" smtClean="0"/>
              <a:t>Почти все операторы в С++, такие как например арифметические </a:t>
            </a:r>
            <a:r>
              <a:rPr lang="ru-RU" dirty="0"/>
              <a:t>операторы плюс </a:t>
            </a:r>
            <a:r>
              <a:rPr lang="ru-RU" dirty="0" smtClean="0"/>
              <a:t>(+,-,*,</a:t>
            </a:r>
            <a:r>
              <a:rPr lang="en-US" dirty="0" smtClean="0"/>
              <a:t>/</a:t>
            </a:r>
            <a:r>
              <a:rPr lang="ru-RU" dirty="0" smtClean="0"/>
              <a:t>), операторы сравнения </a:t>
            </a:r>
            <a:r>
              <a:rPr lang="en-US" dirty="0" smtClean="0"/>
              <a:t>(==, &gt;= </a:t>
            </a:r>
            <a:r>
              <a:rPr lang="ru-RU" dirty="0" smtClean="0"/>
              <a:t>и т.д.</a:t>
            </a:r>
            <a:r>
              <a:rPr lang="en-US" dirty="0" smtClean="0"/>
              <a:t>)</a:t>
            </a:r>
            <a:r>
              <a:rPr lang="ru-RU" dirty="0" smtClean="0"/>
              <a:t> и различные другие операторы как бинарные так и унарные на подобии инкремента можно перегрузить, т.е. определить их работу с пользовательским типом данных, таким образом сделав ее более удобной.</a:t>
            </a:r>
            <a:r>
              <a:rPr lang="ru-RU" dirty="0"/>
              <a:t> Самое главное, что необходимо помнить — перегрузка операторов, это всего лишь более удобный способ вызова функций, поэтому не стоит увлекаться перегрузкой операторов. Использовать её следует только тогда, когда это упростит написание кода. Но, не настолько, чтобы это затрудняло чтение. </a:t>
            </a:r>
          </a:p>
        </p:txBody>
      </p:sp>
      <p:sp>
        <p:nvSpPr>
          <p:cNvPr id="7" name="Прямоугольник 6"/>
          <p:cNvSpPr/>
          <p:nvPr/>
        </p:nvSpPr>
        <p:spPr>
          <a:xfrm>
            <a:off x="4164043" y="0"/>
            <a:ext cx="3864007" cy="523220"/>
          </a:xfrm>
          <a:prstGeom prst="rect">
            <a:avLst/>
          </a:prstGeom>
        </p:spPr>
        <p:txBody>
          <a:bodyPr wrap="none">
            <a:spAutoFit/>
          </a:bodyPr>
          <a:lstStyle/>
          <a:p>
            <a:pPr algn="ctr"/>
            <a:r>
              <a:rPr lang="ru-RU" sz="2800" b="1" dirty="0" smtClean="0">
                <a:latin typeface="Calibri" panose="020F0502020204030204" pitchFamily="34" charset="0"/>
              </a:rPr>
              <a:t>Перегрузка операторов</a:t>
            </a:r>
            <a:endParaRPr lang="ru-RU" sz="2800" b="1" dirty="0">
              <a:latin typeface="Calibri" panose="020F0502020204030204" pitchFamily="34" charset="0"/>
            </a:endParaRPr>
          </a:p>
        </p:txBody>
      </p:sp>
      <p:sp>
        <p:nvSpPr>
          <p:cNvPr id="8" name="Прямоугольник 7"/>
          <p:cNvSpPr/>
          <p:nvPr/>
        </p:nvSpPr>
        <p:spPr>
          <a:xfrm>
            <a:off x="418015" y="2879684"/>
            <a:ext cx="6096000" cy="3416320"/>
          </a:xfrm>
          <a:prstGeom prst="rect">
            <a:avLst/>
          </a:prstGeom>
        </p:spPr>
        <p:txBody>
          <a:bodyPr>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 data(data){}</a:t>
            </a: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operator+(</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data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"MPI: "</a:t>
            </a:r>
            <a:r>
              <a:rPr lang="en-US" dirty="0">
                <a:solidFill>
                  <a:srgbClr val="000000"/>
                </a:solidFill>
                <a:latin typeface="Consolas" panose="020B0609020204030204" pitchFamily="49" charset="0"/>
              </a:rPr>
              <a:t> &lt;&lt; data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9" name="Прямоугольник 8"/>
          <p:cNvSpPr/>
          <p:nvPr/>
        </p:nvSpPr>
        <p:spPr>
          <a:xfrm>
            <a:off x="6514015" y="3572181"/>
            <a:ext cx="4584071" cy="2031325"/>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mpi.print</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10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 +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a:t>
            </a:r>
            <a:r>
              <a:rPr lang="ru-RU" dirty="0" smtClean="0">
                <a:solidFill>
                  <a:srgbClr val="008000"/>
                </a:solidFill>
                <a:latin typeface="Consolas" panose="020B0609020204030204" pitchFamily="49" charset="0"/>
              </a:rPr>
              <a:t>2</a:t>
            </a:r>
            <a:r>
              <a:rPr lang="en-US" dirty="0" smtClean="0">
                <a:solidFill>
                  <a:srgbClr val="008000"/>
                </a:solidFill>
                <a:latin typeface="Consolas" panose="020B0609020204030204" pitchFamily="49" charset="0"/>
              </a:rPr>
              <a:t>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mpi.print</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10</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674411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18015" y="599420"/>
            <a:ext cx="11356064" cy="923330"/>
          </a:xfrm>
          <a:prstGeom prst="rect">
            <a:avLst/>
          </a:prstGeom>
        </p:spPr>
        <p:txBody>
          <a:bodyPr wrap="square">
            <a:spAutoFit/>
          </a:bodyPr>
          <a:lstStyle/>
          <a:p>
            <a:r>
              <a:rPr lang="ru-RU" dirty="0" smtClean="0"/>
              <a:t>Так же операторы можно перегружать как дружественные функции класса, для работы с другими классами или типами к которым у нас нет доступа и мы не можем перегрузить их непосредственно для этого типа, такой тип перегрузки доступен только для бинарных операторов.</a:t>
            </a:r>
            <a:r>
              <a:rPr lang="ru-RU" dirty="0"/>
              <a:t> </a:t>
            </a:r>
          </a:p>
        </p:txBody>
      </p:sp>
      <p:sp>
        <p:nvSpPr>
          <p:cNvPr id="5" name="Прямоугольник 4"/>
          <p:cNvSpPr/>
          <p:nvPr/>
        </p:nvSpPr>
        <p:spPr>
          <a:xfrm>
            <a:off x="1769367" y="1705669"/>
            <a:ext cx="8449901" cy="3139321"/>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private: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data): data(data){}</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friend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ostream</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operator&lt;&lt;(</a:t>
            </a:r>
            <a:r>
              <a:rPr lang="en-US" dirty="0" err="1">
                <a:solidFill>
                  <a:srgbClr val="000000"/>
                </a:solidFill>
                <a:latin typeface="Consolas" panose="020B0609020204030204" pitchFamily="49" charset="0"/>
              </a:rPr>
              <a:t>ostream</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r>
              <a:rPr lang="en-US" dirty="0" err="1">
                <a:solidFill>
                  <a:srgbClr val="000000"/>
                </a:solidFill>
                <a:latin typeface="Consolas" panose="020B0609020204030204" pitchFamily="49" charset="0"/>
              </a:rPr>
              <a:t>ostream</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operator&lt;&lt;(</a:t>
            </a:r>
            <a:r>
              <a:rPr lang="en-US" dirty="0" err="1">
                <a:solidFill>
                  <a:srgbClr val="000000"/>
                </a:solidFill>
                <a:latin typeface="Consolas" panose="020B0609020204030204" pitchFamily="49" charset="0"/>
              </a:rPr>
              <a:t>ostream</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FF"/>
                </a:solidFill>
                <a:latin typeface="Consolas" panose="020B0609020204030204" pitchFamily="49" charset="0"/>
              </a:rPr>
              <a:t>&amp;</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os</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"MPI: "</a:t>
            </a:r>
            <a:r>
              <a:rPr lang="en-US" dirty="0">
                <a:solidFill>
                  <a:srgbClr val="000000"/>
                </a:solidFill>
                <a:latin typeface="Consolas" panose="020B0609020204030204" pitchFamily="49" charset="0"/>
              </a:rPr>
              <a:t> &lt;&lt; </a:t>
            </a:r>
            <a:r>
              <a:rPr lang="en-US" smtClean="0">
                <a:solidFill>
                  <a:srgbClr val="000000"/>
                </a:solidFill>
                <a:latin typeface="Consolas" panose="020B0609020204030204" pitchFamily="49" charset="0"/>
              </a:rPr>
              <a:t>mpi.data;</a:t>
            </a:r>
            <a:endParaRPr lang="en-US" dirty="0">
              <a:solidFill>
                <a:srgbClr val="000000"/>
              </a:solidFill>
              <a:latin typeface="Consolas" panose="020B0609020204030204" pitchFamily="49" charset="0"/>
            </a:endParaRPr>
          </a:p>
          <a:p>
            <a:r>
              <a:rPr lang="en-US" dirty="0" smtClean="0">
                <a:solidFill>
                  <a:srgbClr val="000000"/>
                </a:solidFill>
                <a:latin typeface="Consolas" panose="020B0609020204030204" pitchFamily="49" charset="0"/>
              </a:rPr>
              <a:t>}</a:t>
            </a:r>
          </a:p>
        </p:txBody>
      </p:sp>
      <p:sp>
        <p:nvSpPr>
          <p:cNvPr id="6" name="Прямоугольник 5"/>
          <p:cNvSpPr/>
          <p:nvPr/>
        </p:nvSpPr>
        <p:spPr>
          <a:xfrm>
            <a:off x="1769366" y="4819357"/>
            <a:ext cx="8542483" cy="1477328"/>
          </a:xfrm>
          <a:prstGeom prst="rect">
            <a:avLst/>
          </a:prstGeom>
        </p:spPr>
        <p:txBody>
          <a:bodyPr wrap="square">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MyPrintedInt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098658"/>
                </a:solidFill>
                <a:latin typeface="Consolas" panose="020B0609020204030204" pitchFamily="49" charset="0"/>
              </a:rPr>
              <a:t>5</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mpi</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a:t>
            </a:r>
            <a:r>
              <a:rPr lang="en-US" dirty="0">
                <a:solidFill>
                  <a:srgbClr val="098658"/>
                </a:solidFill>
                <a:latin typeface="Consolas" panose="020B0609020204030204" pitchFamily="49" charset="0"/>
              </a:rPr>
              <a:t>15</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5 MPI: </a:t>
            </a:r>
            <a:r>
              <a:rPr lang="en-US" dirty="0" smtClean="0">
                <a:solidFill>
                  <a:srgbClr val="008000"/>
                </a:solidFill>
                <a:latin typeface="Consolas" panose="020B0609020204030204" pitchFamily="49" charset="0"/>
              </a:rPr>
              <a:t>10</a:t>
            </a:r>
            <a:r>
              <a:rPr lang="en-US" dirty="0">
                <a:solidFill>
                  <a:srgbClr val="008000"/>
                </a:solidFill>
                <a:latin typeface="Consolas" panose="020B0609020204030204" pitchFamily="49" charset="0"/>
              </a:rPr>
              <a:t> 15</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7" name="Прямоугольник 6"/>
          <p:cNvSpPr/>
          <p:nvPr/>
        </p:nvSpPr>
        <p:spPr>
          <a:xfrm>
            <a:off x="1665973" y="0"/>
            <a:ext cx="8860054" cy="523220"/>
          </a:xfrm>
          <a:prstGeom prst="rect">
            <a:avLst/>
          </a:prstGeom>
        </p:spPr>
        <p:txBody>
          <a:bodyPr wrap="none">
            <a:spAutoFit/>
          </a:bodyPr>
          <a:lstStyle/>
          <a:p>
            <a:pPr algn="ctr"/>
            <a:r>
              <a:rPr lang="ru-RU" sz="2800" b="1" dirty="0" smtClean="0">
                <a:latin typeface="Calibri" panose="020F0502020204030204" pitchFamily="34" charset="0"/>
              </a:rPr>
              <a:t>Перегрузка операторов через дружественные функции</a:t>
            </a:r>
            <a:endParaRPr lang="ru-RU" sz="2800" b="1" dirty="0">
              <a:latin typeface="Calibri" panose="020F0502020204030204" pitchFamily="34" charset="0"/>
            </a:endParaRPr>
          </a:p>
        </p:txBody>
      </p:sp>
      <p:pic>
        <p:nvPicPr>
          <p:cNvPr id="4098" name="Picture 2" descr="ничего страшного он просто друг, Мем Фрай из Футурам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2642" y="3475758"/>
            <a:ext cx="2521437" cy="1891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2340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Мне кажется, или у C++ недотрах? | Пикаб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201" y="131275"/>
            <a:ext cx="8333598" cy="65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4499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861547" y="0"/>
            <a:ext cx="4468980" cy="523220"/>
          </a:xfrm>
          <a:prstGeom prst="rect">
            <a:avLst/>
          </a:prstGeom>
        </p:spPr>
        <p:txBody>
          <a:bodyPr wrap="none">
            <a:spAutoFit/>
          </a:bodyPr>
          <a:lstStyle/>
          <a:p>
            <a:pPr algn="ctr"/>
            <a:r>
              <a:rPr lang="ru-RU" sz="2800" b="1" dirty="0" smtClean="0">
                <a:latin typeface="Calibri" panose="020F0502020204030204" pitchFamily="34" charset="0"/>
              </a:rPr>
              <a:t>Конструкторы дополнение.</a:t>
            </a:r>
            <a:endParaRPr lang="ru-RU" sz="2800" b="1" dirty="0">
              <a:latin typeface="Calibri" panose="020F0502020204030204" pitchFamily="34" charset="0"/>
            </a:endParaRPr>
          </a:p>
        </p:txBody>
      </p:sp>
      <p:sp>
        <p:nvSpPr>
          <p:cNvPr id="3" name="Прямоугольник 2"/>
          <p:cNvSpPr/>
          <p:nvPr/>
        </p:nvSpPr>
        <p:spPr>
          <a:xfrm>
            <a:off x="811212" y="764537"/>
            <a:ext cx="10496566" cy="923330"/>
          </a:xfrm>
          <a:prstGeom prst="rect">
            <a:avLst/>
          </a:prstGeom>
        </p:spPr>
        <p:txBody>
          <a:bodyPr wrap="square">
            <a:spAutoFit/>
          </a:bodyPr>
          <a:lstStyle/>
          <a:p>
            <a:r>
              <a:rPr lang="ru-RU" dirty="0" smtClean="0"/>
              <a:t>Отталкиваясь от новых знаний, про инкапсуляцию наследование и полиморфизм, нужно отметить, что в С++ можно создать класс объекты которого нельзя скопировать, и класс объекты которого нельзя создать</a:t>
            </a:r>
            <a:r>
              <a:rPr lang="en-US" dirty="0" smtClean="0"/>
              <a:t>:</a:t>
            </a:r>
            <a:endParaRPr lang="en-US" dirty="0"/>
          </a:p>
        </p:txBody>
      </p:sp>
      <p:sp>
        <p:nvSpPr>
          <p:cNvPr id="4" name="Прямоугольник 3"/>
          <p:cNvSpPr/>
          <p:nvPr/>
        </p:nvSpPr>
        <p:spPr>
          <a:xfrm>
            <a:off x="813547" y="1687867"/>
            <a:ext cx="6727990" cy="3108543"/>
          </a:xfrm>
          <a:prstGeom prst="rect">
            <a:avLst/>
          </a:prstGeom>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 data(data){}</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ostream</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operator&lt;&lt;(</a:t>
            </a:r>
            <a:r>
              <a:rPr lang="en-US" sz="1600" dirty="0" err="1">
                <a:solidFill>
                  <a:srgbClr val="000000"/>
                </a:solidFill>
                <a:latin typeface="Consolas" panose="020B0609020204030204" pitchFamily="49" charset="0"/>
              </a:rPr>
              <a:t>ostream</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a:t>
            </a:r>
            <a:r>
              <a:rPr lang="en-US" sz="1600" dirty="0">
                <a:solidFill>
                  <a:srgbClr val="000000"/>
                </a:solidFill>
                <a:latin typeface="Consolas" panose="020B0609020204030204" pitchFamily="49" charset="0"/>
              </a:rPr>
              <a:t> &lt;&lt; data;</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operator=( </a:t>
            </a:r>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Прямоугольник 4"/>
          <p:cNvSpPr/>
          <p:nvPr/>
        </p:nvSpPr>
        <p:spPr>
          <a:xfrm>
            <a:off x="6485299" y="2072587"/>
            <a:ext cx="5166510" cy="2339102"/>
          </a:xfrm>
          <a:prstGeom prst="rect">
            <a:avLst/>
          </a:prstGeom>
        </p:spPr>
        <p:txBody>
          <a:bodyPr wrap="square">
            <a:spAutoFit/>
          </a:bodyPr>
          <a:lstStyle/>
          <a:p>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00"/>
                </a:solidFill>
                <a:latin typeface="Consolas" panose="020B0609020204030204" pitchFamily="49" charset="0"/>
              </a:rPr>
              <a:t> i1(</a:t>
            </a:r>
            <a:r>
              <a:rPr lang="en-US" sz="1600" dirty="0">
                <a:solidFill>
                  <a:srgbClr val="098658"/>
                </a:solidFill>
                <a:latin typeface="Consolas" panose="020B0609020204030204" pitchFamily="49" charset="0"/>
              </a:rPr>
              <a:t>10</a:t>
            </a:r>
            <a:r>
              <a:rPr lang="en-US" sz="1600" dirty="0">
                <a:solidFill>
                  <a:srgbClr val="000000"/>
                </a:solidFill>
                <a:latin typeface="Consolas" panose="020B0609020204030204" pitchFamily="49" charset="0"/>
              </a:rPr>
              <a:t>);</a:t>
            </a:r>
          </a:p>
          <a:p>
            <a:r>
              <a:rPr lang="en-US" sz="1600" dirty="0">
                <a:solidFill>
                  <a:srgbClr val="008000"/>
                </a:solidFill>
                <a:latin typeface="Consolas" panose="020B0609020204030204" pitchFamily="49" charset="0"/>
              </a:rPr>
              <a:t>    // </a:t>
            </a:r>
            <a:r>
              <a:rPr lang="en-US" sz="1600" dirty="0" err="1">
                <a:solidFill>
                  <a:srgbClr val="008000"/>
                </a:solidFill>
                <a:latin typeface="Consolas" panose="020B0609020204030204" pitchFamily="49" charset="0"/>
              </a:rPr>
              <a:t>cout</a:t>
            </a:r>
            <a:r>
              <a:rPr lang="en-US" sz="1600" dirty="0">
                <a:solidFill>
                  <a:srgbClr val="008000"/>
                </a:solidFill>
                <a:latin typeface="Consolas" panose="020B0609020204030204" pitchFamily="49" charset="0"/>
              </a:rPr>
              <a:t> &lt;&lt; i1 &lt;&lt; </a:t>
            </a:r>
            <a:r>
              <a:rPr lang="en-US" sz="1600" dirty="0" err="1">
                <a:solidFill>
                  <a:srgbClr val="008000"/>
                </a:solidFill>
                <a:latin typeface="Consolas" panose="020B0609020204030204" pitchFamily="49" charset="0"/>
              </a:rPr>
              <a:t>endl</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i1 &lt;&lt;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smtClean="0">
                <a:solidFill>
                  <a:srgbClr val="000000"/>
                </a:solidFill>
                <a:latin typeface="Consolas" panose="020B0609020204030204" pitchFamily="49" charset="0"/>
              </a:rPr>
              <a:t>;</a:t>
            </a:r>
            <a:r>
              <a:rPr lang="ru-RU" sz="1600" dirty="0" smtClean="0">
                <a:solidFill>
                  <a:srgbClr val="000000"/>
                </a:solidFill>
                <a:latin typeface="Consolas" panose="020B0609020204030204" pitchFamily="49" charset="0"/>
              </a:rPr>
              <a:t> </a:t>
            </a:r>
            <a:r>
              <a:rPr lang="en-US" sz="1600" dirty="0" smtClean="0">
                <a:solidFill>
                  <a:srgbClr val="008000"/>
                </a:solidFill>
                <a:latin typeface="Consolas" panose="020B0609020204030204" pitchFamily="49" charset="0"/>
              </a:rPr>
              <a:t>//</a:t>
            </a:r>
            <a:r>
              <a:rPr lang="ru-RU" sz="1600" dirty="0" smtClean="0">
                <a:solidFill>
                  <a:srgbClr val="008000"/>
                </a:solidFill>
                <a:latin typeface="Consolas" panose="020B0609020204030204" pitchFamily="49" charset="0"/>
              </a:rPr>
              <a:t> 10</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    // </a:t>
            </a:r>
            <a:r>
              <a:rPr lang="en-US" sz="1600" dirty="0" err="1">
                <a:solidFill>
                  <a:srgbClr val="008000"/>
                </a:solidFill>
                <a:latin typeface="Consolas" panose="020B0609020204030204" pitchFamily="49" charset="0"/>
              </a:rPr>
              <a:t>NotToCopyInt</a:t>
            </a:r>
            <a:r>
              <a:rPr lang="en-US" sz="1600" dirty="0">
                <a:solidFill>
                  <a:srgbClr val="008000"/>
                </a:solidFill>
                <a:latin typeface="Consolas" panose="020B0609020204030204" pitchFamily="49" charset="0"/>
              </a:rPr>
              <a:t> i2 = i1; &lt;- </a:t>
            </a:r>
            <a:r>
              <a:rPr lang="ru-RU" sz="1600" dirty="0">
                <a:solidFill>
                  <a:srgbClr val="008000"/>
                </a:solidFill>
                <a:latin typeface="Consolas" panose="020B0609020204030204" pitchFamily="49" charset="0"/>
              </a:rPr>
              <a:t>ошибка</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00"/>
                </a:solidFill>
                <a:latin typeface="Consolas" panose="020B0609020204030204" pitchFamily="49" charset="0"/>
              </a:rPr>
              <a:t>* i3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NotToCopyInt</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13</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(*i3) &lt;&lt;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smtClean="0">
                <a:solidFill>
                  <a:srgbClr val="000000"/>
                </a:solidFill>
                <a:latin typeface="Consolas" panose="020B0609020204030204" pitchFamily="49" charset="0"/>
              </a:rPr>
              <a:t>;</a:t>
            </a:r>
            <a:r>
              <a:rPr lang="en-US" sz="1600" dirty="0">
                <a:solidFill>
                  <a:srgbClr val="008000"/>
                </a:solidFill>
                <a:latin typeface="Consolas" panose="020B0609020204030204" pitchFamily="49" charset="0"/>
              </a:rPr>
              <a:t> </a:t>
            </a:r>
            <a:r>
              <a:rPr lang="en-US" sz="1600" dirty="0" smtClean="0">
                <a:solidFill>
                  <a:srgbClr val="008000"/>
                </a:solidFill>
                <a:latin typeface="Consolas" panose="020B0609020204030204" pitchFamily="49" charset="0"/>
              </a:rPr>
              <a:t>//</a:t>
            </a:r>
            <a:r>
              <a:rPr lang="ru-RU" sz="1600" dirty="0" smtClean="0">
                <a:solidFill>
                  <a:srgbClr val="008000"/>
                </a:solidFill>
                <a:latin typeface="Consolas" panose="020B0609020204030204" pitchFamily="49" charset="0"/>
              </a:rPr>
              <a:t> 13</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smtClean="0">
                <a:solidFill>
                  <a:srgbClr val="000000"/>
                </a:solidFill>
                <a:latin typeface="Consolas" panose="020B0609020204030204" pitchFamily="49" charset="0"/>
              </a:rPr>
              <a:t>; </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pic>
        <p:nvPicPr>
          <p:cNvPr id="5124" name="Picture 4" descr="зачем , Мем кот печаль - Рисовач .Ру"/>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2957" y="4639525"/>
            <a:ext cx="3406159" cy="2028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8601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861547" y="0"/>
            <a:ext cx="4468980" cy="523220"/>
          </a:xfrm>
          <a:prstGeom prst="rect">
            <a:avLst/>
          </a:prstGeom>
        </p:spPr>
        <p:txBody>
          <a:bodyPr wrap="none">
            <a:spAutoFit/>
          </a:bodyPr>
          <a:lstStyle/>
          <a:p>
            <a:pPr algn="ctr"/>
            <a:r>
              <a:rPr lang="ru-RU" sz="2800" b="1" dirty="0" smtClean="0">
                <a:latin typeface="Calibri" panose="020F0502020204030204" pitchFamily="34" charset="0"/>
              </a:rPr>
              <a:t>Конструкторы дополнение.</a:t>
            </a:r>
            <a:endParaRPr lang="ru-RU" sz="2800" b="1" dirty="0">
              <a:latin typeface="Calibri" panose="020F0502020204030204" pitchFamily="34" charset="0"/>
            </a:endParaRPr>
          </a:p>
        </p:txBody>
      </p:sp>
      <p:sp>
        <p:nvSpPr>
          <p:cNvPr id="3" name="Прямоугольник 2"/>
          <p:cNvSpPr/>
          <p:nvPr/>
        </p:nvSpPr>
        <p:spPr>
          <a:xfrm>
            <a:off x="811212" y="764537"/>
            <a:ext cx="10496566" cy="923330"/>
          </a:xfrm>
          <a:prstGeom prst="rect">
            <a:avLst/>
          </a:prstGeom>
        </p:spPr>
        <p:txBody>
          <a:bodyPr wrap="square">
            <a:spAutoFit/>
          </a:bodyPr>
          <a:lstStyle/>
          <a:p>
            <a:r>
              <a:rPr lang="ru-RU" dirty="0" smtClean="0"/>
              <a:t>Отталкиваясь от новых знаний, про инкапсуляцию наследование и полиморфизм, нужно отметить, что в С++ можно создать класс объекты которого нельзя скопировать, и класс объекты которого нельзя создать</a:t>
            </a:r>
            <a:r>
              <a:rPr lang="en-US" dirty="0" smtClean="0"/>
              <a:t>:</a:t>
            </a:r>
            <a:endParaRPr lang="en-US" dirty="0"/>
          </a:p>
        </p:txBody>
      </p:sp>
      <p:sp>
        <p:nvSpPr>
          <p:cNvPr id="6" name="Прямоугольник 5"/>
          <p:cNvSpPr/>
          <p:nvPr/>
        </p:nvSpPr>
        <p:spPr>
          <a:xfrm>
            <a:off x="242887" y="2102047"/>
            <a:ext cx="7237319" cy="3662541"/>
          </a:xfrm>
          <a:prstGeom prst="rect">
            <a:avLst/>
          </a:prstGeom>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ostream</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operator&lt;&lt;(</a:t>
            </a:r>
            <a:r>
              <a:rPr lang="en-US" sz="1600" dirty="0" err="1">
                <a:solidFill>
                  <a:srgbClr val="000000"/>
                </a:solidFill>
                <a:latin typeface="Consolas" panose="020B0609020204030204" pitchFamily="49" charset="0"/>
              </a:rPr>
              <a:t>ostream</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a:t>
            </a:r>
            <a:r>
              <a:rPr lang="en-US" sz="1600" dirty="0">
                <a:solidFill>
                  <a:srgbClr val="000000"/>
                </a:solidFill>
                <a:latin typeface="Consolas" panose="020B0609020204030204" pitchFamily="49" charset="0"/>
              </a:rPr>
              <a:t> &lt;&lt; data;</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os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static</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FF"/>
                </a:solidFill>
                <a:latin typeface="Consolas" panose="020B0609020204030204" pitchFamily="49" charset="0"/>
              </a:rPr>
              <a:t>&amp;</a:t>
            </a:r>
            <a:r>
              <a:rPr lang="en-US" sz="1600" dirty="0">
                <a:solidFill>
                  <a:srgbClr val="000000"/>
                </a:solidFill>
                <a:latin typeface="Consolas" panose="020B0609020204030204" pitchFamily="49" charset="0"/>
              </a:rPr>
              <a:t> create(</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 instance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(data);</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*instance;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private:</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data): data(data){}</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7" name="Прямоугольник 6"/>
          <p:cNvSpPr/>
          <p:nvPr/>
        </p:nvSpPr>
        <p:spPr>
          <a:xfrm>
            <a:off x="6660332" y="2502156"/>
            <a:ext cx="4982424" cy="2862322"/>
          </a:xfrm>
          <a:prstGeom prst="rect">
            <a:avLst/>
          </a:prstGeom>
        </p:spPr>
        <p:txBody>
          <a:bodyPr wrap="square">
            <a:spAutoFit/>
          </a:bodyPr>
          <a:lstStyle/>
          <a:p>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main(){</a:t>
            </a:r>
          </a:p>
          <a:p>
            <a:r>
              <a:rPr lang="en-US" sz="1600" dirty="0">
                <a:solidFill>
                  <a:srgbClr val="008000"/>
                </a:solidFill>
                <a:latin typeface="Consolas" panose="020B0609020204030204" pitchFamily="49" charset="0"/>
              </a:rPr>
              <a:t>    // </a:t>
            </a:r>
            <a:r>
              <a:rPr lang="en-US" sz="1600" dirty="0" err="1">
                <a:solidFill>
                  <a:srgbClr val="008000"/>
                </a:solidFill>
                <a:latin typeface="Consolas" panose="020B0609020204030204" pitchFamily="49" charset="0"/>
              </a:rPr>
              <a:t>NotCreate</a:t>
            </a:r>
            <a:r>
              <a:rPr lang="en-US" sz="1600" dirty="0">
                <a:solidFill>
                  <a:srgbClr val="008000"/>
                </a:solidFill>
                <a:latin typeface="Consolas" panose="020B0609020204030204" pitchFamily="49" charset="0"/>
              </a:rPr>
              <a:t> i1(10); &lt;- </a:t>
            </a:r>
            <a:r>
              <a:rPr lang="ru-RU" sz="1600" dirty="0">
                <a:solidFill>
                  <a:srgbClr val="008000"/>
                </a:solidFill>
                <a:latin typeface="Consolas" panose="020B0609020204030204" pitchFamily="49" charset="0"/>
              </a:rPr>
              <a:t>ошибка</a:t>
            </a:r>
            <a:endParaRPr lang="ru-RU" sz="1600" dirty="0">
              <a:solidFill>
                <a:srgbClr val="000000"/>
              </a:solidFill>
              <a:latin typeface="Consolas" panose="020B0609020204030204" pitchFamily="49" charset="0"/>
            </a:endParaRPr>
          </a:p>
          <a:p>
            <a:r>
              <a:rPr lang="ru-RU" sz="1600" dirty="0">
                <a:solidFill>
                  <a:srgbClr val="008000"/>
                </a:solidFill>
                <a:latin typeface="Consolas" panose="020B0609020204030204" pitchFamily="49" charset="0"/>
              </a:rPr>
              <a:t>    // </a:t>
            </a:r>
            <a:r>
              <a:rPr lang="en-US" sz="1600" dirty="0" err="1">
                <a:solidFill>
                  <a:srgbClr val="008000"/>
                </a:solidFill>
                <a:latin typeface="Consolas" panose="020B0609020204030204" pitchFamily="49" charset="0"/>
              </a:rPr>
              <a:t>cout</a:t>
            </a:r>
            <a:r>
              <a:rPr lang="en-US" sz="1600" dirty="0">
                <a:solidFill>
                  <a:srgbClr val="008000"/>
                </a:solidFill>
                <a:latin typeface="Consolas" panose="020B0609020204030204" pitchFamily="49" charset="0"/>
              </a:rPr>
              <a:t> &lt;&lt; i1 &lt;&lt; </a:t>
            </a:r>
            <a:r>
              <a:rPr lang="en-US" sz="1600" dirty="0" err="1">
                <a:solidFill>
                  <a:srgbClr val="008000"/>
                </a:solidFill>
                <a:latin typeface="Consolas" panose="020B0609020204030204" pitchFamily="49" charset="0"/>
              </a:rPr>
              <a:t>endl</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&amp; i1 =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::create(</a:t>
            </a:r>
            <a:r>
              <a:rPr lang="en-US" sz="1600" dirty="0">
                <a:solidFill>
                  <a:srgbClr val="098658"/>
                </a:solidFill>
                <a:latin typeface="Consolas" panose="020B0609020204030204" pitchFamily="49" charset="0"/>
              </a:rPr>
              <a:t>10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i1 &lt;&lt;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NotCreate</a:t>
            </a:r>
            <a:r>
              <a:rPr lang="en-US" sz="1600" dirty="0">
                <a:solidFill>
                  <a:srgbClr val="000000"/>
                </a:solidFill>
                <a:latin typeface="Consolas" panose="020B0609020204030204" pitchFamily="49" charset="0"/>
              </a:rPr>
              <a:t> i2 = i1;</a:t>
            </a:r>
          </a:p>
          <a:p>
            <a:r>
              <a:rPr lang="en-US" sz="1600" dirty="0">
                <a:solidFill>
                  <a:srgbClr val="000000"/>
                </a:solidFill>
                <a:latin typeface="Consolas" panose="020B0609020204030204" pitchFamily="49" charset="0"/>
              </a:rPr>
              <a:t>    i2 &lt;&lt;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8000"/>
                </a:solidFill>
                <a:latin typeface="Consolas" panose="020B0609020204030204" pitchFamily="49" charset="0"/>
              </a:rPr>
              <a:t>    // </a:t>
            </a:r>
            <a:r>
              <a:rPr lang="en-US" sz="1600" dirty="0" err="1">
                <a:solidFill>
                  <a:srgbClr val="008000"/>
                </a:solidFill>
                <a:latin typeface="Consolas" panose="020B0609020204030204" pitchFamily="49" charset="0"/>
              </a:rPr>
              <a:t>NotToCopyInt</a:t>
            </a:r>
            <a:r>
              <a:rPr lang="en-US" sz="1600" dirty="0">
                <a:solidFill>
                  <a:srgbClr val="008000"/>
                </a:solidFill>
                <a:latin typeface="Consolas" panose="020B0609020204030204" pitchFamily="49" charset="0"/>
              </a:rPr>
              <a:t>* i3 = new </a:t>
            </a:r>
            <a:r>
              <a:rPr lang="en-US" sz="1600" dirty="0" err="1">
                <a:solidFill>
                  <a:srgbClr val="008000"/>
                </a:solidFill>
                <a:latin typeface="Consolas" panose="020B0609020204030204" pitchFamily="49" charset="0"/>
              </a:rPr>
              <a:t>NotToCopyInt</a:t>
            </a:r>
            <a:r>
              <a:rPr lang="en-US" sz="1600" dirty="0">
                <a:solidFill>
                  <a:srgbClr val="008000"/>
                </a:solidFill>
                <a:latin typeface="Consolas" panose="020B0609020204030204" pitchFamily="49" charset="0"/>
              </a:rPr>
              <a:t>(13); &lt;- </a:t>
            </a:r>
            <a:r>
              <a:rPr lang="ru-RU" sz="1600" dirty="0">
                <a:solidFill>
                  <a:srgbClr val="008000"/>
                </a:solidFill>
                <a:latin typeface="Consolas" panose="020B0609020204030204" pitchFamily="49" charset="0"/>
              </a:rPr>
              <a:t>ошибка</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813727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267665" y="0"/>
            <a:ext cx="3656770" cy="523220"/>
          </a:xfrm>
          <a:prstGeom prst="rect">
            <a:avLst/>
          </a:prstGeom>
        </p:spPr>
        <p:txBody>
          <a:bodyPr wrap="none">
            <a:spAutoFit/>
          </a:bodyPr>
          <a:lstStyle/>
          <a:p>
            <a:pPr algn="ctr"/>
            <a:r>
              <a:rPr lang="ru-RU" sz="2800" b="1" smtClean="0">
                <a:latin typeface="Calibri" panose="020F0502020204030204" pitchFamily="34" charset="0"/>
              </a:rPr>
              <a:t>Спасибо за внимание</a:t>
            </a:r>
            <a:r>
              <a:rPr lang="ru-RU" sz="2800" b="1" dirty="0" smtClean="0">
                <a:latin typeface="Calibri" panose="020F0502020204030204" pitchFamily="34" charset="0"/>
              </a:rPr>
              <a:t>.</a:t>
            </a:r>
            <a:endParaRPr lang="ru-RU" sz="2800" b="1" dirty="0">
              <a:latin typeface="Calibri" panose="020F0502020204030204" pitchFamily="34" charset="0"/>
            </a:endParaRPr>
          </a:p>
        </p:txBody>
      </p:sp>
      <p:pic>
        <p:nvPicPr>
          <p:cNvPr id="3074" name="Picture 2" descr="Остановись... , Мем Лемур узбагойс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1106" y="456804"/>
            <a:ext cx="7109888" cy="6332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0375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811212" y="764537"/>
            <a:ext cx="10569632" cy="2862322"/>
          </a:xfrm>
          <a:prstGeom prst="rect">
            <a:avLst/>
          </a:prstGeom>
        </p:spPr>
        <p:txBody>
          <a:bodyPr wrap="square">
            <a:spAutoFit/>
          </a:bodyPr>
          <a:lstStyle/>
          <a:p>
            <a:r>
              <a:rPr lang="ru-RU" dirty="0" smtClean="0"/>
              <a:t>Объектно-ориентированное программирование (</a:t>
            </a:r>
            <a:r>
              <a:rPr lang="ru-RU" dirty="0"/>
              <a:t>ООП</a:t>
            </a:r>
            <a:r>
              <a:rPr lang="ru-RU" dirty="0" smtClean="0"/>
              <a:t>) — методология программирования, основанная на представлении программы в виде совокупности объектов, каждый из которых является экземпляром определённого класса, а классы образуют иерархию наследования.</a:t>
            </a:r>
          </a:p>
          <a:p>
            <a:r>
              <a:rPr lang="ru-RU" dirty="0" smtClean="0"/>
              <a:t>Идеологически ООП — подход к программированию как к моделированию информационных объектов, решающий на новом уровне основную задачу структурного программирования: структурирование информации с точки зрения управляемости, что существенно улучшает управляемость самим процессом моделирования, что, в свою очередь, особенно важно при реализации крупных проектов</a:t>
            </a:r>
            <a:r>
              <a:rPr lang="ru-RU" dirty="0"/>
              <a:t>.</a:t>
            </a:r>
          </a:p>
          <a:p>
            <a:r>
              <a:rPr lang="ru-RU" dirty="0" smtClean="0"/>
              <a:t>Объектно-ориентированное программирование рассматривает данные не само по себе, а в связке с операциями с этими данными, в этой парадигме структуры представляют собой наборы данных и функций по работе с этими данными.</a:t>
            </a:r>
            <a:endParaRPr lang="en-US" dirty="0"/>
          </a:p>
        </p:txBody>
      </p:sp>
      <p:sp>
        <p:nvSpPr>
          <p:cNvPr id="6" name="Прямоугольник 5"/>
          <p:cNvSpPr/>
          <p:nvPr/>
        </p:nvSpPr>
        <p:spPr>
          <a:xfrm>
            <a:off x="5648630" y="0"/>
            <a:ext cx="894797" cy="523220"/>
          </a:xfrm>
          <a:prstGeom prst="rect">
            <a:avLst/>
          </a:prstGeom>
        </p:spPr>
        <p:txBody>
          <a:bodyPr wrap="none">
            <a:spAutoFit/>
          </a:bodyPr>
          <a:lstStyle/>
          <a:p>
            <a:pPr algn="ctr"/>
            <a:r>
              <a:rPr lang="ru-RU" sz="2800" b="1" dirty="0" smtClean="0">
                <a:latin typeface="Calibri" panose="020F0502020204030204" pitchFamily="34" charset="0"/>
              </a:rPr>
              <a:t>ООП</a:t>
            </a:r>
            <a:endParaRPr lang="ru-RU" sz="2800" b="1" dirty="0">
              <a:latin typeface="Calibri" panose="020F0502020204030204" pitchFamily="34" charset="0"/>
            </a:endParaRPr>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28" y="3626859"/>
            <a:ext cx="4572000" cy="3095625"/>
          </a:xfrm>
          <a:prstGeom prst="rect">
            <a:avLst/>
          </a:prstGeom>
        </p:spPr>
      </p:pic>
    </p:spTree>
    <p:extLst>
      <p:ext uri="{BB962C8B-B14F-4D97-AF65-F5344CB8AC3E}">
        <p14:creationId xmlns:p14="http://schemas.microsoft.com/office/powerpoint/2010/main" val="42899447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09188" y="1236482"/>
            <a:ext cx="10773624" cy="4093428"/>
          </a:xfrm>
          <a:prstGeom prst="rect">
            <a:avLst/>
          </a:prstGeom>
        </p:spPr>
        <p:txBody>
          <a:bodyPr wrap="square">
            <a:spAutoFit/>
          </a:bodyPr>
          <a:lstStyle/>
          <a:p>
            <a:r>
              <a:rPr lang="ru-RU" sz="2000" dirty="0" smtClean="0"/>
              <a:t>1.</a:t>
            </a:r>
            <a:r>
              <a:rPr lang="ru-RU" sz="2000" b="1" dirty="0" smtClean="0"/>
              <a:t>Наследование</a:t>
            </a:r>
            <a:r>
              <a:rPr lang="ru-RU" sz="2000" dirty="0"/>
              <a:t>– это специализированный механизм представленный в большинстве языков программирования поддерживающих объектную модель, который позволяет выстраивать родительски-дочерние взаимоотношения между классами, таким образом образу </a:t>
            </a:r>
            <a:r>
              <a:rPr lang="ru-RU" sz="2000" dirty="0" err="1"/>
              <a:t>иеерархию</a:t>
            </a:r>
            <a:r>
              <a:rPr lang="ru-RU" sz="2000" dirty="0"/>
              <a:t> классов</a:t>
            </a:r>
            <a:r>
              <a:rPr lang="ru-RU" sz="2000" dirty="0" smtClean="0"/>
              <a:t>. Класс</a:t>
            </a:r>
            <a:r>
              <a:rPr lang="ru-RU" sz="2000" dirty="0"/>
              <a:t>, от которого производится наследование, называют родительским или базовым. Порожденный класс называют производным, </a:t>
            </a:r>
            <a:r>
              <a:rPr lang="ru-RU" sz="2000" dirty="0" smtClean="0"/>
              <a:t>дочерним или </a:t>
            </a:r>
            <a:r>
              <a:rPr lang="ru-RU" sz="2000" dirty="0"/>
              <a:t>потомком</a:t>
            </a:r>
            <a:r>
              <a:rPr lang="ru-RU" sz="2000" dirty="0" smtClean="0"/>
              <a:t>.</a:t>
            </a:r>
          </a:p>
          <a:p>
            <a:r>
              <a:rPr lang="ru-RU" sz="2000" dirty="0" smtClean="0"/>
              <a:t>2.</a:t>
            </a:r>
            <a:r>
              <a:rPr lang="ru-RU" sz="2000" b="1" dirty="0" smtClean="0"/>
              <a:t>Инкапсуляция</a:t>
            </a:r>
            <a:r>
              <a:rPr lang="ru-RU" sz="2000" dirty="0" smtClean="0"/>
              <a:t>– </a:t>
            </a:r>
            <a:r>
              <a:rPr lang="ru-RU" sz="2000" dirty="0"/>
              <a:t>этом механизм языка </a:t>
            </a:r>
            <a:r>
              <a:rPr lang="ru-RU" sz="2000" dirty="0" smtClean="0"/>
              <a:t>позволяющий </a:t>
            </a:r>
            <a:r>
              <a:rPr lang="ru-RU" sz="2000" dirty="0"/>
              <a:t>скомбинировав свойства и методы объекта в нем разграничить права доступа к ним. Таким образом обычно говорят что инкапсуляция позволяет скрыть от внешнего для класса наблюдателя, т.е. того кто его использует, реализацию этого класса.</a:t>
            </a:r>
            <a:endParaRPr lang="ru-RU" sz="2000" dirty="0" smtClean="0"/>
          </a:p>
          <a:p>
            <a:r>
              <a:rPr lang="ru-RU" sz="2000" dirty="0" smtClean="0"/>
              <a:t>3.</a:t>
            </a:r>
            <a:r>
              <a:rPr lang="ru-RU" sz="2000" b="1" dirty="0" smtClean="0"/>
              <a:t>Полиморфизм</a:t>
            </a:r>
            <a:r>
              <a:rPr lang="ru-RU" sz="2000" dirty="0" smtClean="0"/>
              <a:t>–поведение </a:t>
            </a:r>
            <a:r>
              <a:rPr lang="ru-RU" sz="2000" dirty="0"/>
              <a:t>объекта зависит от контекста использования.</a:t>
            </a:r>
          </a:p>
          <a:p>
            <a:r>
              <a:rPr lang="ru-RU" sz="2000" dirty="0"/>
              <a:t>+1. </a:t>
            </a:r>
            <a:r>
              <a:rPr lang="ru-RU" sz="2000" b="1" dirty="0"/>
              <a:t>Абстрагирование</a:t>
            </a:r>
            <a:r>
              <a:rPr lang="ru-RU" sz="2000" dirty="0"/>
              <a:t> — отвлечение в процессе познания от несущественных сторон, свойств, связей объекта (предмета или явления) с целью выделения их существенных, закономерных признаков. </a:t>
            </a:r>
          </a:p>
        </p:txBody>
      </p:sp>
      <p:sp>
        <p:nvSpPr>
          <p:cNvPr id="3" name="Прямоугольник 2"/>
          <p:cNvSpPr/>
          <p:nvPr/>
        </p:nvSpPr>
        <p:spPr>
          <a:xfrm>
            <a:off x="3009482" y="0"/>
            <a:ext cx="6173037" cy="523220"/>
          </a:xfrm>
          <a:prstGeom prst="rect">
            <a:avLst/>
          </a:prstGeom>
        </p:spPr>
        <p:txBody>
          <a:bodyPr wrap="none">
            <a:spAutoFit/>
          </a:bodyPr>
          <a:lstStyle/>
          <a:p>
            <a:r>
              <a:rPr lang="ru-RU" sz="2800" b="1" dirty="0"/>
              <a:t>Три кита </a:t>
            </a:r>
            <a:r>
              <a:rPr lang="ru-RU" sz="2800" b="1" dirty="0" smtClean="0"/>
              <a:t>ООП</a:t>
            </a:r>
            <a:r>
              <a:rPr lang="ru-RU" sz="2800" b="1" dirty="0"/>
              <a:t> </a:t>
            </a:r>
            <a:r>
              <a:rPr lang="ru-RU" sz="2800" b="1" dirty="0" smtClean="0"/>
              <a:t>на черепахе абстракции</a:t>
            </a:r>
            <a:endParaRPr lang="ru-RU" sz="2800" b="1" dirty="0"/>
          </a:p>
        </p:txBody>
      </p:sp>
    </p:spTree>
    <p:extLst>
      <p:ext uri="{BB962C8B-B14F-4D97-AF65-F5344CB8AC3E}">
        <p14:creationId xmlns:p14="http://schemas.microsoft.com/office/powerpoint/2010/main" val="427383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4878679" y="0"/>
            <a:ext cx="2434705" cy="523220"/>
          </a:xfrm>
          <a:prstGeom prst="rect">
            <a:avLst/>
          </a:prstGeom>
        </p:spPr>
        <p:txBody>
          <a:bodyPr wrap="none">
            <a:spAutoFit/>
          </a:bodyPr>
          <a:lstStyle/>
          <a:p>
            <a:pPr algn="ctr"/>
            <a:r>
              <a:rPr lang="ru-RU" sz="2800" b="1" dirty="0" smtClean="0">
                <a:latin typeface="Calibri" panose="020F0502020204030204" pitchFamily="34" charset="0"/>
              </a:rPr>
              <a:t>Наследование</a:t>
            </a:r>
            <a:endParaRPr lang="ru-RU" sz="2800" b="1" dirty="0">
              <a:latin typeface="Calibri" panose="020F0502020204030204" pitchFamily="34" charset="0"/>
            </a:endParaRPr>
          </a:p>
        </p:txBody>
      </p:sp>
      <p:sp>
        <p:nvSpPr>
          <p:cNvPr id="3" name="Овал 2"/>
          <p:cNvSpPr/>
          <p:nvPr/>
        </p:nvSpPr>
        <p:spPr>
          <a:xfrm>
            <a:off x="5349120" y="896293"/>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Дедушка</a:t>
            </a:r>
            <a:endParaRPr lang="ru-RU" dirty="0"/>
          </a:p>
        </p:txBody>
      </p:sp>
      <p:sp>
        <p:nvSpPr>
          <p:cNvPr id="4" name="Прямоугольник 3"/>
          <p:cNvSpPr/>
          <p:nvPr/>
        </p:nvSpPr>
        <p:spPr>
          <a:xfrm>
            <a:off x="7264672" y="1008138"/>
            <a:ext cx="1493822" cy="68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1.Информация</a:t>
            </a:r>
            <a:endParaRPr lang="ru-RU" sz="1600" dirty="0"/>
          </a:p>
        </p:txBody>
      </p:sp>
      <p:sp>
        <p:nvSpPr>
          <p:cNvPr id="5" name="Овал 4"/>
          <p:cNvSpPr/>
          <p:nvPr/>
        </p:nvSpPr>
        <p:spPr>
          <a:xfrm>
            <a:off x="3782871" y="2249246"/>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Отец</a:t>
            </a:r>
            <a:endParaRPr lang="ru-RU" dirty="0"/>
          </a:p>
        </p:txBody>
      </p:sp>
      <p:sp>
        <p:nvSpPr>
          <p:cNvPr id="6" name="Овал 5"/>
          <p:cNvSpPr/>
          <p:nvPr/>
        </p:nvSpPr>
        <p:spPr>
          <a:xfrm>
            <a:off x="6915369" y="2249246"/>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Мать</a:t>
            </a:r>
            <a:endParaRPr lang="ru-RU" dirty="0"/>
          </a:p>
        </p:txBody>
      </p:sp>
      <p:sp>
        <p:nvSpPr>
          <p:cNvPr id="7" name="Овал 6"/>
          <p:cNvSpPr/>
          <p:nvPr/>
        </p:nvSpPr>
        <p:spPr>
          <a:xfrm>
            <a:off x="2216622" y="3677250"/>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Сын</a:t>
            </a:r>
            <a:endParaRPr lang="ru-RU" dirty="0"/>
          </a:p>
        </p:txBody>
      </p:sp>
      <p:sp>
        <p:nvSpPr>
          <p:cNvPr id="8" name="Овал 7"/>
          <p:cNvSpPr/>
          <p:nvPr/>
        </p:nvSpPr>
        <p:spPr>
          <a:xfrm>
            <a:off x="8481618" y="3677250"/>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Дочь</a:t>
            </a:r>
            <a:endParaRPr lang="ru-RU" dirty="0"/>
          </a:p>
        </p:txBody>
      </p:sp>
      <p:sp>
        <p:nvSpPr>
          <p:cNvPr id="9" name="Овал 8"/>
          <p:cNvSpPr/>
          <p:nvPr/>
        </p:nvSpPr>
        <p:spPr>
          <a:xfrm>
            <a:off x="5349120" y="3677250"/>
            <a:ext cx="1566249" cy="9053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smtClean="0"/>
              <a:t>Дочь</a:t>
            </a:r>
            <a:endParaRPr lang="ru-RU" dirty="0"/>
          </a:p>
        </p:txBody>
      </p:sp>
      <p:cxnSp>
        <p:nvCxnSpPr>
          <p:cNvPr id="11" name="Прямая со стрелкой 10"/>
          <p:cNvCxnSpPr>
            <a:stCxn id="3" idx="3"/>
            <a:endCxn id="5" idx="0"/>
          </p:cNvCxnSpPr>
          <p:nvPr/>
        </p:nvCxnSpPr>
        <p:spPr>
          <a:xfrm flipH="1">
            <a:off x="4565996" y="1669054"/>
            <a:ext cx="1012496" cy="580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a:stCxn id="3" idx="5"/>
            <a:endCxn id="6" idx="0"/>
          </p:cNvCxnSpPr>
          <p:nvPr/>
        </p:nvCxnSpPr>
        <p:spPr>
          <a:xfrm>
            <a:off x="6685997" y="1669054"/>
            <a:ext cx="1012497" cy="580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a:stCxn id="5" idx="3"/>
            <a:endCxn id="7" idx="0"/>
          </p:cNvCxnSpPr>
          <p:nvPr/>
        </p:nvCxnSpPr>
        <p:spPr>
          <a:xfrm flipH="1">
            <a:off x="2999747" y="3022007"/>
            <a:ext cx="1012496" cy="655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stCxn id="5" idx="5"/>
            <a:endCxn id="9" idx="0"/>
          </p:cNvCxnSpPr>
          <p:nvPr/>
        </p:nvCxnSpPr>
        <p:spPr>
          <a:xfrm>
            <a:off x="5119748" y="3022007"/>
            <a:ext cx="1012497" cy="655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Прямая со стрелкой 18"/>
          <p:cNvCxnSpPr>
            <a:stCxn id="6" idx="5"/>
            <a:endCxn id="8" idx="0"/>
          </p:cNvCxnSpPr>
          <p:nvPr/>
        </p:nvCxnSpPr>
        <p:spPr>
          <a:xfrm>
            <a:off x="8252246" y="3022007"/>
            <a:ext cx="1012497" cy="6552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Группа 52"/>
          <p:cNvGrpSpPr/>
          <p:nvPr/>
        </p:nvGrpSpPr>
        <p:grpSpPr>
          <a:xfrm>
            <a:off x="9035371" y="2160838"/>
            <a:ext cx="1869498" cy="1082161"/>
            <a:chOff x="9076904" y="2089525"/>
            <a:chExt cx="1869498" cy="1082161"/>
          </a:xfrm>
        </p:grpSpPr>
        <p:sp>
          <p:nvSpPr>
            <p:cNvPr id="22" name="Прямоугольник 21"/>
            <p:cNvSpPr/>
            <p:nvPr/>
          </p:nvSpPr>
          <p:spPr>
            <a:xfrm>
              <a:off x="9076904" y="2089525"/>
              <a:ext cx="1869498" cy="1082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sz="1600" dirty="0" smtClean="0"/>
                <a:t>2.2Дополнительно</a:t>
              </a:r>
              <a:endParaRPr lang="ru-RU" sz="1600" dirty="0"/>
            </a:p>
          </p:txBody>
        </p:sp>
        <p:sp>
          <p:nvSpPr>
            <p:cNvPr id="25" name="Прямоугольник 24"/>
            <p:cNvSpPr/>
            <p:nvPr/>
          </p:nvSpPr>
          <p:spPr>
            <a:xfrm>
              <a:off x="9264742" y="2182347"/>
              <a:ext cx="1493822" cy="68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1.Информация </a:t>
              </a:r>
              <a:endParaRPr lang="ru-RU" sz="1600" dirty="0"/>
            </a:p>
          </p:txBody>
        </p:sp>
      </p:grpSp>
      <p:grpSp>
        <p:nvGrpSpPr>
          <p:cNvPr id="54" name="Группа 53"/>
          <p:cNvGrpSpPr/>
          <p:nvPr/>
        </p:nvGrpSpPr>
        <p:grpSpPr>
          <a:xfrm>
            <a:off x="1639583" y="2176235"/>
            <a:ext cx="1818908" cy="1082161"/>
            <a:chOff x="1307168" y="2395213"/>
            <a:chExt cx="1818908" cy="1082161"/>
          </a:xfrm>
        </p:grpSpPr>
        <p:sp>
          <p:nvSpPr>
            <p:cNvPr id="26" name="Прямоугольник 25"/>
            <p:cNvSpPr/>
            <p:nvPr/>
          </p:nvSpPr>
          <p:spPr>
            <a:xfrm>
              <a:off x="1307168" y="2395213"/>
              <a:ext cx="1818908" cy="1082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sz="1600" dirty="0" smtClean="0"/>
                <a:t>2.1Дополнительно</a:t>
              </a:r>
              <a:endParaRPr lang="ru-RU" sz="1600" dirty="0"/>
            </a:p>
          </p:txBody>
        </p:sp>
        <p:sp>
          <p:nvSpPr>
            <p:cNvPr id="27" name="Прямоугольник 26"/>
            <p:cNvSpPr/>
            <p:nvPr/>
          </p:nvSpPr>
          <p:spPr>
            <a:xfrm>
              <a:off x="1469711" y="2493070"/>
              <a:ext cx="1493822" cy="68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1.Информация</a:t>
              </a:r>
              <a:r>
                <a:rPr lang="ru-RU" sz="1600" dirty="0" smtClean="0"/>
                <a:t> </a:t>
              </a:r>
              <a:endParaRPr lang="ru-RU" sz="1600" dirty="0"/>
            </a:p>
          </p:txBody>
        </p:sp>
      </p:grpSp>
      <p:grpSp>
        <p:nvGrpSpPr>
          <p:cNvPr id="57" name="Группа 56"/>
          <p:cNvGrpSpPr/>
          <p:nvPr/>
        </p:nvGrpSpPr>
        <p:grpSpPr>
          <a:xfrm>
            <a:off x="8217184" y="4761121"/>
            <a:ext cx="2095115" cy="1547866"/>
            <a:chOff x="10199490" y="4101496"/>
            <a:chExt cx="2095115" cy="1547866"/>
          </a:xfrm>
        </p:grpSpPr>
        <p:sp>
          <p:nvSpPr>
            <p:cNvPr id="24" name="Прямоугольник 23"/>
            <p:cNvSpPr/>
            <p:nvPr/>
          </p:nvSpPr>
          <p:spPr>
            <a:xfrm>
              <a:off x="10199490" y="4101496"/>
              <a:ext cx="2095115" cy="1547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dirty="0" smtClean="0"/>
                <a:t>3.3 </a:t>
              </a:r>
              <a:r>
                <a:rPr lang="ru-RU" dirty="0" smtClean="0"/>
                <a:t>Дополнительно</a:t>
              </a:r>
              <a:endParaRPr lang="ru-RU" dirty="0"/>
            </a:p>
          </p:txBody>
        </p:sp>
        <p:sp>
          <p:nvSpPr>
            <p:cNvPr id="28" name="Прямоугольник 27"/>
            <p:cNvSpPr/>
            <p:nvPr/>
          </p:nvSpPr>
          <p:spPr>
            <a:xfrm>
              <a:off x="10322513" y="4179367"/>
              <a:ext cx="1869498" cy="1082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sz="1600" dirty="0" smtClean="0"/>
                <a:t>2.2Дополнительно</a:t>
              </a:r>
              <a:endParaRPr lang="ru-RU" sz="1600" dirty="0"/>
            </a:p>
          </p:txBody>
        </p:sp>
        <p:sp>
          <p:nvSpPr>
            <p:cNvPr id="29" name="Прямоугольник 28"/>
            <p:cNvSpPr/>
            <p:nvPr/>
          </p:nvSpPr>
          <p:spPr>
            <a:xfrm>
              <a:off x="10510351" y="4272189"/>
              <a:ext cx="1493822" cy="68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1.Информация </a:t>
              </a:r>
              <a:endParaRPr lang="ru-RU" sz="1600" dirty="0"/>
            </a:p>
          </p:txBody>
        </p:sp>
      </p:grpSp>
      <p:grpSp>
        <p:nvGrpSpPr>
          <p:cNvPr id="56" name="Группа 55"/>
          <p:cNvGrpSpPr/>
          <p:nvPr/>
        </p:nvGrpSpPr>
        <p:grpSpPr>
          <a:xfrm>
            <a:off x="5048473" y="4766507"/>
            <a:ext cx="2095115" cy="1547866"/>
            <a:chOff x="5119748" y="5299413"/>
            <a:chExt cx="2095115" cy="1547866"/>
          </a:xfrm>
        </p:grpSpPr>
        <p:sp>
          <p:nvSpPr>
            <p:cNvPr id="30" name="Прямоугольник 29"/>
            <p:cNvSpPr/>
            <p:nvPr/>
          </p:nvSpPr>
          <p:spPr>
            <a:xfrm>
              <a:off x="5119748" y="5299413"/>
              <a:ext cx="2095115" cy="1547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dirty="0" smtClean="0"/>
                <a:t>3.2 </a:t>
              </a:r>
              <a:r>
                <a:rPr lang="ru-RU" dirty="0" smtClean="0"/>
                <a:t>Дополнительно</a:t>
              </a:r>
              <a:endParaRPr lang="ru-RU" dirty="0"/>
            </a:p>
          </p:txBody>
        </p:sp>
        <p:sp>
          <p:nvSpPr>
            <p:cNvPr id="31" name="Прямоугольник 30"/>
            <p:cNvSpPr/>
            <p:nvPr/>
          </p:nvSpPr>
          <p:spPr>
            <a:xfrm>
              <a:off x="5242771" y="5377284"/>
              <a:ext cx="1869498" cy="1082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sz="1600" dirty="0" smtClean="0"/>
                <a:t>2.2Дополнительно</a:t>
              </a:r>
              <a:endParaRPr lang="ru-RU" sz="1600" dirty="0"/>
            </a:p>
          </p:txBody>
        </p:sp>
        <p:sp>
          <p:nvSpPr>
            <p:cNvPr id="32" name="Прямоугольник 31"/>
            <p:cNvSpPr/>
            <p:nvPr/>
          </p:nvSpPr>
          <p:spPr>
            <a:xfrm>
              <a:off x="5430609" y="5470106"/>
              <a:ext cx="1493822" cy="68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1.Информация </a:t>
              </a:r>
              <a:endParaRPr lang="ru-RU" sz="1600" dirty="0"/>
            </a:p>
          </p:txBody>
        </p:sp>
      </p:grpSp>
      <p:grpSp>
        <p:nvGrpSpPr>
          <p:cNvPr id="55" name="Группа 54"/>
          <p:cNvGrpSpPr/>
          <p:nvPr/>
        </p:nvGrpSpPr>
        <p:grpSpPr>
          <a:xfrm>
            <a:off x="1952188" y="4761121"/>
            <a:ext cx="2095115" cy="1547866"/>
            <a:chOff x="1883157" y="5377284"/>
            <a:chExt cx="2095115" cy="1547866"/>
          </a:xfrm>
        </p:grpSpPr>
        <p:sp>
          <p:nvSpPr>
            <p:cNvPr id="33" name="Прямоугольник 32"/>
            <p:cNvSpPr/>
            <p:nvPr/>
          </p:nvSpPr>
          <p:spPr>
            <a:xfrm>
              <a:off x="1883157" y="5377284"/>
              <a:ext cx="2095115" cy="15478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dirty="0" smtClean="0"/>
                <a:t>3.1 Дополнительно</a:t>
              </a:r>
              <a:endParaRPr lang="ru-RU" dirty="0"/>
            </a:p>
          </p:txBody>
        </p:sp>
        <p:sp>
          <p:nvSpPr>
            <p:cNvPr id="34" name="Прямоугольник 33"/>
            <p:cNvSpPr/>
            <p:nvPr/>
          </p:nvSpPr>
          <p:spPr>
            <a:xfrm>
              <a:off x="2006180" y="5455155"/>
              <a:ext cx="1869498" cy="10821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ru-RU" sz="1600" dirty="0" smtClean="0"/>
                <a:t>2.2Дополнительно</a:t>
              </a:r>
              <a:endParaRPr lang="ru-RU" sz="1600" dirty="0"/>
            </a:p>
          </p:txBody>
        </p:sp>
        <p:sp>
          <p:nvSpPr>
            <p:cNvPr id="35" name="Прямоугольник 34"/>
            <p:cNvSpPr/>
            <p:nvPr/>
          </p:nvSpPr>
          <p:spPr>
            <a:xfrm>
              <a:off x="2194018" y="5547977"/>
              <a:ext cx="1493822" cy="681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smtClean="0"/>
                <a:t>1.Информация </a:t>
              </a:r>
              <a:endParaRPr lang="ru-RU" sz="1600" dirty="0"/>
            </a:p>
          </p:txBody>
        </p:sp>
      </p:grpSp>
      <p:sp>
        <p:nvSpPr>
          <p:cNvPr id="69" name="Прямоугольник 68"/>
          <p:cNvSpPr/>
          <p:nvPr/>
        </p:nvSpPr>
        <p:spPr>
          <a:xfrm>
            <a:off x="34388" y="397126"/>
            <a:ext cx="4844291" cy="1815882"/>
          </a:xfrm>
          <a:prstGeom prst="rect">
            <a:avLst/>
          </a:prstGeom>
        </p:spPr>
        <p:txBody>
          <a:bodyPr wrap="square">
            <a:spAutoFit/>
          </a:bodyPr>
          <a:lstStyle/>
          <a:p>
            <a:r>
              <a:rPr lang="ru-RU" sz="1600" dirty="0"/>
              <a:t>Наследование в C++ происходит между классами и имеет </a:t>
            </a:r>
            <a:r>
              <a:rPr lang="ru-RU" sz="1600" b="1" dirty="0"/>
              <a:t>тип отношений</a:t>
            </a:r>
            <a:r>
              <a:rPr lang="ru-RU" sz="1600" dirty="0"/>
              <a:t> «является</a:t>
            </a:r>
            <a:r>
              <a:rPr lang="ru-RU" sz="1600" dirty="0" smtClean="0"/>
              <a:t>».</a:t>
            </a:r>
          </a:p>
          <a:p>
            <a:r>
              <a:rPr lang="ru-RU" sz="1600" dirty="0"/>
              <a:t>Класс, от которого </a:t>
            </a:r>
            <a:r>
              <a:rPr lang="ru-RU" sz="1600" dirty="0" smtClean="0"/>
              <a:t>наследуют, называется</a:t>
            </a:r>
            <a:r>
              <a:rPr lang="ru-RU" sz="1600" dirty="0"/>
              <a:t> </a:t>
            </a:r>
            <a:r>
              <a:rPr lang="ru-RU" sz="1600" b="1" dirty="0" smtClean="0"/>
              <a:t>родительским </a:t>
            </a:r>
            <a:r>
              <a:rPr lang="ru-RU" sz="1600" dirty="0" smtClean="0"/>
              <a:t>(или</a:t>
            </a:r>
            <a:r>
              <a:rPr lang="ru-RU" sz="1600" dirty="0"/>
              <a:t> </a:t>
            </a:r>
            <a:r>
              <a:rPr lang="ru-RU" sz="1600" b="1" i="1" dirty="0"/>
              <a:t>«базовым»</a:t>
            </a:r>
            <a:r>
              <a:rPr lang="ru-RU" sz="1600" dirty="0"/>
              <a:t>, </a:t>
            </a:r>
            <a:r>
              <a:rPr lang="ru-RU" sz="1600" b="1" i="1" dirty="0"/>
              <a:t>«суперклассом</a:t>
            </a:r>
            <a:r>
              <a:rPr lang="ru-RU" sz="1600" b="1" i="1" dirty="0" smtClean="0"/>
              <a:t>»</a:t>
            </a:r>
            <a:r>
              <a:rPr lang="ru-RU" sz="1600" dirty="0" smtClean="0"/>
              <a:t>),</a:t>
            </a:r>
          </a:p>
          <a:p>
            <a:r>
              <a:rPr lang="ru-RU" sz="1600" dirty="0" smtClean="0"/>
              <a:t>а </a:t>
            </a:r>
            <a:r>
              <a:rPr lang="ru-RU" sz="1600" dirty="0"/>
              <a:t>класс, который наследует, </a:t>
            </a:r>
            <a:r>
              <a:rPr lang="ru-RU" sz="1600" dirty="0" smtClean="0"/>
              <a:t>называется </a:t>
            </a:r>
            <a:r>
              <a:rPr lang="ru-RU" sz="1600" b="1" dirty="0" smtClean="0"/>
              <a:t>дочерним</a:t>
            </a:r>
            <a:r>
              <a:rPr lang="ru-RU" sz="1600" dirty="0" smtClean="0"/>
              <a:t> (или</a:t>
            </a:r>
            <a:r>
              <a:rPr lang="ru-RU" sz="1600" dirty="0"/>
              <a:t> </a:t>
            </a:r>
            <a:r>
              <a:rPr lang="ru-RU" sz="1600" b="1" i="1" dirty="0"/>
              <a:t>«производным»</a:t>
            </a:r>
            <a:r>
              <a:rPr lang="ru-RU" sz="1600" dirty="0"/>
              <a:t>, </a:t>
            </a:r>
            <a:r>
              <a:rPr lang="ru-RU" sz="1600" b="1" i="1" dirty="0"/>
              <a:t>«подклассом»</a:t>
            </a:r>
            <a:r>
              <a:rPr lang="ru-RU" sz="1600" dirty="0"/>
              <a:t>).</a:t>
            </a:r>
          </a:p>
          <a:p>
            <a:endParaRPr lang="ru-RU" sz="1600" dirty="0"/>
          </a:p>
        </p:txBody>
      </p:sp>
      <p:sp>
        <p:nvSpPr>
          <p:cNvPr id="71" name="Прямоугольник 70"/>
          <p:cNvSpPr/>
          <p:nvPr/>
        </p:nvSpPr>
        <p:spPr>
          <a:xfrm>
            <a:off x="5072244" y="6401809"/>
            <a:ext cx="7023076" cy="369332"/>
          </a:xfrm>
          <a:prstGeom prst="rect">
            <a:avLst/>
          </a:prstGeom>
        </p:spPr>
        <p:txBody>
          <a:bodyPr wrap="none">
            <a:spAutoFit/>
          </a:bodyPr>
          <a:lstStyle/>
          <a:p>
            <a:r>
              <a:rPr lang="ru-RU" dirty="0" smtClean="0">
                <a:solidFill>
                  <a:srgbClr val="000000"/>
                </a:solidFill>
                <a:latin typeface="Consolas" panose="020B0609020204030204" pitchFamily="49" charset="0"/>
              </a:rPr>
              <a:t>Сигнатура С++</a:t>
            </a:r>
            <a:r>
              <a:rPr lang="en-US" dirty="0" smtClean="0">
                <a:solidFill>
                  <a:srgbClr val="000000"/>
                </a:solidFill>
                <a:latin typeface="Consolas" panose="020B0609020204030204" pitchFamily="49" charset="0"/>
              </a:rPr>
              <a:t>:</a:t>
            </a:r>
            <a:r>
              <a:rPr lang="ru-RU"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&lt;</a:t>
            </a:r>
            <a:r>
              <a:rPr lang="ru-RU" dirty="0" smtClean="0">
                <a:solidFill>
                  <a:srgbClr val="000000"/>
                </a:solidFill>
                <a:latin typeface="Consolas" panose="020B0609020204030204" pitchFamily="49" charset="0"/>
              </a:rPr>
              <a:t>Кто наследует</a:t>
            </a:r>
            <a:r>
              <a:rPr lang="en-US" dirty="0" smtClean="0">
                <a:solidFill>
                  <a:srgbClr val="000000"/>
                </a:solidFill>
                <a:latin typeface="Consolas" panose="020B0609020204030204" pitchFamily="49" charset="0"/>
              </a:rPr>
              <a:t>&gt;: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&lt;</a:t>
            </a:r>
            <a:r>
              <a:rPr lang="ru-RU" dirty="0" smtClean="0">
                <a:solidFill>
                  <a:srgbClr val="000000"/>
                </a:solidFill>
                <a:latin typeface="Consolas" panose="020B0609020204030204" pitchFamily="49" charset="0"/>
              </a:rPr>
              <a:t>От кого</a:t>
            </a:r>
            <a:r>
              <a:rPr lang="en-US" dirty="0" smtClean="0">
                <a:solidFill>
                  <a:srgbClr val="000000"/>
                </a:solidFill>
                <a:latin typeface="Consolas" panose="020B0609020204030204" pitchFamily="49" charset="0"/>
              </a:rPr>
              <a:t>&gt;</a:t>
            </a:r>
            <a:endParaRPr lang="ru-RU" dirty="0"/>
          </a:p>
        </p:txBody>
      </p:sp>
      <p:pic>
        <p:nvPicPr>
          <p:cNvPr id="7170" name="Picture 2" descr="Я человек простой, Отношения, Всё сложно | Мемы"/>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3584" y="-31063"/>
            <a:ext cx="2498416" cy="2099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710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379332" y="0"/>
            <a:ext cx="1433406" cy="523220"/>
          </a:xfrm>
          <a:prstGeom prst="rect">
            <a:avLst/>
          </a:prstGeom>
        </p:spPr>
        <p:txBody>
          <a:bodyPr wrap="none">
            <a:spAutoFit/>
          </a:bodyPr>
          <a:lstStyle/>
          <a:p>
            <a:pPr algn="ctr"/>
            <a:r>
              <a:rPr lang="ru-RU" sz="2800" b="1" dirty="0" smtClean="0">
                <a:latin typeface="Calibri" panose="020F0502020204030204" pitchFamily="34" charset="0"/>
              </a:rPr>
              <a:t>Пример</a:t>
            </a:r>
            <a:endParaRPr lang="ru-RU" sz="2800" b="1" dirty="0">
              <a:latin typeface="Calibri" panose="020F0502020204030204" pitchFamily="34" charset="0"/>
            </a:endParaRPr>
          </a:p>
        </p:txBody>
      </p:sp>
      <p:sp>
        <p:nvSpPr>
          <p:cNvPr id="4" name="Прямоугольник 3"/>
          <p:cNvSpPr/>
          <p:nvPr/>
        </p:nvSpPr>
        <p:spPr>
          <a:xfrm>
            <a:off x="2024958" y="880790"/>
            <a:ext cx="8305045" cy="4801314"/>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Weapon{</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string name;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damage;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distance;</a:t>
            </a:r>
          </a:p>
          <a:p>
            <a:r>
              <a:rPr lang="en-US" dirty="0">
                <a:solidFill>
                  <a:srgbClr val="000000"/>
                </a:solidFill>
                <a:latin typeface="Consolas" panose="020B0609020204030204" pitchFamily="49" charset="0"/>
              </a:rPr>
              <a:t>        Weapon(string name,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damage,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distance): </a:t>
            </a:r>
          </a:p>
          <a:p>
            <a:r>
              <a:rPr lang="en-US" dirty="0">
                <a:solidFill>
                  <a:srgbClr val="000000"/>
                </a:solidFill>
                <a:latin typeface="Consolas" panose="020B0609020204030204" pitchFamily="49" charset="0"/>
              </a:rPr>
              <a:t>            name(name),</a:t>
            </a:r>
          </a:p>
          <a:p>
            <a:r>
              <a:rPr lang="en-US" dirty="0">
                <a:solidFill>
                  <a:srgbClr val="000000"/>
                </a:solidFill>
                <a:latin typeface="Consolas" panose="020B0609020204030204" pitchFamily="49" charset="0"/>
              </a:rPr>
              <a:t>            damage(damage),</a:t>
            </a:r>
          </a:p>
          <a:p>
            <a:r>
              <a:rPr lang="en-US" dirty="0">
                <a:solidFill>
                  <a:srgbClr val="000000"/>
                </a:solidFill>
                <a:latin typeface="Consolas" panose="020B0609020204030204" pitchFamily="49" charset="0"/>
              </a:rPr>
              <a:t>            distance(distance)</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&lt;&lt; name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ndamage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damage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ndistance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distance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3748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88202" y="397401"/>
            <a:ext cx="11615596" cy="6063198"/>
          </a:xfrm>
          <a:prstGeom prst="rect">
            <a:avLst/>
          </a:prstGeom>
        </p:spPr>
        <p:txBody>
          <a:bodyPr wrap="square">
            <a:spAutoFit/>
          </a:bodyPr>
          <a:lstStyle/>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Pistol: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Weapon{</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caliber;</a:t>
            </a:r>
          </a:p>
          <a:p>
            <a:r>
              <a:rPr lang="en-US" sz="1600" dirty="0">
                <a:solidFill>
                  <a:srgbClr val="000000"/>
                </a:solidFill>
                <a:latin typeface="Consolas" panose="020B0609020204030204" pitchFamily="49" charset="0"/>
              </a:rPr>
              <a:t>        Pistol(string name,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damage,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distance,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caliber):</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caliber(caliber),</a:t>
            </a:r>
          </a:p>
          <a:p>
            <a:r>
              <a:rPr lang="en-US" sz="1600" dirty="0">
                <a:solidFill>
                  <a:srgbClr val="000000"/>
                </a:solidFill>
                <a:latin typeface="Consolas" panose="020B0609020204030204" pitchFamily="49" charset="0"/>
              </a:rPr>
              <a:t>            Weapon(name, damage, distance)</a:t>
            </a:r>
          </a:p>
          <a:p>
            <a:r>
              <a:rPr lang="en-US" sz="1600" dirty="0">
                <a:solidFill>
                  <a:srgbClr val="000000"/>
                </a:solidFill>
                <a:latin typeface="Consolas" panose="020B0609020204030204" pitchFamily="49" charset="0"/>
              </a:rPr>
              <a:t>        {}</a:t>
            </a:r>
          </a:p>
          <a:p>
            <a:r>
              <a:rPr lang="en-US" sz="1600" dirty="0" smtClean="0">
                <a:solidFill>
                  <a:srgbClr val="000000"/>
                </a:solidFill>
                <a:latin typeface="Consolas" panose="020B0609020204030204" pitchFamily="49" charset="0"/>
              </a:rPr>
              <a:t>        </a:t>
            </a:r>
            <a:r>
              <a:rPr lang="en-US" sz="1600" dirty="0" smtClean="0">
                <a:solidFill>
                  <a:srgbClr val="0000FF"/>
                </a:solidFill>
                <a:latin typeface="Consolas" panose="020B0609020204030204" pitchFamily="49" charset="0"/>
              </a:rPr>
              <a:t>void</a:t>
            </a:r>
            <a:r>
              <a:rPr lang="en-US" sz="1600" dirty="0" smtClean="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printPistolCharacteristics</a:t>
            </a:r>
            <a:r>
              <a:rPr lang="en-US" sz="1600" dirty="0" smtClean="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smtClean="0">
                <a:solidFill>
                  <a:srgbClr val="000000"/>
                </a:solidFill>
                <a:latin typeface="Consolas" panose="020B0609020204030204" pitchFamily="49" charset="0"/>
              </a:rPr>
              <a:t>printCharacteristics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rounds_in_holder</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rounds_in_holder</a:t>
            </a:r>
            <a:r>
              <a:rPr lang="en-US" sz="1600" dirty="0">
                <a:solidFill>
                  <a:srgbClr val="000000"/>
                </a:solidFill>
                <a:latin typeface="Consolas" panose="020B0609020204030204" pitchFamily="49" charset="0"/>
              </a:rPr>
              <a:t> &lt;&lt; </a:t>
            </a:r>
          </a:p>
          <a:p>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ncaliber</a:t>
            </a:r>
            <a:r>
              <a:rPr lang="en-US" sz="1600" dirty="0">
                <a:solidFill>
                  <a:srgbClr val="A31515"/>
                </a:solidFill>
                <a:latin typeface="Consolas" panose="020B0609020204030204" pitchFamily="49" charset="0"/>
              </a:rPr>
              <a:t>: "</a:t>
            </a:r>
            <a:r>
              <a:rPr lang="en-US" sz="1600" dirty="0">
                <a:solidFill>
                  <a:srgbClr val="000000"/>
                </a:solidFill>
                <a:latin typeface="Consolas" panose="020B0609020204030204" pitchFamily="49" charset="0"/>
              </a:rPr>
              <a:t> &lt;&lt; caliber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shotByDistance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double</a:t>
            </a:r>
            <a:r>
              <a:rPr lang="en-US" sz="1600" dirty="0">
                <a:solidFill>
                  <a:srgbClr val="000000"/>
                </a:solidFill>
                <a:latin typeface="Consolas" panose="020B0609020204030204" pitchFamily="49" charset="0"/>
              </a:rPr>
              <a:t> distance){</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(distance &gt; </a:t>
            </a:r>
            <a:r>
              <a:rPr lang="en-US" sz="1600" dirty="0">
                <a:solidFill>
                  <a:srgbClr val="0000FF"/>
                </a:solidFill>
                <a:latin typeface="Consolas" panose="020B0609020204030204" pitchFamily="49" charset="0"/>
              </a:rPr>
              <a:t>this</a:t>
            </a:r>
            <a:r>
              <a:rPr lang="en-US" sz="1600" dirty="0">
                <a:solidFill>
                  <a:srgbClr val="000000"/>
                </a:solidFill>
                <a:latin typeface="Consolas" panose="020B0609020204030204" pitchFamily="49" charset="0"/>
              </a:rPr>
              <a:t>-&gt;distance){</a:t>
            </a:r>
          </a:p>
          <a:p>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A31515"/>
                </a:solidFill>
                <a:latin typeface="Consolas" panose="020B0609020204030204" pitchFamily="49" charset="0"/>
              </a:rPr>
              <a:t>"To far"</a:t>
            </a:r>
            <a:r>
              <a:rPr lang="en-US" sz="1600" dirty="0">
                <a:solidFill>
                  <a:srgbClr val="000000"/>
                </a:solidFill>
                <a:latin typeface="Consolas" panose="020B0609020204030204" pitchFamily="49" charset="0"/>
              </a:rPr>
              <a:t> &lt;&lt; </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else</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damage;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208008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84773" y="751344"/>
            <a:ext cx="11422455" cy="5355312"/>
          </a:xfrm>
          <a:prstGeom prst="rect">
            <a:avLst/>
          </a:prstGeom>
        </p:spPr>
        <p:txBody>
          <a:bodyPr wrap="square">
            <a:spAutoFit/>
          </a:bodyPr>
          <a:lstStyle/>
          <a:p>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Sword: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Weapon{</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string steel;</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length;</a:t>
            </a:r>
          </a:p>
          <a:p>
            <a:r>
              <a:rPr lang="en-US" dirty="0">
                <a:solidFill>
                  <a:srgbClr val="000000"/>
                </a:solidFill>
                <a:latin typeface="Consolas" panose="020B0609020204030204" pitchFamily="49" charset="0"/>
              </a:rPr>
              <a:t>        Sword(string name,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damage, </a:t>
            </a:r>
            <a:r>
              <a:rPr lang="en-US" dirty="0" smtClean="0">
                <a:solidFill>
                  <a:srgbClr val="000000"/>
                </a:solidFill>
                <a:latin typeface="Consolas" panose="020B0609020204030204" pitchFamily="49" charset="0"/>
              </a:rPr>
              <a:t>string</a:t>
            </a:r>
            <a:r>
              <a:rPr lang="en-US" dirty="0">
                <a:solidFill>
                  <a:srgbClr val="000000"/>
                </a:solidFill>
                <a:latin typeface="Consolas" panose="020B0609020204030204" pitchFamily="49" charset="0"/>
              </a:rPr>
              <a:t> steel,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length):</a:t>
            </a:r>
          </a:p>
          <a:p>
            <a:r>
              <a:rPr lang="en-US" dirty="0">
                <a:solidFill>
                  <a:srgbClr val="000000"/>
                </a:solidFill>
                <a:latin typeface="Consolas" panose="020B0609020204030204" pitchFamily="49" charset="0"/>
              </a:rPr>
              <a:t>            steel(steel),</a:t>
            </a:r>
          </a:p>
          <a:p>
            <a:r>
              <a:rPr lang="en-US" dirty="0">
                <a:solidFill>
                  <a:srgbClr val="000000"/>
                </a:solidFill>
                <a:latin typeface="Consolas" panose="020B0609020204030204" pitchFamily="49" charset="0"/>
              </a:rPr>
              <a:t>            length(length),</a:t>
            </a:r>
          </a:p>
          <a:p>
            <a:r>
              <a:rPr lang="en-US" dirty="0">
                <a:solidFill>
                  <a:srgbClr val="000000"/>
                </a:solidFill>
                <a:latin typeface="Consolas" panose="020B0609020204030204" pitchFamily="49" charset="0"/>
              </a:rPr>
              <a:t>            Weapon(name, damage, length)</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printSwordCharacteristics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smtClean="0">
                <a:solidFill>
                  <a:srgbClr val="000000"/>
                </a:solidFill>
                <a:latin typeface="Consolas" panose="020B0609020204030204" pitchFamily="49" charset="0"/>
              </a:rPr>
              <a:t>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"steel: "</a:t>
            </a:r>
            <a:r>
              <a:rPr lang="en-US" dirty="0">
                <a:solidFill>
                  <a:srgbClr val="000000"/>
                </a:solidFill>
                <a:latin typeface="Consolas" panose="020B0609020204030204" pitchFamily="49" charset="0"/>
              </a:rPr>
              <a:t> &lt;&lt; steel &lt;&lt; </a:t>
            </a:r>
          </a:p>
          <a:p>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nlength</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&lt;&lt; length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double</a:t>
            </a:r>
            <a:r>
              <a:rPr lang="en-US" dirty="0">
                <a:solidFill>
                  <a:srgbClr val="000000"/>
                </a:solidFill>
                <a:latin typeface="Consolas" panose="020B0609020204030204" pitchFamily="49" charset="0"/>
              </a:rPr>
              <a:t> strike(){</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damage;</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9340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8027405" y="474345"/>
            <a:ext cx="3216999" cy="59093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US" dirty="0"/>
              <a:t>name: Test</a:t>
            </a:r>
          </a:p>
          <a:p>
            <a:r>
              <a:rPr lang="en-US" dirty="0"/>
              <a:t>damage: 0</a:t>
            </a:r>
          </a:p>
          <a:p>
            <a:r>
              <a:rPr lang="en-US" dirty="0"/>
              <a:t>distance: 0</a:t>
            </a:r>
          </a:p>
          <a:p>
            <a:r>
              <a:rPr lang="en-US" dirty="0"/>
              <a:t>name: </a:t>
            </a:r>
          </a:p>
          <a:p>
            <a:r>
              <a:rPr lang="en-US" dirty="0"/>
              <a:t>damage: nan</a:t>
            </a:r>
          </a:p>
          <a:p>
            <a:r>
              <a:rPr lang="en-US" dirty="0"/>
              <a:t>distance: 1.66008e-315</a:t>
            </a:r>
          </a:p>
          <a:p>
            <a:r>
              <a:rPr lang="en-US" dirty="0" err="1"/>
              <a:t>rounds_in_holder</a:t>
            </a:r>
            <a:r>
              <a:rPr lang="en-US" dirty="0"/>
              <a:t>: 9</a:t>
            </a:r>
          </a:p>
          <a:p>
            <a:r>
              <a:rPr lang="en-US" dirty="0"/>
              <a:t>caliber: 9</a:t>
            </a:r>
          </a:p>
          <a:p>
            <a:r>
              <a:rPr lang="en-US" dirty="0"/>
              <a:t>name: </a:t>
            </a:r>
          </a:p>
          <a:p>
            <a:r>
              <a:rPr lang="en-US" dirty="0"/>
              <a:t>damage: nan</a:t>
            </a:r>
          </a:p>
          <a:p>
            <a:r>
              <a:rPr lang="en-US" dirty="0"/>
              <a:t>distance: 1.66008e-315</a:t>
            </a:r>
          </a:p>
          <a:p>
            <a:r>
              <a:rPr lang="en-US" dirty="0"/>
              <a:t>To far</a:t>
            </a:r>
          </a:p>
          <a:p>
            <a:r>
              <a:rPr lang="en-US" dirty="0"/>
              <a:t>0</a:t>
            </a:r>
          </a:p>
          <a:p>
            <a:r>
              <a:rPr lang="en-US" dirty="0"/>
              <a:t>To far</a:t>
            </a:r>
          </a:p>
          <a:p>
            <a:r>
              <a:rPr lang="en-US" dirty="0"/>
              <a:t>0</a:t>
            </a:r>
          </a:p>
          <a:p>
            <a:r>
              <a:rPr lang="en-US" dirty="0"/>
              <a:t>name: </a:t>
            </a:r>
            <a:r>
              <a:rPr lang="en-US" dirty="0" err="1"/>
              <a:t>ecs</a:t>
            </a:r>
            <a:endParaRPr lang="en-US" dirty="0"/>
          </a:p>
          <a:p>
            <a:r>
              <a:rPr lang="en-US" dirty="0"/>
              <a:t>damage: 10</a:t>
            </a:r>
          </a:p>
          <a:p>
            <a:r>
              <a:rPr lang="en-US" dirty="0"/>
              <a:t>distance: 1.5</a:t>
            </a:r>
          </a:p>
          <a:p>
            <a:r>
              <a:rPr lang="en-US" dirty="0"/>
              <a:t>steel: 1060 CARBON STEEL</a:t>
            </a:r>
          </a:p>
          <a:p>
            <a:r>
              <a:rPr lang="en-US" dirty="0"/>
              <a:t>length: 1.5</a:t>
            </a:r>
          </a:p>
          <a:p>
            <a:r>
              <a:rPr lang="en-US" dirty="0"/>
              <a:t>10</a:t>
            </a:r>
            <a:endParaRPr lang="ru-RU" dirty="0"/>
          </a:p>
        </p:txBody>
      </p:sp>
      <p:sp>
        <p:nvSpPr>
          <p:cNvPr id="4" name="Прямоугольник 3"/>
          <p:cNvSpPr/>
          <p:nvPr/>
        </p:nvSpPr>
        <p:spPr>
          <a:xfrm>
            <a:off x="295748" y="1166843"/>
            <a:ext cx="6096000" cy="4524315"/>
          </a:xfrm>
          <a:prstGeom prst="rect">
            <a:avLst/>
          </a:prstGeom>
        </p:spPr>
        <p:txBody>
          <a:bodyPr>
            <a:spAutoFit/>
          </a:bodyPr>
          <a:lstStyle/>
          <a:p>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    Weapon w(</a:t>
            </a:r>
            <a:r>
              <a:rPr lang="en-US" dirty="0">
                <a:solidFill>
                  <a:srgbClr val="A31515"/>
                </a:solidFill>
                <a:latin typeface="Consolas" panose="020B0609020204030204" pitchFamily="49" charset="0"/>
              </a:rPr>
              <a:t>"Test"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Pistol p(</a:t>
            </a:r>
            <a:r>
              <a:rPr lang="en-US" dirty="0">
                <a:solidFill>
                  <a:srgbClr val="A31515"/>
                </a:solidFill>
                <a:latin typeface="Consolas" panose="020B0609020204030204" pitchFamily="49" charset="0"/>
              </a:rPr>
              <a:t>"9mm"</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15</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9</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9.</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Sword s(</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ecs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10</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"1060 CARBON STEEL"</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1.5</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w.printCharacteristics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p.printPistolCharacteristics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p.printCharacteristics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p.shotByDistance</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8</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p.shotByDistance</a:t>
            </a:r>
            <a:r>
              <a:rPr lang="en-US" dirty="0">
                <a:solidFill>
                  <a:srgbClr val="000000"/>
                </a:solidFill>
                <a:latin typeface="Consolas" panose="020B0609020204030204" pitchFamily="49" charset="0"/>
              </a:rPr>
              <a:t>(</a:t>
            </a:r>
            <a:r>
              <a:rPr lang="en-US" dirty="0">
                <a:solidFill>
                  <a:srgbClr val="098658"/>
                </a:solidFill>
                <a:latin typeface="Consolas" panose="020B0609020204030204" pitchFamily="49" charset="0"/>
              </a:rPr>
              <a:t>20</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s.printSwordCharacteristics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s.strike</a:t>
            </a:r>
            <a:r>
              <a:rPr lang="en-US" dirty="0">
                <a:solidFill>
                  <a:srgbClr val="000000"/>
                </a:solidFill>
                <a:latin typeface="Consolas" panose="020B0609020204030204" pitchFamily="49" charset="0"/>
              </a:rPr>
              <a:t>() &lt;&lt;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r>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45195067"/>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1625</TotalTime>
  <Words>821</Words>
  <Application>Microsoft Office PowerPoint</Application>
  <PresentationFormat>Широкоэкранный</PresentationFormat>
  <Paragraphs>426</Paragraphs>
  <Slides>22</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22</vt:i4>
      </vt:variant>
    </vt:vector>
  </HeadingPairs>
  <TitlesOfParts>
    <vt:vector size="30" baseType="lpstr">
      <vt:lpstr>-apple-system</vt:lpstr>
      <vt:lpstr>Arial</vt:lpstr>
      <vt:lpstr>Calibri</vt:lpstr>
      <vt:lpstr>Calibri Light</vt:lpstr>
      <vt:lpstr>Consolas</vt:lpstr>
      <vt:lpstr>Menlo</vt:lpstr>
      <vt:lpstr>Open Sans</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root</dc:creator>
  <cp:lastModifiedBy>root</cp:lastModifiedBy>
  <cp:revision>186</cp:revision>
  <dcterms:created xsi:type="dcterms:W3CDTF">2020-09-11T22:24:51Z</dcterms:created>
  <dcterms:modified xsi:type="dcterms:W3CDTF">2020-10-20T21:44:53Z</dcterms:modified>
</cp:coreProperties>
</file>